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1" r:id="rId1"/>
  </p:sldMasterIdLst>
  <p:notesMasterIdLst>
    <p:notesMasterId r:id="rId10"/>
  </p:notesMasterIdLst>
  <p:handoutMasterIdLst>
    <p:handoutMasterId r:id="rId11"/>
  </p:handoutMasterIdLst>
  <p:sldIdLst>
    <p:sldId id="338" r:id="rId2"/>
    <p:sldId id="368" r:id="rId3"/>
    <p:sldId id="373" r:id="rId4"/>
    <p:sldId id="370" r:id="rId5"/>
    <p:sldId id="371" r:id="rId6"/>
    <p:sldId id="366" r:id="rId7"/>
    <p:sldId id="372" r:id="rId8"/>
    <p:sldId id="369" r:id="rId9"/>
  </p:sldIdLst>
  <p:sldSz cx="9144000" cy="6858000" type="screen4x3"/>
  <p:notesSz cx="7010400" cy="9296400"/>
  <p:embeddedFontLst>
    <p:embeddedFont>
      <p:font typeface="Franklin Gothic Heavy" pitchFamily="34" charset="0"/>
      <p:regular r:id="rId12"/>
      <p:italic r:id="rId13"/>
    </p:embeddedFont>
    <p:embeddedFont>
      <p:font typeface="Franklin Gothic Medium Cond" pitchFamily="34" charset="0"/>
      <p:regular r:id="rId14"/>
    </p:embeddedFont>
    <p:embeddedFont>
      <p:font typeface="Franklin Gothic Demi" pitchFamily="34" charset="0"/>
      <p:regular r:id="rId15"/>
      <p:italic r:id="rId16"/>
    </p:embeddedFont>
    <p:embeddedFont>
      <p:font typeface="Franklin Gothic Medium" pitchFamily="34" charset="0"/>
      <p:regular r:id="rId17"/>
      <p:italic r:id="rId18"/>
    </p:embeddedFont>
    <p:embeddedFont>
      <p:font typeface="Franklin Gothic Book" pitchFamily="34" charset="0"/>
      <p:regular r:id="rId19"/>
      <p:italic r:id="rId20"/>
    </p:embeddedFont>
  </p:embeddedFontLst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724"/>
    <a:srgbClr val="8D8B47"/>
    <a:srgbClr val="807F41"/>
    <a:srgbClr val="78773C"/>
    <a:srgbClr val="EED886"/>
    <a:srgbClr val="F4F3BA"/>
    <a:srgbClr val="F1EFA7"/>
    <a:srgbClr val="6968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330" autoAdjust="0"/>
    <p:restoredTop sz="94724" autoAdjust="0"/>
  </p:normalViewPr>
  <p:slideViewPr>
    <p:cSldViewPr>
      <p:cViewPr varScale="1">
        <p:scale>
          <a:sx n="98" d="100"/>
          <a:sy n="98" d="100"/>
        </p:scale>
        <p:origin x="-90" y="-21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4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r>
              <a:rPr lang="en-US"/>
              <a:t>FOR OFFICIAL USE ONLY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09A72B6A-11C8-4DB5-9A2C-A699F194722C}" type="datetime1">
              <a:rPr lang="en-US"/>
              <a:pPr/>
              <a:t>11/7/2008</a:t>
            </a:fld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r>
              <a:rPr lang="en-US"/>
              <a:t>APPROPRIATE CLASSIFICATION MARKINGS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C06E1933-F17C-4A0E-AF19-EA74CEED94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r>
              <a:rPr lang="en-US"/>
              <a:t>FOR OFFICIAL USE ONLY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6DA8706A-E2E8-4217-B243-D37FF297201D}" type="datetime1">
              <a:rPr lang="en-US"/>
              <a:pPr/>
              <a:t>11/7/2008</a:t>
            </a:fld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661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8013"/>
            <a:ext cx="56038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r>
              <a:rPr lang="en-US"/>
              <a:t>APPROPRIATE CLASSIFICATION MARKINGS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60" rIns="92917" bIns="4646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6023D4C-9BC7-4E76-BB84-ADF0A816B3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DE397-4DB7-4C42-8D1C-3B0C0AC4D149}" type="slidenum">
              <a:rPr lang="en-US"/>
              <a:pPr/>
              <a:t>1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6D71-5484-44AE-8181-8D007DC5E645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855663" y="4570413"/>
            <a:ext cx="56038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17" tIns="46460" rIns="92917" bIns="46460"/>
          <a:lstStyle/>
          <a:p>
            <a:pPr lvl="1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C818B-FE1A-4111-A581-29D80E0CEFFA}" type="slidenum">
              <a:rPr lang="en-US"/>
              <a:pPr/>
              <a:t>3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4562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BAA83-6720-48B2-A07A-223CC8C7E4C9}" type="slidenum">
              <a:rPr lang="en-US"/>
              <a:pPr/>
              <a:t>4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855663" y="4570413"/>
            <a:ext cx="56038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17" tIns="46460" rIns="92917" bIns="46460"/>
          <a:lstStyle/>
          <a:p>
            <a:pPr lvl="1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FOR OFFICIAL USE ONLY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4CC4C-91B7-4305-9F15-1455E9A8E18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4562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C818B-FE1A-4111-A581-29D80E0CEFFA}" type="slidenum">
              <a:rPr lang="en-US"/>
              <a:pPr/>
              <a:t>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4562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C818B-FE1A-4111-A581-29D80E0CEFFA}" type="slidenum">
              <a:rPr lang="en-US"/>
              <a:pPr/>
              <a:t>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4562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00B3-AAD0-4F8D-B4C7-F2CF63811746}" type="slidenum">
              <a:rPr lang="en-US"/>
              <a:pPr/>
              <a:t>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2285999"/>
            <a:ext cx="3429000" cy="28055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3733800" y="2285999"/>
            <a:ext cx="3429000" cy="28055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34"/>
          <p:cNvSpPr>
            <a:spLocks noChangeArrowheads="1"/>
          </p:cNvSpPr>
          <p:nvPr userDrawn="1"/>
        </p:nvSpPr>
        <p:spPr bwMode="auto">
          <a:xfrm>
            <a:off x="2514600" y="0"/>
            <a:ext cx="4648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 userDrawn="1"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419600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419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43400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3208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rgbClr val="008000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6555" y="1447800"/>
            <a:ext cx="337009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 dirty="0" smtClean="0">
                <a:solidFill>
                  <a:srgbClr val="000066"/>
                </a:solidFill>
                <a:latin typeface="Franklin Gothic Heavy" pitchFamily="34" charset="0"/>
                <a:ea typeface="+mn-ea"/>
                <a:cs typeface="+mn-cs"/>
              </a:rPr>
              <a:t>MISSION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66234" y="1447800"/>
            <a:ext cx="3516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  <a:ea typeface="+mn-ea"/>
                <a:cs typeface="+mn-cs"/>
              </a:rPr>
              <a:t>VISION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3124200" y="6526213"/>
            <a:ext cx="4648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 userDrawn="1"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1">
              <a:lumMod val="50000"/>
            </a:schemeClr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1" fontAlgn="base" hangingPunct="1">
        <a:spcBef>
          <a:spcPct val="5000"/>
        </a:spcBef>
        <a:spcAft>
          <a:spcPct val="0"/>
        </a:spcAft>
        <a:buFontTx/>
        <a:buBlip>
          <a:blip r:embed="rId13"/>
        </a:buBlip>
        <a:defRPr sz="20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2pPr>
      <a:lvl3pPr marL="9144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4"/>
        </a:buBlip>
        <a:defRPr sz="18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3pPr>
      <a:lvl4pPr marL="12573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5"/>
        </a:buBlip>
        <a:defRPr sz="16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4pPr>
      <a:lvl5pPr marL="1600200" indent="-228600" algn="l" rtl="0" eaLnBrk="1" fontAlgn="base" hangingPunct="1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9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of Space Commercialization</a:t>
            </a:r>
            <a:endParaRPr lang="en-US" dirty="0"/>
          </a:p>
        </p:txBody>
      </p:sp>
      <p:sp>
        <p:nvSpPr>
          <p:cNvPr id="515092" name="Rectangle 2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and Accomplishments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 Background/</a:t>
            </a:r>
            <a:br>
              <a:rPr lang="en-US" dirty="0" smtClean="0"/>
            </a:br>
            <a:r>
              <a:rPr lang="en-US" dirty="0" smtClean="0"/>
              <a:t>Mission Areas</a:t>
            </a:r>
            <a:endParaRPr lang="en-US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/>
              <a:t>Established in 1988</a:t>
            </a:r>
          </a:p>
          <a:p>
            <a:pPr lvl="1"/>
            <a:r>
              <a:rPr lang="en-US" dirty="0" smtClean="0"/>
              <a:t>Initially within the Office of the Secretary</a:t>
            </a:r>
          </a:p>
          <a:p>
            <a:pPr lvl="1"/>
            <a:r>
              <a:rPr lang="en-US" dirty="0" smtClean="0"/>
              <a:t>Funding transferred to NOAA/NESDIS in 2004</a:t>
            </a:r>
          </a:p>
          <a:p>
            <a:r>
              <a:rPr lang="en-US" dirty="0" smtClean="0"/>
              <a:t>Mission Areas </a:t>
            </a:r>
          </a:p>
          <a:p>
            <a:pPr lvl="1"/>
            <a:r>
              <a:rPr lang="en-US" dirty="0" smtClean="0"/>
              <a:t>National Space Policy Stewardship (DOC and Industry)</a:t>
            </a:r>
          </a:p>
          <a:p>
            <a:pPr lvl="2"/>
            <a:r>
              <a:rPr lang="en-US" dirty="0" smtClean="0"/>
              <a:t>Commercial Remote Sensing (CRS)</a:t>
            </a:r>
          </a:p>
          <a:p>
            <a:pPr lvl="2"/>
            <a:r>
              <a:rPr lang="en-US" dirty="0" smtClean="0"/>
              <a:t>Positioning, Navigation and Timing (PNT)</a:t>
            </a:r>
          </a:p>
          <a:p>
            <a:pPr lvl="2"/>
            <a:r>
              <a:rPr lang="en-US" dirty="0" smtClean="0"/>
              <a:t>Space Transportation (w/FAA)</a:t>
            </a:r>
          </a:p>
          <a:p>
            <a:pPr lvl="1"/>
            <a:r>
              <a:rPr lang="en-US" dirty="0" smtClean="0"/>
              <a:t>Entrepreneurial “New Space” (Operational U.S. civil requirements)</a:t>
            </a:r>
          </a:p>
          <a:p>
            <a:pPr lvl="1"/>
            <a:r>
              <a:rPr lang="en-US" dirty="0" smtClean="0"/>
              <a:t>Export Control Policy Reviews</a:t>
            </a:r>
          </a:p>
          <a:p>
            <a:pPr lvl="1"/>
            <a:r>
              <a:rPr lang="en-US" dirty="0" smtClean="0"/>
              <a:t>USG Lead Negotiator for GPS-Galileo Trade Issues</a:t>
            </a:r>
          </a:p>
          <a:p>
            <a:pPr lvl="1"/>
            <a:r>
              <a:rPr lang="en-US" dirty="0" smtClean="0"/>
              <a:t>Long-Term Office Sustainability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9600" y="1561528"/>
            <a:ext cx="7927975" cy="572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91440" rIns="0" bIns="9144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80000"/>
              </a:spcBef>
            </a:pPr>
            <a:r>
              <a:rPr lang="en-US" sz="2400" dirty="0">
                <a:latin typeface="Franklin Gothic Demi" pitchFamily="34" charset="0"/>
              </a:rPr>
              <a:t>Vision: A Robust and Responsive U.S. </a:t>
            </a:r>
            <a:r>
              <a:rPr lang="en-US" sz="2400" dirty="0" smtClean="0">
                <a:latin typeface="Franklin Gothic Demi" pitchFamily="34" charset="0"/>
              </a:rPr>
              <a:t>Industry</a:t>
            </a:r>
            <a:endParaRPr lang="en-US" sz="2400" dirty="0">
              <a:latin typeface="Franklin Gothic Dem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OSC Staff and Responsibilities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 Morris, SES</a:t>
            </a:r>
          </a:p>
          <a:p>
            <a:pPr lvl="1"/>
            <a:r>
              <a:rPr lang="en-US" dirty="0" smtClean="0"/>
              <a:t>Office Director</a:t>
            </a:r>
          </a:p>
          <a:p>
            <a:pPr lvl="1"/>
            <a:r>
              <a:rPr lang="en-US" dirty="0" smtClean="0"/>
              <a:t>Jason Kim, Senior Policy Analyst</a:t>
            </a:r>
          </a:p>
          <a:p>
            <a:pPr lvl="2"/>
            <a:r>
              <a:rPr lang="en-US" dirty="0" smtClean="0"/>
              <a:t>Positioning, Navigation, and Timing (PNT)</a:t>
            </a:r>
          </a:p>
          <a:p>
            <a:pPr lvl="2"/>
            <a:r>
              <a:rPr lang="en-US" dirty="0" smtClean="0"/>
              <a:t>PNT EXCOM Staff Member</a:t>
            </a:r>
          </a:p>
          <a:p>
            <a:pPr lvl="1"/>
            <a:r>
              <a:rPr lang="en-US" dirty="0" smtClean="0"/>
              <a:t>Eve Douglas, Senior Program Analyst</a:t>
            </a:r>
          </a:p>
          <a:p>
            <a:pPr lvl="2"/>
            <a:r>
              <a:rPr lang="en-US" dirty="0" smtClean="0"/>
              <a:t>Commercial Remote Sensing (CRS)</a:t>
            </a:r>
          </a:p>
          <a:p>
            <a:pPr lvl="2"/>
            <a:r>
              <a:rPr lang="en-US" dirty="0" smtClean="0"/>
              <a:t>NOAA Resource Allocation Program Manager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Beavin</a:t>
            </a:r>
            <a:r>
              <a:rPr lang="en-US" dirty="0" smtClean="0"/>
              <a:t>, Senior Program Analyst</a:t>
            </a:r>
          </a:p>
          <a:p>
            <a:pPr lvl="2"/>
            <a:r>
              <a:rPr lang="en-US" dirty="0" smtClean="0"/>
              <a:t>Entrepreneurial “New Space”</a:t>
            </a:r>
          </a:p>
          <a:p>
            <a:pPr lvl="2"/>
            <a:r>
              <a:rPr lang="en-US" dirty="0" smtClean="0"/>
              <a:t>Space Transportation</a:t>
            </a:r>
          </a:p>
          <a:p>
            <a:pPr lvl="1"/>
            <a:r>
              <a:rPr lang="en-US" dirty="0" smtClean="0"/>
              <a:t>Joyce </a:t>
            </a:r>
            <a:r>
              <a:rPr lang="en-US" dirty="0" err="1" smtClean="0"/>
              <a:t>Voyles</a:t>
            </a:r>
            <a:r>
              <a:rPr lang="en-US" dirty="0" smtClean="0"/>
              <a:t>, Program Support Specialist</a:t>
            </a:r>
          </a:p>
          <a:p>
            <a:pPr lvl="2"/>
            <a:r>
              <a:rPr lang="en-US" dirty="0" smtClean="0"/>
              <a:t>Office Manager</a:t>
            </a:r>
          </a:p>
          <a:p>
            <a:pPr lvl="2"/>
            <a:endParaRPr lang="en-US" dirty="0"/>
          </a:p>
        </p:txBody>
      </p:sp>
      <p:sp>
        <p:nvSpPr>
          <p:cNvPr id="590854" name="AutoShape 6"/>
          <p:cNvSpPr>
            <a:spLocks noChangeArrowheads="1"/>
          </p:cNvSpPr>
          <p:nvPr/>
        </p:nvSpPr>
        <p:spPr bwMode="auto">
          <a:xfrm>
            <a:off x="457200" y="5867400"/>
            <a:ext cx="8204200" cy="5516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latin typeface="Franklin Gothic Demi" pitchFamily="34" charset="0"/>
              </a:rPr>
              <a:t>OSC Staff Aligned to meet Stakeholder Requirements</a:t>
            </a:r>
            <a:endParaRPr lang="en-US" sz="2400" dirty="0">
              <a:latin typeface="Franklin Gothic Dem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PNT EXCOM Support  </a:t>
            </a:r>
            <a:endParaRPr lang="en-US" dirty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to support National Space-Based Positioning, Navigation, and Timing (PNT) Executive Committee (EXCOM) staff in 2005 </a:t>
            </a:r>
          </a:p>
          <a:p>
            <a:pPr lvl="1"/>
            <a:r>
              <a:rPr lang="en-US" dirty="0" smtClean="0"/>
              <a:t>National GPS management system (2004 PNT National Policy)</a:t>
            </a:r>
          </a:p>
          <a:p>
            <a:pPr lvl="1"/>
            <a:r>
              <a:rPr lang="en-US" dirty="0" smtClean="0"/>
              <a:t>OSC provides facilities, IT services, and administrative support</a:t>
            </a:r>
          </a:p>
          <a:p>
            <a:pPr lvl="1"/>
            <a:r>
              <a:rPr lang="en-US" dirty="0" smtClean="0"/>
              <a:t>OSC authorities used for EXCOM staff funding transfers and contracts</a:t>
            </a:r>
          </a:p>
          <a:p>
            <a:endParaRPr lang="en-US" dirty="0"/>
          </a:p>
        </p:txBody>
      </p:sp>
      <p:sp>
        <p:nvSpPr>
          <p:cNvPr id="599044" name="AutoShape 4"/>
          <p:cNvSpPr>
            <a:spLocks noChangeArrowheads="1"/>
          </p:cNvSpPr>
          <p:nvPr/>
        </p:nvSpPr>
        <p:spPr bwMode="auto">
          <a:xfrm>
            <a:off x="533400" y="5791200"/>
            <a:ext cx="8205788" cy="572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80000"/>
              </a:spcBef>
            </a:pPr>
            <a:r>
              <a:rPr lang="en-US" sz="2400" dirty="0" smtClean="0">
                <a:latin typeface="Franklin Gothic Demi" pitchFamily="34" charset="0"/>
              </a:rPr>
              <a:t>OSC provides “Tenant” support to PNT EXCOM Staff</a:t>
            </a:r>
            <a:endParaRPr lang="en-US" sz="2400" dirty="0">
              <a:latin typeface="Franklin Gothic Demi" pitchFamily="34" charset="0"/>
            </a:endParaRPr>
          </a:p>
        </p:txBody>
      </p:sp>
      <p:grpSp>
        <p:nvGrpSpPr>
          <p:cNvPr id="599048" name="Group 8"/>
          <p:cNvGrpSpPr>
            <a:grpSpLocks/>
          </p:cNvGrpSpPr>
          <p:nvPr/>
        </p:nvGrpSpPr>
        <p:grpSpPr bwMode="auto">
          <a:xfrm>
            <a:off x="1828800" y="4191000"/>
            <a:ext cx="5486400" cy="1463675"/>
            <a:chOff x="1152" y="1680"/>
            <a:chExt cx="3456" cy="922"/>
          </a:xfrm>
        </p:grpSpPr>
        <p:sp>
          <p:nvSpPr>
            <p:cNvPr id="599049" name="Rectangle 9"/>
            <p:cNvSpPr>
              <a:spLocks noChangeArrowheads="1"/>
            </p:cNvSpPr>
            <p:nvPr/>
          </p:nvSpPr>
          <p:spPr bwMode="auto">
            <a:xfrm>
              <a:off x="1152" y="1978"/>
              <a:ext cx="3456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  <p:sp>
          <p:nvSpPr>
            <p:cNvPr id="599050" name="Rectangle 10"/>
            <p:cNvSpPr>
              <a:spLocks noChangeArrowheads="1"/>
            </p:cNvSpPr>
            <p:nvPr/>
          </p:nvSpPr>
          <p:spPr bwMode="auto">
            <a:xfrm>
              <a:off x="1296" y="2122"/>
              <a:ext cx="1296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latin typeface="Franklin Gothic Demi" pitchFamily="34" charset="0"/>
                </a:rPr>
                <a:t>OSC Staff</a:t>
              </a:r>
            </a:p>
          </p:txBody>
        </p:sp>
        <p:sp>
          <p:nvSpPr>
            <p:cNvPr id="599051" name="Text Box 11"/>
            <p:cNvSpPr txBox="1">
              <a:spLocks noChangeArrowheads="1"/>
            </p:cNvSpPr>
            <p:nvPr/>
          </p:nvSpPr>
          <p:spPr bwMode="auto">
            <a:xfrm>
              <a:off x="1840" y="1680"/>
              <a:ext cx="20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ranklin Gothic Demi" pitchFamily="34" charset="0"/>
                </a:rPr>
                <a:t>OSC Office Location </a:t>
              </a:r>
              <a:r>
                <a:rPr lang="en-US" sz="2000" dirty="0" smtClean="0">
                  <a:solidFill>
                    <a:schemeClr val="bg1"/>
                  </a:solidFill>
                  <a:latin typeface="Franklin Gothic Demi" pitchFamily="34" charset="0"/>
                </a:rPr>
                <a:t>(HCHB)</a:t>
              </a:r>
              <a:endParaRPr lang="en-US" sz="20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599052" name="Rectangle 12"/>
            <p:cNvSpPr>
              <a:spLocks noChangeArrowheads="1"/>
            </p:cNvSpPr>
            <p:nvPr/>
          </p:nvSpPr>
          <p:spPr bwMode="auto">
            <a:xfrm>
              <a:off x="2976" y="2122"/>
              <a:ext cx="1536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>
                  <a:latin typeface="Franklin Gothic Demi" pitchFamily="34" charset="0"/>
                </a:rPr>
                <a:t>PNT Staff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OSC Stakeholders</a:t>
            </a:r>
            <a:endParaRPr lang="en-US" dirty="0" smtClean="0"/>
          </a:p>
        </p:txBody>
      </p:sp>
      <p:pic>
        <p:nvPicPr>
          <p:cNvPr id="6160" name="Picture 6" descr="onstar_std_buttons[1]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0400" y="3962400"/>
            <a:ext cx="1060869" cy="84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1" name="Picture 7" descr="TV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429000"/>
            <a:ext cx="183776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2" name="Picture 8" descr="RoadyXT-XM-768265[1]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52600" y="4495800"/>
            <a:ext cx="1400432" cy="101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3" name="Picture 9" descr="0022646artwork"/>
          <p:cNvPicPr>
            <a:picLocks noChangeAspect="1" noChangeArrowheads="1"/>
          </p:cNvPicPr>
          <p:nvPr/>
        </p:nvPicPr>
        <p:blipFill>
          <a:blip r:embed="rId6"/>
          <a:srcRect t="7471" r="3935" b="-586"/>
          <a:stretch>
            <a:fillRect/>
          </a:stretch>
        </p:blipFill>
        <p:spPr bwMode="auto">
          <a:xfrm>
            <a:off x="1143000" y="3048000"/>
            <a:ext cx="1961635" cy="12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10" descr="googlemaps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00400" y="1524000"/>
            <a:ext cx="2145957" cy="227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5" name="Picture 11" descr="DSC0017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2400" y="1752600"/>
            <a:ext cx="1676400" cy="125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3" name="Picture 13" descr="02_ISS%20front%20view"/>
          <p:cNvPicPr>
            <a:picLocks noChangeAspect="1" noChangeArrowheads="1"/>
          </p:cNvPicPr>
          <p:nvPr/>
        </p:nvPicPr>
        <p:blipFill>
          <a:blip r:embed="rId9" cstate="print"/>
          <a:srcRect r="8254" b="7694"/>
          <a:stretch>
            <a:fillRect/>
          </a:stretch>
        </p:blipFill>
        <p:spPr bwMode="auto">
          <a:xfrm>
            <a:off x="7315200" y="1600200"/>
            <a:ext cx="1676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5" name="Picture 17" descr="US Soldier in Iraq using a satellite phone rental to call home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486401" y="1600200"/>
            <a:ext cx="1752600" cy="125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6" name="Picture 18" descr="pa-west-nile_l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343400" y="4343400"/>
            <a:ext cx="1828800" cy="14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7" name="Picture 19" descr="grascutout1"/>
          <p:cNvPicPr>
            <a:picLocks noChangeAspect="1" noChangeArrowheads="1"/>
          </p:cNvPicPr>
          <p:nvPr/>
        </p:nvPicPr>
        <p:blipFill>
          <a:blip r:embed="rId12"/>
          <a:srcRect t="39960" b="7919"/>
          <a:stretch>
            <a:fillRect/>
          </a:stretch>
        </p:blipFill>
        <p:spPr bwMode="auto">
          <a:xfrm>
            <a:off x="6477000" y="4343514"/>
            <a:ext cx="2362200" cy="133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33" name="AutoShape 21"/>
          <p:cNvSpPr>
            <a:spLocks noChangeArrowheads="1"/>
          </p:cNvSpPr>
          <p:nvPr/>
        </p:nvSpPr>
        <p:spPr bwMode="auto">
          <a:xfrm>
            <a:off x="533400" y="5791200"/>
            <a:ext cx="8204200" cy="550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dirty="0">
                <a:latin typeface="Franklin Gothic Demi" pitchFamily="34" charset="0"/>
              </a:rPr>
              <a:t>Stakeholders include Commercial and Government Markets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24600" y="2895602"/>
            <a:ext cx="1828798" cy="1446070"/>
            <a:chOff x="5486401" y="2895601"/>
            <a:chExt cx="2216455" cy="1752599"/>
          </a:xfrm>
        </p:grpSpPr>
        <p:pic>
          <p:nvPicPr>
            <p:cNvPr id="6158" name="Picture 15" descr="0_23_iran_alleged_nuke_facility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5486401" y="2895601"/>
              <a:ext cx="2209800" cy="1718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9" name="Rectangle 16"/>
            <p:cNvSpPr>
              <a:spLocks noChangeArrowheads="1"/>
            </p:cNvSpPr>
            <p:nvPr/>
          </p:nvSpPr>
          <p:spPr bwMode="auto">
            <a:xfrm>
              <a:off x="5638800" y="4419600"/>
              <a:ext cx="206405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/>
              <a:r>
                <a:rPr lang="en-US" sz="700" dirty="0">
                  <a:latin typeface="Franklin Gothic Medium Cond" pitchFamily="34" charset="0"/>
                </a:rPr>
                <a:t>AP/IKONOS satellite image courtesy of </a:t>
              </a:r>
              <a:r>
                <a:rPr lang="en-US" sz="700" dirty="0" err="1">
                  <a:latin typeface="Franklin Gothic Medium Cond" pitchFamily="34" charset="0"/>
                </a:rPr>
                <a:t>GeoEye</a:t>
              </a:r>
              <a:r>
                <a:rPr lang="en-US" sz="700" dirty="0">
                  <a:latin typeface="Franklin Gothic Medium Cond" pitchFamily="34" charset="0"/>
                </a:rPr>
                <a:t> 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Accomplishments </a:t>
            </a:r>
            <a:br>
              <a:rPr lang="en-US" smtClean="0"/>
            </a:br>
            <a:r>
              <a:rPr lang="en-US" smtClean="0"/>
              <a:t>Since FY04 </a:t>
            </a:r>
            <a:br>
              <a:rPr lang="en-US" smtClean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National Space Policy Stewardship (DOC and Industry)</a:t>
            </a:r>
          </a:p>
          <a:p>
            <a:pPr lvl="1"/>
            <a:r>
              <a:rPr lang="en-US" smtClean="0"/>
              <a:t>Established PNT National Coordination Office (NCO) (PNT Policy) </a:t>
            </a:r>
          </a:p>
          <a:p>
            <a:pPr lvl="1"/>
            <a:r>
              <a:rPr lang="en-US" smtClean="0"/>
              <a:t>DOC lead for BASIC Joint Analysis Team Policy (CRS Policy) Evaluation</a:t>
            </a:r>
          </a:p>
          <a:p>
            <a:pPr lvl="1"/>
            <a:r>
              <a:rPr lang="en-US" smtClean="0"/>
              <a:t>Lead advocate (w/DHS) for Distress Alerting Satellite System (DASS) </a:t>
            </a:r>
          </a:p>
          <a:p>
            <a:pPr lvl="1"/>
            <a:r>
              <a:rPr lang="en-US" smtClean="0"/>
              <a:t>EOP selected for Senior Management Oversight Committee Vice-Chair (w/NGA)</a:t>
            </a:r>
          </a:p>
          <a:p>
            <a:pPr lvl="1"/>
            <a:r>
              <a:rPr lang="en-US" smtClean="0"/>
              <a:t>Established Space Transportation MOU with FAA/AST</a:t>
            </a:r>
          </a:p>
          <a:p>
            <a:r>
              <a:rPr lang="en-US" smtClean="0"/>
              <a:t>Entrepreneurial “New Space”</a:t>
            </a:r>
          </a:p>
          <a:p>
            <a:pPr lvl="1"/>
            <a:r>
              <a:rPr lang="en-US" smtClean="0"/>
              <a:t>Issued commercial solution studies (8) for civil agency requirements</a:t>
            </a:r>
          </a:p>
          <a:p>
            <a:pPr lvl="1"/>
            <a:r>
              <a:rPr lang="en-US" smtClean="0"/>
              <a:t>Finalized agreement to negotiate NOAA access to personal space flight system</a:t>
            </a:r>
            <a:endParaRPr lang="en-US" dirty="0" smtClean="0"/>
          </a:p>
        </p:txBody>
      </p:sp>
      <p:sp>
        <p:nvSpPr>
          <p:cNvPr id="590854" name="AutoShape 6"/>
          <p:cNvSpPr>
            <a:spLocks noChangeArrowheads="1"/>
          </p:cNvSpPr>
          <p:nvPr/>
        </p:nvSpPr>
        <p:spPr bwMode="auto">
          <a:xfrm>
            <a:off x="457200" y="5638800"/>
            <a:ext cx="8204200" cy="5516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latin typeface="Franklin Gothic Demi" pitchFamily="34" charset="0"/>
              </a:rPr>
              <a:t>Target Specific Actions for Broad Stakeholder Community</a:t>
            </a:r>
            <a:endParaRPr lang="en-US" sz="2400" dirty="0">
              <a:latin typeface="Franklin Gothic Dem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Since FY04 </a:t>
            </a:r>
            <a:r>
              <a:rPr lang="en-US" sz="2800" dirty="0" smtClean="0">
                <a:latin typeface="Franklin Gothic Medium Cond" pitchFamily="34" charset="0"/>
              </a:rPr>
              <a:t>(Cont.)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Export Control Policy Reviews</a:t>
            </a:r>
          </a:p>
          <a:p>
            <a:pPr lvl="1"/>
            <a:r>
              <a:rPr lang="en-US" smtClean="0"/>
              <a:t>Partnered with BIS to generate Space Industrial Base Study</a:t>
            </a:r>
          </a:p>
          <a:p>
            <a:pPr lvl="1"/>
            <a:r>
              <a:rPr lang="en-US" smtClean="0"/>
              <a:t>USG Lead Negotiator for GPS-Galileo Trade Issues</a:t>
            </a:r>
          </a:p>
          <a:p>
            <a:pPr lvl="2"/>
            <a:r>
              <a:rPr lang="en-US" smtClean="0"/>
              <a:t>Secured EU intent to authorize sale of Galileo simulators to US manufacturers</a:t>
            </a:r>
          </a:p>
          <a:p>
            <a:pPr lvl="1"/>
            <a:r>
              <a:rPr lang="en-US" smtClean="0"/>
              <a:t>Long-Term Office Sustainability</a:t>
            </a:r>
          </a:p>
          <a:p>
            <a:pPr lvl="2"/>
            <a:r>
              <a:rPr lang="en-US" smtClean="0"/>
              <a:t>Published OSC Strategic Plan based on stakeholder requirements</a:t>
            </a:r>
          </a:p>
          <a:p>
            <a:pPr lvl="2"/>
            <a:r>
              <a:rPr lang="en-US" smtClean="0"/>
              <a:t>Administration proposed Space Commerce Act of 2007 legislation</a:t>
            </a:r>
            <a:endParaRPr lang="en-US" dirty="0"/>
          </a:p>
        </p:txBody>
      </p:sp>
      <p:sp>
        <p:nvSpPr>
          <p:cNvPr id="590854" name="AutoShape 6"/>
          <p:cNvSpPr>
            <a:spLocks noChangeArrowheads="1"/>
          </p:cNvSpPr>
          <p:nvPr/>
        </p:nvSpPr>
        <p:spPr bwMode="auto">
          <a:xfrm>
            <a:off x="457200" y="5257800"/>
            <a:ext cx="8204200" cy="5516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latin typeface="Franklin Gothic Demi" pitchFamily="34" charset="0"/>
              </a:rPr>
              <a:t>Target Specific Actions for Broad Stakeholder Community</a:t>
            </a:r>
            <a:endParaRPr lang="en-US" sz="2400" dirty="0">
              <a:latin typeface="Franklin Gothic Dem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7" name="Picture 5" descr="i_m-just-a-bill_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2590800" cy="2711302"/>
          </a:xfrm>
          <a:prstGeom prst="rect">
            <a:avLst/>
          </a:prstGeom>
          <a:noFill/>
        </p:spPr>
      </p:pic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Commerce Act of 2008 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Proposal updates institutional OSC authorities</a:t>
            </a:r>
          </a:p>
          <a:p>
            <a:pPr lvl="1"/>
            <a:r>
              <a:rPr lang="en-US" smtClean="0"/>
              <a:t>Serve as principal unit in DOC for space commerce policy activities</a:t>
            </a:r>
          </a:p>
          <a:p>
            <a:pPr lvl="1"/>
            <a:r>
              <a:rPr lang="en-US" smtClean="0"/>
              <a:t>Foster conditions for economic growth and technological advancement</a:t>
            </a:r>
          </a:p>
          <a:p>
            <a:pPr lvl="1"/>
            <a:r>
              <a:rPr lang="en-US" smtClean="0"/>
              <a:t>Represent space commerce interests within USG and internationally</a:t>
            </a:r>
          </a:p>
          <a:p>
            <a:pPr lvl="1"/>
            <a:r>
              <a:rPr lang="en-US" smtClean="0"/>
              <a:t>Promote U.S. geospatial technologies</a:t>
            </a:r>
          </a:p>
          <a:p>
            <a:pPr lvl="1"/>
            <a:r>
              <a:rPr lang="en-US" smtClean="0"/>
              <a:t>Support national management of GPS</a:t>
            </a:r>
          </a:p>
          <a:p>
            <a:r>
              <a:rPr lang="en-US" smtClean="0"/>
              <a:t>H.R. 6935 and S.3504 introduced</a:t>
            </a:r>
          </a:p>
          <a:p>
            <a:pPr lvl="1"/>
            <a:r>
              <a:rPr lang="en-US" smtClean="0"/>
              <a:t>Growing stakeholder support</a:t>
            </a:r>
          </a:p>
          <a:p>
            <a:pPr lvl="1"/>
            <a:r>
              <a:rPr lang="en-US" smtClean="0"/>
              <a:t>Include in transition package</a:t>
            </a:r>
            <a:endParaRPr lang="en-US" dirty="0"/>
          </a:p>
        </p:txBody>
      </p:sp>
      <p:sp>
        <p:nvSpPr>
          <p:cNvPr id="596996" name="AutoShape 4"/>
          <p:cNvSpPr>
            <a:spLocks noChangeArrowheads="1"/>
          </p:cNvSpPr>
          <p:nvPr/>
        </p:nvSpPr>
        <p:spPr bwMode="auto">
          <a:xfrm>
            <a:off x="449263" y="5705475"/>
            <a:ext cx="8237537" cy="5516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9144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latin typeface="Franklin Gothic Demi" pitchFamily="34" charset="0"/>
              </a:rPr>
              <a:t>Proposed Legislation Required to Update Authorities</a:t>
            </a:r>
            <a:endParaRPr lang="en-US" sz="2400" dirty="0">
              <a:latin typeface="Franklin Gothic Dem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Space Commercialization: Overview and Accomplishments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46383&quot;&gt;&lt;/object&gt;&lt;object type=&quot;2&quot; unique_id=&quot;46384&quot;&gt;&lt;object type=&quot;3&quot; unique_id=&quot;46385&quot;&gt;&lt;property id=&quot;20148&quot; value=&quot;5&quot;/&gt;&lt;property id=&quot;20300&quot; value=&quot;Slide 1 - &amp;quot;Office of Space Commercialization&amp;quot;&quot;/&gt;&lt;property id=&quot;20307&quot; value=&quot;338&quot;/&gt;&lt;/object&gt;&lt;object type=&quot;3&quot; unique_id=&quot;46386&quot;&gt;&lt;property id=&quot;20148&quot; value=&quot;5&quot;/&gt;&lt;property id=&quot;20300&quot; value=&quot;Slide 2 - &amp;quot;OSC Background/&amp;#x0D;&amp;#x0A;Mission Areas&amp;quot;&quot;/&gt;&lt;property id=&quot;20307&quot; value=&quot;368&quot;/&gt;&lt;/object&gt;&lt;object type=&quot;3&quot; unique_id=&quot;46387&quot;&gt;&lt;property id=&quot;20148&quot; value=&quot;5&quot;/&gt;&lt;property id=&quot;20300&quot; value=&quot;Slide 3 - &amp;quot;&amp;#x0D;&amp;#x0A;OSC Staff and Responsibilities&amp;#x0D;&amp;#x0A;&amp;quot;&quot;/&gt;&lt;property id=&quot;20307&quot; value=&quot;373&quot;/&gt;&lt;/object&gt;&lt;object type=&quot;3&quot; unique_id=&quot;46388&quot;&gt;&lt;property id=&quot;20148&quot; value=&quot;5&quot;/&gt;&lt;property id=&quot;20300&quot; value=&quot;Slide 4 - &amp;quot;PNT EXCOM Support  &amp;quot;&quot;/&gt;&lt;property id=&quot;20307&quot; value=&quot;370&quot;/&gt;&lt;/object&gt;&lt;object type=&quot;3&quot; unique_id=&quot;46389&quot;&gt;&lt;property id=&quot;20148&quot; value=&quot;5&quot;/&gt;&lt;property id=&quot;20300&quot; value=&quot;Slide 5 - &amp;quot;OSC Stakeholders&amp;quot;&quot;/&gt;&lt;property id=&quot;20307&quot; value=&quot;371&quot;/&gt;&lt;/object&gt;&lt;object type=&quot;3&quot; unique_id=&quot;46390&quot;&gt;&lt;property id=&quot;20148&quot; value=&quot;5&quot;/&gt;&lt;property id=&quot;20300&quot; value=&quot;Slide 6 - &amp;quot;&amp;#x0D;&amp;#x0A;Accomplishments &amp;#x0D;&amp;#x0A;Since FY04 &amp;#x0D;&amp;#x0A;&amp;quot;&quot;/&gt;&lt;property id=&quot;20307&quot; value=&quot;366&quot;/&gt;&lt;/object&gt;&lt;object type=&quot;3&quot; unique_id=&quot;46391&quot;&gt;&lt;property id=&quot;20148&quot; value=&quot;5&quot;/&gt;&lt;property id=&quot;20300&quot; value=&quot;Slide 7 - &amp;quot;Accomplishments Since FY04 (Cont.)&amp;quot;&quot;/&gt;&lt;property id=&quot;20307&quot; value=&quot;372&quot;/&gt;&lt;/object&gt;&lt;object type=&quot;3&quot; unique_id=&quot;46392&quot;&gt;&lt;property id=&quot;20148&quot; value=&quot;5&quot;/&gt;&lt;property id=&quot;20300&quot; value=&quot;Slide 8 - &amp;quot;Space Commerce Act of 2008 &amp;quot;&quot;/&gt;&lt;property id=&quot;20307&quot; value=&quot;3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AGO</Template>
  <TotalTime>0</TotalTime>
  <Words>581</Words>
  <Application>Microsoft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Franklin Gothic Heavy</vt:lpstr>
      <vt:lpstr>Franklin Gothic Medium Cond</vt:lpstr>
      <vt:lpstr>Franklin Gothic Demi</vt:lpstr>
      <vt:lpstr>Franklin Gothic Medium</vt:lpstr>
      <vt:lpstr>SolexRegularLining</vt:lpstr>
      <vt:lpstr>SolexBlackLiningItalic</vt:lpstr>
      <vt:lpstr>Franklin Gothic Book</vt:lpstr>
      <vt:lpstr>luxton_EnergyBriefing</vt:lpstr>
      <vt:lpstr>Office of Space Commercialization</vt:lpstr>
      <vt:lpstr>OSC Background/ Mission Areas</vt:lpstr>
      <vt:lpstr> OSC Staff and Responsibilities </vt:lpstr>
      <vt:lpstr>PNT EXCOM Support  </vt:lpstr>
      <vt:lpstr>OSC Stakeholders</vt:lpstr>
      <vt:lpstr> Accomplishments  Since FY04  </vt:lpstr>
      <vt:lpstr>Accomplishments Since FY04 (Cont.)</vt:lpstr>
      <vt:lpstr>Space Commerce Act of 2008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2008-11-07T21:09:24Z</dcterms:created>
  <dcterms:modified xsi:type="dcterms:W3CDTF">2008-11-07T21:09:27Z</dcterms:modified>
</cp:coreProperties>
</file>