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3832800" cy="35661600"/>
  <p:notesSz cx="7019925" cy="9305925"/>
  <p:defaultTextStyle>
    <a:defPPr>
      <a:defRPr lang="en-US"/>
    </a:defPPr>
    <a:lvl1pPr algn="l" rtl="0" fontAlgn="base">
      <a:spcBef>
        <a:spcPct val="0"/>
      </a:spcBef>
      <a:spcAft>
        <a:spcPct val="0"/>
      </a:spcAft>
      <a:defRPr sz="8400" kern="1200">
        <a:solidFill>
          <a:schemeClr val="tx1"/>
        </a:solidFill>
        <a:latin typeface="Arial" charset="0"/>
        <a:ea typeface="ＭＳ Ｐゴシック" pitchFamily="-110" charset="-128"/>
        <a:cs typeface="+mn-cs"/>
      </a:defRPr>
    </a:lvl1pPr>
    <a:lvl2pPr marL="457200" algn="l" rtl="0" fontAlgn="base">
      <a:spcBef>
        <a:spcPct val="0"/>
      </a:spcBef>
      <a:spcAft>
        <a:spcPct val="0"/>
      </a:spcAft>
      <a:defRPr sz="8400" kern="1200">
        <a:solidFill>
          <a:schemeClr val="tx1"/>
        </a:solidFill>
        <a:latin typeface="Arial" charset="0"/>
        <a:ea typeface="ＭＳ Ｐゴシック" pitchFamily="-110" charset="-128"/>
        <a:cs typeface="+mn-cs"/>
      </a:defRPr>
    </a:lvl2pPr>
    <a:lvl3pPr marL="914400" algn="l" rtl="0" fontAlgn="base">
      <a:spcBef>
        <a:spcPct val="0"/>
      </a:spcBef>
      <a:spcAft>
        <a:spcPct val="0"/>
      </a:spcAft>
      <a:defRPr sz="8400" kern="1200">
        <a:solidFill>
          <a:schemeClr val="tx1"/>
        </a:solidFill>
        <a:latin typeface="Arial" charset="0"/>
        <a:ea typeface="ＭＳ Ｐゴシック" pitchFamily="-110" charset="-128"/>
        <a:cs typeface="+mn-cs"/>
      </a:defRPr>
    </a:lvl3pPr>
    <a:lvl4pPr marL="1371600" algn="l" rtl="0" fontAlgn="base">
      <a:spcBef>
        <a:spcPct val="0"/>
      </a:spcBef>
      <a:spcAft>
        <a:spcPct val="0"/>
      </a:spcAft>
      <a:defRPr sz="8400" kern="1200">
        <a:solidFill>
          <a:schemeClr val="tx1"/>
        </a:solidFill>
        <a:latin typeface="Arial" charset="0"/>
        <a:ea typeface="ＭＳ Ｐゴシック" pitchFamily="-110" charset="-128"/>
        <a:cs typeface="+mn-cs"/>
      </a:defRPr>
    </a:lvl4pPr>
    <a:lvl5pPr marL="1828800" algn="l" rtl="0" fontAlgn="base">
      <a:spcBef>
        <a:spcPct val="0"/>
      </a:spcBef>
      <a:spcAft>
        <a:spcPct val="0"/>
      </a:spcAft>
      <a:defRPr sz="8400" kern="1200">
        <a:solidFill>
          <a:schemeClr val="tx1"/>
        </a:solidFill>
        <a:latin typeface="Arial" charset="0"/>
        <a:ea typeface="ＭＳ Ｐゴシック" pitchFamily="-110" charset="-128"/>
        <a:cs typeface="+mn-cs"/>
      </a:defRPr>
    </a:lvl5pPr>
    <a:lvl6pPr marL="2286000" algn="l" defTabSz="914400" rtl="0" eaLnBrk="1" latinLnBrk="0" hangingPunct="1">
      <a:defRPr sz="8400" kern="1200">
        <a:solidFill>
          <a:schemeClr val="tx1"/>
        </a:solidFill>
        <a:latin typeface="Arial" charset="0"/>
        <a:ea typeface="ＭＳ Ｐゴシック" pitchFamily="-110" charset="-128"/>
        <a:cs typeface="+mn-cs"/>
      </a:defRPr>
    </a:lvl6pPr>
    <a:lvl7pPr marL="2743200" algn="l" defTabSz="914400" rtl="0" eaLnBrk="1" latinLnBrk="0" hangingPunct="1">
      <a:defRPr sz="8400" kern="1200">
        <a:solidFill>
          <a:schemeClr val="tx1"/>
        </a:solidFill>
        <a:latin typeface="Arial" charset="0"/>
        <a:ea typeface="ＭＳ Ｐゴシック" pitchFamily="-110" charset="-128"/>
        <a:cs typeface="+mn-cs"/>
      </a:defRPr>
    </a:lvl7pPr>
    <a:lvl8pPr marL="3200400" algn="l" defTabSz="914400" rtl="0" eaLnBrk="1" latinLnBrk="0" hangingPunct="1">
      <a:defRPr sz="8400" kern="1200">
        <a:solidFill>
          <a:schemeClr val="tx1"/>
        </a:solidFill>
        <a:latin typeface="Arial" charset="0"/>
        <a:ea typeface="ＭＳ Ｐゴシック" pitchFamily="-110" charset="-128"/>
        <a:cs typeface="+mn-cs"/>
      </a:defRPr>
    </a:lvl8pPr>
    <a:lvl9pPr marL="3657600" algn="l" defTabSz="914400" rtl="0" eaLnBrk="1" latinLnBrk="0" hangingPunct="1">
      <a:defRPr sz="8400" kern="1200">
        <a:solidFill>
          <a:schemeClr val="tx1"/>
        </a:solidFill>
        <a:latin typeface="Arial" charset="0"/>
        <a:ea typeface="ＭＳ Ｐゴシック" pitchFamily="-11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2D8A"/>
    <a:srgbClr val="6699FF"/>
    <a:srgbClr val="A50021"/>
    <a:srgbClr val="FFCC66"/>
    <a:srgbClr val="FF9933"/>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15620"/>
    <p:restoredTop sz="99472" autoAdjust="0"/>
  </p:normalViewPr>
  <p:slideViewPr>
    <p:cSldViewPr snapToGrid="0">
      <p:cViewPr>
        <p:scale>
          <a:sx n="75" d="100"/>
          <a:sy n="75" d="100"/>
        </p:scale>
        <p:origin x="9156" y="13008"/>
      </p:cViewPr>
      <p:guideLst>
        <p:guide orient="horz" pos="11232"/>
        <p:guide pos="11195"/>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2707" cy="46593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5635" y="0"/>
            <a:ext cx="3042707" cy="465939"/>
          </a:xfrm>
          <a:prstGeom prst="rect">
            <a:avLst/>
          </a:prstGeom>
        </p:spPr>
        <p:txBody>
          <a:bodyPr vert="horz" lIns="91440" tIns="45720" rIns="91440" bIns="45720" rtlCol="0"/>
          <a:lstStyle>
            <a:lvl1pPr algn="r">
              <a:defRPr sz="1200"/>
            </a:lvl1pPr>
          </a:lstStyle>
          <a:p>
            <a:fld id="{E2E73BA8-27BF-4050-9F7F-8BDAF26ED852}" type="datetimeFigureOut">
              <a:rPr lang="en-US" smtClean="0"/>
              <a:pPr/>
              <a:t>2/25/2009</a:t>
            </a:fld>
            <a:endParaRPr lang="en-US"/>
          </a:p>
        </p:txBody>
      </p:sp>
      <p:sp>
        <p:nvSpPr>
          <p:cNvPr id="4" name="Slide Image Placeholder 3"/>
          <p:cNvSpPr>
            <a:spLocks noGrp="1" noRot="1" noChangeAspect="1"/>
          </p:cNvSpPr>
          <p:nvPr>
            <p:ph type="sldImg" idx="2"/>
          </p:nvPr>
        </p:nvSpPr>
        <p:spPr>
          <a:xfrm>
            <a:off x="1855788" y="696913"/>
            <a:ext cx="3308350" cy="34893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6" y="4419993"/>
            <a:ext cx="5616574" cy="41886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8380"/>
            <a:ext cx="3042707" cy="465939"/>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5635" y="8838380"/>
            <a:ext cx="3042707" cy="465939"/>
          </a:xfrm>
          <a:prstGeom prst="rect">
            <a:avLst/>
          </a:prstGeom>
        </p:spPr>
        <p:txBody>
          <a:bodyPr vert="horz" lIns="91440" tIns="45720" rIns="91440" bIns="45720" rtlCol="0" anchor="b"/>
          <a:lstStyle>
            <a:lvl1pPr algn="r">
              <a:defRPr sz="1200"/>
            </a:lvl1pPr>
          </a:lstStyle>
          <a:p>
            <a:fld id="{43387A28-3E53-45EC-9246-4F13AD767A9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38172" y="11078386"/>
            <a:ext cx="28756456" cy="7644218"/>
          </a:xfrm>
        </p:spPr>
        <p:txBody>
          <a:bodyPr/>
          <a:lstStyle/>
          <a:p>
            <a:r>
              <a:rPr lang="en-US" smtClean="0"/>
              <a:t>Click to edit Master title style</a:t>
            </a:r>
            <a:endParaRPr lang="en-US"/>
          </a:p>
        </p:txBody>
      </p:sp>
      <p:sp>
        <p:nvSpPr>
          <p:cNvPr id="3" name="Subtitle 2"/>
          <p:cNvSpPr>
            <a:spLocks noGrp="1"/>
          </p:cNvSpPr>
          <p:nvPr>
            <p:ph type="subTitle" idx="1"/>
          </p:nvPr>
        </p:nvSpPr>
        <p:spPr>
          <a:xfrm>
            <a:off x="5074565" y="20208504"/>
            <a:ext cx="23683672" cy="911299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4979192-AE80-4EDC-8087-83C35E0642C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A3D8B5-1C05-430B-A867-62937F169DB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529137" y="1427940"/>
            <a:ext cx="7610956" cy="3042670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92709" y="1427940"/>
            <a:ext cx="22665555" cy="304267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D943ACF-3DEA-4EB4-87C1-669024D3CA5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70730B-1106-4F33-877D-BB332BE0E59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73446" y="22915529"/>
            <a:ext cx="28756456" cy="7083054"/>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73446" y="15114554"/>
            <a:ext cx="28756456" cy="78009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CF535E-2177-4477-81FE-4A4F3AAB1AD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92709" y="8321304"/>
            <a:ext cx="15138255" cy="235333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7001836" y="8321304"/>
            <a:ext cx="15138256" cy="235333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2F7AB2-E75D-4716-AD24-507BE2438DD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90928" y="1427939"/>
            <a:ext cx="30450944" cy="5943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90929" y="7982760"/>
            <a:ext cx="14949584" cy="332615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90929" y="11308912"/>
            <a:ext cx="14949584" cy="2054704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7186949" y="7982760"/>
            <a:ext cx="14954923" cy="332615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7186949" y="11308912"/>
            <a:ext cx="14954923" cy="2054704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4CAE6E4-8CC2-4970-BC3F-D81104317DE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3D98908-9F32-47E5-A6A0-B121B0121D5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EC7207D-F9E4-4AF1-A152-2884A937D17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90929" y="1420036"/>
            <a:ext cx="11131646" cy="604239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3228398" y="1420036"/>
            <a:ext cx="18913475" cy="3043592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90929" y="7462433"/>
            <a:ext cx="11131646" cy="243935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5AAC93-2DC2-425C-AAB8-CCE9931CEE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31998" y="24962593"/>
            <a:ext cx="20300037" cy="294808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631998" y="3186518"/>
            <a:ext cx="20300037" cy="21396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631998" y="27910682"/>
            <a:ext cx="20300037" cy="418502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CF08D5-8F06-4775-A7CE-9C6BA42F859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92709" y="1427939"/>
            <a:ext cx="30447384" cy="5943600"/>
          </a:xfrm>
          <a:prstGeom prst="rect">
            <a:avLst/>
          </a:prstGeom>
          <a:noFill/>
          <a:ln w="9525">
            <a:noFill/>
            <a:miter lim="800000"/>
            <a:headEnd/>
            <a:tailEnd/>
          </a:ln>
        </p:spPr>
        <p:txBody>
          <a:bodyPr vert="horz" wrap="square" lIns="426522" tIns="213261" rIns="426522" bIns="213261"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692709" y="8321304"/>
            <a:ext cx="30447384" cy="23533336"/>
          </a:xfrm>
          <a:prstGeom prst="rect">
            <a:avLst/>
          </a:prstGeom>
          <a:noFill/>
          <a:ln w="9525">
            <a:noFill/>
            <a:miter lim="800000"/>
            <a:headEnd/>
            <a:tailEnd/>
          </a:ln>
        </p:spPr>
        <p:txBody>
          <a:bodyPr vert="horz" wrap="square" lIns="426522" tIns="213261" rIns="426522" bIns="21326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692709" y="32473765"/>
            <a:ext cx="7892184" cy="2476500"/>
          </a:xfrm>
          <a:prstGeom prst="rect">
            <a:avLst/>
          </a:prstGeom>
          <a:noFill/>
          <a:ln w="9525">
            <a:noFill/>
            <a:miter lim="800000"/>
            <a:headEnd/>
            <a:tailEnd/>
          </a:ln>
          <a:effectLst/>
        </p:spPr>
        <p:txBody>
          <a:bodyPr vert="horz" wrap="square" lIns="426522" tIns="213261" rIns="426522" bIns="213261" numCol="1" anchor="t" anchorCtr="0" compatLnSpc="1">
            <a:prstTxWarp prst="textNoShape">
              <a:avLst/>
            </a:prstTxWarp>
          </a:bodyPr>
          <a:lstStyle>
            <a:lvl1pPr>
              <a:defRPr sz="6500"/>
            </a:lvl1pPr>
          </a:lstStyle>
          <a:p>
            <a:pPr>
              <a:defRPr/>
            </a:pPr>
            <a:endParaRPr lang="en-US"/>
          </a:p>
        </p:txBody>
      </p:sp>
      <p:sp>
        <p:nvSpPr>
          <p:cNvPr id="1029" name="Rectangle 5"/>
          <p:cNvSpPr>
            <a:spLocks noGrp="1" noChangeArrowheads="1"/>
          </p:cNvSpPr>
          <p:nvPr>
            <p:ph type="ftr" sz="quarter" idx="3"/>
          </p:nvPr>
        </p:nvSpPr>
        <p:spPr bwMode="auto">
          <a:xfrm>
            <a:off x="11560609" y="32473765"/>
            <a:ext cx="10711584" cy="2476500"/>
          </a:xfrm>
          <a:prstGeom prst="rect">
            <a:avLst/>
          </a:prstGeom>
          <a:noFill/>
          <a:ln w="9525">
            <a:noFill/>
            <a:miter lim="800000"/>
            <a:headEnd/>
            <a:tailEnd/>
          </a:ln>
          <a:effectLst/>
        </p:spPr>
        <p:txBody>
          <a:bodyPr vert="horz" wrap="square" lIns="426522" tIns="213261" rIns="426522" bIns="213261" numCol="1" anchor="t" anchorCtr="0" compatLnSpc="1">
            <a:prstTxWarp prst="textNoShape">
              <a:avLst/>
            </a:prstTxWarp>
          </a:bodyPr>
          <a:lstStyle>
            <a:lvl1pPr algn="ctr">
              <a:defRPr sz="6500"/>
            </a:lvl1pPr>
          </a:lstStyle>
          <a:p>
            <a:pPr>
              <a:defRPr/>
            </a:pPr>
            <a:endParaRPr lang="en-US"/>
          </a:p>
        </p:txBody>
      </p:sp>
      <p:sp>
        <p:nvSpPr>
          <p:cNvPr id="1030" name="Rectangle 6"/>
          <p:cNvSpPr>
            <a:spLocks noGrp="1" noChangeArrowheads="1"/>
          </p:cNvSpPr>
          <p:nvPr>
            <p:ph type="sldNum" sz="quarter" idx="4"/>
          </p:nvPr>
        </p:nvSpPr>
        <p:spPr bwMode="auto">
          <a:xfrm>
            <a:off x="24247909" y="32473765"/>
            <a:ext cx="7892184" cy="2476500"/>
          </a:xfrm>
          <a:prstGeom prst="rect">
            <a:avLst/>
          </a:prstGeom>
          <a:noFill/>
          <a:ln w="9525">
            <a:noFill/>
            <a:miter lim="800000"/>
            <a:headEnd/>
            <a:tailEnd/>
          </a:ln>
          <a:effectLst/>
        </p:spPr>
        <p:txBody>
          <a:bodyPr vert="horz" wrap="square" lIns="426522" tIns="213261" rIns="426522" bIns="213261" numCol="1" anchor="t" anchorCtr="0" compatLnSpc="1">
            <a:prstTxWarp prst="textNoShape">
              <a:avLst/>
            </a:prstTxWarp>
          </a:bodyPr>
          <a:lstStyle>
            <a:lvl1pPr algn="r">
              <a:defRPr sz="6500"/>
            </a:lvl1pPr>
          </a:lstStyle>
          <a:p>
            <a:pPr>
              <a:defRPr/>
            </a:pPr>
            <a:fld id="{FB5B4940-9F47-402E-A38B-2771C55558C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264025" rtl="0" eaLnBrk="0" fontAlgn="base" hangingPunct="0">
        <a:spcBef>
          <a:spcPct val="0"/>
        </a:spcBef>
        <a:spcAft>
          <a:spcPct val="0"/>
        </a:spcAft>
        <a:defRPr sz="20500">
          <a:solidFill>
            <a:schemeClr val="tx2"/>
          </a:solidFill>
          <a:latin typeface="+mj-lt"/>
          <a:ea typeface="ＭＳ Ｐゴシック" pitchFamily="-110" charset="-128"/>
          <a:cs typeface="+mj-cs"/>
        </a:defRPr>
      </a:lvl1pPr>
      <a:lvl2pPr algn="ctr" defTabSz="4264025" rtl="0" eaLnBrk="0" fontAlgn="base" hangingPunct="0">
        <a:spcBef>
          <a:spcPct val="0"/>
        </a:spcBef>
        <a:spcAft>
          <a:spcPct val="0"/>
        </a:spcAft>
        <a:defRPr sz="20500">
          <a:solidFill>
            <a:schemeClr val="tx2"/>
          </a:solidFill>
          <a:latin typeface="Arial" charset="0"/>
          <a:ea typeface="ＭＳ Ｐゴシック" pitchFamily="-110" charset="-128"/>
        </a:defRPr>
      </a:lvl2pPr>
      <a:lvl3pPr algn="ctr" defTabSz="4264025" rtl="0" eaLnBrk="0" fontAlgn="base" hangingPunct="0">
        <a:spcBef>
          <a:spcPct val="0"/>
        </a:spcBef>
        <a:spcAft>
          <a:spcPct val="0"/>
        </a:spcAft>
        <a:defRPr sz="20500">
          <a:solidFill>
            <a:schemeClr val="tx2"/>
          </a:solidFill>
          <a:latin typeface="Arial" charset="0"/>
          <a:ea typeface="ＭＳ Ｐゴシック" pitchFamily="-110" charset="-128"/>
        </a:defRPr>
      </a:lvl3pPr>
      <a:lvl4pPr algn="ctr" defTabSz="4264025" rtl="0" eaLnBrk="0" fontAlgn="base" hangingPunct="0">
        <a:spcBef>
          <a:spcPct val="0"/>
        </a:spcBef>
        <a:spcAft>
          <a:spcPct val="0"/>
        </a:spcAft>
        <a:defRPr sz="20500">
          <a:solidFill>
            <a:schemeClr val="tx2"/>
          </a:solidFill>
          <a:latin typeface="Arial" charset="0"/>
          <a:ea typeface="ＭＳ Ｐゴシック" pitchFamily="-110" charset="-128"/>
        </a:defRPr>
      </a:lvl4pPr>
      <a:lvl5pPr algn="ctr" defTabSz="4264025" rtl="0" eaLnBrk="0" fontAlgn="base" hangingPunct="0">
        <a:spcBef>
          <a:spcPct val="0"/>
        </a:spcBef>
        <a:spcAft>
          <a:spcPct val="0"/>
        </a:spcAft>
        <a:defRPr sz="20500">
          <a:solidFill>
            <a:schemeClr val="tx2"/>
          </a:solidFill>
          <a:latin typeface="Arial" charset="0"/>
          <a:ea typeface="ＭＳ Ｐゴシック" pitchFamily="-110" charset="-128"/>
        </a:defRPr>
      </a:lvl5pPr>
      <a:lvl6pPr marL="457200" algn="ctr" defTabSz="4264025" rtl="0" fontAlgn="base">
        <a:spcBef>
          <a:spcPct val="0"/>
        </a:spcBef>
        <a:spcAft>
          <a:spcPct val="0"/>
        </a:spcAft>
        <a:defRPr sz="20500">
          <a:solidFill>
            <a:schemeClr val="tx2"/>
          </a:solidFill>
          <a:latin typeface="Arial" charset="0"/>
        </a:defRPr>
      </a:lvl6pPr>
      <a:lvl7pPr marL="914400" algn="ctr" defTabSz="4264025" rtl="0" fontAlgn="base">
        <a:spcBef>
          <a:spcPct val="0"/>
        </a:spcBef>
        <a:spcAft>
          <a:spcPct val="0"/>
        </a:spcAft>
        <a:defRPr sz="20500">
          <a:solidFill>
            <a:schemeClr val="tx2"/>
          </a:solidFill>
          <a:latin typeface="Arial" charset="0"/>
        </a:defRPr>
      </a:lvl7pPr>
      <a:lvl8pPr marL="1371600" algn="ctr" defTabSz="4264025" rtl="0" fontAlgn="base">
        <a:spcBef>
          <a:spcPct val="0"/>
        </a:spcBef>
        <a:spcAft>
          <a:spcPct val="0"/>
        </a:spcAft>
        <a:defRPr sz="20500">
          <a:solidFill>
            <a:schemeClr val="tx2"/>
          </a:solidFill>
          <a:latin typeface="Arial" charset="0"/>
        </a:defRPr>
      </a:lvl8pPr>
      <a:lvl9pPr marL="1828800" algn="ctr" defTabSz="4264025" rtl="0" fontAlgn="base">
        <a:spcBef>
          <a:spcPct val="0"/>
        </a:spcBef>
        <a:spcAft>
          <a:spcPct val="0"/>
        </a:spcAft>
        <a:defRPr sz="20500">
          <a:solidFill>
            <a:schemeClr val="tx2"/>
          </a:solidFill>
          <a:latin typeface="Arial" charset="0"/>
        </a:defRPr>
      </a:lvl9pPr>
    </p:titleStyle>
    <p:bodyStyle>
      <a:lvl1pPr marL="1598613" indent="-1598613" algn="l" defTabSz="4264025" rtl="0" eaLnBrk="0" fontAlgn="base" hangingPunct="0">
        <a:spcBef>
          <a:spcPct val="20000"/>
        </a:spcBef>
        <a:spcAft>
          <a:spcPct val="0"/>
        </a:spcAft>
        <a:buChar char="•"/>
        <a:defRPr sz="14900">
          <a:solidFill>
            <a:schemeClr val="tx1"/>
          </a:solidFill>
          <a:latin typeface="+mn-lt"/>
          <a:ea typeface="ＭＳ Ｐゴシック" pitchFamily="-110" charset="-128"/>
          <a:cs typeface="+mn-cs"/>
        </a:defRPr>
      </a:lvl1pPr>
      <a:lvl2pPr marL="3465513" indent="-1331913" algn="l" defTabSz="4264025" rtl="0" eaLnBrk="0" fontAlgn="base" hangingPunct="0">
        <a:spcBef>
          <a:spcPct val="20000"/>
        </a:spcBef>
        <a:spcAft>
          <a:spcPct val="0"/>
        </a:spcAft>
        <a:buChar char="–"/>
        <a:defRPr sz="13100">
          <a:solidFill>
            <a:schemeClr val="tx1"/>
          </a:solidFill>
          <a:latin typeface="+mn-lt"/>
          <a:ea typeface="ＭＳ Ｐゴシック" pitchFamily="-110" charset="-128"/>
        </a:defRPr>
      </a:lvl2pPr>
      <a:lvl3pPr marL="5330825" indent="-1066800" algn="l" defTabSz="4264025" rtl="0" eaLnBrk="0" fontAlgn="base" hangingPunct="0">
        <a:spcBef>
          <a:spcPct val="20000"/>
        </a:spcBef>
        <a:spcAft>
          <a:spcPct val="0"/>
        </a:spcAft>
        <a:buChar char="•"/>
        <a:defRPr sz="11200">
          <a:solidFill>
            <a:schemeClr val="tx1"/>
          </a:solidFill>
          <a:latin typeface="+mn-lt"/>
          <a:ea typeface="ＭＳ Ｐゴシック" pitchFamily="-110" charset="-128"/>
        </a:defRPr>
      </a:lvl3pPr>
      <a:lvl4pPr marL="7464425" indent="-1066800" algn="l" defTabSz="4264025" rtl="0" eaLnBrk="0" fontAlgn="base" hangingPunct="0">
        <a:spcBef>
          <a:spcPct val="20000"/>
        </a:spcBef>
        <a:spcAft>
          <a:spcPct val="0"/>
        </a:spcAft>
        <a:buChar char="–"/>
        <a:defRPr sz="9300">
          <a:solidFill>
            <a:schemeClr val="tx1"/>
          </a:solidFill>
          <a:latin typeface="+mn-lt"/>
          <a:ea typeface="ＭＳ Ｐゴシック" pitchFamily="-110" charset="-128"/>
        </a:defRPr>
      </a:lvl4pPr>
      <a:lvl5pPr marL="9598025" indent="-1066800" algn="l" defTabSz="4264025" rtl="0" eaLnBrk="0" fontAlgn="base" hangingPunct="0">
        <a:spcBef>
          <a:spcPct val="20000"/>
        </a:spcBef>
        <a:spcAft>
          <a:spcPct val="0"/>
        </a:spcAft>
        <a:buChar char="»"/>
        <a:defRPr sz="9300">
          <a:solidFill>
            <a:schemeClr val="tx1"/>
          </a:solidFill>
          <a:latin typeface="+mn-lt"/>
          <a:ea typeface="ＭＳ Ｐゴシック" pitchFamily="-110" charset="-128"/>
        </a:defRPr>
      </a:lvl5pPr>
      <a:lvl6pPr marL="10055225" indent="-1066800" algn="l" defTabSz="4264025" rtl="0" fontAlgn="base">
        <a:spcBef>
          <a:spcPct val="20000"/>
        </a:spcBef>
        <a:spcAft>
          <a:spcPct val="0"/>
        </a:spcAft>
        <a:buChar char="»"/>
        <a:defRPr sz="9300">
          <a:solidFill>
            <a:schemeClr val="tx1"/>
          </a:solidFill>
          <a:latin typeface="+mn-lt"/>
        </a:defRPr>
      </a:lvl6pPr>
      <a:lvl7pPr marL="10512425" indent="-1066800" algn="l" defTabSz="4264025" rtl="0" fontAlgn="base">
        <a:spcBef>
          <a:spcPct val="20000"/>
        </a:spcBef>
        <a:spcAft>
          <a:spcPct val="0"/>
        </a:spcAft>
        <a:buChar char="»"/>
        <a:defRPr sz="9300">
          <a:solidFill>
            <a:schemeClr val="tx1"/>
          </a:solidFill>
          <a:latin typeface="+mn-lt"/>
        </a:defRPr>
      </a:lvl7pPr>
      <a:lvl8pPr marL="10969625" indent="-1066800" algn="l" defTabSz="4264025" rtl="0" fontAlgn="base">
        <a:spcBef>
          <a:spcPct val="20000"/>
        </a:spcBef>
        <a:spcAft>
          <a:spcPct val="0"/>
        </a:spcAft>
        <a:buChar char="»"/>
        <a:defRPr sz="9300">
          <a:solidFill>
            <a:schemeClr val="tx1"/>
          </a:solidFill>
          <a:latin typeface="+mn-lt"/>
        </a:defRPr>
      </a:lvl8pPr>
      <a:lvl9pPr marL="11426825" indent="-1066800" algn="l" defTabSz="4264025" rtl="0" fontAlgn="base">
        <a:spcBef>
          <a:spcPct val="20000"/>
        </a:spcBef>
        <a:spcAft>
          <a:spcPct val="0"/>
        </a:spcAft>
        <a:buChar char="»"/>
        <a:defRPr sz="9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Rounded Rectangle 218"/>
          <p:cNvSpPr/>
          <p:nvPr/>
        </p:nvSpPr>
        <p:spPr>
          <a:xfrm>
            <a:off x="12115800" y="22402800"/>
            <a:ext cx="9753600" cy="6096000"/>
          </a:xfrm>
          <a:prstGeom prst="roundRect">
            <a:avLst/>
          </a:prstGeom>
          <a:solidFill>
            <a:schemeClr val="accent3">
              <a:lumMod val="95000"/>
            </a:schemeClr>
          </a:solidFill>
          <a:ln w="28575">
            <a:solidFill>
              <a:schemeClr val="bg2">
                <a:lumMod val="50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tIns="18288" rtlCol="0" anchor="t" anchorCtr="0">
            <a:sp3d extrusionH="82550" contourW="12700">
              <a:bevelT w="88900" h="38100" prst="softRound"/>
            </a:sp3d>
          </a:bodyPr>
          <a:lstStyle/>
          <a:p>
            <a:pPr algn="ctr" defTabSz="746125" eaLnBrk="0" hangingPunct="0"/>
            <a:r>
              <a:rPr lang="en-US" sz="4000" b="1" dirty="0" smtClean="0">
                <a:ln w="10541" cmpd="sng">
                  <a:solidFill>
                    <a:schemeClr val="tx1"/>
                  </a:solidFill>
                  <a:prstDash val="solid"/>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cs typeface="Arial" charset="0"/>
              </a:rPr>
              <a:t>FERMIGRID USE CASE</a:t>
            </a:r>
          </a:p>
        </p:txBody>
      </p:sp>
      <p:sp>
        <p:nvSpPr>
          <p:cNvPr id="383" name="Rectangle 382"/>
          <p:cNvSpPr/>
          <p:nvPr/>
        </p:nvSpPr>
        <p:spPr bwMode="auto">
          <a:xfrm>
            <a:off x="12496800" y="25241250"/>
            <a:ext cx="8915400" cy="2857500"/>
          </a:xfrm>
          <a:prstGeom prst="rect">
            <a:avLst/>
          </a:prstGeom>
          <a:solidFill>
            <a:schemeClr val="accent2">
              <a:lumMod val="20000"/>
              <a:lumOff val="80000"/>
            </a:schemeClr>
          </a:solidFill>
          <a:ln>
            <a:solidFill>
              <a:schemeClr val="accent1">
                <a:lumMod val="50000"/>
              </a:schemeClr>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Arial" charset="0"/>
              </a:rPr>
              <a:t>FermiGrid</a:t>
            </a:r>
            <a:r>
              <a:rPr lang="en-US" sz="2400" b="1" dirty="0" smtClean="0">
                <a:solidFill>
                  <a:schemeClr val="tx1"/>
                </a:solidFill>
                <a:latin typeface="Arial" charset="0"/>
              </a:rPr>
              <a:t> – Campus Grid</a:t>
            </a:r>
            <a:endParaRPr kumimoji="0" lang="en-US" sz="2400" b="1" i="0" u="none" strike="noStrike" cap="none" normalizeH="0" baseline="0" dirty="0" smtClean="0">
              <a:ln>
                <a:noFill/>
              </a:ln>
              <a:solidFill>
                <a:schemeClr val="tx1"/>
              </a:solidFill>
              <a:effectLst/>
              <a:latin typeface="Arial" charset="0"/>
            </a:endParaRPr>
          </a:p>
        </p:txBody>
      </p:sp>
      <p:sp>
        <p:nvSpPr>
          <p:cNvPr id="395" name="Rectangle 394"/>
          <p:cNvSpPr/>
          <p:nvPr/>
        </p:nvSpPr>
        <p:spPr bwMode="auto">
          <a:xfrm>
            <a:off x="15582900" y="25850851"/>
            <a:ext cx="5676900" cy="2076450"/>
          </a:xfrm>
          <a:prstGeom prst="rect">
            <a:avLst/>
          </a:prstGeom>
          <a:ln>
            <a:solidFill>
              <a:schemeClr val="accent1">
                <a:lumMod val="50000"/>
              </a:schemeClr>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b" anchorCtr="0" compatLnSpc="1">
            <a:prstTxWarp prst="textNoShape">
              <a:avLst/>
            </a:prstTxWarp>
          </a:bodyPr>
          <a:lstStyle/>
          <a:p>
            <a:pPr marL="0" marR="0" indent="0" algn="r" defTabSz="4264025"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Arial" charset="0"/>
              </a:rPr>
              <a:t>FermiGrid</a:t>
            </a:r>
            <a:r>
              <a:rPr kumimoji="0" lang="en-US" sz="2400" b="1" i="0" u="none" strike="noStrike" cap="none" normalizeH="0" baseline="0" dirty="0" smtClean="0">
                <a:ln>
                  <a:noFill/>
                </a:ln>
                <a:solidFill>
                  <a:schemeClr val="tx1"/>
                </a:solidFill>
                <a:effectLst/>
                <a:latin typeface="Arial" charset="0"/>
              </a:rPr>
              <a:t> </a:t>
            </a:r>
            <a:r>
              <a:rPr kumimoji="0" lang="en-US" sz="2400" b="1" i="0" u="none" strike="noStrike" cap="none" normalizeH="0" baseline="0" dirty="0" err="1" smtClean="0">
                <a:ln>
                  <a:noFill/>
                </a:ln>
                <a:solidFill>
                  <a:schemeClr val="tx1"/>
                </a:solidFill>
                <a:effectLst/>
                <a:latin typeface="Arial" charset="0"/>
              </a:rPr>
              <a:t>ReSS</a:t>
            </a:r>
            <a:endParaRPr kumimoji="0" lang="en-US" sz="2400" b="1" i="0" u="none" strike="noStrike" cap="none" normalizeH="0" baseline="0" dirty="0" smtClean="0">
              <a:ln>
                <a:noFill/>
              </a:ln>
              <a:solidFill>
                <a:schemeClr val="tx1"/>
              </a:solidFill>
              <a:effectLst/>
              <a:latin typeface="Arial" charset="0"/>
            </a:endParaRPr>
          </a:p>
        </p:txBody>
      </p:sp>
      <p:sp>
        <p:nvSpPr>
          <p:cNvPr id="2050" name="Text Box 54"/>
          <p:cNvSpPr txBox="1">
            <a:spLocks noChangeArrowheads="1"/>
          </p:cNvSpPr>
          <p:nvPr/>
        </p:nvSpPr>
        <p:spPr bwMode="auto">
          <a:xfrm>
            <a:off x="3810001" y="548636"/>
            <a:ext cx="26289000" cy="1737364"/>
          </a:xfrm>
          <a:prstGeom prst="rect">
            <a:avLst/>
          </a:prstGeom>
          <a:noFill/>
          <a:ln w="9525">
            <a:noFill/>
            <a:miter lim="800000"/>
            <a:headEnd/>
            <a:tailEnd/>
          </a:ln>
        </p:spPr>
        <p:txBody>
          <a:bodyPr wrap="square" lIns="74642" tIns="37321" rIns="74642" bIns="37321">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ReSS: Resource Selection Service </a:t>
            </a:r>
          </a:p>
          <a:p>
            <a:pPr algn="ctr"/>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for National and Campus Grid Infrastructures</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2051" name="Text Box 58"/>
          <p:cNvSpPr txBox="1">
            <a:spLocks noChangeArrowheads="1"/>
          </p:cNvSpPr>
          <p:nvPr/>
        </p:nvSpPr>
        <p:spPr bwMode="auto">
          <a:xfrm>
            <a:off x="2990273" y="2209800"/>
            <a:ext cx="27489150" cy="1429588"/>
          </a:xfrm>
          <a:prstGeom prst="rect">
            <a:avLst/>
          </a:prstGeom>
          <a:noFill/>
          <a:ln w="9525">
            <a:noFill/>
            <a:miter lim="800000"/>
            <a:headEnd/>
            <a:tailEnd/>
          </a:ln>
        </p:spPr>
        <p:txBody>
          <a:bodyPr wrap="square" lIns="74642" tIns="37321" rIns="74642" bIns="37321">
            <a:spAutoFit/>
          </a:bodyPr>
          <a:lstStyle/>
          <a:p>
            <a:pPr algn="ctr" defTabSz="746125"/>
            <a:r>
              <a:rPr lang="en-US" sz="3200" b="1" dirty="0" smtClean="0">
                <a:solidFill>
                  <a:schemeClr val="accent4"/>
                </a:solidFill>
                <a:cs typeface="Arial" charset="0"/>
              </a:rPr>
              <a:t>Parag Mhashilkar, Gabriele Garzoglio, Tanya </a:t>
            </a:r>
            <a:r>
              <a:rPr lang="en-US" sz="3200" b="1" dirty="0" err="1" smtClean="0">
                <a:solidFill>
                  <a:schemeClr val="accent4"/>
                </a:solidFill>
                <a:cs typeface="Arial" charset="0"/>
              </a:rPr>
              <a:t>Levshina</a:t>
            </a:r>
            <a:r>
              <a:rPr lang="en-US" sz="3200" b="1" dirty="0" smtClean="0">
                <a:solidFill>
                  <a:schemeClr val="accent4"/>
                </a:solidFill>
                <a:cs typeface="Arial" charset="0"/>
              </a:rPr>
              <a:t>, Steve </a:t>
            </a:r>
            <a:r>
              <a:rPr lang="en-US" sz="3200" b="1" dirty="0" err="1" smtClean="0">
                <a:solidFill>
                  <a:schemeClr val="accent4"/>
                </a:solidFill>
                <a:cs typeface="Arial" charset="0"/>
              </a:rPr>
              <a:t>Timm</a:t>
            </a:r>
            <a:endParaRPr lang="en-US" sz="3200" b="1" dirty="0">
              <a:solidFill>
                <a:schemeClr val="accent4"/>
              </a:solidFill>
              <a:cs typeface="Arial" charset="0"/>
            </a:endParaRPr>
          </a:p>
          <a:p>
            <a:pPr algn="ctr" defTabSz="746125">
              <a:lnSpc>
                <a:spcPct val="150000"/>
              </a:lnSpc>
            </a:pPr>
            <a:r>
              <a:rPr lang="en-US" sz="3200" b="1" baseline="30000" dirty="0" smtClean="0">
                <a:solidFill>
                  <a:schemeClr val="accent4"/>
                </a:solidFill>
                <a:cs typeface="Arial" charset="0"/>
              </a:rPr>
              <a:t>{parag, </a:t>
            </a:r>
            <a:r>
              <a:rPr lang="en-US" sz="3200" b="1" baseline="30000" smtClean="0">
                <a:solidFill>
                  <a:schemeClr val="accent4"/>
                </a:solidFill>
                <a:cs typeface="Arial" charset="0"/>
              </a:rPr>
              <a:t>garzoglio, </a:t>
            </a:r>
            <a:r>
              <a:rPr lang="en-US" sz="3200" b="1" baseline="30000" dirty="0" err="1" smtClean="0">
                <a:solidFill>
                  <a:schemeClr val="accent4"/>
                </a:solidFill>
                <a:cs typeface="Arial" charset="0"/>
              </a:rPr>
              <a:t>tlevshin</a:t>
            </a:r>
            <a:r>
              <a:rPr lang="en-US" sz="3200" b="1" baseline="30000" dirty="0" smtClean="0">
                <a:solidFill>
                  <a:schemeClr val="accent4"/>
                </a:solidFill>
                <a:cs typeface="Arial" charset="0"/>
              </a:rPr>
              <a:t>, </a:t>
            </a:r>
            <a:r>
              <a:rPr lang="en-US" sz="3200" b="1" baseline="30000" dirty="0" err="1" smtClean="0">
                <a:solidFill>
                  <a:schemeClr val="accent4"/>
                </a:solidFill>
                <a:cs typeface="Arial" charset="0"/>
              </a:rPr>
              <a:t>timm</a:t>
            </a:r>
            <a:r>
              <a:rPr lang="en-US" sz="3200" b="1" baseline="30000" dirty="0" smtClean="0">
                <a:solidFill>
                  <a:schemeClr val="accent4"/>
                </a:solidFill>
                <a:cs typeface="Arial" charset="0"/>
              </a:rPr>
              <a:t>}@</a:t>
            </a:r>
            <a:r>
              <a:rPr lang="en-US" sz="3200" b="1" baseline="30000" dirty="0" err="1" smtClean="0">
                <a:solidFill>
                  <a:schemeClr val="accent4"/>
                </a:solidFill>
                <a:cs typeface="Arial" charset="0"/>
              </a:rPr>
              <a:t>fnal.gov</a:t>
            </a:r>
            <a:endParaRPr lang="en-US" sz="3200" b="1" baseline="30000" dirty="0">
              <a:solidFill>
                <a:schemeClr val="accent4"/>
              </a:solidFill>
              <a:cs typeface="Arial" charset="0"/>
            </a:endParaRPr>
          </a:p>
          <a:p>
            <a:pPr algn="ctr" defTabSz="746125"/>
            <a:r>
              <a:rPr lang="en-US" sz="2400" b="1" dirty="0">
                <a:solidFill>
                  <a:schemeClr val="accent4"/>
                </a:solidFill>
                <a:cs typeface="Arial" charset="0"/>
              </a:rPr>
              <a:t>Computing Division, Fermilab, Batavia, </a:t>
            </a:r>
            <a:r>
              <a:rPr lang="en-US" sz="2400" b="1" dirty="0" smtClean="0">
                <a:solidFill>
                  <a:schemeClr val="accent4"/>
                </a:solidFill>
                <a:cs typeface="Arial" charset="0"/>
              </a:rPr>
              <a:t>IL – 60510, USA</a:t>
            </a:r>
            <a:endParaRPr lang="en-US" sz="2400" b="1" dirty="0">
              <a:solidFill>
                <a:schemeClr val="accent4"/>
              </a:solidFill>
              <a:cs typeface="Arial" charset="0"/>
            </a:endParaRPr>
          </a:p>
        </p:txBody>
      </p:sp>
      <p:sp>
        <p:nvSpPr>
          <p:cNvPr id="2052" name="Line 59"/>
          <p:cNvSpPr>
            <a:spLocks noChangeShapeType="1"/>
          </p:cNvSpPr>
          <p:nvPr/>
        </p:nvSpPr>
        <p:spPr bwMode="auto">
          <a:xfrm>
            <a:off x="0" y="3808682"/>
            <a:ext cx="33832800" cy="1318"/>
          </a:xfrm>
          <a:prstGeom prst="line">
            <a:avLst/>
          </a:prstGeom>
          <a:noFill/>
          <a:ln w="101600">
            <a:solidFill>
              <a:srgbClr val="990033"/>
            </a:solidFill>
            <a:round/>
            <a:headEnd/>
            <a:tailEnd/>
          </a:ln>
        </p:spPr>
        <p:txBody>
          <a:bodyPr/>
          <a:lstStyle/>
          <a:p>
            <a:endParaRPr lang="en-US"/>
          </a:p>
        </p:txBody>
      </p:sp>
      <p:pic>
        <p:nvPicPr>
          <p:cNvPr id="2057" name="Picture 179" descr="fermi38"/>
          <p:cNvPicPr>
            <a:picLocks noChangeAspect="1" noChangeArrowheads="1"/>
          </p:cNvPicPr>
          <p:nvPr/>
        </p:nvPicPr>
        <p:blipFill>
          <a:blip r:embed="rId2"/>
          <a:srcRect/>
          <a:stretch>
            <a:fillRect/>
          </a:stretch>
        </p:blipFill>
        <p:spPr bwMode="auto">
          <a:xfrm>
            <a:off x="1676400" y="1485288"/>
            <a:ext cx="1981200" cy="1791312"/>
          </a:xfrm>
          <a:prstGeom prst="rect">
            <a:avLst/>
          </a:prstGeom>
          <a:noFill/>
          <a:ln w="9525">
            <a:noFill/>
            <a:miter lim="800000"/>
            <a:headEnd/>
            <a:tailEnd/>
          </a:ln>
        </p:spPr>
      </p:pic>
      <p:pic>
        <p:nvPicPr>
          <p:cNvPr id="2058" name="Picture 179" descr="fermi38"/>
          <p:cNvPicPr>
            <a:picLocks noChangeAspect="1" noChangeArrowheads="1"/>
          </p:cNvPicPr>
          <p:nvPr/>
        </p:nvPicPr>
        <p:blipFill>
          <a:blip r:embed="rId2"/>
          <a:srcRect/>
          <a:stretch>
            <a:fillRect/>
          </a:stretch>
        </p:blipFill>
        <p:spPr bwMode="auto">
          <a:xfrm>
            <a:off x="30175200" y="1485288"/>
            <a:ext cx="1981200" cy="1791312"/>
          </a:xfrm>
          <a:prstGeom prst="rect">
            <a:avLst/>
          </a:prstGeom>
          <a:noFill/>
          <a:ln w="9525">
            <a:noFill/>
            <a:miter lim="800000"/>
            <a:headEnd/>
            <a:tailEnd/>
          </a:ln>
        </p:spPr>
      </p:pic>
      <p:sp>
        <p:nvSpPr>
          <p:cNvPr id="101" name="Rounded Rectangle 100"/>
          <p:cNvSpPr/>
          <p:nvPr/>
        </p:nvSpPr>
        <p:spPr>
          <a:xfrm>
            <a:off x="1371600" y="4114800"/>
            <a:ext cx="8686800" cy="11506200"/>
          </a:xfrm>
          <a:prstGeom prst="roundRect">
            <a:avLst/>
          </a:prstGeom>
          <a:solidFill>
            <a:schemeClr val="accent3">
              <a:lumMod val="95000"/>
            </a:schemeClr>
          </a:solidFill>
          <a:ln w="28575">
            <a:solidFill>
              <a:schemeClr val="bg2">
                <a:lumMod val="50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tIns="0" bIns="0" rtlCol="0" anchor="t" anchorCtr="0"/>
          <a:lstStyle/>
          <a:p>
            <a:pPr algn="ctr" defTabSz="746125" eaLnBrk="0" hangingPunct="0"/>
            <a:r>
              <a:rPr lang="en-US" sz="4000" b="1" dirty="0" smtClean="0">
                <a:ln w="10541" cmpd="sng">
                  <a:solidFill>
                    <a:schemeClr val="tx1"/>
                  </a:solidFill>
                  <a:prstDash val="solid"/>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cs typeface="Arial" charset="0"/>
              </a:rPr>
              <a:t>INTRODUCTION</a:t>
            </a:r>
          </a:p>
          <a:p>
            <a:pPr algn="just" defTabSz="746125" eaLnBrk="0" hangingPunct="0"/>
            <a:endParaRPr lang="en-US" sz="1200" dirty="0" smtClean="0">
              <a:solidFill>
                <a:schemeClr val="tx1"/>
              </a:solidFill>
              <a:cs typeface="Arial" charset="0"/>
            </a:endParaRPr>
          </a:p>
          <a:p>
            <a:pPr algn="just"/>
            <a:r>
              <a:rPr lang="en-US" sz="2400" dirty="0" smtClean="0"/>
              <a:t>The Open Science Grid (OSG) offers access to hundreds of compute elements (CE) and storage elements (SE) via standard Grid interfaces. The Resource Selection Service (ReSS) is a push-based workload management system that is integrated with the OSG information systems and resources. ReSS integrates standard Grid tools such as Condor, as a brokering service, and the gLite CEMon, for gathering and publishing resource information, in Glue Schema format. ReSS is used in OSG by Virtual Organizations (VO) such as US CMS, Dark Energy Survey (DES), DZero and Engagement VO. ReSS is also used as a Resource Selection Service for Campus Grids, such as Fermigrid. VOs use ReSS to automate the resource selection in their workload management system to run jobs over the grid.</a:t>
            </a:r>
          </a:p>
          <a:p>
            <a:pPr algn="just"/>
            <a:endParaRPr lang="en-US" sz="1200" dirty="0" smtClean="0"/>
          </a:p>
          <a:p>
            <a:pPr algn="just"/>
            <a:r>
              <a:rPr lang="en-US" sz="2400" dirty="0" smtClean="0"/>
              <a:t>In the past year, the system has been enhanced to enable publication and selection of storage resources and of any special software or software libraries (like MPI libraries) installed at computing resources.</a:t>
            </a:r>
          </a:p>
          <a:p>
            <a:pPr algn="just"/>
            <a:endParaRPr lang="en-US" sz="1200" dirty="0" smtClean="0"/>
          </a:p>
          <a:p>
            <a:pPr algn="just"/>
            <a:r>
              <a:rPr lang="en-US" sz="2400" dirty="0" smtClean="0"/>
              <a:t>In this poster, we demonstrate the ReSS Service, its architecture, its typical usage on the two scales of a National Cyber Infrastructure Grid, such as OSG, and of a campus grid, such as FermiGrid. Additionally we present workload management system requirements from the coming era of LHC data taking. </a:t>
            </a:r>
            <a:endParaRPr lang="en-US" sz="2400" dirty="0"/>
          </a:p>
        </p:txBody>
      </p:sp>
      <p:sp>
        <p:nvSpPr>
          <p:cNvPr id="168" name="Rounded Rectangle 167"/>
          <p:cNvSpPr/>
          <p:nvPr/>
        </p:nvSpPr>
        <p:spPr>
          <a:xfrm>
            <a:off x="23469600" y="14097000"/>
            <a:ext cx="9067800" cy="6477000"/>
          </a:xfrm>
          <a:prstGeom prst="roundRect">
            <a:avLst/>
          </a:prstGeom>
          <a:solidFill>
            <a:schemeClr val="accent3">
              <a:lumMod val="95000"/>
            </a:schemeClr>
          </a:solidFill>
          <a:ln w="28575">
            <a:solidFill>
              <a:schemeClr val="bg2">
                <a:lumMod val="50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rtlCol="0" anchor="t" anchorCtr="0"/>
          <a:lstStyle/>
          <a:p>
            <a:pPr algn="ctr" defTabSz="746125" eaLnBrk="0" hangingPunct="0"/>
            <a:r>
              <a:rPr lang="en-US" sz="4000" b="1" dirty="0" smtClean="0">
                <a:ln w="10541" cmpd="sng">
                  <a:solidFill>
                    <a:schemeClr val="tx1"/>
                  </a:solidFill>
                  <a:prstDash val="solid"/>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cs typeface="Arial" charset="0"/>
              </a:rPr>
              <a:t>GLUE SCHEMA V1.3 TO CLASSAD CONVERSION</a:t>
            </a:r>
          </a:p>
          <a:p>
            <a:pPr algn="just" defTabSz="746125" eaLnBrk="0" hangingPunct="0"/>
            <a:endParaRPr lang="en-US" sz="2400" dirty="0" smtClean="0">
              <a:solidFill>
                <a:schemeClr val="tx1"/>
              </a:solidFill>
              <a:cs typeface="Arial" charset="0"/>
            </a:endParaRPr>
          </a:p>
          <a:p>
            <a:pPr marL="457200" indent="-457200" algn="just">
              <a:buFont typeface="Wingdings" pitchFamily="2" charset="2"/>
              <a:buChar char="Ø"/>
            </a:pPr>
            <a:r>
              <a:rPr lang="en-US" sz="2400" dirty="0" smtClean="0"/>
              <a:t>The mapping is built by considering all the possible combinations of inter-related Computing Elements (CE), Clusters, Sub-clusters (SC), and Virtual Organizations (VO). In other words, each combination contains a single CE, Cluster, SC, and VO.</a:t>
            </a:r>
          </a:p>
          <a:p>
            <a:pPr marL="457200" indent="-457200" algn="just"/>
            <a:endParaRPr lang="en-US" sz="1200" dirty="0" smtClean="0"/>
          </a:p>
          <a:p>
            <a:pPr marL="457200" indent="-457200" algn="just">
              <a:buFont typeface="Wingdings" pitchFamily="2" charset="2"/>
              <a:buChar char="Ø"/>
            </a:pPr>
            <a:r>
              <a:rPr lang="en-US" sz="2400" dirty="0" smtClean="0"/>
              <a:t>The mapping for Storage Elements is built by considering all the possible combinations of inter-related Storage Elements (SE), Storage Areas (SA), and the VO supported by each SA. In other words, each combination contains a single SE, SA and VO. Attributes in each combination are then mapped to a single old ClassAd.</a:t>
            </a:r>
            <a:endParaRPr lang="en-US" sz="2400" dirty="0"/>
          </a:p>
        </p:txBody>
      </p:sp>
      <p:sp>
        <p:nvSpPr>
          <p:cNvPr id="193" name="Rounded Rectangle 192"/>
          <p:cNvSpPr/>
          <p:nvPr/>
        </p:nvSpPr>
        <p:spPr>
          <a:xfrm>
            <a:off x="12954000" y="28956000"/>
            <a:ext cx="8001000" cy="5791200"/>
          </a:xfrm>
          <a:prstGeom prst="roundRect">
            <a:avLst/>
          </a:prstGeom>
          <a:solidFill>
            <a:schemeClr val="accent3">
              <a:lumMod val="95000"/>
            </a:schemeClr>
          </a:solidFill>
          <a:ln w="28575">
            <a:solidFill>
              <a:schemeClr val="bg2">
                <a:lumMod val="50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rtlCol="0" anchor="t" anchorCtr="0"/>
          <a:lstStyle/>
          <a:p>
            <a:pPr algn="ctr" defTabSz="746125" eaLnBrk="0" hangingPunct="0"/>
            <a:r>
              <a:rPr lang="en-US" sz="4000" b="1" dirty="0" smtClean="0">
                <a:ln w="10541" cmpd="sng">
                  <a:solidFill>
                    <a:schemeClr val="tx1"/>
                  </a:solidFill>
                  <a:prstDash val="solid"/>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cs typeface="Arial" charset="0"/>
              </a:rPr>
              <a:t>REFERENCES</a:t>
            </a:r>
          </a:p>
          <a:p>
            <a:pPr algn="just" defTabSz="746125" eaLnBrk="0" hangingPunct="0"/>
            <a:endParaRPr lang="en-US" sz="2400" dirty="0" smtClean="0">
              <a:solidFill>
                <a:schemeClr val="tx1"/>
              </a:solidFill>
              <a:cs typeface="Arial" charset="0"/>
            </a:endParaRPr>
          </a:p>
          <a:p>
            <a:pPr marL="457200" indent="-457200">
              <a:buFont typeface="+mj-lt"/>
              <a:buAutoNum type="arabicPeriod"/>
            </a:pPr>
            <a:r>
              <a:rPr lang="en-US" sz="2400" dirty="0" smtClean="0"/>
              <a:t>The Resource Selection Home Page: https://twiki.grid.iu.edu/twiki/bin/view/ResourceSelection/WebHome</a:t>
            </a:r>
          </a:p>
          <a:p>
            <a:pPr marL="457200" indent="-457200">
              <a:buFont typeface="+mj-lt"/>
              <a:buAutoNum type="arabicPeriod"/>
            </a:pPr>
            <a:r>
              <a:rPr lang="en-US" sz="2400" dirty="0" smtClean="0"/>
              <a:t>Open Science Grid Home Page: http://opensciencegrid.org</a:t>
            </a:r>
          </a:p>
          <a:p>
            <a:pPr marL="457200" indent="-457200">
              <a:buFont typeface="+mj-lt"/>
              <a:buAutoNum type="arabicPeriod"/>
            </a:pPr>
            <a:r>
              <a:rPr lang="en-US" sz="2400" dirty="0" smtClean="0"/>
              <a:t>The GLUE schema home page: http://glueschema.forge.cnaf.infn.it</a:t>
            </a:r>
          </a:p>
          <a:p>
            <a:pPr marL="457200" indent="-457200">
              <a:buFont typeface="+mj-lt"/>
              <a:buAutoNum type="arabicPeriod"/>
            </a:pPr>
            <a:r>
              <a:rPr lang="en-US" sz="2400" dirty="0" smtClean="0"/>
              <a:t>G. Garzoglio, T. </a:t>
            </a:r>
            <a:r>
              <a:rPr lang="en-US" sz="2400" dirty="0" err="1" smtClean="0"/>
              <a:t>Levshina</a:t>
            </a:r>
            <a:r>
              <a:rPr lang="en-US" sz="2400" dirty="0" smtClean="0"/>
              <a:t>, P. Mhashilkar, S. </a:t>
            </a:r>
            <a:r>
              <a:rPr lang="en-US" sz="2400" dirty="0" err="1" smtClean="0"/>
              <a:t>Timm</a:t>
            </a:r>
            <a:r>
              <a:rPr lang="en-US" sz="2400" dirty="0" smtClean="0"/>
              <a:t>, "ReSS: a Resource Selection Service for the Open Science Grid.", Proceedings of the International Symposium of Grid Computing (ISGC07), March 2007, Taipei, Taiwan</a:t>
            </a:r>
          </a:p>
        </p:txBody>
      </p:sp>
      <p:sp>
        <p:nvSpPr>
          <p:cNvPr id="136" name="Rounded Rectangle 135"/>
          <p:cNvSpPr/>
          <p:nvPr/>
        </p:nvSpPr>
        <p:spPr>
          <a:xfrm>
            <a:off x="10972800" y="14249400"/>
            <a:ext cx="11277600" cy="7086600"/>
          </a:xfrm>
          <a:prstGeom prst="roundRect">
            <a:avLst/>
          </a:prstGeom>
          <a:solidFill>
            <a:schemeClr val="accent3">
              <a:lumMod val="95000"/>
            </a:schemeClr>
          </a:solidFill>
          <a:ln w="28575">
            <a:solidFill>
              <a:schemeClr val="bg2">
                <a:lumMod val="50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rtlCol="0" anchor="t" anchorCtr="0">
            <a:sp3d extrusionH="82550" contourW="12700">
              <a:bevelT w="88900" h="38100" prst="softRound"/>
            </a:sp3d>
          </a:bodyPr>
          <a:lstStyle/>
          <a:p>
            <a:pPr algn="ctr" defTabSz="746125" eaLnBrk="0" hangingPunct="0"/>
            <a:r>
              <a:rPr lang="en-US" sz="4000" b="1" dirty="0" smtClean="0">
                <a:ln w="10541" cmpd="sng">
                  <a:solidFill>
                    <a:schemeClr val="tx1"/>
                  </a:solidFill>
                  <a:prstDash val="solid"/>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cs typeface="Arial" charset="0"/>
              </a:rPr>
              <a:t>ReSS: ARCHITECTURAL DIAGRAM</a:t>
            </a:r>
          </a:p>
        </p:txBody>
      </p:sp>
      <p:sp>
        <p:nvSpPr>
          <p:cNvPr id="194" name="Rectangle 193"/>
          <p:cNvSpPr/>
          <p:nvPr/>
        </p:nvSpPr>
        <p:spPr bwMode="auto">
          <a:xfrm>
            <a:off x="16764000" y="18516600"/>
            <a:ext cx="4267200" cy="2514600"/>
          </a:xfrm>
          <a:prstGeom prst="rect">
            <a:avLst/>
          </a:prstGeom>
          <a:ln>
            <a:solidFill>
              <a:schemeClr val="accent1">
                <a:lumMod val="50000"/>
              </a:schemeClr>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b"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ndParaRPr>
          </a:p>
        </p:txBody>
      </p:sp>
      <p:sp>
        <p:nvSpPr>
          <p:cNvPr id="140" name="Rectangle 139"/>
          <p:cNvSpPr/>
          <p:nvPr/>
        </p:nvSpPr>
        <p:spPr bwMode="auto">
          <a:xfrm>
            <a:off x="12192000" y="15773400"/>
            <a:ext cx="6324600" cy="1752600"/>
          </a:xfrm>
          <a:prstGeom prst="rect">
            <a:avLst/>
          </a:prstGeom>
          <a:ln>
            <a:solidFill>
              <a:schemeClr val="accent1">
                <a:lumMod val="50000"/>
              </a:schemeClr>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ReSS Central Services</a:t>
            </a:r>
          </a:p>
        </p:txBody>
      </p:sp>
      <p:sp>
        <p:nvSpPr>
          <p:cNvPr id="142" name="Rectangle 141"/>
          <p:cNvSpPr/>
          <p:nvPr/>
        </p:nvSpPr>
        <p:spPr bwMode="auto">
          <a:xfrm>
            <a:off x="11734800" y="18364200"/>
            <a:ext cx="4267200" cy="2590800"/>
          </a:xfrm>
          <a:prstGeom prst="rect">
            <a:avLst/>
          </a:prstGeom>
          <a:ln>
            <a:solidFill>
              <a:schemeClr val="accent1">
                <a:lumMod val="50000"/>
              </a:schemeClr>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b"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CLUSTER</a:t>
            </a:r>
          </a:p>
        </p:txBody>
      </p:sp>
      <p:sp>
        <p:nvSpPr>
          <p:cNvPr id="104" name="Rectangle 103"/>
          <p:cNvSpPr/>
          <p:nvPr/>
        </p:nvSpPr>
        <p:spPr bwMode="auto">
          <a:xfrm>
            <a:off x="12573000" y="16383000"/>
            <a:ext cx="2209800" cy="7620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Information Gatherer</a:t>
            </a:r>
          </a:p>
        </p:txBody>
      </p:sp>
      <p:sp>
        <p:nvSpPr>
          <p:cNvPr id="105" name="Rectangle 104"/>
          <p:cNvSpPr/>
          <p:nvPr/>
        </p:nvSpPr>
        <p:spPr bwMode="auto">
          <a:xfrm>
            <a:off x="15697200" y="16383000"/>
            <a:ext cx="2438400" cy="7620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Condor</a:t>
            </a:r>
          </a:p>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Match Maker</a:t>
            </a:r>
          </a:p>
        </p:txBody>
      </p:sp>
      <p:sp>
        <p:nvSpPr>
          <p:cNvPr id="111" name="Rectangle 110"/>
          <p:cNvSpPr/>
          <p:nvPr/>
        </p:nvSpPr>
        <p:spPr bwMode="auto">
          <a:xfrm>
            <a:off x="14020800" y="18135600"/>
            <a:ext cx="1752600" cy="6096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CEMon</a:t>
            </a:r>
          </a:p>
        </p:txBody>
      </p:sp>
      <p:sp>
        <p:nvSpPr>
          <p:cNvPr id="112" name="Rectangle 111"/>
          <p:cNvSpPr/>
          <p:nvPr/>
        </p:nvSpPr>
        <p:spPr bwMode="auto">
          <a:xfrm>
            <a:off x="14020800" y="19507200"/>
            <a:ext cx="1752600" cy="6096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GIP</a:t>
            </a:r>
          </a:p>
        </p:txBody>
      </p:sp>
      <p:sp>
        <p:nvSpPr>
          <p:cNvPr id="114" name="Rectangle 113"/>
          <p:cNvSpPr/>
          <p:nvPr/>
        </p:nvSpPr>
        <p:spPr bwMode="auto">
          <a:xfrm>
            <a:off x="12192000" y="19659600"/>
            <a:ext cx="1752600" cy="6096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job-manager</a:t>
            </a:r>
          </a:p>
        </p:txBody>
      </p:sp>
      <p:sp>
        <p:nvSpPr>
          <p:cNvPr id="113" name="Rectangle 112"/>
          <p:cNvSpPr/>
          <p:nvPr/>
        </p:nvSpPr>
        <p:spPr bwMode="auto">
          <a:xfrm>
            <a:off x="12115800" y="19583400"/>
            <a:ext cx="1752600" cy="6096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job-manager</a:t>
            </a:r>
          </a:p>
        </p:txBody>
      </p:sp>
      <p:sp>
        <p:nvSpPr>
          <p:cNvPr id="110" name="Rectangle 109"/>
          <p:cNvSpPr/>
          <p:nvPr/>
        </p:nvSpPr>
        <p:spPr bwMode="auto">
          <a:xfrm>
            <a:off x="12039600" y="19507200"/>
            <a:ext cx="1752600" cy="6096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job-manager</a:t>
            </a:r>
          </a:p>
        </p:txBody>
      </p:sp>
      <p:sp>
        <p:nvSpPr>
          <p:cNvPr id="116" name="Rectangle 115"/>
          <p:cNvSpPr/>
          <p:nvPr/>
        </p:nvSpPr>
        <p:spPr bwMode="auto">
          <a:xfrm>
            <a:off x="19354800" y="16535400"/>
            <a:ext cx="2438400" cy="7620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Condor</a:t>
            </a:r>
          </a:p>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Scheduler</a:t>
            </a:r>
          </a:p>
        </p:txBody>
      </p:sp>
      <p:pic>
        <p:nvPicPr>
          <p:cNvPr id="1026" name="Picture 2" descr="C:\Program Files\Office 2003\MEDIA\CAGCAT10\j0292020.wmf"/>
          <p:cNvPicPr>
            <a:picLocks noChangeAspect="1" noChangeArrowheads="1"/>
          </p:cNvPicPr>
          <p:nvPr/>
        </p:nvPicPr>
        <p:blipFill>
          <a:blip r:embed="rId3"/>
          <a:srcRect/>
          <a:stretch>
            <a:fillRect/>
          </a:stretch>
        </p:blipFill>
        <p:spPr bwMode="auto">
          <a:xfrm>
            <a:off x="20116800" y="15216736"/>
            <a:ext cx="907644" cy="861463"/>
          </a:xfrm>
          <a:prstGeom prst="rect">
            <a:avLst/>
          </a:prstGeom>
          <a:noFill/>
        </p:spPr>
      </p:pic>
      <p:sp>
        <p:nvSpPr>
          <p:cNvPr id="117" name="Down Arrow 116"/>
          <p:cNvSpPr/>
          <p:nvPr/>
        </p:nvSpPr>
        <p:spPr bwMode="auto">
          <a:xfrm>
            <a:off x="19812000" y="16078200"/>
            <a:ext cx="1600200" cy="457200"/>
          </a:xfrm>
          <a:prstGeom prst="downArrow">
            <a:avLst/>
          </a:prstGeom>
          <a:solidFill>
            <a:srgbClr val="6699FF"/>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JOB</a:t>
            </a:r>
          </a:p>
        </p:txBody>
      </p:sp>
      <p:cxnSp>
        <p:nvCxnSpPr>
          <p:cNvPr id="119" name="Straight Arrow Connector 118"/>
          <p:cNvCxnSpPr/>
          <p:nvPr/>
        </p:nvCxnSpPr>
        <p:spPr bwMode="auto">
          <a:xfrm rot="10800000">
            <a:off x="18135600" y="16535400"/>
            <a:ext cx="1219200" cy="1588"/>
          </a:xfrm>
          <a:prstGeom prst="straightConnector1">
            <a:avLst/>
          </a:prstGeom>
          <a:ln>
            <a:solidFill>
              <a:srgbClr val="A50021"/>
            </a:solidFill>
            <a:prstDash val="dash"/>
            <a:headEnd type="none" w="lg" len="lg"/>
            <a:tailEnd type="stealth" w="lg" len="lg"/>
          </a:ln>
        </p:spPr>
        <p:style>
          <a:lnRef idx="3">
            <a:schemeClr val="dk1"/>
          </a:lnRef>
          <a:fillRef idx="0">
            <a:schemeClr val="dk1"/>
          </a:fillRef>
          <a:effectRef idx="2">
            <a:schemeClr val="dk1"/>
          </a:effectRef>
          <a:fontRef idx="minor">
            <a:schemeClr val="tx1"/>
          </a:fontRef>
        </p:style>
      </p:cxnSp>
      <p:cxnSp>
        <p:nvCxnSpPr>
          <p:cNvPr id="121" name="Straight Arrow Connector 120"/>
          <p:cNvCxnSpPr/>
          <p:nvPr/>
        </p:nvCxnSpPr>
        <p:spPr bwMode="auto">
          <a:xfrm rot="10800000">
            <a:off x="18135600" y="16992600"/>
            <a:ext cx="1219200" cy="1588"/>
          </a:xfrm>
          <a:prstGeom prst="straightConnector1">
            <a:avLst/>
          </a:prstGeom>
          <a:ln>
            <a:solidFill>
              <a:srgbClr val="A50021"/>
            </a:solidFill>
            <a:prstDash val="dash"/>
            <a:headEnd type="stealth" w="lg" len="lg"/>
            <a:tailEnd type="none"/>
          </a:ln>
        </p:spPr>
        <p:style>
          <a:lnRef idx="3">
            <a:schemeClr val="dk1"/>
          </a:lnRef>
          <a:fillRef idx="0">
            <a:schemeClr val="dk1"/>
          </a:fillRef>
          <a:effectRef idx="2">
            <a:schemeClr val="dk1"/>
          </a:effectRef>
          <a:fontRef idx="minor">
            <a:schemeClr val="tx1"/>
          </a:fontRef>
        </p:style>
      </p:cxnSp>
      <p:sp>
        <p:nvSpPr>
          <p:cNvPr id="122" name="Down Arrow 121"/>
          <p:cNvSpPr/>
          <p:nvPr/>
        </p:nvSpPr>
        <p:spPr bwMode="auto">
          <a:xfrm>
            <a:off x="12573000" y="18745200"/>
            <a:ext cx="685800" cy="838200"/>
          </a:xfrm>
          <a:prstGeom prst="downArrow">
            <a:avLst/>
          </a:prstGeom>
          <a:solidFill>
            <a:srgbClr val="6699FF"/>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1">
            <a:schemeClr val="accent6"/>
          </a:lnRef>
          <a:fillRef idx="2">
            <a:schemeClr val="accent6"/>
          </a:fillRef>
          <a:effectRef idx="1">
            <a:schemeClr val="accent6"/>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JOBS</a:t>
            </a:r>
          </a:p>
        </p:txBody>
      </p:sp>
      <p:cxnSp>
        <p:nvCxnSpPr>
          <p:cNvPr id="124" name="Straight Connector 123"/>
          <p:cNvCxnSpPr/>
          <p:nvPr/>
        </p:nvCxnSpPr>
        <p:spPr bwMode="auto">
          <a:xfrm>
            <a:off x="11734800" y="20420012"/>
            <a:ext cx="4267200" cy="1588"/>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126" name="Straight Arrow Connector 125"/>
          <p:cNvCxnSpPr>
            <a:stCxn id="112" idx="0"/>
            <a:endCxn id="111" idx="2"/>
          </p:cNvCxnSpPr>
          <p:nvPr/>
        </p:nvCxnSpPr>
        <p:spPr bwMode="auto">
          <a:xfrm rot="5400000" flipH="1" flipV="1">
            <a:off x="14516100" y="19126200"/>
            <a:ext cx="762000" cy="1588"/>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cxnSp>
        <p:nvCxnSpPr>
          <p:cNvPr id="131" name="Straight Arrow Connector 130"/>
          <p:cNvCxnSpPr/>
          <p:nvPr/>
        </p:nvCxnSpPr>
        <p:spPr bwMode="auto">
          <a:xfrm rot="5400000" flipH="1" flipV="1">
            <a:off x="14706600" y="19126200"/>
            <a:ext cx="762000" cy="1588"/>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cxnSp>
        <p:nvCxnSpPr>
          <p:cNvPr id="133" name="Straight Arrow Connector 132"/>
          <p:cNvCxnSpPr/>
          <p:nvPr/>
        </p:nvCxnSpPr>
        <p:spPr bwMode="auto">
          <a:xfrm rot="5400000" flipH="1" flipV="1">
            <a:off x="14326394" y="19125406"/>
            <a:ext cx="762000" cy="1588"/>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sp>
        <p:nvSpPr>
          <p:cNvPr id="147" name="TextBox 146"/>
          <p:cNvSpPr txBox="1"/>
          <p:nvPr/>
        </p:nvSpPr>
        <p:spPr>
          <a:xfrm>
            <a:off x="15163800" y="19126200"/>
            <a:ext cx="685800" cy="338554"/>
          </a:xfrm>
          <a:prstGeom prst="rect">
            <a:avLst/>
          </a:prstGeom>
          <a:noFill/>
        </p:spPr>
        <p:txBody>
          <a:bodyPr wrap="square" rtlCol="0">
            <a:spAutoFit/>
          </a:bodyPr>
          <a:lstStyle/>
          <a:p>
            <a:r>
              <a:rPr lang="en-US" sz="1600" b="1" dirty="0" smtClean="0"/>
              <a:t>Info</a:t>
            </a:r>
            <a:endParaRPr lang="en-US" sz="1600" b="1" dirty="0"/>
          </a:p>
        </p:txBody>
      </p:sp>
      <p:sp>
        <p:nvSpPr>
          <p:cNvPr id="149" name="Rectangle 148"/>
          <p:cNvSpPr/>
          <p:nvPr/>
        </p:nvSpPr>
        <p:spPr bwMode="auto">
          <a:xfrm>
            <a:off x="16611600" y="18364200"/>
            <a:ext cx="4267200" cy="2514600"/>
          </a:xfrm>
          <a:prstGeom prst="rect">
            <a:avLst/>
          </a:prstGeom>
          <a:ln>
            <a:solidFill>
              <a:schemeClr val="accent1">
                <a:lumMod val="50000"/>
              </a:schemeClr>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b"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CLUSTER</a:t>
            </a:r>
          </a:p>
        </p:txBody>
      </p:sp>
      <p:sp>
        <p:nvSpPr>
          <p:cNvPr id="152" name="Rectangle 151"/>
          <p:cNvSpPr/>
          <p:nvPr/>
        </p:nvSpPr>
        <p:spPr bwMode="auto">
          <a:xfrm>
            <a:off x="16840200" y="18135600"/>
            <a:ext cx="1752600" cy="6096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Gatekeeper2</a:t>
            </a:r>
          </a:p>
        </p:txBody>
      </p:sp>
      <p:sp>
        <p:nvSpPr>
          <p:cNvPr id="153" name="Rectangle 152"/>
          <p:cNvSpPr/>
          <p:nvPr/>
        </p:nvSpPr>
        <p:spPr bwMode="auto">
          <a:xfrm>
            <a:off x="18897600" y="18135600"/>
            <a:ext cx="1752600" cy="6096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CEMon</a:t>
            </a:r>
          </a:p>
        </p:txBody>
      </p:sp>
      <p:sp>
        <p:nvSpPr>
          <p:cNvPr id="154" name="Rectangle 153"/>
          <p:cNvSpPr/>
          <p:nvPr/>
        </p:nvSpPr>
        <p:spPr bwMode="auto">
          <a:xfrm>
            <a:off x="18897600" y="19507200"/>
            <a:ext cx="1752600" cy="6096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GIP</a:t>
            </a:r>
          </a:p>
        </p:txBody>
      </p:sp>
      <p:sp>
        <p:nvSpPr>
          <p:cNvPr id="157" name="Rectangle 156"/>
          <p:cNvSpPr/>
          <p:nvPr/>
        </p:nvSpPr>
        <p:spPr bwMode="auto">
          <a:xfrm>
            <a:off x="17068800" y="19659600"/>
            <a:ext cx="1752600" cy="6096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job-manager</a:t>
            </a:r>
          </a:p>
        </p:txBody>
      </p:sp>
      <p:sp>
        <p:nvSpPr>
          <p:cNvPr id="164" name="Rectangle 163"/>
          <p:cNvSpPr/>
          <p:nvPr/>
        </p:nvSpPr>
        <p:spPr bwMode="auto">
          <a:xfrm>
            <a:off x="16992600" y="19583400"/>
            <a:ext cx="1752600" cy="6096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job-manager</a:t>
            </a:r>
          </a:p>
        </p:txBody>
      </p:sp>
      <p:sp>
        <p:nvSpPr>
          <p:cNvPr id="165" name="Rectangle 164"/>
          <p:cNvSpPr/>
          <p:nvPr/>
        </p:nvSpPr>
        <p:spPr bwMode="auto">
          <a:xfrm>
            <a:off x="16916400" y="19507200"/>
            <a:ext cx="1752600" cy="6096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job-manager</a:t>
            </a:r>
          </a:p>
        </p:txBody>
      </p:sp>
      <p:cxnSp>
        <p:nvCxnSpPr>
          <p:cNvPr id="185" name="Straight Connector 184"/>
          <p:cNvCxnSpPr/>
          <p:nvPr/>
        </p:nvCxnSpPr>
        <p:spPr bwMode="auto">
          <a:xfrm>
            <a:off x="16611600" y="20420012"/>
            <a:ext cx="4267200" cy="1588"/>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189" name="Straight Arrow Connector 188"/>
          <p:cNvCxnSpPr>
            <a:stCxn id="154" idx="0"/>
            <a:endCxn id="153" idx="2"/>
          </p:cNvCxnSpPr>
          <p:nvPr/>
        </p:nvCxnSpPr>
        <p:spPr bwMode="auto">
          <a:xfrm rot="5400000" flipH="1" flipV="1">
            <a:off x="19392900" y="19126200"/>
            <a:ext cx="762000" cy="1588"/>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cxnSp>
        <p:nvCxnSpPr>
          <p:cNvPr id="190" name="Straight Arrow Connector 189"/>
          <p:cNvCxnSpPr/>
          <p:nvPr/>
        </p:nvCxnSpPr>
        <p:spPr bwMode="auto">
          <a:xfrm rot="16200000" flipV="1">
            <a:off x="19583400" y="19126199"/>
            <a:ext cx="762000" cy="1"/>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cxnSp>
        <p:nvCxnSpPr>
          <p:cNvPr id="191" name="Straight Arrow Connector 190"/>
          <p:cNvCxnSpPr/>
          <p:nvPr/>
        </p:nvCxnSpPr>
        <p:spPr bwMode="auto">
          <a:xfrm rot="5400000" flipH="1" flipV="1">
            <a:off x="19203194" y="19125406"/>
            <a:ext cx="762000" cy="1588"/>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sp>
        <p:nvSpPr>
          <p:cNvPr id="192" name="TextBox 191"/>
          <p:cNvSpPr txBox="1"/>
          <p:nvPr/>
        </p:nvSpPr>
        <p:spPr>
          <a:xfrm>
            <a:off x="20040600" y="19126200"/>
            <a:ext cx="685800" cy="338554"/>
          </a:xfrm>
          <a:prstGeom prst="rect">
            <a:avLst/>
          </a:prstGeom>
          <a:noFill/>
        </p:spPr>
        <p:txBody>
          <a:bodyPr wrap="square" rtlCol="0">
            <a:spAutoFit/>
          </a:bodyPr>
          <a:lstStyle/>
          <a:p>
            <a:r>
              <a:rPr lang="en-US" sz="1600" b="1" dirty="0" smtClean="0"/>
              <a:t>Info</a:t>
            </a:r>
            <a:endParaRPr lang="en-US" sz="1600" b="1" dirty="0"/>
          </a:p>
        </p:txBody>
      </p:sp>
      <p:cxnSp>
        <p:nvCxnSpPr>
          <p:cNvPr id="195" name="Straight Arrow Connector 194"/>
          <p:cNvCxnSpPr>
            <a:stCxn id="111" idx="0"/>
            <a:endCxn id="104" idx="2"/>
          </p:cNvCxnSpPr>
          <p:nvPr/>
        </p:nvCxnSpPr>
        <p:spPr bwMode="auto">
          <a:xfrm rot="16200000" flipV="1">
            <a:off x="13792200" y="17030700"/>
            <a:ext cx="990600" cy="1219200"/>
          </a:xfrm>
          <a:prstGeom prst="straightConnector1">
            <a:avLst/>
          </a:prstGeom>
          <a:ln>
            <a:solidFill>
              <a:srgbClr val="0070C0"/>
            </a:solidFill>
            <a:headEnd type="none" w="med" len="med"/>
            <a:tailEnd type="arrow"/>
          </a:ln>
        </p:spPr>
        <p:style>
          <a:lnRef idx="3">
            <a:schemeClr val="dk1"/>
          </a:lnRef>
          <a:fillRef idx="0">
            <a:schemeClr val="dk1"/>
          </a:fillRef>
          <a:effectRef idx="2">
            <a:schemeClr val="dk1"/>
          </a:effectRef>
          <a:fontRef idx="minor">
            <a:schemeClr val="tx1"/>
          </a:fontRef>
        </p:style>
      </p:cxnSp>
      <p:cxnSp>
        <p:nvCxnSpPr>
          <p:cNvPr id="200" name="Straight Arrow Connector 199"/>
          <p:cNvCxnSpPr>
            <a:stCxn id="153" idx="0"/>
          </p:cNvCxnSpPr>
          <p:nvPr/>
        </p:nvCxnSpPr>
        <p:spPr bwMode="auto">
          <a:xfrm rot="16200000" flipV="1">
            <a:off x="16789400" y="15151100"/>
            <a:ext cx="990600" cy="4978400"/>
          </a:xfrm>
          <a:prstGeom prst="straightConnector1">
            <a:avLst/>
          </a:prstGeom>
          <a:ln>
            <a:solidFill>
              <a:srgbClr val="0070C0"/>
            </a:solidFill>
            <a:headEnd type="none" w="med" len="med"/>
            <a:tailEnd type="arrow"/>
          </a:ln>
        </p:spPr>
        <p:style>
          <a:lnRef idx="3">
            <a:schemeClr val="dk1"/>
          </a:lnRef>
          <a:fillRef idx="0">
            <a:schemeClr val="dk1"/>
          </a:fillRef>
          <a:effectRef idx="2">
            <a:schemeClr val="dk1"/>
          </a:effectRef>
          <a:fontRef idx="minor">
            <a:schemeClr val="tx1"/>
          </a:fontRef>
        </p:style>
      </p:cxnSp>
      <p:sp>
        <p:nvSpPr>
          <p:cNvPr id="203" name="TextBox 202"/>
          <p:cNvSpPr txBox="1"/>
          <p:nvPr/>
        </p:nvSpPr>
        <p:spPr>
          <a:xfrm>
            <a:off x="14630400" y="17720846"/>
            <a:ext cx="1295400" cy="369332"/>
          </a:xfrm>
          <a:prstGeom prst="rect">
            <a:avLst/>
          </a:prstGeom>
          <a:noFill/>
        </p:spPr>
        <p:txBody>
          <a:bodyPr wrap="square" rtlCol="0">
            <a:spAutoFit/>
          </a:bodyPr>
          <a:lstStyle/>
          <a:p>
            <a:r>
              <a:rPr lang="en-US" sz="1800" b="1" dirty="0" smtClean="0">
                <a:solidFill>
                  <a:srgbClr val="0070C0"/>
                </a:solidFill>
              </a:rPr>
              <a:t>Classads</a:t>
            </a:r>
            <a:endParaRPr lang="en-US" sz="1800" b="1" dirty="0">
              <a:solidFill>
                <a:srgbClr val="0070C0"/>
              </a:solidFill>
            </a:endParaRPr>
          </a:p>
        </p:txBody>
      </p:sp>
      <p:sp>
        <p:nvSpPr>
          <p:cNvPr id="204" name="TextBox 203"/>
          <p:cNvSpPr txBox="1"/>
          <p:nvPr/>
        </p:nvSpPr>
        <p:spPr>
          <a:xfrm>
            <a:off x="16459200" y="17766268"/>
            <a:ext cx="1295400" cy="369332"/>
          </a:xfrm>
          <a:prstGeom prst="rect">
            <a:avLst/>
          </a:prstGeom>
          <a:noFill/>
        </p:spPr>
        <p:txBody>
          <a:bodyPr wrap="square" rtlCol="0">
            <a:spAutoFit/>
          </a:bodyPr>
          <a:lstStyle/>
          <a:p>
            <a:r>
              <a:rPr lang="en-US" sz="1800" b="1" dirty="0" smtClean="0">
                <a:solidFill>
                  <a:srgbClr val="0070C0"/>
                </a:solidFill>
              </a:rPr>
              <a:t>Classads</a:t>
            </a:r>
            <a:endParaRPr lang="en-US" sz="1800" b="1" dirty="0">
              <a:solidFill>
                <a:srgbClr val="0070C0"/>
              </a:solidFill>
            </a:endParaRPr>
          </a:p>
        </p:txBody>
      </p:sp>
      <p:sp>
        <p:nvSpPr>
          <p:cNvPr id="205" name="Down Arrow 204"/>
          <p:cNvSpPr/>
          <p:nvPr/>
        </p:nvSpPr>
        <p:spPr bwMode="auto">
          <a:xfrm rot="3332267">
            <a:off x="18599423" y="16847524"/>
            <a:ext cx="762000" cy="1985853"/>
          </a:xfrm>
          <a:prstGeom prst="downArrow">
            <a:avLst/>
          </a:prstGeom>
          <a:solidFill>
            <a:srgbClr val="6699FF">
              <a:alpha val="60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1">
            <a:schemeClr val="accent6"/>
          </a:lnRef>
          <a:fillRef idx="2">
            <a:schemeClr val="accent6"/>
          </a:fillRef>
          <a:effectRef idx="1">
            <a:schemeClr val="accent6"/>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JOB</a:t>
            </a:r>
          </a:p>
        </p:txBody>
      </p:sp>
      <p:sp>
        <p:nvSpPr>
          <p:cNvPr id="209" name="TextBox 208"/>
          <p:cNvSpPr txBox="1"/>
          <p:nvPr/>
        </p:nvSpPr>
        <p:spPr>
          <a:xfrm>
            <a:off x="17754600" y="16078200"/>
            <a:ext cx="2209800" cy="338554"/>
          </a:xfrm>
          <a:prstGeom prst="rect">
            <a:avLst/>
          </a:prstGeom>
          <a:noFill/>
        </p:spPr>
        <p:txBody>
          <a:bodyPr wrap="square" rtlCol="0">
            <a:spAutoFit/>
          </a:bodyPr>
          <a:lstStyle/>
          <a:p>
            <a:r>
              <a:rPr lang="en-US" sz="1600" b="1" dirty="0" smtClean="0">
                <a:solidFill>
                  <a:srgbClr val="A50021"/>
                </a:solidFill>
              </a:rPr>
              <a:t>Which Gatekeeper?</a:t>
            </a:r>
            <a:endParaRPr lang="en-US" sz="1600" b="1" dirty="0">
              <a:solidFill>
                <a:srgbClr val="A50021"/>
              </a:solidFill>
            </a:endParaRPr>
          </a:p>
        </p:txBody>
      </p:sp>
      <p:sp>
        <p:nvSpPr>
          <p:cNvPr id="210" name="TextBox 209"/>
          <p:cNvSpPr txBox="1"/>
          <p:nvPr/>
        </p:nvSpPr>
        <p:spPr>
          <a:xfrm>
            <a:off x="17983200" y="17004268"/>
            <a:ext cx="1524000" cy="338554"/>
          </a:xfrm>
          <a:prstGeom prst="rect">
            <a:avLst/>
          </a:prstGeom>
          <a:noFill/>
        </p:spPr>
        <p:txBody>
          <a:bodyPr wrap="square" rtlCol="0">
            <a:spAutoFit/>
          </a:bodyPr>
          <a:lstStyle/>
          <a:p>
            <a:r>
              <a:rPr lang="en-US" sz="1600" b="1" dirty="0" smtClean="0">
                <a:solidFill>
                  <a:srgbClr val="A50021"/>
                </a:solidFill>
              </a:rPr>
              <a:t>Gatekeeper 2</a:t>
            </a:r>
            <a:endParaRPr lang="en-US" sz="1600" b="1" dirty="0">
              <a:solidFill>
                <a:srgbClr val="A50021"/>
              </a:solidFill>
            </a:endParaRPr>
          </a:p>
        </p:txBody>
      </p:sp>
      <p:sp>
        <p:nvSpPr>
          <p:cNvPr id="212" name="Down Arrow 211"/>
          <p:cNvSpPr/>
          <p:nvPr/>
        </p:nvSpPr>
        <p:spPr bwMode="auto">
          <a:xfrm>
            <a:off x="17373600" y="18745200"/>
            <a:ext cx="685800" cy="838200"/>
          </a:xfrm>
          <a:prstGeom prst="downArrow">
            <a:avLst/>
          </a:prstGeom>
          <a:solidFill>
            <a:srgbClr val="6699FF"/>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1">
            <a:schemeClr val="accent6"/>
          </a:lnRef>
          <a:fillRef idx="2">
            <a:schemeClr val="accent6"/>
          </a:fillRef>
          <a:effectRef idx="1">
            <a:schemeClr val="accent6"/>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JOBS</a:t>
            </a:r>
          </a:p>
        </p:txBody>
      </p:sp>
      <p:cxnSp>
        <p:nvCxnSpPr>
          <p:cNvPr id="402" name="Straight Arrow Connector 401"/>
          <p:cNvCxnSpPr>
            <a:stCxn id="104" idx="3"/>
            <a:endCxn id="105" idx="1"/>
          </p:cNvCxnSpPr>
          <p:nvPr/>
        </p:nvCxnSpPr>
        <p:spPr bwMode="auto">
          <a:xfrm>
            <a:off x="14782800" y="16764000"/>
            <a:ext cx="914400" cy="1588"/>
          </a:xfrm>
          <a:prstGeom prst="straightConnector1">
            <a:avLst/>
          </a:prstGeom>
          <a:ln>
            <a:solidFill>
              <a:srgbClr val="0070C0"/>
            </a:solidFill>
            <a:headEnd type="none" w="med" len="med"/>
            <a:tailEnd type="arrow"/>
          </a:ln>
        </p:spPr>
        <p:style>
          <a:lnRef idx="3">
            <a:schemeClr val="dk1"/>
          </a:lnRef>
          <a:fillRef idx="0">
            <a:schemeClr val="dk1"/>
          </a:fillRef>
          <a:effectRef idx="2">
            <a:schemeClr val="dk1"/>
          </a:effectRef>
          <a:fontRef idx="minor">
            <a:schemeClr val="tx1"/>
          </a:fontRef>
        </p:style>
      </p:cxnSp>
      <p:sp>
        <p:nvSpPr>
          <p:cNvPr id="405" name="TextBox 404"/>
          <p:cNvSpPr txBox="1"/>
          <p:nvPr/>
        </p:nvSpPr>
        <p:spPr>
          <a:xfrm>
            <a:off x="14782800" y="16459200"/>
            <a:ext cx="990600" cy="276999"/>
          </a:xfrm>
          <a:prstGeom prst="rect">
            <a:avLst/>
          </a:prstGeom>
          <a:noFill/>
        </p:spPr>
        <p:txBody>
          <a:bodyPr wrap="square" rtlCol="0">
            <a:spAutoFit/>
          </a:bodyPr>
          <a:lstStyle/>
          <a:p>
            <a:r>
              <a:rPr lang="en-US" sz="1200" b="1" dirty="0" smtClean="0">
                <a:solidFill>
                  <a:srgbClr val="0070C0"/>
                </a:solidFill>
              </a:rPr>
              <a:t>Classads</a:t>
            </a:r>
            <a:endParaRPr lang="en-US" sz="1200" b="1" dirty="0">
              <a:solidFill>
                <a:srgbClr val="0070C0"/>
              </a:solidFill>
            </a:endParaRPr>
          </a:p>
        </p:txBody>
      </p:sp>
      <p:sp>
        <p:nvSpPr>
          <p:cNvPr id="145" name="Rounded Rectangle 144"/>
          <p:cNvSpPr/>
          <p:nvPr/>
        </p:nvSpPr>
        <p:spPr>
          <a:xfrm>
            <a:off x="10668000" y="4191000"/>
            <a:ext cx="21793200" cy="9067800"/>
          </a:xfrm>
          <a:prstGeom prst="roundRect">
            <a:avLst/>
          </a:prstGeom>
          <a:solidFill>
            <a:schemeClr val="accent3">
              <a:lumMod val="95000"/>
            </a:schemeClr>
          </a:solidFill>
          <a:ln w="28575">
            <a:solidFill>
              <a:schemeClr val="bg2">
                <a:lumMod val="50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rtlCol="0" anchor="t" anchorCtr="0">
            <a:sp3d extrusionH="82550" contourW="12700">
              <a:bevelT w="88900" h="38100" prst="softRound"/>
            </a:sp3d>
          </a:bodyPr>
          <a:lstStyle/>
          <a:p>
            <a:pPr algn="ctr" defTabSz="746125" eaLnBrk="0" hangingPunct="0"/>
            <a:r>
              <a:rPr lang="en-US" sz="4000" b="1" dirty="0" smtClean="0">
                <a:ln w="10541" cmpd="sng">
                  <a:solidFill>
                    <a:schemeClr val="tx1"/>
                  </a:solidFill>
                  <a:prstDash val="solid"/>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cs typeface="Arial" charset="0"/>
              </a:rPr>
              <a:t>MAPPING GLUE SCHEMA TREE TO CONDOR CLASSADS </a:t>
            </a:r>
          </a:p>
        </p:txBody>
      </p:sp>
      <p:sp>
        <p:nvSpPr>
          <p:cNvPr id="196" name="Rectangle 195"/>
          <p:cNvSpPr/>
          <p:nvPr/>
        </p:nvSpPr>
        <p:spPr bwMode="auto">
          <a:xfrm>
            <a:off x="16306800" y="5486400"/>
            <a:ext cx="1752600" cy="609600"/>
          </a:xfrm>
          <a:prstGeom prst="rect">
            <a:avLst/>
          </a:prstGeom>
          <a:solidFill>
            <a:schemeClr val="accent1"/>
          </a:solidFill>
          <a:ln w="38100" cap="flat" cmpd="sng" algn="ctr">
            <a:solidFill>
              <a:srgbClr val="A50021"/>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Site</a:t>
            </a:r>
          </a:p>
        </p:txBody>
      </p:sp>
      <p:sp>
        <p:nvSpPr>
          <p:cNvPr id="197" name="Rectangle 196"/>
          <p:cNvSpPr/>
          <p:nvPr/>
        </p:nvSpPr>
        <p:spPr bwMode="auto">
          <a:xfrm>
            <a:off x="13335000" y="6934200"/>
            <a:ext cx="1752600" cy="609600"/>
          </a:xfrm>
          <a:prstGeom prst="rect">
            <a:avLst/>
          </a:prstGeom>
          <a:solidFill>
            <a:schemeClr val="accent1"/>
          </a:solidFill>
          <a:ln w="38100" cap="flat" cmpd="sng" algn="ctr">
            <a:solidFill>
              <a:srgbClr val="A50021"/>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Cluster</a:t>
            </a:r>
          </a:p>
        </p:txBody>
      </p:sp>
      <p:sp>
        <p:nvSpPr>
          <p:cNvPr id="198" name="Rectangle 197"/>
          <p:cNvSpPr/>
          <p:nvPr/>
        </p:nvSpPr>
        <p:spPr bwMode="auto">
          <a:xfrm>
            <a:off x="19278600" y="6934200"/>
            <a:ext cx="1752600" cy="609600"/>
          </a:xfrm>
          <a:prstGeom prst="rect">
            <a:avLst/>
          </a:prstGeom>
          <a:solidFill>
            <a:schemeClr val="accent1"/>
          </a:solidFill>
          <a:ln w="38100" cap="flat" cmpd="sng" algn="ctr">
            <a:solidFill>
              <a:srgbClr val="A50021"/>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Storage Element</a:t>
            </a:r>
          </a:p>
        </p:txBody>
      </p:sp>
      <p:sp>
        <p:nvSpPr>
          <p:cNvPr id="199" name="Rectangle 198"/>
          <p:cNvSpPr/>
          <p:nvPr/>
        </p:nvSpPr>
        <p:spPr bwMode="auto">
          <a:xfrm>
            <a:off x="11049000" y="8839200"/>
            <a:ext cx="1752600" cy="609600"/>
          </a:xfrm>
          <a:prstGeom prst="rect">
            <a:avLst/>
          </a:prstGeom>
          <a:solidFill>
            <a:schemeClr val="accent1"/>
          </a:solidFill>
          <a:ln w="38100" cap="flat" cmpd="sng" algn="ctr">
            <a:solidFill>
              <a:srgbClr val="A50021"/>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SubCluster1</a:t>
            </a:r>
          </a:p>
        </p:txBody>
      </p:sp>
      <p:sp>
        <p:nvSpPr>
          <p:cNvPr id="201" name="Rectangle 200"/>
          <p:cNvSpPr/>
          <p:nvPr/>
        </p:nvSpPr>
        <p:spPr bwMode="auto">
          <a:xfrm>
            <a:off x="11049000" y="9753600"/>
            <a:ext cx="1752600" cy="6096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SubCluster2</a:t>
            </a:r>
          </a:p>
        </p:txBody>
      </p:sp>
      <p:sp>
        <p:nvSpPr>
          <p:cNvPr id="202" name="Rectangle 201"/>
          <p:cNvSpPr/>
          <p:nvPr/>
        </p:nvSpPr>
        <p:spPr bwMode="auto">
          <a:xfrm>
            <a:off x="13258800" y="8534400"/>
            <a:ext cx="1752600" cy="609600"/>
          </a:xfrm>
          <a:prstGeom prst="rect">
            <a:avLst/>
          </a:prstGeom>
          <a:solidFill>
            <a:schemeClr val="accent1"/>
          </a:solidFill>
          <a:ln w="38100" cap="flat" cmpd="sng" algn="ctr">
            <a:solidFill>
              <a:srgbClr val="A50021"/>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CE1</a:t>
            </a:r>
          </a:p>
        </p:txBody>
      </p:sp>
      <p:sp>
        <p:nvSpPr>
          <p:cNvPr id="206" name="Rectangle 205"/>
          <p:cNvSpPr/>
          <p:nvPr/>
        </p:nvSpPr>
        <p:spPr bwMode="auto">
          <a:xfrm>
            <a:off x="15468600" y="8534400"/>
            <a:ext cx="1752600" cy="6096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CE2</a:t>
            </a:r>
          </a:p>
        </p:txBody>
      </p:sp>
      <p:sp>
        <p:nvSpPr>
          <p:cNvPr id="207" name="Rectangle 206"/>
          <p:cNvSpPr/>
          <p:nvPr/>
        </p:nvSpPr>
        <p:spPr bwMode="auto">
          <a:xfrm>
            <a:off x="13106400" y="9982994"/>
            <a:ext cx="990600" cy="6096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VO1</a:t>
            </a:r>
          </a:p>
        </p:txBody>
      </p:sp>
      <p:sp>
        <p:nvSpPr>
          <p:cNvPr id="211" name="Rectangle 210"/>
          <p:cNvSpPr/>
          <p:nvPr/>
        </p:nvSpPr>
        <p:spPr bwMode="auto">
          <a:xfrm>
            <a:off x="14173200" y="9982994"/>
            <a:ext cx="990600" cy="609600"/>
          </a:xfrm>
          <a:prstGeom prst="rect">
            <a:avLst/>
          </a:prstGeom>
          <a:solidFill>
            <a:schemeClr val="accent1"/>
          </a:solidFill>
          <a:ln w="38100" cap="flat" cmpd="sng" algn="ctr">
            <a:solidFill>
              <a:srgbClr val="A50021"/>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VO2</a:t>
            </a:r>
          </a:p>
        </p:txBody>
      </p:sp>
      <p:sp>
        <p:nvSpPr>
          <p:cNvPr id="213" name="Rectangle 212"/>
          <p:cNvSpPr/>
          <p:nvPr/>
        </p:nvSpPr>
        <p:spPr bwMode="auto">
          <a:xfrm>
            <a:off x="15392400" y="9982994"/>
            <a:ext cx="990600" cy="6096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VO2</a:t>
            </a:r>
          </a:p>
        </p:txBody>
      </p:sp>
      <p:sp>
        <p:nvSpPr>
          <p:cNvPr id="214" name="Rectangle 213"/>
          <p:cNvSpPr/>
          <p:nvPr/>
        </p:nvSpPr>
        <p:spPr bwMode="auto">
          <a:xfrm>
            <a:off x="16459200" y="9982994"/>
            <a:ext cx="990600" cy="6096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VO3</a:t>
            </a:r>
          </a:p>
        </p:txBody>
      </p:sp>
      <p:cxnSp>
        <p:nvCxnSpPr>
          <p:cNvPr id="216" name="Straight Connector 215"/>
          <p:cNvCxnSpPr/>
          <p:nvPr/>
        </p:nvCxnSpPr>
        <p:spPr bwMode="auto">
          <a:xfrm rot="5400000">
            <a:off x="16992600" y="6324600"/>
            <a:ext cx="304800" cy="1588"/>
          </a:xfrm>
          <a:prstGeom prst="line">
            <a:avLst/>
          </a:prstGeom>
          <a:ln cap="flat">
            <a:headEnd type="diamond" w="lg" len="lg"/>
            <a:tailEnd type="none" w="med" len="med"/>
          </a:ln>
        </p:spPr>
        <p:style>
          <a:lnRef idx="3">
            <a:schemeClr val="accent4"/>
          </a:lnRef>
          <a:fillRef idx="0">
            <a:schemeClr val="accent4"/>
          </a:fillRef>
          <a:effectRef idx="2">
            <a:schemeClr val="accent4"/>
          </a:effectRef>
          <a:fontRef idx="minor">
            <a:schemeClr val="tx1"/>
          </a:fontRef>
        </p:style>
      </p:cxnSp>
      <p:cxnSp>
        <p:nvCxnSpPr>
          <p:cNvPr id="223" name="Straight Connector 222"/>
          <p:cNvCxnSpPr/>
          <p:nvPr/>
        </p:nvCxnSpPr>
        <p:spPr bwMode="auto">
          <a:xfrm>
            <a:off x="14249400" y="6477000"/>
            <a:ext cx="5867400" cy="1588"/>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225" name="Straight Connector 224"/>
          <p:cNvCxnSpPr/>
          <p:nvPr/>
        </p:nvCxnSpPr>
        <p:spPr bwMode="auto">
          <a:xfrm rot="5400000">
            <a:off x="19926300" y="6667500"/>
            <a:ext cx="381000" cy="1588"/>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227" name="Straight Connector 226"/>
          <p:cNvCxnSpPr/>
          <p:nvPr/>
        </p:nvCxnSpPr>
        <p:spPr bwMode="auto">
          <a:xfrm rot="5400000">
            <a:off x="11619706" y="8648700"/>
            <a:ext cx="2820194" cy="794"/>
          </a:xfrm>
          <a:prstGeom prst="line">
            <a:avLst/>
          </a:prstGeom>
          <a:ln>
            <a:headEnd type="none" w="lg" len="lg"/>
            <a:tailEnd type="none" w="med" len="med"/>
          </a:ln>
        </p:spPr>
        <p:style>
          <a:lnRef idx="3">
            <a:schemeClr val="accent4"/>
          </a:lnRef>
          <a:fillRef idx="0">
            <a:schemeClr val="accent4"/>
          </a:fillRef>
          <a:effectRef idx="2">
            <a:schemeClr val="accent4"/>
          </a:effectRef>
          <a:fontRef idx="minor">
            <a:schemeClr val="tx1"/>
          </a:fontRef>
        </p:style>
      </p:cxnSp>
      <p:cxnSp>
        <p:nvCxnSpPr>
          <p:cNvPr id="229" name="Straight Connector 228"/>
          <p:cNvCxnSpPr/>
          <p:nvPr/>
        </p:nvCxnSpPr>
        <p:spPr bwMode="auto">
          <a:xfrm>
            <a:off x="12801600" y="10056812"/>
            <a:ext cx="228600" cy="1588"/>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231" name="Straight Connector 230"/>
          <p:cNvCxnSpPr/>
          <p:nvPr/>
        </p:nvCxnSpPr>
        <p:spPr bwMode="auto">
          <a:xfrm>
            <a:off x="13030200" y="7239000"/>
            <a:ext cx="152400" cy="1588"/>
          </a:xfrm>
          <a:prstGeom prst="line">
            <a:avLst/>
          </a:prstGeom>
          <a:ln>
            <a:headEnd type="none" w="med" len="med"/>
            <a:tailEnd type="diamond" w="lg" len="lg"/>
          </a:ln>
        </p:spPr>
        <p:style>
          <a:lnRef idx="3">
            <a:schemeClr val="accent4"/>
          </a:lnRef>
          <a:fillRef idx="0">
            <a:schemeClr val="accent4"/>
          </a:fillRef>
          <a:effectRef idx="2">
            <a:schemeClr val="accent4"/>
          </a:effectRef>
          <a:fontRef idx="minor">
            <a:schemeClr val="tx1"/>
          </a:fontRef>
        </p:style>
      </p:cxnSp>
      <p:cxnSp>
        <p:nvCxnSpPr>
          <p:cNvPr id="232" name="Straight Connector 231"/>
          <p:cNvCxnSpPr/>
          <p:nvPr/>
        </p:nvCxnSpPr>
        <p:spPr bwMode="auto">
          <a:xfrm>
            <a:off x="12801600" y="9144000"/>
            <a:ext cx="228600" cy="1588"/>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236" name="Straight Connector 235"/>
          <p:cNvCxnSpPr/>
          <p:nvPr/>
        </p:nvCxnSpPr>
        <p:spPr bwMode="auto">
          <a:xfrm rot="5400000">
            <a:off x="13754894" y="8039100"/>
            <a:ext cx="837406" cy="794"/>
          </a:xfrm>
          <a:prstGeom prst="line">
            <a:avLst/>
          </a:prstGeom>
          <a:ln>
            <a:headEnd type="diamond" w="lg" len="lg"/>
            <a:tailEnd type="none" w="med" len="med"/>
          </a:ln>
        </p:spPr>
        <p:style>
          <a:lnRef idx="3">
            <a:schemeClr val="accent4"/>
          </a:lnRef>
          <a:fillRef idx="0">
            <a:schemeClr val="accent4"/>
          </a:fillRef>
          <a:effectRef idx="2">
            <a:schemeClr val="accent4"/>
          </a:effectRef>
          <a:fontRef idx="minor">
            <a:schemeClr val="tx1"/>
          </a:fontRef>
        </p:style>
      </p:cxnSp>
      <p:cxnSp>
        <p:nvCxnSpPr>
          <p:cNvPr id="237" name="Straight Connector 236"/>
          <p:cNvCxnSpPr/>
          <p:nvPr/>
        </p:nvCxnSpPr>
        <p:spPr bwMode="auto">
          <a:xfrm>
            <a:off x="14171612" y="8153400"/>
            <a:ext cx="2211388" cy="1588"/>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238" name="Straight Connector 237"/>
          <p:cNvCxnSpPr/>
          <p:nvPr/>
        </p:nvCxnSpPr>
        <p:spPr bwMode="auto">
          <a:xfrm rot="5400000">
            <a:off x="16193294" y="8343106"/>
            <a:ext cx="381000" cy="1588"/>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243" name="Straight Connector 242"/>
          <p:cNvCxnSpPr/>
          <p:nvPr/>
        </p:nvCxnSpPr>
        <p:spPr bwMode="auto">
          <a:xfrm rot="5400000">
            <a:off x="14020800" y="9448800"/>
            <a:ext cx="304800" cy="1588"/>
          </a:xfrm>
          <a:prstGeom prst="line">
            <a:avLst/>
          </a:prstGeom>
          <a:ln>
            <a:headEnd type="diamond" w="lg" len="lg"/>
            <a:tailEnd type="none" w="med" len="med"/>
          </a:ln>
        </p:spPr>
        <p:style>
          <a:lnRef idx="3">
            <a:schemeClr val="accent4"/>
          </a:lnRef>
          <a:fillRef idx="0">
            <a:schemeClr val="accent4"/>
          </a:fillRef>
          <a:effectRef idx="2">
            <a:schemeClr val="accent4"/>
          </a:effectRef>
          <a:fontRef idx="minor">
            <a:schemeClr val="tx1"/>
          </a:fontRef>
        </p:style>
      </p:cxnSp>
      <p:cxnSp>
        <p:nvCxnSpPr>
          <p:cNvPr id="244" name="Straight Connector 243"/>
          <p:cNvCxnSpPr/>
          <p:nvPr/>
        </p:nvCxnSpPr>
        <p:spPr bwMode="auto">
          <a:xfrm rot="5400000">
            <a:off x="13450094" y="9792494"/>
            <a:ext cx="381000" cy="1588"/>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245" name="Straight Connector 244"/>
          <p:cNvCxnSpPr/>
          <p:nvPr/>
        </p:nvCxnSpPr>
        <p:spPr bwMode="auto">
          <a:xfrm>
            <a:off x="13639800" y="9601994"/>
            <a:ext cx="1066800" cy="1588"/>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246" name="Straight Connector 245"/>
          <p:cNvCxnSpPr/>
          <p:nvPr/>
        </p:nvCxnSpPr>
        <p:spPr bwMode="auto">
          <a:xfrm rot="5400000">
            <a:off x="14515306" y="9792494"/>
            <a:ext cx="381000" cy="1588"/>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252" name="Straight Connector 251"/>
          <p:cNvCxnSpPr/>
          <p:nvPr/>
        </p:nvCxnSpPr>
        <p:spPr bwMode="auto">
          <a:xfrm rot="5400000">
            <a:off x="16230600" y="9448800"/>
            <a:ext cx="304800" cy="1588"/>
          </a:xfrm>
          <a:prstGeom prst="line">
            <a:avLst/>
          </a:prstGeom>
          <a:ln>
            <a:headEnd type="diamond" w="lg" len="lg"/>
            <a:tailEnd type="none" w="med" len="med"/>
          </a:ln>
        </p:spPr>
        <p:style>
          <a:lnRef idx="3">
            <a:schemeClr val="accent4"/>
          </a:lnRef>
          <a:fillRef idx="0">
            <a:schemeClr val="accent4"/>
          </a:fillRef>
          <a:effectRef idx="2">
            <a:schemeClr val="accent4"/>
          </a:effectRef>
          <a:fontRef idx="minor">
            <a:schemeClr val="tx1"/>
          </a:fontRef>
        </p:style>
      </p:cxnSp>
      <p:cxnSp>
        <p:nvCxnSpPr>
          <p:cNvPr id="253" name="Straight Connector 252"/>
          <p:cNvCxnSpPr/>
          <p:nvPr/>
        </p:nvCxnSpPr>
        <p:spPr bwMode="auto">
          <a:xfrm rot="5400000">
            <a:off x="15659894" y="9791700"/>
            <a:ext cx="381000" cy="1588"/>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254" name="Straight Connector 253"/>
          <p:cNvCxnSpPr/>
          <p:nvPr/>
        </p:nvCxnSpPr>
        <p:spPr bwMode="auto">
          <a:xfrm>
            <a:off x="15849600" y="9601200"/>
            <a:ext cx="1066800" cy="1588"/>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255" name="Straight Connector 254"/>
          <p:cNvCxnSpPr/>
          <p:nvPr/>
        </p:nvCxnSpPr>
        <p:spPr bwMode="auto">
          <a:xfrm rot="5400000">
            <a:off x="16725106" y="9791700"/>
            <a:ext cx="381000" cy="1588"/>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sp>
        <p:nvSpPr>
          <p:cNvPr id="259" name="Rectangle 258"/>
          <p:cNvSpPr/>
          <p:nvPr/>
        </p:nvSpPr>
        <p:spPr bwMode="auto">
          <a:xfrm>
            <a:off x="18059400" y="8534400"/>
            <a:ext cx="1981200" cy="609600"/>
          </a:xfrm>
          <a:prstGeom prst="rect">
            <a:avLst/>
          </a:prstGeom>
          <a:solidFill>
            <a:schemeClr val="accent1"/>
          </a:solidFill>
          <a:ln w="381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StorageArea1</a:t>
            </a:r>
          </a:p>
        </p:txBody>
      </p:sp>
      <p:sp>
        <p:nvSpPr>
          <p:cNvPr id="261" name="Rectangle 260"/>
          <p:cNvSpPr/>
          <p:nvPr/>
        </p:nvSpPr>
        <p:spPr bwMode="auto">
          <a:xfrm>
            <a:off x="17983200" y="9982994"/>
            <a:ext cx="990600" cy="6096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VO1</a:t>
            </a:r>
          </a:p>
        </p:txBody>
      </p:sp>
      <p:sp>
        <p:nvSpPr>
          <p:cNvPr id="262" name="Rectangle 261"/>
          <p:cNvSpPr/>
          <p:nvPr/>
        </p:nvSpPr>
        <p:spPr bwMode="auto">
          <a:xfrm>
            <a:off x="19050000" y="9982994"/>
            <a:ext cx="990600" cy="609600"/>
          </a:xfrm>
          <a:prstGeom prst="rect">
            <a:avLst/>
          </a:prstGeom>
          <a:solidFill>
            <a:schemeClr val="accent1"/>
          </a:solidFill>
          <a:ln w="381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VO2</a:t>
            </a:r>
          </a:p>
        </p:txBody>
      </p:sp>
      <p:sp>
        <p:nvSpPr>
          <p:cNvPr id="263" name="Rectangle 262"/>
          <p:cNvSpPr/>
          <p:nvPr/>
        </p:nvSpPr>
        <p:spPr bwMode="auto">
          <a:xfrm>
            <a:off x="20269200" y="9982994"/>
            <a:ext cx="990600" cy="609600"/>
          </a:xfrm>
          <a:prstGeom prst="rect">
            <a:avLst/>
          </a:prstGeom>
          <a:solidFill>
            <a:schemeClr val="accent1"/>
          </a:solidFill>
          <a:ln w="38100" cap="flat" cmpd="sng" algn="ctr">
            <a:solidFill>
              <a:srgbClr val="A50021"/>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VO2</a:t>
            </a:r>
          </a:p>
        </p:txBody>
      </p:sp>
      <p:sp>
        <p:nvSpPr>
          <p:cNvPr id="264" name="Rectangle 263"/>
          <p:cNvSpPr/>
          <p:nvPr/>
        </p:nvSpPr>
        <p:spPr bwMode="auto">
          <a:xfrm>
            <a:off x="21336000" y="9982994"/>
            <a:ext cx="990600" cy="6096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VO3</a:t>
            </a:r>
          </a:p>
        </p:txBody>
      </p:sp>
      <p:cxnSp>
        <p:nvCxnSpPr>
          <p:cNvPr id="269" name="Straight Connector 268"/>
          <p:cNvCxnSpPr/>
          <p:nvPr/>
        </p:nvCxnSpPr>
        <p:spPr bwMode="auto">
          <a:xfrm>
            <a:off x="19048412" y="8153400"/>
            <a:ext cx="2211388" cy="1588"/>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270" name="Straight Connector 269"/>
          <p:cNvCxnSpPr/>
          <p:nvPr/>
        </p:nvCxnSpPr>
        <p:spPr bwMode="auto">
          <a:xfrm rot="5400000">
            <a:off x="21108194" y="8305006"/>
            <a:ext cx="304800" cy="1588"/>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271" name="Straight Connector 270"/>
          <p:cNvCxnSpPr/>
          <p:nvPr/>
        </p:nvCxnSpPr>
        <p:spPr bwMode="auto">
          <a:xfrm rot="5400000">
            <a:off x="18897600" y="9448800"/>
            <a:ext cx="304800" cy="1588"/>
          </a:xfrm>
          <a:prstGeom prst="line">
            <a:avLst/>
          </a:prstGeom>
          <a:ln>
            <a:headEnd type="diamond" w="lg" len="lg"/>
            <a:tailEnd type="none" w="med" len="med"/>
          </a:ln>
        </p:spPr>
        <p:style>
          <a:lnRef idx="3">
            <a:schemeClr val="accent4"/>
          </a:lnRef>
          <a:fillRef idx="0">
            <a:schemeClr val="accent4"/>
          </a:fillRef>
          <a:effectRef idx="2">
            <a:schemeClr val="accent4"/>
          </a:effectRef>
          <a:fontRef idx="minor">
            <a:schemeClr val="tx1"/>
          </a:fontRef>
        </p:style>
      </p:cxnSp>
      <p:cxnSp>
        <p:nvCxnSpPr>
          <p:cNvPr id="272" name="Straight Connector 271"/>
          <p:cNvCxnSpPr/>
          <p:nvPr/>
        </p:nvCxnSpPr>
        <p:spPr bwMode="auto">
          <a:xfrm rot="5400000">
            <a:off x="18326894" y="9792494"/>
            <a:ext cx="381000" cy="1588"/>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273" name="Straight Connector 272"/>
          <p:cNvCxnSpPr/>
          <p:nvPr/>
        </p:nvCxnSpPr>
        <p:spPr bwMode="auto">
          <a:xfrm>
            <a:off x="18516600" y="9601994"/>
            <a:ext cx="1066800" cy="1588"/>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274" name="Straight Connector 273"/>
          <p:cNvCxnSpPr/>
          <p:nvPr/>
        </p:nvCxnSpPr>
        <p:spPr bwMode="auto">
          <a:xfrm rot="5400000">
            <a:off x="19392106" y="9792494"/>
            <a:ext cx="381000" cy="1588"/>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275" name="Straight Connector 274"/>
          <p:cNvCxnSpPr/>
          <p:nvPr/>
        </p:nvCxnSpPr>
        <p:spPr bwMode="auto">
          <a:xfrm rot="5400000">
            <a:off x="21107400" y="9448800"/>
            <a:ext cx="304800" cy="1588"/>
          </a:xfrm>
          <a:prstGeom prst="line">
            <a:avLst/>
          </a:prstGeom>
          <a:ln>
            <a:headEnd type="diamond" w="lg" len="lg"/>
            <a:tailEnd type="none" w="med" len="med"/>
          </a:ln>
        </p:spPr>
        <p:style>
          <a:lnRef idx="3">
            <a:schemeClr val="accent4"/>
          </a:lnRef>
          <a:fillRef idx="0">
            <a:schemeClr val="accent4"/>
          </a:fillRef>
          <a:effectRef idx="2">
            <a:schemeClr val="accent4"/>
          </a:effectRef>
          <a:fontRef idx="minor">
            <a:schemeClr val="tx1"/>
          </a:fontRef>
        </p:style>
      </p:cxnSp>
      <p:cxnSp>
        <p:nvCxnSpPr>
          <p:cNvPr id="276" name="Straight Connector 275"/>
          <p:cNvCxnSpPr/>
          <p:nvPr/>
        </p:nvCxnSpPr>
        <p:spPr bwMode="auto">
          <a:xfrm rot="5400000">
            <a:off x="20536694" y="9791700"/>
            <a:ext cx="381000" cy="1588"/>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277" name="Straight Connector 276"/>
          <p:cNvCxnSpPr/>
          <p:nvPr/>
        </p:nvCxnSpPr>
        <p:spPr bwMode="auto">
          <a:xfrm>
            <a:off x="20726400" y="9601200"/>
            <a:ext cx="1066800" cy="1588"/>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278" name="Straight Connector 277"/>
          <p:cNvCxnSpPr/>
          <p:nvPr/>
        </p:nvCxnSpPr>
        <p:spPr bwMode="auto">
          <a:xfrm rot="5400000">
            <a:off x="21601906" y="9791700"/>
            <a:ext cx="381000" cy="1588"/>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sp>
        <p:nvSpPr>
          <p:cNvPr id="279" name="Rectangle 278"/>
          <p:cNvSpPr/>
          <p:nvPr/>
        </p:nvSpPr>
        <p:spPr bwMode="auto">
          <a:xfrm>
            <a:off x="20269200" y="8534400"/>
            <a:ext cx="1981200" cy="609600"/>
          </a:xfrm>
          <a:prstGeom prst="rect">
            <a:avLst/>
          </a:prstGeom>
          <a:solidFill>
            <a:schemeClr val="accent1"/>
          </a:solidFill>
          <a:ln w="38100" cap="flat" cmpd="sng" algn="ctr">
            <a:solidFill>
              <a:srgbClr val="A50021"/>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StorageArea2</a:t>
            </a:r>
          </a:p>
        </p:txBody>
      </p:sp>
      <p:cxnSp>
        <p:nvCxnSpPr>
          <p:cNvPr id="280" name="Straight Connector 279"/>
          <p:cNvCxnSpPr/>
          <p:nvPr/>
        </p:nvCxnSpPr>
        <p:spPr bwMode="auto">
          <a:xfrm rot="5400000">
            <a:off x="18898394" y="8305006"/>
            <a:ext cx="304800" cy="1588"/>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281" name="Straight Connector 280"/>
          <p:cNvCxnSpPr/>
          <p:nvPr/>
        </p:nvCxnSpPr>
        <p:spPr bwMode="auto">
          <a:xfrm rot="5400000">
            <a:off x="19849306" y="7886700"/>
            <a:ext cx="534194" cy="794"/>
          </a:xfrm>
          <a:prstGeom prst="line">
            <a:avLst/>
          </a:prstGeom>
          <a:ln>
            <a:headEnd type="diamond" w="lg" len="lg"/>
            <a:tailEnd type="none" w="med" len="med"/>
          </a:ln>
        </p:spPr>
        <p:style>
          <a:lnRef idx="3">
            <a:schemeClr val="accent4"/>
          </a:lnRef>
          <a:fillRef idx="0">
            <a:schemeClr val="accent4"/>
          </a:fillRef>
          <a:effectRef idx="2">
            <a:schemeClr val="accent4"/>
          </a:effectRef>
          <a:fontRef idx="minor">
            <a:schemeClr val="tx1"/>
          </a:fontRef>
        </p:style>
      </p:cxnSp>
      <p:grpSp>
        <p:nvGrpSpPr>
          <p:cNvPr id="531" name="Group 530"/>
          <p:cNvGrpSpPr/>
          <p:nvPr/>
        </p:nvGrpSpPr>
        <p:grpSpPr>
          <a:xfrm>
            <a:off x="24384000" y="5410200"/>
            <a:ext cx="6705600" cy="7391400"/>
            <a:chOff x="24688800" y="26822400"/>
            <a:chExt cx="6705600" cy="7848600"/>
          </a:xfrm>
        </p:grpSpPr>
        <p:sp>
          <p:nvSpPr>
            <p:cNvPr id="362" name="Rectangle 361"/>
            <p:cNvSpPr/>
            <p:nvPr/>
          </p:nvSpPr>
          <p:spPr bwMode="auto">
            <a:xfrm>
              <a:off x="28498800" y="27203400"/>
              <a:ext cx="2895600" cy="7467600"/>
            </a:xfrm>
            <a:prstGeom prst="rect">
              <a:avLst/>
            </a:prstGeom>
            <a:ln w="12700">
              <a:solidFill>
                <a:schemeClr val="accent1">
                  <a:lumMod val="50000"/>
                </a:schemeClr>
              </a:solidFill>
              <a:headEnd type="none" w="med" len="med"/>
              <a:tailEnd type="none" w="med" len="med"/>
            </a:ln>
            <a:effectLst>
              <a:outerShdw blurRad="50800" dist="38100" algn="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b" anchorCtr="0" compatLnSpc="1">
              <a:prstTxWarp prst="textNoShape">
                <a:avLst/>
              </a:prstTxWarp>
            </a:bodyPr>
            <a:lstStyle/>
            <a:p>
              <a:pPr algn="ctr" defTabSz="4264025"/>
              <a:endParaRPr lang="en-US" sz="2400" b="1" dirty="0" smtClean="0">
                <a:solidFill>
                  <a:schemeClr val="tx1"/>
                </a:solidFill>
                <a:ea typeface="+mn-ea"/>
              </a:endParaRPr>
            </a:p>
          </p:txBody>
        </p:sp>
        <p:sp>
          <p:nvSpPr>
            <p:cNvPr id="361" name="Rectangle 360"/>
            <p:cNvSpPr/>
            <p:nvPr/>
          </p:nvSpPr>
          <p:spPr bwMode="auto">
            <a:xfrm>
              <a:off x="28194000" y="26974800"/>
              <a:ext cx="2895600" cy="7467600"/>
            </a:xfrm>
            <a:prstGeom prst="rect">
              <a:avLst/>
            </a:prstGeom>
            <a:ln w="12700">
              <a:solidFill>
                <a:schemeClr val="accent1">
                  <a:lumMod val="50000"/>
                </a:schemeClr>
              </a:solidFill>
              <a:headEnd type="none" w="med" len="med"/>
              <a:tailEnd type="none" w="med" len="med"/>
            </a:ln>
            <a:effectLst>
              <a:outerShdw blurRad="50800" dist="38100" algn="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b" anchorCtr="0" compatLnSpc="1">
              <a:prstTxWarp prst="textNoShape">
                <a:avLst/>
              </a:prstTxWarp>
            </a:bodyPr>
            <a:lstStyle/>
            <a:p>
              <a:pPr algn="ctr" defTabSz="4264025"/>
              <a:endParaRPr lang="en-US" sz="2400" b="1" dirty="0" smtClean="0">
                <a:solidFill>
                  <a:schemeClr val="tx1"/>
                </a:solidFill>
                <a:ea typeface="+mn-ea"/>
              </a:endParaRPr>
            </a:p>
          </p:txBody>
        </p:sp>
        <p:sp>
          <p:nvSpPr>
            <p:cNvPr id="360" name="Rectangle 359"/>
            <p:cNvSpPr/>
            <p:nvPr/>
          </p:nvSpPr>
          <p:spPr bwMode="auto">
            <a:xfrm>
              <a:off x="27889200" y="26822400"/>
              <a:ext cx="2895600" cy="7391400"/>
            </a:xfrm>
            <a:prstGeom prst="rect">
              <a:avLst/>
            </a:prstGeom>
            <a:ln w="12700">
              <a:solidFill>
                <a:schemeClr val="accent1">
                  <a:lumMod val="50000"/>
                </a:schemeClr>
              </a:solidFill>
              <a:headEnd type="none" w="med" len="med"/>
              <a:tailEnd type="none" w="med" len="med"/>
            </a:ln>
            <a:effectLst>
              <a:outerShdw blurRad="50800" dist="38100" algn="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b" anchorCtr="0" compatLnSpc="1">
              <a:prstTxWarp prst="textNoShape">
                <a:avLst/>
              </a:prstTxWarp>
            </a:bodyPr>
            <a:lstStyle/>
            <a:p>
              <a:pPr algn="ctr" defTabSz="4264025"/>
              <a:r>
                <a:rPr lang="en-US" sz="2400" b="1" dirty="0" err="1" smtClean="0">
                  <a:solidFill>
                    <a:schemeClr val="tx1"/>
                  </a:solidFill>
                </a:rPr>
                <a:t>classad</a:t>
              </a:r>
              <a:endParaRPr lang="en-US" sz="2400" b="1" dirty="0" smtClean="0">
                <a:solidFill>
                  <a:schemeClr val="tx1"/>
                </a:solidFill>
                <a:ea typeface="+mn-ea"/>
              </a:endParaRPr>
            </a:p>
          </p:txBody>
        </p:sp>
        <p:sp>
          <p:nvSpPr>
            <p:cNvPr id="359" name="Rectangle 358"/>
            <p:cNvSpPr/>
            <p:nvPr/>
          </p:nvSpPr>
          <p:spPr bwMode="auto">
            <a:xfrm>
              <a:off x="24688800" y="26822400"/>
              <a:ext cx="2895600" cy="7391400"/>
            </a:xfrm>
            <a:prstGeom prst="rect">
              <a:avLst/>
            </a:prstGeom>
            <a:ln w="12700">
              <a:solidFill>
                <a:schemeClr val="accent1">
                  <a:lumMod val="50000"/>
                </a:schemeClr>
              </a:solidFill>
              <a:headEnd type="none" w="med" len="med"/>
              <a:tailEnd type="none" w="med" len="med"/>
            </a:ln>
            <a:effectLst>
              <a:outerShdw blurRad="50800" dist="38100" algn="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b" anchorCtr="0" compatLnSpc="1">
              <a:prstTxWarp prst="textNoShape">
                <a:avLst/>
              </a:prstTxWarp>
            </a:bodyPr>
            <a:lstStyle/>
            <a:p>
              <a:pPr algn="ctr" defTabSz="4264025"/>
              <a:r>
                <a:rPr lang="en-US" sz="2400" b="1" dirty="0" err="1" smtClean="0">
                  <a:solidFill>
                    <a:schemeClr val="tx1"/>
                  </a:solidFill>
                </a:rPr>
                <a:t>classad</a:t>
              </a:r>
              <a:endParaRPr lang="en-US" sz="2400" b="1" dirty="0" smtClean="0">
                <a:solidFill>
                  <a:schemeClr val="tx1"/>
                </a:solidFill>
                <a:ea typeface="+mn-ea"/>
              </a:endParaRPr>
            </a:p>
          </p:txBody>
        </p:sp>
        <p:sp>
          <p:nvSpPr>
            <p:cNvPr id="339" name="Rectangle 338"/>
            <p:cNvSpPr/>
            <p:nvPr/>
          </p:nvSpPr>
          <p:spPr bwMode="auto">
            <a:xfrm>
              <a:off x="24917400" y="27226967"/>
              <a:ext cx="1752600" cy="609600"/>
            </a:xfrm>
            <a:prstGeom prst="rect">
              <a:avLst/>
            </a:prstGeom>
            <a:solidFill>
              <a:schemeClr val="accent1"/>
            </a:solidFill>
            <a:ln w="38100" cap="flat" cmpd="sng" algn="ctr">
              <a:solidFill>
                <a:srgbClr val="A50021"/>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Site</a:t>
              </a:r>
            </a:p>
          </p:txBody>
        </p:sp>
        <p:sp>
          <p:nvSpPr>
            <p:cNvPr id="340" name="Rectangle 339"/>
            <p:cNvSpPr/>
            <p:nvPr/>
          </p:nvSpPr>
          <p:spPr bwMode="auto">
            <a:xfrm>
              <a:off x="25146000" y="28115051"/>
              <a:ext cx="1752600" cy="609600"/>
            </a:xfrm>
            <a:prstGeom prst="rect">
              <a:avLst/>
            </a:prstGeom>
            <a:solidFill>
              <a:schemeClr val="accent1"/>
            </a:solidFill>
            <a:ln w="38100" cap="flat" cmpd="sng" algn="ctr">
              <a:solidFill>
                <a:srgbClr val="A50021"/>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Cluster</a:t>
              </a:r>
            </a:p>
          </p:txBody>
        </p:sp>
        <p:sp>
          <p:nvSpPr>
            <p:cNvPr id="341" name="Rectangle 340"/>
            <p:cNvSpPr/>
            <p:nvPr/>
          </p:nvSpPr>
          <p:spPr bwMode="auto">
            <a:xfrm>
              <a:off x="25146000" y="31076049"/>
              <a:ext cx="1752600" cy="609600"/>
            </a:xfrm>
            <a:prstGeom prst="rect">
              <a:avLst/>
            </a:prstGeom>
            <a:solidFill>
              <a:schemeClr val="accent1"/>
            </a:solidFill>
            <a:ln w="38100" cap="flat" cmpd="sng" algn="ctr">
              <a:solidFill>
                <a:srgbClr val="A50021"/>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Storage Element</a:t>
              </a:r>
            </a:p>
          </p:txBody>
        </p:sp>
        <p:sp>
          <p:nvSpPr>
            <p:cNvPr id="342" name="Rectangle 341"/>
            <p:cNvSpPr/>
            <p:nvPr/>
          </p:nvSpPr>
          <p:spPr bwMode="auto">
            <a:xfrm>
              <a:off x="25374600" y="28800851"/>
              <a:ext cx="1752600" cy="609600"/>
            </a:xfrm>
            <a:prstGeom prst="rect">
              <a:avLst/>
            </a:prstGeom>
            <a:solidFill>
              <a:schemeClr val="accent1"/>
            </a:solidFill>
            <a:ln w="38100" cap="flat" cmpd="sng" algn="ctr">
              <a:solidFill>
                <a:srgbClr val="A50021"/>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SubCluster1</a:t>
              </a:r>
            </a:p>
          </p:txBody>
        </p:sp>
        <p:sp>
          <p:nvSpPr>
            <p:cNvPr id="343" name="Rectangle 342"/>
            <p:cNvSpPr/>
            <p:nvPr/>
          </p:nvSpPr>
          <p:spPr bwMode="auto">
            <a:xfrm>
              <a:off x="25374600" y="29486651"/>
              <a:ext cx="1752600" cy="609600"/>
            </a:xfrm>
            <a:prstGeom prst="rect">
              <a:avLst/>
            </a:prstGeom>
            <a:solidFill>
              <a:schemeClr val="accent1"/>
            </a:solidFill>
            <a:ln w="38100" cap="flat" cmpd="sng" algn="ctr">
              <a:solidFill>
                <a:srgbClr val="A50021"/>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CE1</a:t>
              </a:r>
            </a:p>
          </p:txBody>
        </p:sp>
        <p:sp>
          <p:nvSpPr>
            <p:cNvPr id="344" name="Rectangle 343"/>
            <p:cNvSpPr/>
            <p:nvPr/>
          </p:nvSpPr>
          <p:spPr bwMode="auto">
            <a:xfrm>
              <a:off x="25374600" y="30172451"/>
              <a:ext cx="990600" cy="609600"/>
            </a:xfrm>
            <a:prstGeom prst="rect">
              <a:avLst/>
            </a:prstGeom>
            <a:solidFill>
              <a:schemeClr val="accent1"/>
            </a:solidFill>
            <a:ln w="38100" cap="flat" cmpd="sng" algn="ctr">
              <a:solidFill>
                <a:srgbClr val="A50021"/>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VO2</a:t>
              </a:r>
            </a:p>
          </p:txBody>
        </p:sp>
        <p:sp>
          <p:nvSpPr>
            <p:cNvPr id="345" name="Rectangle 344"/>
            <p:cNvSpPr/>
            <p:nvPr/>
          </p:nvSpPr>
          <p:spPr bwMode="auto">
            <a:xfrm>
              <a:off x="25374600" y="31761849"/>
              <a:ext cx="1981200" cy="609600"/>
            </a:xfrm>
            <a:prstGeom prst="rect">
              <a:avLst/>
            </a:prstGeom>
            <a:solidFill>
              <a:schemeClr val="accent1"/>
            </a:solidFill>
            <a:ln w="38100" cap="flat" cmpd="sng" algn="ctr">
              <a:solidFill>
                <a:srgbClr val="A50021"/>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StorageArea2</a:t>
              </a:r>
            </a:p>
          </p:txBody>
        </p:sp>
        <p:sp>
          <p:nvSpPr>
            <p:cNvPr id="346" name="Rectangle 345"/>
            <p:cNvSpPr/>
            <p:nvPr/>
          </p:nvSpPr>
          <p:spPr bwMode="auto">
            <a:xfrm>
              <a:off x="25603200" y="32443132"/>
              <a:ext cx="990600" cy="609600"/>
            </a:xfrm>
            <a:prstGeom prst="rect">
              <a:avLst/>
            </a:prstGeom>
            <a:solidFill>
              <a:schemeClr val="accent1"/>
            </a:solidFill>
            <a:ln w="38100" cap="flat" cmpd="sng" algn="ctr">
              <a:solidFill>
                <a:srgbClr val="A50021"/>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VO2</a:t>
              </a:r>
            </a:p>
          </p:txBody>
        </p:sp>
        <p:sp>
          <p:nvSpPr>
            <p:cNvPr id="349" name="Rectangle 348"/>
            <p:cNvSpPr/>
            <p:nvPr/>
          </p:nvSpPr>
          <p:spPr bwMode="auto">
            <a:xfrm>
              <a:off x="28117800" y="27226967"/>
              <a:ext cx="1752600" cy="609600"/>
            </a:xfrm>
            <a:prstGeom prst="rect">
              <a:avLst/>
            </a:prstGeom>
            <a:solidFill>
              <a:schemeClr val="accent1"/>
            </a:solidFill>
            <a:ln w="381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Site</a:t>
              </a:r>
            </a:p>
          </p:txBody>
        </p:sp>
        <p:sp>
          <p:nvSpPr>
            <p:cNvPr id="350" name="Rectangle 349"/>
            <p:cNvSpPr/>
            <p:nvPr/>
          </p:nvSpPr>
          <p:spPr bwMode="auto">
            <a:xfrm>
              <a:off x="28346400" y="28115051"/>
              <a:ext cx="1752600" cy="609600"/>
            </a:xfrm>
            <a:prstGeom prst="rect">
              <a:avLst/>
            </a:prstGeom>
            <a:solidFill>
              <a:schemeClr val="accent1"/>
            </a:solidFill>
            <a:ln w="381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Cluster</a:t>
              </a:r>
            </a:p>
          </p:txBody>
        </p:sp>
        <p:sp>
          <p:nvSpPr>
            <p:cNvPr id="351" name="Rectangle 350"/>
            <p:cNvSpPr/>
            <p:nvPr/>
          </p:nvSpPr>
          <p:spPr bwMode="auto">
            <a:xfrm>
              <a:off x="28346400" y="31076049"/>
              <a:ext cx="1752600" cy="609600"/>
            </a:xfrm>
            <a:prstGeom prst="rect">
              <a:avLst/>
            </a:prstGeom>
            <a:solidFill>
              <a:schemeClr val="accent1"/>
            </a:solidFill>
            <a:ln w="381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Storage Element</a:t>
              </a:r>
            </a:p>
          </p:txBody>
        </p:sp>
        <p:sp>
          <p:nvSpPr>
            <p:cNvPr id="352" name="Rectangle 351"/>
            <p:cNvSpPr/>
            <p:nvPr/>
          </p:nvSpPr>
          <p:spPr bwMode="auto">
            <a:xfrm>
              <a:off x="28575000" y="28800851"/>
              <a:ext cx="1752600" cy="609600"/>
            </a:xfrm>
            <a:prstGeom prst="rect">
              <a:avLst/>
            </a:prstGeom>
            <a:solidFill>
              <a:schemeClr val="accent1"/>
            </a:solidFill>
            <a:ln w="381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SubCluster1</a:t>
              </a:r>
            </a:p>
          </p:txBody>
        </p:sp>
        <p:sp>
          <p:nvSpPr>
            <p:cNvPr id="353" name="Rectangle 352"/>
            <p:cNvSpPr/>
            <p:nvPr/>
          </p:nvSpPr>
          <p:spPr bwMode="auto">
            <a:xfrm>
              <a:off x="28575000" y="29486651"/>
              <a:ext cx="1752600" cy="609600"/>
            </a:xfrm>
            <a:prstGeom prst="rect">
              <a:avLst/>
            </a:prstGeom>
            <a:solidFill>
              <a:schemeClr val="accent1"/>
            </a:solidFill>
            <a:ln w="381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CE2</a:t>
              </a:r>
            </a:p>
          </p:txBody>
        </p:sp>
        <p:sp>
          <p:nvSpPr>
            <p:cNvPr id="354" name="Rectangle 353"/>
            <p:cNvSpPr/>
            <p:nvPr/>
          </p:nvSpPr>
          <p:spPr bwMode="auto">
            <a:xfrm>
              <a:off x="28575000" y="30172451"/>
              <a:ext cx="990600" cy="609600"/>
            </a:xfrm>
            <a:prstGeom prst="rect">
              <a:avLst/>
            </a:prstGeom>
            <a:solidFill>
              <a:schemeClr val="accent1"/>
            </a:solidFill>
            <a:ln w="381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VO2</a:t>
              </a:r>
            </a:p>
          </p:txBody>
        </p:sp>
        <p:sp>
          <p:nvSpPr>
            <p:cNvPr id="355" name="Rectangle 354"/>
            <p:cNvSpPr/>
            <p:nvPr/>
          </p:nvSpPr>
          <p:spPr bwMode="auto">
            <a:xfrm>
              <a:off x="28575000" y="31761849"/>
              <a:ext cx="1981200" cy="609600"/>
            </a:xfrm>
            <a:prstGeom prst="rect">
              <a:avLst/>
            </a:prstGeom>
            <a:solidFill>
              <a:schemeClr val="accent1"/>
            </a:solidFill>
            <a:ln w="381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StorageArea1</a:t>
              </a:r>
            </a:p>
          </p:txBody>
        </p:sp>
        <p:sp>
          <p:nvSpPr>
            <p:cNvPr id="356" name="Rectangle 355"/>
            <p:cNvSpPr/>
            <p:nvPr/>
          </p:nvSpPr>
          <p:spPr bwMode="auto">
            <a:xfrm>
              <a:off x="28803600" y="32443132"/>
              <a:ext cx="990600" cy="609600"/>
            </a:xfrm>
            <a:prstGeom prst="rect">
              <a:avLst/>
            </a:prstGeom>
            <a:solidFill>
              <a:schemeClr val="accent1"/>
            </a:solidFill>
            <a:ln w="381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VO2</a:t>
              </a:r>
            </a:p>
          </p:txBody>
        </p:sp>
      </p:grpSp>
      <p:cxnSp>
        <p:nvCxnSpPr>
          <p:cNvPr id="538" name="Straight Connector 537"/>
          <p:cNvCxnSpPr/>
          <p:nvPr/>
        </p:nvCxnSpPr>
        <p:spPr bwMode="auto">
          <a:xfrm rot="5400000">
            <a:off x="14059694" y="6666706"/>
            <a:ext cx="381000" cy="1588"/>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sp>
        <p:nvSpPr>
          <p:cNvPr id="234" name="Curved Right Arrow 233"/>
          <p:cNvSpPr/>
          <p:nvPr/>
        </p:nvSpPr>
        <p:spPr bwMode="auto">
          <a:xfrm rot="20304446" flipV="1">
            <a:off x="10843699" y="11955328"/>
            <a:ext cx="2090922" cy="7130055"/>
          </a:xfrm>
          <a:prstGeom prst="curvedRightArrow">
            <a:avLst/>
          </a:prstGeom>
          <a:solidFill>
            <a:srgbClr val="FFCC66"/>
          </a:solidFill>
          <a:ln>
            <a:headEnd type="triangle" w="med" len="med"/>
            <a:tailEnd type="none" w="med" len="med"/>
          </a:ln>
          <a:effectLst>
            <a:glow rad="63500">
              <a:schemeClr val="accent1">
                <a:satMod val="175000"/>
                <a:alpha val="40000"/>
              </a:schemeClr>
            </a:glow>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normAutofit/>
          </a:bodyPr>
          <a:lstStyle/>
          <a:p>
            <a:pPr marL="0" marR="0" indent="0" algn="l" defTabSz="4264025" rtl="0" eaLnBrk="1" fontAlgn="base" latinLnBrk="0" hangingPunct="1">
              <a:lnSpc>
                <a:spcPct val="100000"/>
              </a:lnSpc>
              <a:spcBef>
                <a:spcPct val="0"/>
              </a:spcBef>
              <a:spcAft>
                <a:spcPct val="0"/>
              </a:spcAft>
              <a:buClrTx/>
              <a:buSzTx/>
              <a:buFontTx/>
              <a:buNone/>
              <a:tabLst/>
            </a:pPr>
            <a:endParaRPr kumimoji="0" lang="en-US" sz="8400" b="0" i="0" u="none" strike="noStrike" cap="none" normalizeH="0" baseline="0" dirty="0" smtClean="0">
              <a:ln>
                <a:noFill/>
              </a:ln>
              <a:solidFill>
                <a:schemeClr val="tx1"/>
              </a:solidFill>
              <a:effectLst/>
              <a:latin typeface="Arial" charset="0"/>
            </a:endParaRPr>
          </a:p>
        </p:txBody>
      </p:sp>
      <p:grpSp>
        <p:nvGrpSpPr>
          <p:cNvPr id="268" name="Group 267"/>
          <p:cNvGrpSpPr/>
          <p:nvPr/>
        </p:nvGrpSpPr>
        <p:grpSpPr>
          <a:xfrm>
            <a:off x="1524000" y="28346400"/>
            <a:ext cx="11277600" cy="6477000"/>
            <a:chOff x="1295400" y="28117800"/>
            <a:chExt cx="11277600" cy="6477000"/>
          </a:xfrm>
        </p:grpSpPr>
        <p:sp>
          <p:nvSpPr>
            <p:cNvPr id="144" name="Rounded Rectangle 143"/>
            <p:cNvSpPr/>
            <p:nvPr/>
          </p:nvSpPr>
          <p:spPr>
            <a:xfrm>
              <a:off x="1295400" y="28117800"/>
              <a:ext cx="11277600" cy="6477000"/>
            </a:xfrm>
            <a:prstGeom prst="roundRect">
              <a:avLst/>
            </a:prstGeom>
            <a:solidFill>
              <a:schemeClr val="accent3">
                <a:lumMod val="95000"/>
              </a:schemeClr>
            </a:solidFill>
            <a:ln w="28575">
              <a:solidFill>
                <a:schemeClr val="bg2">
                  <a:lumMod val="50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rtlCol="0" anchor="t" anchorCtr="0">
              <a:sp3d extrusionH="82550" contourW="12700">
                <a:bevelT w="88900" h="38100" prst="softRound"/>
              </a:sp3d>
            </a:bodyPr>
            <a:lstStyle/>
            <a:p>
              <a:pPr algn="ctr" defTabSz="746125" eaLnBrk="0" hangingPunct="0"/>
              <a:r>
                <a:rPr lang="en-US" sz="4000" b="1" dirty="0" smtClean="0">
                  <a:ln w="10541" cmpd="sng">
                    <a:solidFill>
                      <a:schemeClr val="tx1"/>
                    </a:solidFill>
                    <a:prstDash val="solid"/>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cs typeface="Arial" charset="0"/>
                </a:rPr>
                <a:t>OSG USE CASE (DZERO VO)</a:t>
              </a:r>
            </a:p>
          </p:txBody>
        </p:sp>
        <p:sp>
          <p:nvSpPr>
            <p:cNvPr id="429" name="Rectangle 428"/>
            <p:cNvSpPr/>
            <p:nvPr/>
          </p:nvSpPr>
          <p:spPr bwMode="auto">
            <a:xfrm>
              <a:off x="6172200" y="29108400"/>
              <a:ext cx="6172200" cy="2438400"/>
            </a:xfrm>
            <a:prstGeom prst="rect">
              <a:avLst/>
            </a:prstGeom>
            <a:ln>
              <a:solidFill>
                <a:schemeClr val="accent1">
                  <a:lumMod val="50000"/>
                </a:schemeClr>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VO Specific</a:t>
              </a:r>
              <a:r>
                <a:rPr kumimoji="0" lang="en-US" sz="2400" b="1" i="0" u="none" strike="noStrike" cap="none" normalizeH="0" dirty="0" smtClean="0">
                  <a:ln>
                    <a:noFill/>
                  </a:ln>
                  <a:solidFill>
                    <a:schemeClr val="tx1"/>
                  </a:solidFill>
                  <a:effectLst/>
                  <a:latin typeface="Arial" charset="0"/>
                </a:rPr>
                <a:t> Infrastructure</a:t>
              </a:r>
              <a:endParaRPr kumimoji="0" lang="en-US" sz="2400" b="1" i="0" u="none" strike="noStrike" cap="none" normalizeH="0" baseline="0" dirty="0" smtClean="0">
                <a:ln>
                  <a:noFill/>
                </a:ln>
                <a:solidFill>
                  <a:schemeClr val="tx1"/>
                </a:solidFill>
                <a:effectLst/>
                <a:latin typeface="Arial" charset="0"/>
              </a:endParaRPr>
            </a:p>
          </p:txBody>
        </p:sp>
        <p:sp>
          <p:nvSpPr>
            <p:cNvPr id="372" name="Rectangle 371"/>
            <p:cNvSpPr/>
            <p:nvPr/>
          </p:nvSpPr>
          <p:spPr bwMode="auto">
            <a:xfrm>
              <a:off x="6400800" y="32308800"/>
              <a:ext cx="5791200" cy="1752600"/>
            </a:xfrm>
            <a:prstGeom prst="rect">
              <a:avLst/>
            </a:prstGeom>
            <a:ln>
              <a:solidFill>
                <a:schemeClr val="accent1">
                  <a:lumMod val="50000"/>
                </a:schemeClr>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b"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ReSS Central Services</a:t>
              </a:r>
            </a:p>
          </p:txBody>
        </p:sp>
        <p:sp>
          <p:nvSpPr>
            <p:cNvPr id="373" name="Rectangle 372"/>
            <p:cNvSpPr/>
            <p:nvPr/>
          </p:nvSpPr>
          <p:spPr bwMode="auto">
            <a:xfrm>
              <a:off x="1524000" y="31546800"/>
              <a:ext cx="4267200" cy="871954"/>
            </a:xfrm>
            <a:prstGeom prst="rect">
              <a:avLst/>
            </a:prstGeom>
            <a:ln>
              <a:solidFill>
                <a:schemeClr val="accent1">
                  <a:lumMod val="50000"/>
                </a:schemeClr>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CLUSTER</a:t>
              </a:r>
            </a:p>
          </p:txBody>
        </p:sp>
        <p:sp>
          <p:nvSpPr>
            <p:cNvPr id="374" name="Rectangle 373"/>
            <p:cNvSpPr/>
            <p:nvPr/>
          </p:nvSpPr>
          <p:spPr bwMode="auto">
            <a:xfrm>
              <a:off x="6781800" y="32689800"/>
              <a:ext cx="2209800" cy="7620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Information Gatherer</a:t>
              </a:r>
            </a:p>
          </p:txBody>
        </p:sp>
        <p:sp>
          <p:nvSpPr>
            <p:cNvPr id="375" name="Rectangle 374"/>
            <p:cNvSpPr/>
            <p:nvPr/>
          </p:nvSpPr>
          <p:spPr bwMode="auto">
            <a:xfrm>
              <a:off x="9372600" y="32689800"/>
              <a:ext cx="2438400" cy="7620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Condor</a:t>
              </a:r>
            </a:p>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Match Maker</a:t>
              </a:r>
            </a:p>
          </p:txBody>
        </p:sp>
        <p:sp>
          <p:nvSpPr>
            <p:cNvPr id="376" name="Rectangle 375"/>
            <p:cNvSpPr/>
            <p:nvPr/>
          </p:nvSpPr>
          <p:spPr bwMode="auto">
            <a:xfrm>
              <a:off x="1752600" y="32156400"/>
              <a:ext cx="1752600" cy="6096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Gatekeeper1</a:t>
              </a:r>
            </a:p>
          </p:txBody>
        </p:sp>
        <p:sp>
          <p:nvSpPr>
            <p:cNvPr id="377" name="Rectangle 376"/>
            <p:cNvSpPr/>
            <p:nvPr/>
          </p:nvSpPr>
          <p:spPr bwMode="auto">
            <a:xfrm>
              <a:off x="3810000" y="32156400"/>
              <a:ext cx="1752600" cy="6096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CEMon</a:t>
              </a:r>
            </a:p>
          </p:txBody>
        </p:sp>
        <p:cxnSp>
          <p:nvCxnSpPr>
            <p:cNvPr id="378" name="Straight Arrow Connector 377"/>
            <p:cNvCxnSpPr/>
            <p:nvPr/>
          </p:nvCxnSpPr>
          <p:spPr bwMode="auto">
            <a:xfrm flipV="1">
              <a:off x="4610100" y="29908500"/>
              <a:ext cx="3352800" cy="361950"/>
            </a:xfrm>
            <a:prstGeom prst="straightConnector1">
              <a:avLst/>
            </a:prstGeom>
            <a:ln>
              <a:solidFill>
                <a:srgbClr val="A50021"/>
              </a:solidFill>
              <a:prstDash val="dash"/>
              <a:headEnd type="stealth" w="lg" len="lg"/>
              <a:tailEnd type="none" w="lg" len="lg"/>
            </a:ln>
          </p:spPr>
          <p:style>
            <a:lnRef idx="3">
              <a:schemeClr val="dk1"/>
            </a:lnRef>
            <a:fillRef idx="0">
              <a:schemeClr val="dk1"/>
            </a:fillRef>
            <a:effectRef idx="2">
              <a:schemeClr val="dk1"/>
            </a:effectRef>
            <a:fontRef idx="minor">
              <a:schemeClr val="tx1"/>
            </a:fontRef>
          </p:style>
        </p:cxnSp>
        <p:cxnSp>
          <p:nvCxnSpPr>
            <p:cNvPr id="379" name="Straight Arrow Connector 378"/>
            <p:cNvCxnSpPr/>
            <p:nvPr/>
          </p:nvCxnSpPr>
          <p:spPr bwMode="auto">
            <a:xfrm rot="16200000" flipH="1">
              <a:off x="8185153" y="30905452"/>
              <a:ext cx="2184401" cy="1282699"/>
            </a:xfrm>
            <a:prstGeom prst="straightConnector1">
              <a:avLst/>
            </a:prstGeom>
            <a:ln>
              <a:solidFill>
                <a:srgbClr val="A50021"/>
              </a:solidFill>
              <a:prstDash val="dash"/>
              <a:headEnd type="none" w="lg" len="lg"/>
              <a:tailEnd type="stealth" w="lg" len="lg"/>
            </a:ln>
          </p:spPr>
          <p:style>
            <a:lnRef idx="3">
              <a:schemeClr val="dk1"/>
            </a:lnRef>
            <a:fillRef idx="0">
              <a:schemeClr val="dk1"/>
            </a:fillRef>
            <a:effectRef idx="2">
              <a:schemeClr val="dk1"/>
            </a:effectRef>
            <a:fontRef idx="minor">
              <a:schemeClr val="tx1"/>
            </a:fontRef>
          </p:style>
        </p:cxnSp>
        <p:cxnSp>
          <p:nvCxnSpPr>
            <p:cNvPr id="380" name="Straight Connector 379"/>
            <p:cNvCxnSpPr/>
            <p:nvPr/>
          </p:nvCxnSpPr>
          <p:spPr bwMode="auto">
            <a:xfrm>
              <a:off x="1524000" y="32002412"/>
              <a:ext cx="4267200" cy="1588"/>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381" name="Straight Arrow Connector 380"/>
            <p:cNvCxnSpPr>
              <a:stCxn id="377" idx="3"/>
              <a:endCxn id="374" idx="1"/>
            </p:cNvCxnSpPr>
            <p:nvPr/>
          </p:nvCxnSpPr>
          <p:spPr bwMode="auto">
            <a:xfrm>
              <a:off x="5562600" y="32461200"/>
              <a:ext cx="1219200" cy="609600"/>
            </a:xfrm>
            <a:prstGeom prst="straightConnector1">
              <a:avLst/>
            </a:prstGeom>
            <a:ln>
              <a:solidFill>
                <a:srgbClr val="0070C0"/>
              </a:solidFill>
              <a:headEnd type="none" w="med" len="med"/>
              <a:tailEnd type="stealth" w="lg" len="lg"/>
            </a:ln>
          </p:spPr>
          <p:style>
            <a:lnRef idx="3">
              <a:schemeClr val="dk1"/>
            </a:lnRef>
            <a:fillRef idx="0">
              <a:schemeClr val="dk1"/>
            </a:fillRef>
            <a:effectRef idx="2">
              <a:schemeClr val="dk1"/>
            </a:effectRef>
            <a:fontRef idx="minor">
              <a:schemeClr val="tx1"/>
            </a:fontRef>
          </p:style>
        </p:cxnSp>
        <p:sp>
          <p:nvSpPr>
            <p:cNvPr id="382" name="TextBox 381"/>
            <p:cNvSpPr txBox="1"/>
            <p:nvPr/>
          </p:nvSpPr>
          <p:spPr>
            <a:xfrm>
              <a:off x="5486400" y="32468356"/>
              <a:ext cx="1295400" cy="369332"/>
            </a:xfrm>
            <a:prstGeom prst="rect">
              <a:avLst/>
            </a:prstGeom>
            <a:noFill/>
          </p:spPr>
          <p:txBody>
            <a:bodyPr wrap="square" rtlCol="0">
              <a:spAutoFit/>
            </a:bodyPr>
            <a:lstStyle/>
            <a:p>
              <a:r>
                <a:rPr lang="en-US" sz="1800" b="1" dirty="0" smtClean="0">
                  <a:solidFill>
                    <a:srgbClr val="0070C0"/>
                  </a:solidFill>
                </a:rPr>
                <a:t>Classads</a:t>
              </a:r>
              <a:endParaRPr lang="en-US" sz="1800" b="1" dirty="0">
                <a:solidFill>
                  <a:srgbClr val="0070C0"/>
                </a:solidFill>
              </a:endParaRPr>
            </a:p>
          </p:txBody>
        </p:sp>
        <p:sp>
          <p:nvSpPr>
            <p:cNvPr id="389" name="Rectangle 388"/>
            <p:cNvSpPr/>
            <p:nvPr/>
          </p:nvSpPr>
          <p:spPr bwMode="auto">
            <a:xfrm>
              <a:off x="1524000" y="33066288"/>
              <a:ext cx="4267200" cy="871954"/>
            </a:xfrm>
            <a:prstGeom prst="rect">
              <a:avLst/>
            </a:prstGeom>
            <a:ln>
              <a:solidFill>
                <a:schemeClr val="accent1">
                  <a:lumMod val="50000"/>
                </a:schemeClr>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CLUSTER</a:t>
              </a:r>
            </a:p>
          </p:txBody>
        </p:sp>
        <p:sp>
          <p:nvSpPr>
            <p:cNvPr id="390" name="Rectangle 389"/>
            <p:cNvSpPr/>
            <p:nvPr/>
          </p:nvSpPr>
          <p:spPr bwMode="auto">
            <a:xfrm>
              <a:off x="1752600" y="33675888"/>
              <a:ext cx="1752600" cy="6096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Gatekeeper2</a:t>
              </a:r>
            </a:p>
          </p:txBody>
        </p:sp>
        <p:sp>
          <p:nvSpPr>
            <p:cNvPr id="391" name="Rectangle 390"/>
            <p:cNvSpPr/>
            <p:nvPr/>
          </p:nvSpPr>
          <p:spPr bwMode="auto">
            <a:xfrm>
              <a:off x="3810000" y="33675888"/>
              <a:ext cx="1752600" cy="6096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CEMon</a:t>
              </a:r>
            </a:p>
          </p:txBody>
        </p:sp>
        <p:cxnSp>
          <p:nvCxnSpPr>
            <p:cNvPr id="392" name="Straight Connector 391"/>
            <p:cNvCxnSpPr/>
            <p:nvPr/>
          </p:nvCxnSpPr>
          <p:spPr bwMode="auto">
            <a:xfrm>
              <a:off x="1524000" y="33521900"/>
              <a:ext cx="4267200" cy="1588"/>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393" name="Straight Arrow Connector 392"/>
            <p:cNvCxnSpPr>
              <a:stCxn id="391" idx="3"/>
              <a:endCxn id="374" idx="1"/>
            </p:cNvCxnSpPr>
            <p:nvPr/>
          </p:nvCxnSpPr>
          <p:spPr bwMode="auto">
            <a:xfrm flipV="1">
              <a:off x="5562600" y="33070800"/>
              <a:ext cx="1219200" cy="909888"/>
            </a:xfrm>
            <a:prstGeom prst="straightConnector1">
              <a:avLst/>
            </a:prstGeom>
            <a:ln>
              <a:solidFill>
                <a:srgbClr val="0070C0"/>
              </a:solidFill>
              <a:headEnd type="none" w="med" len="med"/>
              <a:tailEnd type="stealth" w="lg" len="lg"/>
            </a:ln>
          </p:spPr>
          <p:style>
            <a:lnRef idx="3">
              <a:schemeClr val="dk1"/>
            </a:lnRef>
            <a:fillRef idx="0">
              <a:schemeClr val="dk1"/>
            </a:fillRef>
            <a:effectRef idx="2">
              <a:schemeClr val="dk1"/>
            </a:effectRef>
            <a:fontRef idx="minor">
              <a:schemeClr val="tx1"/>
            </a:fontRef>
          </p:style>
        </p:cxnSp>
        <p:cxnSp>
          <p:nvCxnSpPr>
            <p:cNvPr id="406" name="Straight Arrow Connector 405"/>
            <p:cNvCxnSpPr>
              <a:stCxn id="374" idx="3"/>
              <a:endCxn id="375" idx="1"/>
            </p:cNvCxnSpPr>
            <p:nvPr/>
          </p:nvCxnSpPr>
          <p:spPr bwMode="auto">
            <a:xfrm>
              <a:off x="8991600" y="33070800"/>
              <a:ext cx="381000" cy="1588"/>
            </a:xfrm>
            <a:prstGeom prst="straightConnector1">
              <a:avLst/>
            </a:prstGeom>
            <a:ln>
              <a:solidFill>
                <a:srgbClr val="0070C0"/>
              </a:solidFill>
              <a:headEnd type="none" w="med" len="med"/>
              <a:tailEnd type="stealth" w="lg" len="lg"/>
            </a:ln>
          </p:spPr>
          <p:style>
            <a:lnRef idx="3">
              <a:schemeClr val="dk1"/>
            </a:lnRef>
            <a:fillRef idx="0">
              <a:schemeClr val="dk1"/>
            </a:fillRef>
            <a:effectRef idx="2">
              <a:schemeClr val="dk1"/>
            </a:effectRef>
            <a:fontRef idx="minor">
              <a:schemeClr val="tx1"/>
            </a:fontRef>
          </p:style>
        </p:cxnSp>
        <p:sp>
          <p:nvSpPr>
            <p:cNvPr id="409" name="Rectangle 408"/>
            <p:cNvSpPr/>
            <p:nvPr/>
          </p:nvSpPr>
          <p:spPr bwMode="auto">
            <a:xfrm>
              <a:off x="6629400" y="30556200"/>
              <a:ext cx="1905000" cy="7620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Condor</a:t>
              </a:r>
            </a:p>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Scheduler</a:t>
              </a:r>
            </a:p>
          </p:txBody>
        </p:sp>
        <p:sp>
          <p:nvSpPr>
            <p:cNvPr id="412" name="Rectangle 411"/>
            <p:cNvSpPr/>
            <p:nvPr/>
          </p:nvSpPr>
          <p:spPr bwMode="auto">
            <a:xfrm>
              <a:off x="10134600" y="30556200"/>
              <a:ext cx="2057400" cy="7620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Condor</a:t>
              </a:r>
            </a:p>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Scheduler</a:t>
              </a:r>
            </a:p>
          </p:txBody>
        </p:sp>
        <p:sp>
          <p:nvSpPr>
            <p:cNvPr id="413" name="Rectangle 412"/>
            <p:cNvSpPr/>
            <p:nvPr/>
          </p:nvSpPr>
          <p:spPr bwMode="auto">
            <a:xfrm>
              <a:off x="8001000" y="29641800"/>
              <a:ext cx="2438400" cy="7620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Arial" charset="0"/>
                </a:rPr>
                <a:t>DZero’s</a:t>
              </a:r>
              <a:r>
                <a:rPr kumimoji="0" lang="en-US" sz="2000" b="1" i="0" u="none" strike="noStrike" cap="none" normalizeH="0" baseline="0" dirty="0" smtClean="0">
                  <a:ln>
                    <a:noFill/>
                  </a:ln>
                  <a:solidFill>
                    <a:schemeClr val="tx1"/>
                  </a:solidFill>
                  <a:effectLst/>
                  <a:latin typeface="Arial" charset="0"/>
                </a:rPr>
                <a:t> OSG</a:t>
              </a:r>
            </a:p>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Site Selector</a:t>
              </a:r>
            </a:p>
          </p:txBody>
        </p:sp>
        <p:cxnSp>
          <p:nvCxnSpPr>
            <p:cNvPr id="417" name="Straight Arrow Connector 416"/>
            <p:cNvCxnSpPr>
              <a:stCxn id="409" idx="2"/>
              <a:endCxn id="375" idx="0"/>
            </p:cNvCxnSpPr>
            <p:nvPr/>
          </p:nvCxnSpPr>
          <p:spPr bwMode="auto">
            <a:xfrm rot="16200000" flipH="1">
              <a:off x="8401050" y="30499050"/>
              <a:ext cx="1371600" cy="3009900"/>
            </a:xfrm>
            <a:prstGeom prst="straightConnector1">
              <a:avLst/>
            </a:prstGeom>
            <a:ln>
              <a:headEnd type="none" w="med" len="med"/>
              <a:tailEnd type="stealth" w="lg" len="lg"/>
            </a:ln>
          </p:spPr>
          <p:style>
            <a:lnRef idx="3">
              <a:schemeClr val="accent6"/>
            </a:lnRef>
            <a:fillRef idx="0">
              <a:schemeClr val="accent6"/>
            </a:fillRef>
            <a:effectRef idx="2">
              <a:schemeClr val="accent6"/>
            </a:effectRef>
            <a:fontRef idx="minor">
              <a:schemeClr val="tx1"/>
            </a:fontRef>
          </p:style>
        </p:cxnSp>
        <p:cxnSp>
          <p:nvCxnSpPr>
            <p:cNvPr id="420" name="Straight Arrow Connector 419"/>
            <p:cNvCxnSpPr>
              <a:stCxn id="412" idx="2"/>
              <a:endCxn id="375" idx="0"/>
            </p:cNvCxnSpPr>
            <p:nvPr/>
          </p:nvCxnSpPr>
          <p:spPr bwMode="auto">
            <a:xfrm rot="5400000">
              <a:off x="10191750" y="31718250"/>
              <a:ext cx="1371600" cy="571500"/>
            </a:xfrm>
            <a:prstGeom prst="straightConnector1">
              <a:avLst/>
            </a:prstGeom>
            <a:ln>
              <a:headEnd type="none" w="med" len="med"/>
              <a:tailEnd type="stealth" w="lg" len="lg"/>
            </a:ln>
          </p:spPr>
          <p:style>
            <a:lnRef idx="3">
              <a:schemeClr val="accent6"/>
            </a:lnRef>
            <a:fillRef idx="0">
              <a:schemeClr val="accent6"/>
            </a:fillRef>
            <a:effectRef idx="2">
              <a:schemeClr val="accent6"/>
            </a:effectRef>
            <a:fontRef idx="minor">
              <a:schemeClr val="tx1"/>
            </a:fontRef>
          </p:style>
        </p:cxnSp>
        <p:sp>
          <p:nvSpPr>
            <p:cNvPr id="440" name="Cloud 439"/>
            <p:cNvSpPr/>
            <p:nvPr/>
          </p:nvSpPr>
          <p:spPr bwMode="auto">
            <a:xfrm>
              <a:off x="1295400" y="30099000"/>
              <a:ext cx="3733800" cy="1295400"/>
            </a:xfrm>
            <a:prstGeom prst="cloud">
              <a:avLst/>
            </a:prstGeom>
            <a:ln>
              <a:solidFill>
                <a:schemeClr val="accent1">
                  <a:lumMod val="50000"/>
                </a:schemeClr>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defTabSz="4264025"/>
              <a:r>
                <a:rPr lang="en-US" sz="2400" b="1" dirty="0" smtClean="0">
                  <a:solidFill>
                    <a:schemeClr val="tx1"/>
                  </a:solidFill>
                  <a:ea typeface="+mn-ea"/>
                </a:rPr>
                <a:t>Samgrid </a:t>
              </a:r>
            </a:p>
            <a:p>
              <a:pPr algn="ctr" defTabSz="4264025"/>
              <a:r>
                <a:rPr lang="en-US" sz="2400" b="1" dirty="0" smtClean="0">
                  <a:solidFill>
                    <a:schemeClr val="tx1"/>
                  </a:solidFill>
                  <a:ea typeface="+mn-ea"/>
                </a:rPr>
                <a:t>(</a:t>
              </a:r>
              <a:r>
                <a:rPr lang="en-US" sz="2400" b="1" dirty="0" err="1" smtClean="0">
                  <a:solidFill>
                    <a:schemeClr val="tx1"/>
                  </a:solidFill>
                  <a:ea typeface="+mn-ea"/>
                </a:rPr>
                <a:t>DZero’s</a:t>
              </a:r>
              <a:r>
                <a:rPr lang="en-US" sz="2400" b="1" dirty="0" smtClean="0">
                  <a:solidFill>
                    <a:schemeClr val="tx1"/>
                  </a:solidFill>
                  <a:ea typeface="+mn-ea"/>
                </a:rPr>
                <a:t> Grid Infrastructure)</a:t>
              </a:r>
            </a:p>
          </p:txBody>
        </p:sp>
        <p:cxnSp>
          <p:nvCxnSpPr>
            <p:cNvPr id="439" name="Straight Arrow Connector 438"/>
            <p:cNvCxnSpPr/>
            <p:nvPr/>
          </p:nvCxnSpPr>
          <p:spPr bwMode="auto">
            <a:xfrm rot="16200000" flipH="1">
              <a:off x="8877300" y="30899100"/>
              <a:ext cx="2286000" cy="1295400"/>
            </a:xfrm>
            <a:prstGeom prst="straightConnector1">
              <a:avLst/>
            </a:prstGeom>
            <a:ln>
              <a:solidFill>
                <a:srgbClr val="A50021"/>
              </a:solidFill>
              <a:prstDash val="dash"/>
              <a:headEnd type="stealth" w="lg" len="lg"/>
              <a:tailEnd type="none"/>
            </a:ln>
          </p:spPr>
          <p:style>
            <a:lnRef idx="3">
              <a:schemeClr val="dk1"/>
            </a:lnRef>
            <a:fillRef idx="0">
              <a:schemeClr val="dk1"/>
            </a:fillRef>
            <a:effectRef idx="2">
              <a:schemeClr val="dk1"/>
            </a:effectRef>
            <a:fontRef idx="minor">
              <a:schemeClr val="tx1"/>
            </a:fontRef>
          </p:style>
        </p:cxnSp>
        <p:cxnSp>
          <p:nvCxnSpPr>
            <p:cNvPr id="443" name="Straight Arrow Connector 442"/>
            <p:cNvCxnSpPr>
              <a:endCxn id="440" idx="3"/>
            </p:cNvCxnSpPr>
            <p:nvPr/>
          </p:nvCxnSpPr>
          <p:spPr bwMode="auto">
            <a:xfrm rot="10800000" flipV="1">
              <a:off x="3162300" y="29641800"/>
              <a:ext cx="4838700" cy="531266"/>
            </a:xfrm>
            <a:prstGeom prst="straightConnector1">
              <a:avLst/>
            </a:prstGeom>
            <a:ln>
              <a:solidFill>
                <a:srgbClr val="A50021"/>
              </a:solidFill>
              <a:prstDash val="dash"/>
              <a:headEnd type="stealth" w="lg" len="lg"/>
              <a:tailEnd type="none"/>
            </a:ln>
          </p:spPr>
          <p:style>
            <a:lnRef idx="3">
              <a:schemeClr val="dk1"/>
            </a:lnRef>
            <a:fillRef idx="0">
              <a:schemeClr val="dk1"/>
            </a:fillRef>
            <a:effectRef idx="2">
              <a:schemeClr val="dk1"/>
            </a:effectRef>
            <a:fontRef idx="minor">
              <a:schemeClr val="tx1"/>
            </a:fontRef>
          </p:style>
        </p:cxnSp>
        <p:sp>
          <p:nvSpPr>
            <p:cNvPr id="446" name="TextBox 445"/>
            <p:cNvSpPr txBox="1"/>
            <p:nvPr/>
          </p:nvSpPr>
          <p:spPr>
            <a:xfrm rot="21177385">
              <a:off x="3746219" y="29550035"/>
              <a:ext cx="2209800" cy="338554"/>
            </a:xfrm>
            <a:prstGeom prst="rect">
              <a:avLst/>
            </a:prstGeom>
            <a:noFill/>
          </p:spPr>
          <p:txBody>
            <a:bodyPr wrap="square" rtlCol="0">
              <a:spAutoFit/>
            </a:bodyPr>
            <a:lstStyle/>
            <a:p>
              <a:r>
                <a:rPr lang="en-US" sz="1600" b="1" dirty="0" smtClean="0">
                  <a:solidFill>
                    <a:srgbClr val="A50021"/>
                  </a:solidFill>
                </a:rPr>
                <a:t>Which Gatekeeper?</a:t>
              </a:r>
              <a:endParaRPr lang="en-US" sz="1600" b="1" dirty="0">
                <a:solidFill>
                  <a:srgbClr val="A50021"/>
                </a:solidFill>
              </a:endParaRPr>
            </a:p>
          </p:txBody>
        </p:sp>
        <p:sp>
          <p:nvSpPr>
            <p:cNvPr id="447" name="TextBox 446"/>
            <p:cNvSpPr txBox="1"/>
            <p:nvPr/>
          </p:nvSpPr>
          <p:spPr>
            <a:xfrm rot="21449180">
              <a:off x="6485894" y="30058868"/>
              <a:ext cx="1652176" cy="338554"/>
            </a:xfrm>
            <a:prstGeom prst="rect">
              <a:avLst/>
            </a:prstGeom>
            <a:noFill/>
          </p:spPr>
          <p:txBody>
            <a:bodyPr wrap="square" rtlCol="0">
              <a:spAutoFit/>
            </a:bodyPr>
            <a:lstStyle/>
            <a:p>
              <a:r>
                <a:rPr lang="en-US" sz="1600" b="1" dirty="0" smtClean="0">
                  <a:solidFill>
                    <a:srgbClr val="A50021"/>
                  </a:solidFill>
                </a:rPr>
                <a:t>Gatekeeper1</a:t>
              </a:r>
              <a:endParaRPr lang="en-US" sz="1600" b="1" dirty="0">
                <a:solidFill>
                  <a:srgbClr val="A50021"/>
                </a:solidFill>
              </a:endParaRPr>
            </a:p>
          </p:txBody>
        </p:sp>
        <p:sp>
          <p:nvSpPr>
            <p:cNvPr id="448" name="TextBox 447"/>
            <p:cNvSpPr txBox="1"/>
            <p:nvPr/>
          </p:nvSpPr>
          <p:spPr>
            <a:xfrm rot="3578414">
              <a:off x="8031016" y="31336243"/>
              <a:ext cx="2590222" cy="523220"/>
            </a:xfrm>
            <a:prstGeom prst="rect">
              <a:avLst/>
            </a:prstGeom>
            <a:noFill/>
          </p:spPr>
          <p:txBody>
            <a:bodyPr wrap="square" rtlCol="0">
              <a:spAutoFit/>
            </a:bodyPr>
            <a:lstStyle/>
            <a:p>
              <a:r>
                <a:rPr lang="en-US" sz="1400" b="1" dirty="0" smtClean="0">
                  <a:solidFill>
                    <a:srgbClr val="A50021"/>
                  </a:solidFill>
                </a:rPr>
                <a:t>What’s the Job Distribution at active sites?</a:t>
              </a:r>
              <a:endParaRPr lang="en-US" sz="1400" b="1" dirty="0">
                <a:solidFill>
                  <a:srgbClr val="A50021"/>
                </a:solidFill>
              </a:endParaRPr>
            </a:p>
          </p:txBody>
        </p:sp>
        <p:sp>
          <p:nvSpPr>
            <p:cNvPr id="453" name="TextBox 452"/>
            <p:cNvSpPr txBox="1"/>
            <p:nvPr/>
          </p:nvSpPr>
          <p:spPr>
            <a:xfrm rot="3620145">
              <a:off x="8899120" y="31498629"/>
              <a:ext cx="2473272" cy="523220"/>
            </a:xfrm>
            <a:prstGeom prst="rect">
              <a:avLst/>
            </a:prstGeom>
            <a:noFill/>
          </p:spPr>
          <p:txBody>
            <a:bodyPr wrap="square" rtlCol="0">
              <a:spAutoFit/>
            </a:bodyPr>
            <a:lstStyle/>
            <a:p>
              <a:r>
                <a:rPr lang="en-US" sz="1400" b="1" dirty="0" smtClean="0">
                  <a:solidFill>
                    <a:srgbClr val="A50021"/>
                  </a:solidFill>
                </a:rPr>
                <a:t>X Jobs at Gatekeeper1, </a:t>
              </a:r>
            </a:p>
            <a:p>
              <a:r>
                <a:rPr lang="en-US" sz="1400" b="1" dirty="0" smtClean="0">
                  <a:solidFill>
                    <a:srgbClr val="A50021"/>
                  </a:solidFill>
                </a:rPr>
                <a:t>Y Jobs at Gatekeeper2, …</a:t>
              </a:r>
              <a:endParaRPr lang="en-US" sz="1400" b="1" dirty="0">
                <a:solidFill>
                  <a:srgbClr val="A50021"/>
                </a:solidFill>
              </a:endParaRPr>
            </a:p>
          </p:txBody>
        </p:sp>
        <p:sp>
          <p:nvSpPr>
            <p:cNvPr id="456" name="Left Arrow 455"/>
            <p:cNvSpPr/>
            <p:nvPr/>
          </p:nvSpPr>
          <p:spPr bwMode="auto">
            <a:xfrm rot="20775176">
              <a:off x="3160509" y="31276961"/>
              <a:ext cx="3572382" cy="736216"/>
            </a:xfrm>
            <a:prstGeom prst="leftArrow">
              <a:avLst/>
            </a:prstGeom>
            <a:solidFill>
              <a:srgbClr val="6699FF">
                <a:alpha val="70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264025" eaLnBrk="1" latinLnBrk="0" hangingPunct="1">
                <a:lnSpc>
                  <a:spcPct val="100000"/>
                </a:lnSpc>
                <a:buClrTx/>
                <a:buSzTx/>
                <a:buFontTx/>
                <a:buNone/>
                <a:tabLst/>
              </a:pPr>
              <a:r>
                <a:rPr lang="en-US" sz="1800" b="1" dirty="0" smtClean="0">
                  <a:solidFill>
                    <a:schemeClr val="dk1"/>
                  </a:solidFill>
                  <a:latin typeface="+mn-lt"/>
                  <a:ea typeface="+mn-ea"/>
                </a:rPr>
                <a:t>Job</a:t>
              </a:r>
            </a:p>
          </p:txBody>
        </p:sp>
        <p:pic>
          <p:nvPicPr>
            <p:cNvPr id="242" name="Picture 2" descr="C:\Program Files\Office 2003\MEDIA\CAGCAT10\j0292020.wmf"/>
            <p:cNvPicPr>
              <a:picLocks noChangeAspect="1" noChangeArrowheads="1"/>
            </p:cNvPicPr>
            <p:nvPr/>
          </p:nvPicPr>
          <p:blipFill>
            <a:blip r:embed="rId3"/>
            <a:srcRect/>
            <a:stretch>
              <a:fillRect/>
            </a:stretch>
          </p:blipFill>
          <p:spPr bwMode="auto">
            <a:xfrm>
              <a:off x="1600200" y="28651200"/>
              <a:ext cx="1123989" cy="1066800"/>
            </a:xfrm>
            <a:prstGeom prst="rect">
              <a:avLst/>
            </a:prstGeom>
            <a:noFill/>
          </p:spPr>
        </p:pic>
        <p:sp>
          <p:nvSpPr>
            <p:cNvPr id="247" name="Down Arrow 246"/>
            <p:cNvSpPr/>
            <p:nvPr/>
          </p:nvSpPr>
          <p:spPr bwMode="auto">
            <a:xfrm>
              <a:off x="1295400" y="29794200"/>
              <a:ext cx="1600200" cy="457200"/>
            </a:xfrm>
            <a:prstGeom prst="downArrow">
              <a:avLst/>
            </a:prstGeom>
            <a:solidFill>
              <a:srgbClr val="6699FF"/>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JOB</a:t>
              </a:r>
            </a:p>
          </p:txBody>
        </p:sp>
        <p:sp>
          <p:nvSpPr>
            <p:cNvPr id="414" name="Right Arrow 413"/>
            <p:cNvSpPr/>
            <p:nvPr/>
          </p:nvSpPr>
          <p:spPr bwMode="auto">
            <a:xfrm>
              <a:off x="4724400" y="30156150"/>
              <a:ext cx="1901832" cy="990600"/>
            </a:xfrm>
            <a:prstGeom prst="rightArrow">
              <a:avLst/>
            </a:prstGeom>
            <a:solidFill>
              <a:srgbClr val="6699FF"/>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algn="ctr" defTabSz="4264025"/>
              <a:r>
                <a:rPr lang="en-US" sz="1800" b="1" dirty="0" smtClean="0">
                  <a:ea typeface="+mn-ea"/>
                </a:rPr>
                <a:t>Job for Gatekeeper1</a:t>
              </a:r>
            </a:p>
          </p:txBody>
        </p:sp>
        <p:sp>
          <p:nvSpPr>
            <p:cNvPr id="267" name="TextBox 266"/>
            <p:cNvSpPr txBox="1"/>
            <p:nvPr/>
          </p:nvSpPr>
          <p:spPr>
            <a:xfrm>
              <a:off x="6743700" y="31603950"/>
              <a:ext cx="2476500" cy="738664"/>
            </a:xfrm>
            <a:prstGeom prst="rect">
              <a:avLst/>
            </a:prstGeom>
            <a:noFill/>
          </p:spPr>
          <p:txBody>
            <a:bodyPr wrap="square" rtlCol="0">
              <a:spAutoFit/>
            </a:bodyPr>
            <a:lstStyle/>
            <a:p>
              <a:r>
                <a:rPr lang="en-US" sz="1400" b="1" dirty="0" smtClean="0">
                  <a:solidFill>
                    <a:srgbClr val="2D2D8A"/>
                  </a:solidFill>
                </a:rPr>
                <a:t>Scheduler </a:t>
              </a:r>
              <a:r>
                <a:rPr lang="en-US" sz="1400" b="1" dirty="0" err="1" smtClean="0">
                  <a:solidFill>
                    <a:srgbClr val="2D2D8A"/>
                  </a:solidFill>
                </a:rPr>
                <a:t>classad</a:t>
              </a:r>
              <a:r>
                <a:rPr lang="en-US" sz="1400" b="1" dirty="0" smtClean="0">
                  <a:solidFill>
                    <a:srgbClr val="2D2D8A"/>
                  </a:solidFill>
                </a:rPr>
                <a:t> </a:t>
              </a:r>
            </a:p>
            <a:p>
              <a:r>
                <a:rPr lang="en-US" sz="1400" b="1" dirty="0" smtClean="0">
                  <a:solidFill>
                    <a:srgbClr val="2D2D8A"/>
                  </a:solidFill>
                </a:rPr>
                <a:t>registration  for internal monitoring</a:t>
              </a:r>
              <a:endParaRPr lang="en-US" sz="1400" b="1" dirty="0">
                <a:solidFill>
                  <a:srgbClr val="2D2D8A"/>
                </a:solidFill>
              </a:endParaRPr>
            </a:p>
          </p:txBody>
        </p:sp>
      </p:grpSp>
      <p:grpSp>
        <p:nvGrpSpPr>
          <p:cNvPr id="403" name="Group 402"/>
          <p:cNvGrpSpPr/>
          <p:nvPr/>
        </p:nvGrpSpPr>
        <p:grpSpPr>
          <a:xfrm>
            <a:off x="21259800" y="28346400"/>
            <a:ext cx="11277600" cy="6477000"/>
            <a:chOff x="21259800" y="28117800"/>
            <a:chExt cx="11277600" cy="6477000"/>
          </a:xfrm>
        </p:grpSpPr>
        <p:sp>
          <p:nvSpPr>
            <p:cNvPr id="283" name="Rounded Rectangle 282"/>
            <p:cNvSpPr/>
            <p:nvPr/>
          </p:nvSpPr>
          <p:spPr>
            <a:xfrm>
              <a:off x="21259800" y="28117800"/>
              <a:ext cx="11277600" cy="6477000"/>
            </a:xfrm>
            <a:prstGeom prst="roundRect">
              <a:avLst/>
            </a:prstGeom>
            <a:solidFill>
              <a:schemeClr val="accent3">
                <a:lumMod val="95000"/>
              </a:schemeClr>
            </a:solidFill>
            <a:ln w="28575">
              <a:solidFill>
                <a:schemeClr val="bg2">
                  <a:lumMod val="50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rtlCol="0" anchor="t" anchorCtr="0">
              <a:sp3d extrusionH="82550" contourW="12700">
                <a:bevelT w="88900" h="38100" prst="softRound"/>
              </a:sp3d>
            </a:bodyPr>
            <a:lstStyle/>
            <a:p>
              <a:pPr algn="ctr" defTabSz="746125" eaLnBrk="0" hangingPunct="0"/>
              <a:r>
                <a:rPr lang="en-US" sz="4000" b="1" dirty="0" smtClean="0">
                  <a:ln w="10541" cmpd="sng">
                    <a:solidFill>
                      <a:schemeClr val="tx1"/>
                    </a:solidFill>
                    <a:prstDash val="solid"/>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cs typeface="Arial" charset="0"/>
                </a:rPr>
                <a:t>OSG USE CASE (Engagement VO)</a:t>
              </a:r>
            </a:p>
          </p:txBody>
        </p:sp>
        <p:sp>
          <p:nvSpPr>
            <p:cNvPr id="284" name="Rectangle 283"/>
            <p:cNvSpPr/>
            <p:nvPr/>
          </p:nvSpPr>
          <p:spPr bwMode="auto">
            <a:xfrm>
              <a:off x="24003000" y="29108400"/>
              <a:ext cx="8305800" cy="2438400"/>
            </a:xfrm>
            <a:prstGeom prst="rect">
              <a:avLst/>
            </a:prstGeom>
            <a:ln>
              <a:solidFill>
                <a:schemeClr val="accent1">
                  <a:lumMod val="50000"/>
                </a:schemeClr>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VO Specific</a:t>
              </a:r>
              <a:r>
                <a:rPr kumimoji="0" lang="en-US" sz="2400" b="1" i="0" u="none" strike="noStrike" cap="none" normalizeH="0" dirty="0" smtClean="0">
                  <a:ln>
                    <a:noFill/>
                  </a:ln>
                  <a:solidFill>
                    <a:schemeClr val="tx1"/>
                  </a:solidFill>
                  <a:effectLst/>
                  <a:latin typeface="Arial" charset="0"/>
                </a:rPr>
                <a:t> Infrastructure</a:t>
              </a:r>
              <a:endParaRPr kumimoji="0" lang="en-US" sz="2400" b="1" i="0" u="none" strike="noStrike" cap="none" normalizeH="0" baseline="0" dirty="0" smtClean="0">
                <a:ln>
                  <a:noFill/>
                </a:ln>
                <a:solidFill>
                  <a:schemeClr val="tx1"/>
                </a:solidFill>
                <a:effectLst/>
                <a:latin typeface="Arial" charset="0"/>
              </a:endParaRPr>
            </a:p>
          </p:txBody>
        </p:sp>
        <p:sp>
          <p:nvSpPr>
            <p:cNvPr id="285" name="Rectangle 284"/>
            <p:cNvSpPr/>
            <p:nvPr/>
          </p:nvSpPr>
          <p:spPr bwMode="auto">
            <a:xfrm>
              <a:off x="26365200" y="32308800"/>
              <a:ext cx="5791200" cy="1752600"/>
            </a:xfrm>
            <a:prstGeom prst="rect">
              <a:avLst/>
            </a:prstGeom>
            <a:ln>
              <a:solidFill>
                <a:schemeClr val="accent1">
                  <a:lumMod val="50000"/>
                </a:schemeClr>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b"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ReSS Central Services</a:t>
              </a:r>
            </a:p>
          </p:txBody>
        </p:sp>
        <p:sp>
          <p:nvSpPr>
            <p:cNvPr id="286" name="Rectangle 285"/>
            <p:cNvSpPr/>
            <p:nvPr/>
          </p:nvSpPr>
          <p:spPr bwMode="auto">
            <a:xfrm>
              <a:off x="21640800" y="32046446"/>
              <a:ext cx="4267200" cy="871954"/>
            </a:xfrm>
            <a:prstGeom prst="rect">
              <a:avLst/>
            </a:prstGeom>
            <a:ln>
              <a:solidFill>
                <a:schemeClr val="accent1">
                  <a:lumMod val="50000"/>
                </a:schemeClr>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b"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CLUSTER</a:t>
              </a:r>
            </a:p>
          </p:txBody>
        </p:sp>
        <p:sp>
          <p:nvSpPr>
            <p:cNvPr id="287" name="Rectangle 286"/>
            <p:cNvSpPr/>
            <p:nvPr/>
          </p:nvSpPr>
          <p:spPr bwMode="auto">
            <a:xfrm>
              <a:off x="26746200" y="32689800"/>
              <a:ext cx="2209800" cy="7620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Information Gatherer</a:t>
              </a:r>
            </a:p>
          </p:txBody>
        </p:sp>
        <p:sp>
          <p:nvSpPr>
            <p:cNvPr id="288" name="Rectangle 287"/>
            <p:cNvSpPr/>
            <p:nvPr/>
          </p:nvSpPr>
          <p:spPr bwMode="auto">
            <a:xfrm>
              <a:off x="29337000" y="32689800"/>
              <a:ext cx="2438400" cy="7620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Condor</a:t>
              </a:r>
            </a:p>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Match Maker</a:t>
              </a:r>
            </a:p>
          </p:txBody>
        </p:sp>
        <p:sp>
          <p:nvSpPr>
            <p:cNvPr id="289" name="Rectangle 288"/>
            <p:cNvSpPr/>
            <p:nvPr/>
          </p:nvSpPr>
          <p:spPr bwMode="auto">
            <a:xfrm>
              <a:off x="21869400" y="31741646"/>
              <a:ext cx="1752600" cy="6096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Gatekeeper1</a:t>
              </a:r>
            </a:p>
          </p:txBody>
        </p:sp>
        <p:sp>
          <p:nvSpPr>
            <p:cNvPr id="290" name="Rectangle 289"/>
            <p:cNvSpPr/>
            <p:nvPr/>
          </p:nvSpPr>
          <p:spPr bwMode="auto">
            <a:xfrm>
              <a:off x="23926800" y="31741646"/>
              <a:ext cx="1752600" cy="6096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CEMon</a:t>
              </a:r>
            </a:p>
          </p:txBody>
        </p:sp>
        <p:cxnSp>
          <p:nvCxnSpPr>
            <p:cNvPr id="293" name="Straight Connector 292"/>
            <p:cNvCxnSpPr/>
            <p:nvPr/>
          </p:nvCxnSpPr>
          <p:spPr bwMode="auto">
            <a:xfrm>
              <a:off x="21640800" y="32503646"/>
              <a:ext cx="4267200" cy="1588"/>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294" name="Straight Arrow Connector 293"/>
            <p:cNvCxnSpPr>
              <a:stCxn id="290" idx="3"/>
              <a:endCxn id="287" idx="1"/>
            </p:cNvCxnSpPr>
            <p:nvPr/>
          </p:nvCxnSpPr>
          <p:spPr bwMode="auto">
            <a:xfrm>
              <a:off x="25679400" y="32046446"/>
              <a:ext cx="1066800" cy="1024354"/>
            </a:xfrm>
            <a:prstGeom prst="straightConnector1">
              <a:avLst/>
            </a:prstGeom>
            <a:ln>
              <a:solidFill>
                <a:srgbClr val="0070C0"/>
              </a:solidFill>
              <a:headEnd type="none" w="med" len="med"/>
              <a:tailEnd type="stealth" w="lg" len="lg"/>
            </a:ln>
          </p:spPr>
          <p:style>
            <a:lnRef idx="3">
              <a:schemeClr val="dk1"/>
            </a:lnRef>
            <a:fillRef idx="0">
              <a:schemeClr val="dk1"/>
            </a:fillRef>
            <a:effectRef idx="2">
              <a:schemeClr val="dk1"/>
            </a:effectRef>
            <a:fontRef idx="minor">
              <a:schemeClr val="tx1"/>
            </a:fontRef>
          </p:style>
        </p:cxnSp>
        <p:sp>
          <p:nvSpPr>
            <p:cNvPr id="295" name="TextBox 294"/>
            <p:cNvSpPr txBox="1"/>
            <p:nvPr/>
          </p:nvSpPr>
          <p:spPr>
            <a:xfrm>
              <a:off x="25450800" y="32689800"/>
              <a:ext cx="1447800" cy="307777"/>
            </a:xfrm>
            <a:prstGeom prst="rect">
              <a:avLst/>
            </a:prstGeom>
            <a:noFill/>
          </p:spPr>
          <p:txBody>
            <a:bodyPr wrap="square" rtlCol="0">
              <a:spAutoFit/>
            </a:bodyPr>
            <a:lstStyle/>
            <a:p>
              <a:r>
                <a:rPr lang="en-US" sz="1400" b="1" dirty="0" smtClean="0">
                  <a:solidFill>
                    <a:srgbClr val="0070C0"/>
                  </a:solidFill>
                </a:rPr>
                <a:t>Site Classads</a:t>
              </a:r>
              <a:endParaRPr lang="en-US" sz="1400" b="1" dirty="0">
                <a:solidFill>
                  <a:srgbClr val="0070C0"/>
                </a:solidFill>
              </a:endParaRPr>
            </a:p>
          </p:txBody>
        </p:sp>
        <p:cxnSp>
          <p:nvCxnSpPr>
            <p:cNvPr id="300" name="Straight Arrow Connector 299"/>
            <p:cNvCxnSpPr>
              <a:stCxn id="399" idx="3"/>
              <a:endCxn id="287" idx="1"/>
            </p:cNvCxnSpPr>
            <p:nvPr/>
          </p:nvCxnSpPr>
          <p:spPr bwMode="auto">
            <a:xfrm flipV="1">
              <a:off x="25679400" y="33070800"/>
              <a:ext cx="1066800" cy="228600"/>
            </a:xfrm>
            <a:prstGeom prst="straightConnector1">
              <a:avLst/>
            </a:prstGeom>
            <a:ln>
              <a:solidFill>
                <a:srgbClr val="0070C0"/>
              </a:solidFill>
              <a:headEnd type="none" w="med" len="med"/>
              <a:tailEnd type="stealth" w="lg" len="lg"/>
            </a:ln>
          </p:spPr>
          <p:style>
            <a:lnRef idx="3">
              <a:schemeClr val="dk1"/>
            </a:lnRef>
            <a:fillRef idx="0">
              <a:schemeClr val="dk1"/>
            </a:fillRef>
            <a:effectRef idx="2">
              <a:schemeClr val="dk1"/>
            </a:effectRef>
            <a:fontRef idx="minor">
              <a:schemeClr val="tx1"/>
            </a:fontRef>
          </p:style>
        </p:cxnSp>
        <p:cxnSp>
          <p:nvCxnSpPr>
            <p:cNvPr id="301" name="Straight Arrow Connector 300"/>
            <p:cNvCxnSpPr>
              <a:stCxn id="287" idx="3"/>
              <a:endCxn id="288" idx="1"/>
            </p:cNvCxnSpPr>
            <p:nvPr/>
          </p:nvCxnSpPr>
          <p:spPr bwMode="auto">
            <a:xfrm>
              <a:off x="28956000" y="33070800"/>
              <a:ext cx="381000" cy="1588"/>
            </a:xfrm>
            <a:prstGeom prst="straightConnector1">
              <a:avLst/>
            </a:prstGeom>
            <a:ln>
              <a:solidFill>
                <a:srgbClr val="0070C0"/>
              </a:solidFill>
              <a:headEnd type="none" w="med" len="med"/>
              <a:tailEnd type="stealth" w="lg" len="lg"/>
            </a:ln>
          </p:spPr>
          <p:style>
            <a:lnRef idx="3">
              <a:schemeClr val="dk1"/>
            </a:lnRef>
            <a:fillRef idx="0">
              <a:schemeClr val="dk1"/>
            </a:fillRef>
            <a:effectRef idx="2">
              <a:schemeClr val="dk1"/>
            </a:effectRef>
            <a:fontRef idx="minor">
              <a:schemeClr val="tx1"/>
            </a:fontRef>
          </p:style>
        </p:cxnSp>
        <p:sp>
          <p:nvSpPr>
            <p:cNvPr id="302" name="Rectangle 301"/>
            <p:cNvSpPr/>
            <p:nvPr/>
          </p:nvSpPr>
          <p:spPr bwMode="auto">
            <a:xfrm>
              <a:off x="24155400" y="29946600"/>
              <a:ext cx="1905000" cy="7620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Condor</a:t>
              </a:r>
            </a:p>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Scheduler</a:t>
              </a:r>
            </a:p>
          </p:txBody>
        </p:sp>
        <p:sp>
          <p:nvSpPr>
            <p:cNvPr id="303" name="Rectangle 302"/>
            <p:cNvSpPr/>
            <p:nvPr/>
          </p:nvSpPr>
          <p:spPr bwMode="auto">
            <a:xfrm>
              <a:off x="30022800" y="30556200"/>
              <a:ext cx="2057400" cy="7620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Arial" charset="0"/>
                </a:rPr>
                <a:t>Classad</a:t>
              </a:r>
              <a:r>
                <a:rPr kumimoji="0" lang="en-US" sz="2000" b="1" i="0" u="none" strike="noStrike" cap="none" normalizeH="0" baseline="0" dirty="0" smtClean="0">
                  <a:ln>
                    <a:noFill/>
                  </a:ln>
                  <a:solidFill>
                    <a:schemeClr val="tx1"/>
                  </a:solidFill>
                  <a:effectLst/>
                  <a:latin typeface="Arial" charset="0"/>
                </a:rPr>
                <a:t> Enhancer</a:t>
              </a:r>
            </a:p>
          </p:txBody>
        </p:sp>
        <p:sp>
          <p:nvSpPr>
            <p:cNvPr id="304" name="Rectangle 303"/>
            <p:cNvSpPr/>
            <p:nvPr/>
          </p:nvSpPr>
          <p:spPr bwMode="auto">
            <a:xfrm>
              <a:off x="27355800" y="29641800"/>
              <a:ext cx="2438400" cy="7620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Engagement VO Match Maker</a:t>
              </a:r>
            </a:p>
          </p:txBody>
        </p:sp>
        <p:sp>
          <p:nvSpPr>
            <p:cNvPr id="314" name="Left Arrow 313"/>
            <p:cNvSpPr/>
            <p:nvPr/>
          </p:nvSpPr>
          <p:spPr bwMode="auto">
            <a:xfrm rot="19683984">
              <a:off x="22568544" y="30911459"/>
              <a:ext cx="1906355" cy="736216"/>
            </a:xfrm>
            <a:prstGeom prst="leftArrow">
              <a:avLst/>
            </a:prstGeom>
            <a:solidFill>
              <a:srgbClr val="6699FF"/>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264025" eaLnBrk="1" latinLnBrk="0" hangingPunct="1">
                <a:lnSpc>
                  <a:spcPct val="100000"/>
                </a:lnSpc>
                <a:buClrTx/>
                <a:buSzTx/>
                <a:buFontTx/>
                <a:buNone/>
                <a:tabLst/>
              </a:pPr>
              <a:r>
                <a:rPr lang="en-US" sz="1800" b="1" dirty="0" smtClean="0">
                  <a:solidFill>
                    <a:schemeClr val="dk1"/>
                  </a:solidFill>
                  <a:latin typeface="+mn-lt"/>
                  <a:ea typeface="+mn-ea"/>
                </a:rPr>
                <a:t>Job</a:t>
              </a:r>
            </a:p>
          </p:txBody>
        </p:sp>
        <p:pic>
          <p:nvPicPr>
            <p:cNvPr id="315" name="Picture 2" descr="C:\Program Files\Office 2003\MEDIA\CAGCAT10\j0292020.wmf"/>
            <p:cNvPicPr>
              <a:picLocks noChangeAspect="1" noChangeArrowheads="1"/>
            </p:cNvPicPr>
            <p:nvPr/>
          </p:nvPicPr>
          <p:blipFill>
            <a:blip r:embed="rId3"/>
            <a:srcRect/>
            <a:stretch>
              <a:fillRect/>
            </a:stretch>
          </p:blipFill>
          <p:spPr bwMode="auto">
            <a:xfrm>
              <a:off x="21564600" y="29794200"/>
              <a:ext cx="1123989" cy="1066800"/>
            </a:xfrm>
            <a:prstGeom prst="rect">
              <a:avLst/>
            </a:prstGeom>
            <a:noFill/>
          </p:spPr>
        </p:pic>
        <p:sp>
          <p:nvSpPr>
            <p:cNvPr id="316" name="Down Arrow 315"/>
            <p:cNvSpPr/>
            <p:nvPr/>
          </p:nvSpPr>
          <p:spPr bwMode="auto">
            <a:xfrm rot="16200000">
              <a:off x="23164800" y="29641800"/>
              <a:ext cx="609600" cy="1524000"/>
            </a:xfrm>
            <a:prstGeom prst="downArrow">
              <a:avLst/>
            </a:prstGeom>
            <a:solidFill>
              <a:srgbClr val="6699FF"/>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1">
              <a:schemeClr val="accent6"/>
            </a:lnRef>
            <a:fillRef idx="2">
              <a:schemeClr val="accent6"/>
            </a:fillRef>
            <a:effectRef idx="1">
              <a:schemeClr val="accent6"/>
            </a:effectRef>
            <a:fontRef idx="minor">
              <a:schemeClr val="dk1"/>
            </a:fontRef>
          </p:style>
          <p:txBody>
            <a:bodyPr vert="vert"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Job</a:t>
              </a:r>
            </a:p>
          </p:txBody>
        </p:sp>
        <p:cxnSp>
          <p:nvCxnSpPr>
            <p:cNvPr id="319" name="Straight Arrow Connector 318"/>
            <p:cNvCxnSpPr/>
            <p:nvPr/>
          </p:nvCxnSpPr>
          <p:spPr bwMode="auto">
            <a:xfrm flipV="1">
              <a:off x="26060400" y="30327600"/>
              <a:ext cx="1295400" cy="228600"/>
            </a:xfrm>
            <a:prstGeom prst="straightConnector1">
              <a:avLst/>
            </a:prstGeom>
            <a:ln>
              <a:solidFill>
                <a:srgbClr val="A50021"/>
              </a:solidFill>
              <a:prstDash val="dash"/>
              <a:headEnd type="stealth" w="lg" len="lg"/>
              <a:tailEnd type="none" w="lg" len="lg"/>
            </a:ln>
          </p:spPr>
          <p:style>
            <a:lnRef idx="3">
              <a:schemeClr val="dk1"/>
            </a:lnRef>
            <a:fillRef idx="0">
              <a:schemeClr val="dk1"/>
            </a:fillRef>
            <a:effectRef idx="2">
              <a:schemeClr val="dk1"/>
            </a:effectRef>
            <a:fontRef idx="minor">
              <a:schemeClr val="tx1"/>
            </a:fontRef>
          </p:style>
        </p:cxnSp>
        <p:cxnSp>
          <p:nvCxnSpPr>
            <p:cNvPr id="320" name="Straight Arrow Connector 319"/>
            <p:cNvCxnSpPr/>
            <p:nvPr/>
          </p:nvCxnSpPr>
          <p:spPr bwMode="auto">
            <a:xfrm rot="10800000" flipV="1">
              <a:off x="26060400" y="29870400"/>
              <a:ext cx="1295400" cy="228600"/>
            </a:xfrm>
            <a:prstGeom prst="straightConnector1">
              <a:avLst/>
            </a:prstGeom>
            <a:ln>
              <a:solidFill>
                <a:srgbClr val="A50021"/>
              </a:solidFill>
              <a:prstDash val="dash"/>
              <a:headEnd type="stealth" w="lg" len="lg"/>
              <a:tailEnd type="none"/>
            </a:ln>
          </p:spPr>
          <p:style>
            <a:lnRef idx="3">
              <a:schemeClr val="dk1"/>
            </a:lnRef>
            <a:fillRef idx="0">
              <a:schemeClr val="dk1"/>
            </a:fillRef>
            <a:effectRef idx="2">
              <a:schemeClr val="dk1"/>
            </a:effectRef>
            <a:fontRef idx="minor">
              <a:schemeClr val="tx1"/>
            </a:fontRef>
          </p:style>
        </p:cxnSp>
        <p:sp>
          <p:nvSpPr>
            <p:cNvPr id="321" name="TextBox 320"/>
            <p:cNvSpPr txBox="1"/>
            <p:nvPr/>
          </p:nvSpPr>
          <p:spPr>
            <a:xfrm rot="20900079">
              <a:off x="25666981" y="29626235"/>
              <a:ext cx="2209800" cy="338554"/>
            </a:xfrm>
            <a:prstGeom prst="rect">
              <a:avLst/>
            </a:prstGeom>
            <a:noFill/>
          </p:spPr>
          <p:txBody>
            <a:bodyPr wrap="square" rtlCol="0">
              <a:spAutoFit/>
            </a:bodyPr>
            <a:lstStyle/>
            <a:p>
              <a:r>
                <a:rPr lang="en-US" sz="1600" b="1" dirty="0" smtClean="0">
                  <a:solidFill>
                    <a:srgbClr val="A50021"/>
                  </a:solidFill>
                </a:rPr>
                <a:t>Which Gatekeeper?</a:t>
              </a:r>
              <a:endParaRPr lang="en-US" sz="1600" b="1" dirty="0">
                <a:solidFill>
                  <a:srgbClr val="A50021"/>
                </a:solidFill>
              </a:endParaRPr>
            </a:p>
          </p:txBody>
        </p:sp>
        <p:sp>
          <p:nvSpPr>
            <p:cNvPr id="322" name="TextBox 321"/>
            <p:cNvSpPr txBox="1"/>
            <p:nvPr/>
          </p:nvSpPr>
          <p:spPr>
            <a:xfrm rot="20995947">
              <a:off x="26077272" y="30406044"/>
              <a:ext cx="1652176" cy="338554"/>
            </a:xfrm>
            <a:prstGeom prst="rect">
              <a:avLst/>
            </a:prstGeom>
            <a:noFill/>
          </p:spPr>
          <p:txBody>
            <a:bodyPr wrap="square" rtlCol="0">
              <a:spAutoFit/>
            </a:bodyPr>
            <a:lstStyle/>
            <a:p>
              <a:r>
                <a:rPr lang="en-US" sz="1600" b="1" dirty="0" smtClean="0">
                  <a:solidFill>
                    <a:srgbClr val="A50021"/>
                  </a:solidFill>
                </a:rPr>
                <a:t>Gatekeeper1</a:t>
              </a:r>
              <a:endParaRPr lang="en-US" sz="1600" b="1" dirty="0">
                <a:solidFill>
                  <a:srgbClr val="A50021"/>
                </a:solidFill>
              </a:endParaRPr>
            </a:p>
          </p:txBody>
        </p:sp>
        <p:cxnSp>
          <p:nvCxnSpPr>
            <p:cNvPr id="327" name="Straight Arrow Connector 326"/>
            <p:cNvCxnSpPr/>
            <p:nvPr/>
          </p:nvCxnSpPr>
          <p:spPr bwMode="auto">
            <a:xfrm rot="5400000" flipH="1" flipV="1">
              <a:off x="30137893" y="31737300"/>
              <a:ext cx="1370806" cy="534194"/>
            </a:xfrm>
            <a:prstGeom prst="straightConnector1">
              <a:avLst/>
            </a:prstGeom>
            <a:ln>
              <a:solidFill>
                <a:srgbClr val="0070C0"/>
              </a:solidFill>
              <a:headEnd type="none" w="med" len="med"/>
              <a:tailEnd type="stealth" w="lg" len="lg"/>
            </a:ln>
          </p:spPr>
          <p:style>
            <a:lnRef idx="3">
              <a:schemeClr val="dk1"/>
            </a:lnRef>
            <a:fillRef idx="0">
              <a:schemeClr val="dk1"/>
            </a:fillRef>
            <a:effectRef idx="2">
              <a:schemeClr val="dk1"/>
            </a:effectRef>
            <a:fontRef idx="minor">
              <a:schemeClr val="tx1"/>
            </a:fontRef>
          </p:style>
        </p:cxnSp>
        <p:cxnSp>
          <p:nvCxnSpPr>
            <p:cNvPr id="337" name="Straight Arrow Connector 336"/>
            <p:cNvCxnSpPr/>
            <p:nvPr/>
          </p:nvCxnSpPr>
          <p:spPr bwMode="auto">
            <a:xfrm rot="5400000" flipH="1" flipV="1">
              <a:off x="30366494" y="31736506"/>
              <a:ext cx="1370806" cy="534194"/>
            </a:xfrm>
            <a:prstGeom prst="straightConnector1">
              <a:avLst/>
            </a:prstGeom>
            <a:ln>
              <a:solidFill>
                <a:srgbClr val="0070C0"/>
              </a:solidFill>
              <a:headEnd type="none" w="med" len="med"/>
              <a:tailEnd type="stealth" w="lg" len="lg"/>
            </a:ln>
          </p:spPr>
          <p:style>
            <a:lnRef idx="3">
              <a:schemeClr val="dk1"/>
            </a:lnRef>
            <a:fillRef idx="0">
              <a:schemeClr val="dk1"/>
            </a:fillRef>
            <a:effectRef idx="2">
              <a:schemeClr val="dk1"/>
            </a:effectRef>
            <a:fontRef idx="minor">
              <a:schemeClr val="tx1"/>
            </a:fontRef>
          </p:style>
        </p:cxnSp>
        <p:cxnSp>
          <p:nvCxnSpPr>
            <p:cNvPr id="338" name="Straight Arrow Connector 337"/>
            <p:cNvCxnSpPr/>
            <p:nvPr/>
          </p:nvCxnSpPr>
          <p:spPr bwMode="auto">
            <a:xfrm rot="5400000" flipH="1" flipV="1">
              <a:off x="30595094" y="31736506"/>
              <a:ext cx="1370806" cy="534194"/>
            </a:xfrm>
            <a:prstGeom prst="straightConnector1">
              <a:avLst/>
            </a:prstGeom>
            <a:ln>
              <a:solidFill>
                <a:srgbClr val="0070C0"/>
              </a:solidFill>
              <a:headEnd type="none" w="med" len="med"/>
              <a:tailEnd type="stealth" w="lg" len="lg"/>
            </a:ln>
          </p:spPr>
          <p:style>
            <a:lnRef idx="3">
              <a:schemeClr val="dk1"/>
            </a:lnRef>
            <a:fillRef idx="0">
              <a:schemeClr val="dk1"/>
            </a:fillRef>
            <a:effectRef idx="2">
              <a:schemeClr val="dk1"/>
            </a:effectRef>
            <a:fontRef idx="minor">
              <a:schemeClr val="tx1"/>
            </a:fontRef>
          </p:style>
        </p:cxnSp>
        <p:sp>
          <p:nvSpPr>
            <p:cNvPr id="363" name="TextBox 362"/>
            <p:cNvSpPr txBox="1"/>
            <p:nvPr/>
          </p:nvSpPr>
          <p:spPr>
            <a:xfrm rot="17768783">
              <a:off x="29687815" y="31466963"/>
              <a:ext cx="1652176" cy="584775"/>
            </a:xfrm>
            <a:prstGeom prst="rect">
              <a:avLst/>
            </a:prstGeom>
            <a:noFill/>
          </p:spPr>
          <p:txBody>
            <a:bodyPr wrap="square" rtlCol="0">
              <a:spAutoFit/>
            </a:bodyPr>
            <a:lstStyle/>
            <a:p>
              <a:r>
                <a:rPr lang="en-US" sz="1600" b="1" dirty="0" smtClean="0">
                  <a:solidFill>
                    <a:srgbClr val="A50021"/>
                  </a:solidFill>
                </a:rPr>
                <a:t>Query Resources</a:t>
              </a:r>
              <a:endParaRPr lang="en-US" sz="1600" b="1" dirty="0">
                <a:solidFill>
                  <a:srgbClr val="A50021"/>
                </a:solidFill>
              </a:endParaRPr>
            </a:p>
          </p:txBody>
        </p:sp>
        <p:cxnSp>
          <p:nvCxnSpPr>
            <p:cNvPr id="364" name="Straight Arrow Connector 363"/>
            <p:cNvCxnSpPr/>
            <p:nvPr/>
          </p:nvCxnSpPr>
          <p:spPr bwMode="auto">
            <a:xfrm rot="5400000" flipH="1" flipV="1">
              <a:off x="29718000" y="31699200"/>
              <a:ext cx="1371600" cy="609600"/>
            </a:xfrm>
            <a:prstGeom prst="straightConnector1">
              <a:avLst/>
            </a:prstGeom>
            <a:ln>
              <a:solidFill>
                <a:srgbClr val="A50021"/>
              </a:solidFill>
              <a:prstDash val="dash"/>
              <a:headEnd type="stealth" w="lg" len="lg"/>
              <a:tailEnd type="none" w="lg" len="lg"/>
            </a:ln>
          </p:spPr>
          <p:style>
            <a:lnRef idx="3">
              <a:schemeClr val="dk1"/>
            </a:lnRef>
            <a:fillRef idx="0">
              <a:schemeClr val="dk1"/>
            </a:fillRef>
            <a:effectRef idx="2">
              <a:schemeClr val="dk1"/>
            </a:effectRef>
            <a:fontRef idx="minor">
              <a:schemeClr val="tx1"/>
            </a:fontRef>
          </p:style>
        </p:cxnSp>
        <p:sp>
          <p:nvSpPr>
            <p:cNvPr id="367" name="TextBox 366"/>
            <p:cNvSpPr txBox="1"/>
            <p:nvPr/>
          </p:nvSpPr>
          <p:spPr>
            <a:xfrm>
              <a:off x="31242000" y="31775400"/>
              <a:ext cx="1143000" cy="584775"/>
            </a:xfrm>
            <a:prstGeom prst="rect">
              <a:avLst/>
            </a:prstGeom>
            <a:noFill/>
          </p:spPr>
          <p:txBody>
            <a:bodyPr wrap="square" rtlCol="0">
              <a:spAutoFit/>
            </a:bodyPr>
            <a:lstStyle/>
            <a:p>
              <a:r>
                <a:rPr lang="en-US" sz="1600" b="1" dirty="0" smtClean="0">
                  <a:solidFill>
                    <a:srgbClr val="0070C0"/>
                  </a:solidFill>
                </a:rPr>
                <a:t>Site Classads</a:t>
              </a:r>
              <a:endParaRPr lang="en-US" sz="1600" b="1" dirty="0">
                <a:solidFill>
                  <a:srgbClr val="0070C0"/>
                </a:solidFill>
              </a:endParaRPr>
            </a:p>
          </p:txBody>
        </p:sp>
        <p:sp>
          <p:nvSpPr>
            <p:cNvPr id="368" name="TextBox 367"/>
            <p:cNvSpPr txBox="1"/>
            <p:nvPr/>
          </p:nvSpPr>
          <p:spPr>
            <a:xfrm>
              <a:off x="28143200" y="30759400"/>
              <a:ext cx="1752600" cy="584775"/>
            </a:xfrm>
            <a:prstGeom prst="rect">
              <a:avLst/>
            </a:prstGeom>
            <a:noFill/>
          </p:spPr>
          <p:txBody>
            <a:bodyPr wrap="square" rtlCol="0">
              <a:spAutoFit/>
            </a:bodyPr>
            <a:lstStyle/>
            <a:p>
              <a:r>
                <a:rPr lang="en-US" sz="1600" b="1" dirty="0" smtClean="0">
                  <a:solidFill>
                    <a:srgbClr val="2D2D8A"/>
                  </a:solidFill>
                </a:rPr>
                <a:t>Enhanced </a:t>
              </a:r>
              <a:endParaRPr lang="en-US" sz="1600" b="1" dirty="0" smtClean="0">
                <a:solidFill>
                  <a:srgbClr val="2D2D8A"/>
                </a:solidFill>
              </a:endParaRPr>
            </a:p>
            <a:p>
              <a:r>
                <a:rPr lang="en-US" sz="1600" b="1" dirty="0" smtClean="0">
                  <a:solidFill>
                    <a:srgbClr val="2D2D8A"/>
                  </a:solidFill>
                </a:rPr>
                <a:t>Site </a:t>
              </a:r>
              <a:r>
                <a:rPr lang="en-US" sz="1600" b="1" dirty="0" smtClean="0">
                  <a:solidFill>
                    <a:srgbClr val="2D2D8A"/>
                  </a:solidFill>
                </a:rPr>
                <a:t>Classads</a:t>
              </a:r>
              <a:endParaRPr lang="en-US" sz="1600" b="1" dirty="0">
                <a:solidFill>
                  <a:srgbClr val="2D2D8A"/>
                </a:solidFill>
              </a:endParaRPr>
            </a:p>
          </p:txBody>
        </p:sp>
        <p:cxnSp>
          <p:nvCxnSpPr>
            <p:cNvPr id="369" name="Straight Arrow Connector 368"/>
            <p:cNvCxnSpPr/>
            <p:nvPr/>
          </p:nvCxnSpPr>
          <p:spPr bwMode="auto">
            <a:xfrm rot="10800000">
              <a:off x="28422600" y="30480000"/>
              <a:ext cx="1600200" cy="685800"/>
            </a:xfrm>
            <a:prstGeom prst="straightConnector1">
              <a:avLst/>
            </a:prstGeom>
            <a:ln>
              <a:headEnd type="none" w="med" len="med"/>
              <a:tailEnd type="stealth" w="lg" len="lg"/>
            </a:ln>
          </p:spPr>
          <p:style>
            <a:lnRef idx="3">
              <a:schemeClr val="accent6"/>
            </a:lnRef>
            <a:fillRef idx="0">
              <a:schemeClr val="accent6"/>
            </a:fillRef>
            <a:effectRef idx="2">
              <a:schemeClr val="accent6"/>
            </a:effectRef>
            <a:fontRef idx="minor">
              <a:schemeClr val="tx1"/>
            </a:fontRef>
          </p:style>
        </p:cxnSp>
        <p:cxnSp>
          <p:nvCxnSpPr>
            <p:cNvPr id="370" name="Straight Arrow Connector 369"/>
            <p:cNvCxnSpPr/>
            <p:nvPr/>
          </p:nvCxnSpPr>
          <p:spPr bwMode="auto">
            <a:xfrm rot="10800000">
              <a:off x="28892500" y="30467300"/>
              <a:ext cx="1130300" cy="469900"/>
            </a:xfrm>
            <a:prstGeom prst="straightConnector1">
              <a:avLst/>
            </a:prstGeom>
            <a:ln>
              <a:headEnd type="none" w="med" len="med"/>
              <a:tailEnd type="stealth" w="lg" len="lg"/>
            </a:ln>
          </p:spPr>
          <p:style>
            <a:lnRef idx="3">
              <a:schemeClr val="accent6"/>
            </a:lnRef>
            <a:fillRef idx="0">
              <a:schemeClr val="accent6"/>
            </a:fillRef>
            <a:effectRef idx="2">
              <a:schemeClr val="accent6"/>
            </a:effectRef>
            <a:fontRef idx="minor">
              <a:schemeClr val="tx1"/>
            </a:fontRef>
          </p:style>
        </p:cxnSp>
        <p:cxnSp>
          <p:nvCxnSpPr>
            <p:cNvPr id="371" name="Straight Arrow Connector 370"/>
            <p:cNvCxnSpPr/>
            <p:nvPr/>
          </p:nvCxnSpPr>
          <p:spPr bwMode="auto">
            <a:xfrm rot="10800000">
              <a:off x="29337001" y="30429200"/>
              <a:ext cx="685803" cy="304006"/>
            </a:xfrm>
            <a:prstGeom prst="straightConnector1">
              <a:avLst/>
            </a:prstGeom>
            <a:ln>
              <a:headEnd type="none" w="med" len="med"/>
              <a:tailEnd type="stealth" w="lg" len="lg"/>
            </a:ln>
          </p:spPr>
          <p:style>
            <a:lnRef idx="3">
              <a:schemeClr val="accent6"/>
            </a:lnRef>
            <a:fillRef idx="0">
              <a:schemeClr val="accent6"/>
            </a:fillRef>
            <a:effectRef idx="2">
              <a:schemeClr val="accent6"/>
            </a:effectRef>
            <a:fontRef idx="minor">
              <a:schemeClr val="tx1"/>
            </a:fontRef>
          </p:style>
        </p:cxnSp>
        <p:sp>
          <p:nvSpPr>
            <p:cNvPr id="397" name="Rectangle 396"/>
            <p:cNvSpPr/>
            <p:nvPr/>
          </p:nvSpPr>
          <p:spPr bwMode="auto">
            <a:xfrm>
              <a:off x="21640800" y="33299400"/>
              <a:ext cx="4267200" cy="871954"/>
            </a:xfrm>
            <a:prstGeom prst="rect">
              <a:avLst/>
            </a:prstGeom>
            <a:ln>
              <a:solidFill>
                <a:schemeClr val="accent1">
                  <a:lumMod val="50000"/>
                </a:schemeClr>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b"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CLUSTER</a:t>
              </a:r>
            </a:p>
          </p:txBody>
        </p:sp>
        <p:sp>
          <p:nvSpPr>
            <p:cNvPr id="398" name="Rectangle 397"/>
            <p:cNvSpPr/>
            <p:nvPr/>
          </p:nvSpPr>
          <p:spPr bwMode="auto">
            <a:xfrm>
              <a:off x="21869400" y="32994600"/>
              <a:ext cx="1752600" cy="6096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Gatekeeper2</a:t>
              </a:r>
            </a:p>
          </p:txBody>
        </p:sp>
        <p:sp>
          <p:nvSpPr>
            <p:cNvPr id="399" name="Rectangle 398"/>
            <p:cNvSpPr/>
            <p:nvPr/>
          </p:nvSpPr>
          <p:spPr bwMode="auto">
            <a:xfrm>
              <a:off x="23926800" y="32994600"/>
              <a:ext cx="1752600" cy="6096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CEMon</a:t>
              </a:r>
            </a:p>
          </p:txBody>
        </p:sp>
        <p:cxnSp>
          <p:nvCxnSpPr>
            <p:cNvPr id="400" name="Straight Connector 399"/>
            <p:cNvCxnSpPr/>
            <p:nvPr/>
          </p:nvCxnSpPr>
          <p:spPr bwMode="auto">
            <a:xfrm>
              <a:off x="21640800" y="33756600"/>
              <a:ext cx="4267200" cy="1588"/>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grpSp>
      <p:sp>
        <p:nvSpPr>
          <p:cNvPr id="215" name="TextBox 214"/>
          <p:cNvSpPr txBox="1"/>
          <p:nvPr/>
        </p:nvSpPr>
        <p:spPr>
          <a:xfrm>
            <a:off x="10134600" y="13563600"/>
            <a:ext cx="8221161" cy="461665"/>
          </a:xfrm>
          <a:prstGeom prst="rect">
            <a:avLst/>
          </a:prstGeom>
          <a:noFill/>
        </p:spPr>
        <p:txBody>
          <a:bodyPr wrap="none" rtlCol="0">
            <a:spAutoFit/>
          </a:bodyPr>
          <a:lstStyle/>
          <a:p>
            <a:pPr algn="ctr" defTabSz="746125" eaLnBrk="0" hangingPunct="0"/>
            <a:r>
              <a:rPr 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Arial" charset="0"/>
              </a:rPr>
              <a:t>Mapping Glue Schema V1.3 to Condor ClassAd</a:t>
            </a:r>
          </a:p>
        </p:txBody>
      </p:sp>
      <p:sp>
        <p:nvSpPr>
          <p:cNvPr id="217" name="Rounded Rectangle 216"/>
          <p:cNvSpPr/>
          <p:nvPr/>
        </p:nvSpPr>
        <p:spPr>
          <a:xfrm>
            <a:off x="23545800" y="21259800"/>
            <a:ext cx="8991600" cy="6248400"/>
          </a:xfrm>
          <a:prstGeom prst="roundRect">
            <a:avLst/>
          </a:prstGeom>
          <a:solidFill>
            <a:schemeClr val="accent3">
              <a:lumMod val="95000"/>
            </a:schemeClr>
          </a:solidFill>
          <a:ln w="28575">
            <a:solidFill>
              <a:schemeClr val="bg2">
                <a:lumMod val="50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rtlCol="0" anchor="t" anchorCtr="0"/>
          <a:lstStyle/>
          <a:p>
            <a:pPr algn="ctr" defTabSz="746125" eaLnBrk="0" hangingPunct="0"/>
            <a:r>
              <a:rPr lang="en-US" sz="4000" b="1" dirty="0" smtClean="0">
                <a:ln w="10541" cmpd="sng">
                  <a:solidFill>
                    <a:schemeClr val="tx1"/>
                  </a:solidFill>
                  <a:prstDash val="solid"/>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cs typeface="Arial" charset="0"/>
              </a:rPr>
              <a:t>CONCLUSION</a:t>
            </a:r>
          </a:p>
          <a:p>
            <a:pPr algn="just" defTabSz="746125" eaLnBrk="0" hangingPunct="0"/>
            <a:endParaRPr lang="en-US" sz="2400" dirty="0" smtClean="0">
              <a:solidFill>
                <a:schemeClr val="tx1"/>
              </a:solidFill>
              <a:cs typeface="Arial" charset="0"/>
            </a:endParaRPr>
          </a:p>
          <a:p>
            <a:pPr algn="just"/>
            <a:r>
              <a:rPr lang="en-US" sz="2400" dirty="0" smtClean="0"/>
              <a:t>The Resource Selection Service (ReSS) provides cluster-level resource selection for the Open Science Grid and FermiGrid Campus Grid. The system uses the Glue Schema model to describe resources and the Condor </a:t>
            </a:r>
            <a:r>
              <a:rPr lang="en-US" sz="2400" dirty="0" err="1" smtClean="0"/>
              <a:t>classad</a:t>
            </a:r>
            <a:r>
              <a:rPr lang="en-US" sz="2400" dirty="0" smtClean="0"/>
              <a:t> format to publish information. ReSS integrates the Condor match making service, for resource selection, with gLite CEMon, for information gathering and publishing. The system naturally interfaces with the Condor-G scheduling system.</a:t>
            </a:r>
          </a:p>
          <a:p>
            <a:pPr algn="just"/>
            <a:endParaRPr lang="en-US" sz="1200" dirty="0" smtClean="0"/>
          </a:p>
          <a:p>
            <a:pPr algn="just"/>
            <a:r>
              <a:rPr lang="en-US" sz="2400" dirty="0" smtClean="0"/>
              <a:t>ReSS is a lightweight, scalable, and robust infrastructure for resource selection of push-based job handling middleware.</a:t>
            </a:r>
            <a:endParaRPr lang="en-US" sz="2400" dirty="0"/>
          </a:p>
        </p:txBody>
      </p:sp>
      <p:sp>
        <p:nvSpPr>
          <p:cNvPr id="251" name="TextBox 250"/>
          <p:cNvSpPr txBox="1"/>
          <p:nvPr/>
        </p:nvSpPr>
        <p:spPr>
          <a:xfrm>
            <a:off x="11887200" y="11249561"/>
            <a:ext cx="11963400" cy="1323439"/>
          </a:xfrm>
          <a:prstGeom prst="rect">
            <a:avLst/>
          </a:prstGeom>
          <a:noFill/>
        </p:spPr>
        <p:txBody>
          <a:bodyPr wrap="square" rtlCol="0">
            <a:spAutoFit/>
          </a:bodyPr>
          <a:lstStyle/>
          <a:p>
            <a:r>
              <a:rPr lang="en-US" sz="2000" b="1" u="sng" dirty="0" smtClean="0"/>
              <a:t>Number of classads contributed by Computing Elements</a:t>
            </a:r>
            <a:r>
              <a:rPr lang="en-US" sz="2000" b="1" dirty="0" smtClean="0"/>
              <a:t>: 	</a:t>
            </a:r>
            <a:r>
              <a:rPr lang="en-US" sz="2000" b="1" i="1" dirty="0" smtClean="0"/>
              <a:t>N</a:t>
            </a:r>
            <a:r>
              <a:rPr lang="en-US" sz="1100" b="1" i="1" dirty="0" smtClean="0"/>
              <a:t>CE-classads</a:t>
            </a:r>
            <a:r>
              <a:rPr lang="en-US" sz="2000" b="1" i="1" dirty="0" smtClean="0"/>
              <a:t> = </a:t>
            </a:r>
            <a:r>
              <a:rPr lang="en-US" sz="2000" b="1" i="1" dirty="0" err="1" smtClean="0"/>
              <a:t>N</a:t>
            </a:r>
            <a:r>
              <a:rPr lang="en-US" sz="1100" b="1" i="1" dirty="0" err="1" smtClean="0"/>
              <a:t>cluster</a:t>
            </a:r>
            <a:r>
              <a:rPr lang="en-US" sz="2000" b="1" i="1" dirty="0" smtClean="0"/>
              <a:t> x N</a:t>
            </a:r>
            <a:r>
              <a:rPr lang="en-US" sz="1100" b="1" i="1" dirty="0" smtClean="0"/>
              <a:t>SC</a:t>
            </a:r>
            <a:r>
              <a:rPr lang="en-US" sz="2000" b="1" i="1" dirty="0" smtClean="0"/>
              <a:t> x N</a:t>
            </a:r>
            <a:r>
              <a:rPr lang="en-US" sz="1100" b="1" i="1" dirty="0" smtClean="0"/>
              <a:t>CE</a:t>
            </a:r>
            <a:r>
              <a:rPr lang="en-US" sz="2000" b="1" i="1" dirty="0" smtClean="0"/>
              <a:t> x N</a:t>
            </a:r>
            <a:r>
              <a:rPr lang="en-US" sz="1100" b="1" i="1" dirty="0" smtClean="0"/>
              <a:t>VO</a:t>
            </a:r>
          </a:p>
          <a:p>
            <a:r>
              <a:rPr lang="en-US" sz="2000" b="1" u="sng" dirty="0" smtClean="0"/>
              <a:t>Number of classads contributed by Storage Elements</a:t>
            </a:r>
            <a:r>
              <a:rPr lang="en-US" sz="2000" b="1" dirty="0" smtClean="0"/>
              <a:t>: 	</a:t>
            </a:r>
            <a:r>
              <a:rPr lang="en-US" sz="2000" b="1" i="1" dirty="0" smtClean="0"/>
              <a:t>N</a:t>
            </a:r>
            <a:r>
              <a:rPr lang="en-US" sz="1100" b="1" i="1" dirty="0" smtClean="0"/>
              <a:t>SE-classads</a:t>
            </a:r>
            <a:r>
              <a:rPr lang="en-US" sz="2000" b="1" i="1" dirty="0" smtClean="0"/>
              <a:t> = N</a:t>
            </a:r>
            <a:r>
              <a:rPr lang="en-US" sz="1100" b="1" i="1" dirty="0" smtClean="0"/>
              <a:t>SE</a:t>
            </a:r>
            <a:r>
              <a:rPr lang="en-US" sz="2000" b="1" i="1" dirty="0" smtClean="0"/>
              <a:t> x N</a:t>
            </a:r>
            <a:r>
              <a:rPr lang="en-US" sz="1100" b="1" i="1" dirty="0" smtClean="0"/>
              <a:t>VO</a:t>
            </a:r>
            <a:r>
              <a:rPr lang="en-US" sz="2000" b="1" i="1" dirty="0" smtClean="0"/>
              <a:t> x N</a:t>
            </a:r>
            <a:r>
              <a:rPr lang="en-US" sz="1100" b="1" i="1" dirty="0" smtClean="0"/>
              <a:t>SA</a:t>
            </a:r>
          </a:p>
          <a:p>
            <a:r>
              <a:rPr lang="en-US" sz="2000" b="1" u="sng" dirty="0" smtClean="0"/>
              <a:t>Total number of classads per Site</a:t>
            </a:r>
            <a:r>
              <a:rPr lang="en-US" sz="2000" b="1" dirty="0" smtClean="0"/>
              <a:t>: 				</a:t>
            </a:r>
            <a:r>
              <a:rPr lang="en-US" sz="2000" b="1" i="1" dirty="0" err="1" smtClean="0"/>
              <a:t>N</a:t>
            </a:r>
            <a:r>
              <a:rPr lang="en-US" sz="1100" b="1" i="1" dirty="0" err="1" smtClean="0"/>
              <a:t>Total</a:t>
            </a:r>
            <a:r>
              <a:rPr lang="en-US" sz="1100" b="1" i="1" dirty="0" smtClean="0"/>
              <a:t>-classads</a:t>
            </a:r>
            <a:r>
              <a:rPr lang="en-US" sz="4000" b="1" i="1" dirty="0" smtClean="0"/>
              <a:t> </a:t>
            </a:r>
            <a:r>
              <a:rPr lang="en-US" sz="2000" b="1" i="1" dirty="0" smtClean="0"/>
              <a:t>=</a:t>
            </a:r>
            <a:r>
              <a:rPr lang="en-US" sz="4000" b="1" i="1" dirty="0" smtClean="0"/>
              <a:t> </a:t>
            </a:r>
            <a:r>
              <a:rPr lang="en-US" sz="2000" b="1" i="1" dirty="0" smtClean="0"/>
              <a:t>N</a:t>
            </a:r>
            <a:r>
              <a:rPr lang="en-US" sz="1100" b="1" i="1" dirty="0" smtClean="0"/>
              <a:t>CE-classads</a:t>
            </a:r>
            <a:r>
              <a:rPr lang="en-US" sz="4000" b="1" i="1" dirty="0" smtClean="0"/>
              <a:t> </a:t>
            </a:r>
            <a:r>
              <a:rPr lang="en-US" sz="2000" b="1" i="1" dirty="0" smtClean="0"/>
              <a:t>+</a:t>
            </a:r>
            <a:r>
              <a:rPr lang="en-US" sz="4000" b="1" i="1" dirty="0" smtClean="0"/>
              <a:t> </a:t>
            </a:r>
            <a:r>
              <a:rPr lang="en-US" sz="1400" b="1" i="1" dirty="0" smtClean="0"/>
              <a:t>N</a:t>
            </a:r>
            <a:r>
              <a:rPr lang="en-US" sz="1100" b="1" i="1" dirty="0" smtClean="0"/>
              <a:t>SE-classads</a:t>
            </a:r>
          </a:p>
        </p:txBody>
      </p:sp>
      <p:sp>
        <p:nvSpPr>
          <p:cNvPr id="108" name="Rectangle 107"/>
          <p:cNvSpPr/>
          <p:nvPr/>
        </p:nvSpPr>
        <p:spPr bwMode="auto">
          <a:xfrm>
            <a:off x="11963400" y="18135600"/>
            <a:ext cx="1752600" cy="6096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Gatekeeper1</a:t>
            </a:r>
          </a:p>
        </p:txBody>
      </p:sp>
      <p:sp>
        <p:nvSpPr>
          <p:cNvPr id="256" name="Curved Right Arrow 255"/>
          <p:cNvSpPr/>
          <p:nvPr/>
        </p:nvSpPr>
        <p:spPr bwMode="auto">
          <a:xfrm>
            <a:off x="22707600" y="12268200"/>
            <a:ext cx="2057400" cy="2895600"/>
          </a:xfrm>
          <a:prstGeom prst="curvedRightArrow">
            <a:avLst/>
          </a:prstGeom>
          <a:solidFill>
            <a:srgbClr val="FFCC66"/>
          </a:solidFill>
          <a:ln>
            <a:headEnd type="triangle" w="med" len="med"/>
            <a:tailEnd type="none" w="med" len="med"/>
          </a:ln>
          <a:effectLst>
            <a:glow rad="63500">
              <a:schemeClr val="accent1">
                <a:satMod val="175000"/>
                <a:alpha val="40000"/>
              </a:schemeClr>
            </a:glow>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normAutofit/>
          </a:bodyPr>
          <a:lstStyle/>
          <a:p>
            <a:pPr defTabSz="4264025"/>
            <a:endParaRPr lang="en-US" smtClean="0">
              <a:ea typeface="+mn-ea"/>
            </a:endParaRPr>
          </a:p>
        </p:txBody>
      </p:sp>
      <p:sp>
        <p:nvSpPr>
          <p:cNvPr id="257" name="TextBox 256"/>
          <p:cNvSpPr txBox="1"/>
          <p:nvPr/>
        </p:nvSpPr>
        <p:spPr>
          <a:xfrm>
            <a:off x="19812000" y="13563600"/>
            <a:ext cx="4323620" cy="461665"/>
          </a:xfrm>
          <a:prstGeom prst="rect">
            <a:avLst/>
          </a:prstGeom>
          <a:noFill/>
        </p:spPr>
        <p:txBody>
          <a:bodyPr wrap="none" rtlCol="0">
            <a:spAutoFit/>
          </a:bodyPr>
          <a:lstStyle/>
          <a:p>
            <a:pPr algn="ctr" defTabSz="746125" eaLnBrk="0" hangingPunct="0"/>
            <a:r>
              <a:rPr lang="en-US" sz="2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Arial" charset="0"/>
              </a:rPr>
              <a:t>Classad</a:t>
            </a:r>
            <a:r>
              <a:rPr 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Arial" charset="0"/>
              </a:rPr>
              <a:t> Mapping Rules</a:t>
            </a:r>
          </a:p>
        </p:txBody>
      </p:sp>
      <p:sp>
        <p:nvSpPr>
          <p:cNvPr id="218" name="Rounded Rectangle 217"/>
          <p:cNvSpPr/>
          <p:nvPr/>
        </p:nvSpPr>
        <p:spPr>
          <a:xfrm>
            <a:off x="1371600" y="16078200"/>
            <a:ext cx="8839200" cy="11734800"/>
          </a:xfrm>
          <a:prstGeom prst="roundRect">
            <a:avLst/>
          </a:prstGeom>
          <a:solidFill>
            <a:schemeClr val="accent3">
              <a:lumMod val="95000"/>
            </a:schemeClr>
          </a:solidFill>
          <a:ln w="28575">
            <a:solidFill>
              <a:schemeClr val="bg2">
                <a:lumMod val="50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lIns="91440" tIns="0" rIns="91440" rtlCol="0" anchor="t" anchorCtr="0"/>
          <a:lstStyle/>
          <a:p>
            <a:pPr algn="ctr" defTabSz="746125" eaLnBrk="0" hangingPunct="0"/>
            <a:r>
              <a:rPr lang="en-US" sz="4000" b="1" dirty="0" smtClean="0">
                <a:ln w="10541" cmpd="sng">
                  <a:solidFill>
                    <a:schemeClr val="tx1"/>
                  </a:solidFill>
                  <a:prstDash val="solid"/>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cs typeface="Arial" charset="0"/>
              </a:rPr>
              <a:t>STATUS</a:t>
            </a:r>
          </a:p>
          <a:p>
            <a:pPr algn="ctr" defTabSz="746125" eaLnBrk="0" hangingPunct="0"/>
            <a:r>
              <a:rPr lang="en-US" sz="4000" b="1" dirty="0" smtClean="0">
                <a:ln w="10541" cmpd="sng">
                  <a:solidFill>
                    <a:schemeClr val="tx1"/>
                  </a:solidFill>
                  <a:prstDash val="solid"/>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cs typeface="Arial" charset="0"/>
              </a:rPr>
              <a:t>FUTURE WORK</a:t>
            </a:r>
            <a:endParaRPr lang="en-US" sz="3200" b="1" dirty="0" smtClean="0">
              <a:ln w="10541" cmpd="sng">
                <a:solidFill>
                  <a:schemeClr val="tx1"/>
                </a:solidFill>
                <a:prstDash val="solid"/>
              </a:ln>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cs typeface="Arial" charset="0"/>
            </a:endParaRPr>
          </a:p>
          <a:p>
            <a:pPr algn="just" defTabSz="746125" eaLnBrk="0" hangingPunct="0"/>
            <a:endParaRPr lang="en-US" sz="1200" dirty="0" smtClean="0">
              <a:solidFill>
                <a:schemeClr val="tx1"/>
              </a:solidFill>
              <a:cs typeface="Arial" charset="0"/>
            </a:endParaRPr>
          </a:p>
          <a:p>
            <a:pPr algn="just" defTabSz="746125" eaLnBrk="0" hangingPunct="0"/>
            <a:r>
              <a:rPr lang="en-US" sz="2400" b="1" dirty="0" smtClean="0"/>
              <a:t>Current Status:</a:t>
            </a:r>
          </a:p>
          <a:p>
            <a:pPr marL="457200" indent="-457200" algn="just" defTabSz="568325" eaLnBrk="0" hangingPunct="0">
              <a:buFont typeface="Wingdings" pitchFamily="2" charset="2"/>
              <a:buChar char="Ø"/>
            </a:pPr>
            <a:r>
              <a:rPr lang="en-US" sz="2400" dirty="0" smtClean="0"/>
              <a:t>The ReSS system is deployed at two major Grid infrastructures, the OSG and the </a:t>
            </a:r>
            <a:r>
              <a:rPr lang="en-US" sz="2400" dirty="0" err="1" smtClean="0"/>
              <a:t>FermiGrid</a:t>
            </a:r>
            <a:r>
              <a:rPr lang="en-US" sz="2400" dirty="0" smtClean="0"/>
              <a:t>. The machines run the ReSS services at a low load (&lt;1).</a:t>
            </a:r>
          </a:p>
          <a:p>
            <a:pPr marL="914400" lvl="1" indent="-457200" algn="just" defTabSz="568325" eaLnBrk="0" hangingPunct="0">
              <a:buFont typeface="Wingdings" pitchFamily="2" charset="2"/>
              <a:buChar char="v"/>
            </a:pPr>
            <a:r>
              <a:rPr lang="en-US" sz="2400" b="1" dirty="0" err="1" smtClean="0"/>
              <a:t>FermiGrid</a:t>
            </a:r>
            <a:r>
              <a:rPr lang="en-US" sz="2400" b="1" dirty="0" smtClean="0"/>
              <a:t>: </a:t>
            </a:r>
            <a:r>
              <a:rPr lang="en-US" sz="2400" dirty="0" smtClean="0"/>
              <a:t>The ReSS publishing service (CEMon) is deployed on 7 campus clusters, advertising around 3000 </a:t>
            </a:r>
            <a:r>
              <a:rPr lang="en-US" sz="2400" dirty="0" err="1" smtClean="0"/>
              <a:t>classads</a:t>
            </a:r>
            <a:r>
              <a:rPr lang="en-US" sz="2400" dirty="0" smtClean="0"/>
              <a:t> for a total of more than 17,250 job slots to OSG. The information gatherer runs on virtual machine with 3GB of RAM and 4 </a:t>
            </a:r>
            <a:r>
              <a:rPr lang="en-US" sz="2400" dirty="0" err="1" smtClean="0"/>
              <a:t>cpus</a:t>
            </a:r>
            <a:r>
              <a:rPr lang="en-US" sz="2400" dirty="0" smtClean="0"/>
              <a:t>. The condor matchmaker runs on a virtual machine with 2 </a:t>
            </a:r>
            <a:r>
              <a:rPr lang="en-US" sz="2400" dirty="0" err="1" smtClean="0"/>
              <a:t>cpus</a:t>
            </a:r>
            <a:r>
              <a:rPr lang="en-US" sz="2400" dirty="0" smtClean="0"/>
              <a:t> and 2GB of RAM.</a:t>
            </a:r>
          </a:p>
          <a:p>
            <a:pPr marL="914400" lvl="1" indent="-457200" algn="just" defTabSz="568325" eaLnBrk="0" hangingPunct="0">
              <a:buFont typeface="Wingdings" pitchFamily="2" charset="2"/>
              <a:buChar char="v"/>
            </a:pPr>
            <a:r>
              <a:rPr lang="en-US" sz="2400" b="1" dirty="0" smtClean="0"/>
              <a:t>OSG:</a:t>
            </a:r>
            <a:r>
              <a:rPr lang="en-US" sz="2400" dirty="0" smtClean="0"/>
              <a:t> CEMon is deployed at about 75 sites, producing over 7000 </a:t>
            </a:r>
            <a:r>
              <a:rPr lang="en-US" sz="2400" dirty="0" err="1" smtClean="0"/>
              <a:t>classads</a:t>
            </a:r>
            <a:r>
              <a:rPr lang="en-US" sz="2400" dirty="0" smtClean="0"/>
              <a:t>. ReSS central services run on Xeon 3.2 GHz 4-CPU machines with 4 GB of RAM. </a:t>
            </a:r>
          </a:p>
          <a:p>
            <a:pPr marL="914400" lvl="1" indent="-457200" algn="just" defTabSz="568325" eaLnBrk="0" hangingPunct="0"/>
            <a:endParaRPr lang="en-US" sz="1200" dirty="0" smtClean="0"/>
          </a:p>
          <a:p>
            <a:pPr marL="457200" indent="-457200" algn="just" defTabSz="568325" eaLnBrk="0" hangingPunct="0"/>
            <a:r>
              <a:rPr lang="en-US" sz="2400" b="1" dirty="0" smtClean="0"/>
              <a:t>Future Work:</a:t>
            </a:r>
          </a:p>
          <a:p>
            <a:pPr marL="457200" indent="-457200" algn="just" defTabSz="568325" eaLnBrk="0" hangingPunct="0">
              <a:buFont typeface="Wingdings" pitchFamily="2" charset="2"/>
              <a:buChar char="Ø"/>
            </a:pPr>
            <a:r>
              <a:rPr lang="en-US" sz="2400" dirty="0" smtClean="0"/>
              <a:t>Improve the quality of information published for SE as the Glue Schema evolves.</a:t>
            </a:r>
          </a:p>
          <a:p>
            <a:pPr marL="457200" indent="-457200" algn="just" defTabSz="568325" eaLnBrk="0" hangingPunct="0">
              <a:buFont typeface="Wingdings" pitchFamily="2" charset="2"/>
              <a:buChar char="Ø"/>
            </a:pPr>
            <a:r>
              <a:rPr lang="en-US" sz="2400" dirty="0" smtClean="0"/>
              <a:t>Support MPI use cases in addition to the existing ones.</a:t>
            </a:r>
          </a:p>
          <a:p>
            <a:pPr marL="457200" indent="-457200" algn="just" defTabSz="568325" eaLnBrk="0" hangingPunct="0">
              <a:buFont typeface="Wingdings" pitchFamily="2" charset="2"/>
              <a:buChar char="Ø"/>
            </a:pPr>
            <a:r>
              <a:rPr lang="en-US" sz="2400" dirty="0" smtClean="0"/>
              <a:t>Extend the support for Glue Schema V2 based on the OSG’s needs.</a:t>
            </a:r>
          </a:p>
          <a:p>
            <a:pPr marL="457200" indent="-457200" algn="just" defTabSz="568325" eaLnBrk="0" hangingPunct="0">
              <a:buFont typeface="Wingdings" pitchFamily="2" charset="2"/>
              <a:buChar char="Ø"/>
            </a:pPr>
            <a:r>
              <a:rPr lang="en-US" sz="2400" dirty="0" smtClean="0"/>
              <a:t>Improved security for resource registration</a:t>
            </a:r>
          </a:p>
          <a:p>
            <a:pPr marL="457200" indent="-457200" algn="just" defTabSz="568325" eaLnBrk="0" hangingPunct="0">
              <a:buFont typeface="Wingdings" pitchFamily="2" charset="2"/>
              <a:buChar char="Ø"/>
            </a:pPr>
            <a:r>
              <a:rPr lang="en-US" sz="2400" dirty="0" smtClean="0"/>
              <a:t>Support ReSS deployment under High-Availability mode.</a:t>
            </a:r>
          </a:p>
        </p:txBody>
      </p:sp>
      <p:sp>
        <p:nvSpPr>
          <p:cNvPr id="221" name="Rectangle 220"/>
          <p:cNvSpPr/>
          <p:nvPr/>
        </p:nvSpPr>
        <p:spPr bwMode="auto">
          <a:xfrm>
            <a:off x="15259050" y="23536455"/>
            <a:ext cx="6096000" cy="1419045"/>
          </a:xfrm>
          <a:prstGeom prst="rect">
            <a:avLst/>
          </a:prstGeom>
          <a:ln>
            <a:solidFill>
              <a:schemeClr val="accent1">
                <a:lumMod val="50000"/>
              </a:schemeClr>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ReSS Central Services (OSG)</a:t>
            </a:r>
          </a:p>
        </p:txBody>
      </p:sp>
      <p:sp>
        <p:nvSpPr>
          <p:cNvPr id="224" name="Rectangle 223"/>
          <p:cNvSpPr/>
          <p:nvPr/>
        </p:nvSpPr>
        <p:spPr bwMode="auto">
          <a:xfrm>
            <a:off x="15525750" y="24079200"/>
            <a:ext cx="2209800" cy="7620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Information Gatherer</a:t>
            </a:r>
          </a:p>
        </p:txBody>
      </p:sp>
      <p:sp>
        <p:nvSpPr>
          <p:cNvPr id="226" name="Rectangle 225"/>
          <p:cNvSpPr/>
          <p:nvPr/>
        </p:nvSpPr>
        <p:spPr bwMode="auto">
          <a:xfrm>
            <a:off x="18764250" y="24079200"/>
            <a:ext cx="2438400" cy="7620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Condor</a:t>
            </a:r>
          </a:p>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Match Maker</a:t>
            </a:r>
          </a:p>
        </p:txBody>
      </p:sp>
      <p:cxnSp>
        <p:nvCxnSpPr>
          <p:cNvPr id="318" name="Straight Arrow Connector 317"/>
          <p:cNvCxnSpPr>
            <a:stCxn id="416" idx="0"/>
            <a:endCxn id="224" idx="2"/>
          </p:cNvCxnSpPr>
          <p:nvPr/>
        </p:nvCxnSpPr>
        <p:spPr bwMode="auto">
          <a:xfrm rot="5400000" flipH="1" flipV="1">
            <a:off x="14973300" y="23660100"/>
            <a:ext cx="476250" cy="2838450"/>
          </a:xfrm>
          <a:prstGeom prst="straightConnector1">
            <a:avLst/>
          </a:prstGeom>
          <a:ln>
            <a:solidFill>
              <a:srgbClr val="0070C0"/>
            </a:solidFill>
            <a:headEnd type="none" w="med" len="med"/>
            <a:tailEnd type="arrow"/>
          </a:ln>
        </p:spPr>
        <p:style>
          <a:lnRef idx="3">
            <a:schemeClr val="dk1"/>
          </a:lnRef>
          <a:fillRef idx="0">
            <a:schemeClr val="dk1"/>
          </a:fillRef>
          <a:effectRef idx="2">
            <a:schemeClr val="dk1"/>
          </a:effectRef>
          <a:fontRef idx="minor">
            <a:schemeClr val="tx1"/>
          </a:fontRef>
        </p:style>
      </p:cxnSp>
      <p:sp>
        <p:nvSpPr>
          <p:cNvPr id="324" name="TextBox 323"/>
          <p:cNvSpPr txBox="1"/>
          <p:nvPr/>
        </p:nvSpPr>
        <p:spPr>
          <a:xfrm>
            <a:off x="15544800" y="24955500"/>
            <a:ext cx="1295400" cy="338554"/>
          </a:xfrm>
          <a:prstGeom prst="rect">
            <a:avLst/>
          </a:prstGeom>
          <a:noFill/>
        </p:spPr>
        <p:txBody>
          <a:bodyPr wrap="square" rtlCol="0">
            <a:spAutoFit/>
          </a:bodyPr>
          <a:lstStyle/>
          <a:p>
            <a:r>
              <a:rPr lang="en-US" sz="1600" b="1" dirty="0" smtClean="0">
                <a:solidFill>
                  <a:srgbClr val="0070C0"/>
                </a:solidFill>
              </a:rPr>
              <a:t>Classads</a:t>
            </a:r>
            <a:endParaRPr lang="en-US" sz="1600" b="1" dirty="0">
              <a:solidFill>
                <a:srgbClr val="0070C0"/>
              </a:solidFill>
            </a:endParaRPr>
          </a:p>
        </p:txBody>
      </p:sp>
      <p:cxnSp>
        <p:nvCxnSpPr>
          <p:cNvPr id="331" name="Straight Arrow Connector 330"/>
          <p:cNvCxnSpPr>
            <a:stCxn id="224" idx="3"/>
            <a:endCxn id="226" idx="1"/>
          </p:cNvCxnSpPr>
          <p:nvPr/>
        </p:nvCxnSpPr>
        <p:spPr bwMode="auto">
          <a:xfrm>
            <a:off x="17735550" y="24460200"/>
            <a:ext cx="1028700" cy="1588"/>
          </a:xfrm>
          <a:prstGeom prst="straightConnector1">
            <a:avLst/>
          </a:prstGeom>
          <a:ln>
            <a:solidFill>
              <a:srgbClr val="0070C0"/>
            </a:solidFill>
            <a:headEnd type="none" w="med" len="med"/>
            <a:tailEnd type="arrow"/>
          </a:ln>
        </p:spPr>
        <p:style>
          <a:lnRef idx="3">
            <a:schemeClr val="dk1"/>
          </a:lnRef>
          <a:fillRef idx="0">
            <a:schemeClr val="dk1"/>
          </a:fillRef>
          <a:effectRef idx="2">
            <a:schemeClr val="dk1"/>
          </a:effectRef>
          <a:fontRef idx="minor">
            <a:schemeClr val="tx1"/>
          </a:fontRef>
        </p:style>
      </p:cxnSp>
      <p:sp>
        <p:nvSpPr>
          <p:cNvPr id="332" name="TextBox 331"/>
          <p:cNvSpPr txBox="1"/>
          <p:nvPr/>
        </p:nvSpPr>
        <p:spPr>
          <a:xfrm>
            <a:off x="17849850" y="24155400"/>
            <a:ext cx="990600" cy="276999"/>
          </a:xfrm>
          <a:prstGeom prst="rect">
            <a:avLst/>
          </a:prstGeom>
          <a:noFill/>
        </p:spPr>
        <p:txBody>
          <a:bodyPr wrap="square" rtlCol="0">
            <a:spAutoFit/>
          </a:bodyPr>
          <a:lstStyle/>
          <a:p>
            <a:r>
              <a:rPr lang="en-US" sz="1200" b="1" dirty="0" smtClean="0">
                <a:solidFill>
                  <a:srgbClr val="0070C0"/>
                </a:solidFill>
              </a:rPr>
              <a:t>Classads</a:t>
            </a:r>
            <a:endParaRPr lang="en-US" sz="1200" b="1" dirty="0">
              <a:solidFill>
                <a:srgbClr val="0070C0"/>
              </a:solidFill>
            </a:endParaRPr>
          </a:p>
        </p:txBody>
      </p:sp>
      <p:sp>
        <p:nvSpPr>
          <p:cNvPr id="384" name="Rectangle 383"/>
          <p:cNvSpPr/>
          <p:nvPr/>
        </p:nvSpPr>
        <p:spPr bwMode="auto">
          <a:xfrm>
            <a:off x="15906750" y="27031950"/>
            <a:ext cx="2209800" cy="7620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Information Gatherer</a:t>
            </a:r>
          </a:p>
        </p:txBody>
      </p:sp>
      <p:sp>
        <p:nvSpPr>
          <p:cNvPr id="385" name="Rectangle 384"/>
          <p:cNvSpPr/>
          <p:nvPr/>
        </p:nvSpPr>
        <p:spPr bwMode="auto">
          <a:xfrm>
            <a:off x="18592800" y="26212800"/>
            <a:ext cx="2438400" cy="7620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Condor</a:t>
            </a:r>
          </a:p>
          <a:p>
            <a:pPr marL="0" marR="0" indent="0" algn="ct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Match Maker</a:t>
            </a:r>
          </a:p>
        </p:txBody>
      </p:sp>
      <p:cxnSp>
        <p:nvCxnSpPr>
          <p:cNvPr id="386" name="Straight Arrow Connector 385"/>
          <p:cNvCxnSpPr>
            <a:stCxn id="384" idx="3"/>
          </p:cNvCxnSpPr>
          <p:nvPr/>
        </p:nvCxnSpPr>
        <p:spPr bwMode="auto">
          <a:xfrm flipV="1">
            <a:off x="18116550" y="26898600"/>
            <a:ext cx="457200" cy="514350"/>
          </a:xfrm>
          <a:prstGeom prst="straightConnector1">
            <a:avLst/>
          </a:prstGeom>
          <a:ln>
            <a:solidFill>
              <a:srgbClr val="0070C0"/>
            </a:solidFill>
            <a:headEnd type="none" w="med" len="med"/>
            <a:tailEnd type="arrow"/>
          </a:ln>
        </p:spPr>
        <p:style>
          <a:lnRef idx="3">
            <a:schemeClr val="dk1"/>
          </a:lnRef>
          <a:fillRef idx="0">
            <a:schemeClr val="dk1"/>
          </a:fillRef>
          <a:effectRef idx="2">
            <a:schemeClr val="dk1"/>
          </a:effectRef>
          <a:fontRef idx="minor">
            <a:schemeClr val="tx1"/>
          </a:fontRef>
        </p:style>
      </p:cxnSp>
      <p:sp>
        <p:nvSpPr>
          <p:cNvPr id="387" name="TextBox 386"/>
          <p:cNvSpPr txBox="1"/>
          <p:nvPr/>
        </p:nvSpPr>
        <p:spPr>
          <a:xfrm>
            <a:off x="18268950" y="27127200"/>
            <a:ext cx="990600" cy="276999"/>
          </a:xfrm>
          <a:prstGeom prst="rect">
            <a:avLst/>
          </a:prstGeom>
          <a:noFill/>
        </p:spPr>
        <p:txBody>
          <a:bodyPr wrap="square" rtlCol="0">
            <a:spAutoFit/>
          </a:bodyPr>
          <a:lstStyle/>
          <a:p>
            <a:r>
              <a:rPr lang="en-US" sz="1200" b="1" dirty="0" smtClean="0">
                <a:solidFill>
                  <a:srgbClr val="0070C0"/>
                </a:solidFill>
              </a:rPr>
              <a:t>Classads</a:t>
            </a:r>
            <a:endParaRPr lang="en-US" sz="1200" b="1" dirty="0">
              <a:solidFill>
                <a:srgbClr val="0070C0"/>
              </a:solidFill>
            </a:endParaRPr>
          </a:p>
        </p:txBody>
      </p:sp>
      <p:sp>
        <p:nvSpPr>
          <p:cNvPr id="396" name="Rectangle 395"/>
          <p:cNvSpPr/>
          <p:nvPr/>
        </p:nvSpPr>
        <p:spPr bwMode="auto">
          <a:xfrm>
            <a:off x="12573000" y="27355800"/>
            <a:ext cx="2209800" cy="490954"/>
          </a:xfrm>
          <a:prstGeom prst="rect">
            <a:avLst/>
          </a:prstGeom>
          <a:ln>
            <a:solidFill>
              <a:schemeClr val="accent1">
                <a:lumMod val="50000"/>
              </a:schemeClr>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ndParaRPr>
          </a:p>
        </p:txBody>
      </p:sp>
      <p:sp>
        <p:nvSpPr>
          <p:cNvPr id="408" name="Rectangle 407"/>
          <p:cNvSpPr/>
          <p:nvPr/>
        </p:nvSpPr>
        <p:spPr bwMode="auto">
          <a:xfrm>
            <a:off x="12649200" y="27432000"/>
            <a:ext cx="2209800" cy="490954"/>
          </a:xfrm>
          <a:prstGeom prst="rect">
            <a:avLst/>
          </a:prstGeom>
          <a:ln>
            <a:solidFill>
              <a:schemeClr val="accent1">
                <a:lumMod val="50000"/>
              </a:schemeClr>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FERMIGRID CLUSTER 2</a:t>
            </a:r>
          </a:p>
        </p:txBody>
      </p:sp>
      <p:cxnSp>
        <p:nvCxnSpPr>
          <p:cNvPr id="410" name="Straight Arrow Connector 409"/>
          <p:cNvCxnSpPr>
            <a:stCxn id="419" idx="3"/>
            <a:endCxn id="384" idx="1"/>
          </p:cNvCxnSpPr>
          <p:nvPr/>
        </p:nvCxnSpPr>
        <p:spPr bwMode="auto">
          <a:xfrm>
            <a:off x="14859000" y="27034123"/>
            <a:ext cx="1047750" cy="378827"/>
          </a:xfrm>
          <a:prstGeom prst="straightConnector1">
            <a:avLst/>
          </a:prstGeom>
          <a:ln>
            <a:solidFill>
              <a:srgbClr val="0070C0"/>
            </a:solidFill>
            <a:headEnd type="none" w="med" len="med"/>
            <a:tailEnd type="arrow"/>
          </a:ln>
        </p:spPr>
        <p:style>
          <a:lnRef idx="3">
            <a:schemeClr val="dk1"/>
          </a:lnRef>
          <a:fillRef idx="0">
            <a:schemeClr val="dk1"/>
          </a:fillRef>
          <a:effectRef idx="2">
            <a:schemeClr val="dk1"/>
          </a:effectRef>
          <a:fontRef idx="minor">
            <a:schemeClr val="tx1"/>
          </a:fontRef>
        </p:style>
      </p:cxnSp>
      <p:sp>
        <p:nvSpPr>
          <p:cNvPr id="416" name="Rectangle 415"/>
          <p:cNvSpPr/>
          <p:nvPr/>
        </p:nvSpPr>
        <p:spPr bwMode="auto">
          <a:xfrm>
            <a:off x="12687300" y="25317450"/>
            <a:ext cx="2209800" cy="64770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r"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Arial" charset="0"/>
              </a:rPr>
              <a:t>FermiGrid</a:t>
            </a:r>
            <a:r>
              <a:rPr kumimoji="0" lang="en-US" sz="2000" b="1" i="0" u="none" strike="noStrike" cap="none" normalizeH="0" baseline="0" dirty="0" smtClean="0">
                <a:ln>
                  <a:noFill/>
                </a:ln>
                <a:solidFill>
                  <a:schemeClr val="tx1"/>
                </a:solidFill>
                <a:effectLst/>
                <a:latin typeface="Arial" charset="0"/>
              </a:rPr>
              <a:t> Gateway</a:t>
            </a:r>
          </a:p>
        </p:txBody>
      </p:sp>
      <p:sp>
        <p:nvSpPr>
          <p:cNvPr id="419" name="Rectangle 418"/>
          <p:cNvSpPr/>
          <p:nvPr/>
        </p:nvSpPr>
        <p:spPr bwMode="auto">
          <a:xfrm>
            <a:off x="12649200" y="26788646"/>
            <a:ext cx="2209800" cy="490954"/>
          </a:xfrm>
          <a:prstGeom prst="rect">
            <a:avLst/>
          </a:prstGeom>
          <a:ln>
            <a:solidFill>
              <a:schemeClr val="accent1">
                <a:lumMod val="50000"/>
              </a:schemeClr>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defTabSz="4264025"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FERMIGRID CLUSTER 1</a:t>
            </a:r>
          </a:p>
        </p:txBody>
      </p:sp>
      <p:cxnSp>
        <p:nvCxnSpPr>
          <p:cNvPr id="422" name="Straight Arrow Connector 421"/>
          <p:cNvCxnSpPr>
            <a:stCxn id="408" idx="3"/>
            <a:endCxn id="384" idx="1"/>
          </p:cNvCxnSpPr>
          <p:nvPr/>
        </p:nvCxnSpPr>
        <p:spPr bwMode="auto">
          <a:xfrm flipV="1">
            <a:off x="14859000" y="27412950"/>
            <a:ext cx="1047750" cy="264527"/>
          </a:xfrm>
          <a:prstGeom prst="straightConnector1">
            <a:avLst/>
          </a:prstGeom>
          <a:ln>
            <a:solidFill>
              <a:srgbClr val="0070C0"/>
            </a:solidFill>
            <a:headEnd type="none" w="med" len="med"/>
            <a:tailEnd type="arrow"/>
          </a:ln>
        </p:spPr>
        <p:style>
          <a:lnRef idx="3">
            <a:schemeClr val="dk1"/>
          </a:lnRef>
          <a:fillRef idx="0">
            <a:schemeClr val="dk1"/>
          </a:fillRef>
          <a:effectRef idx="2">
            <a:schemeClr val="dk1"/>
          </a:effectRef>
          <a:fontRef idx="minor">
            <a:schemeClr val="tx1"/>
          </a:fontRef>
        </p:style>
      </p:cxnSp>
      <p:sp>
        <p:nvSpPr>
          <p:cNvPr id="430" name="Rectangle 429"/>
          <p:cNvSpPr/>
          <p:nvPr/>
        </p:nvSpPr>
        <p:spPr bwMode="auto">
          <a:xfrm>
            <a:off x="12687300" y="26003250"/>
            <a:ext cx="2209800" cy="666750"/>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Condor</a:t>
            </a:r>
          </a:p>
          <a:p>
            <a:pPr marL="0" marR="0" indent="0" defTabSz="4264025"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Scheduler</a:t>
            </a:r>
          </a:p>
        </p:txBody>
      </p:sp>
      <p:pic>
        <p:nvPicPr>
          <p:cNvPr id="431" name="Picture 2" descr="C:\Program Files\Office 2003\MEDIA\CAGCAT10\j0292020.wmf"/>
          <p:cNvPicPr>
            <a:picLocks noChangeAspect="1" noChangeArrowheads="1"/>
          </p:cNvPicPr>
          <p:nvPr/>
        </p:nvPicPr>
        <p:blipFill>
          <a:blip r:embed="rId3"/>
          <a:srcRect/>
          <a:stretch>
            <a:fillRect/>
          </a:stretch>
        </p:blipFill>
        <p:spPr bwMode="auto">
          <a:xfrm>
            <a:off x="12863088" y="23431500"/>
            <a:ext cx="674706" cy="640377"/>
          </a:xfrm>
          <a:prstGeom prst="rect">
            <a:avLst/>
          </a:prstGeom>
          <a:noFill/>
        </p:spPr>
      </p:pic>
      <p:sp>
        <p:nvSpPr>
          <p:cNvPr id="432" name="Down Arrow 431"/>
          <p:cNvSpPr/>
          <p:nvPr/>
        </p:nvSpPr>
        <p:spPr bwMode="auto">
          <a:xfrm>
            <a:off x="12553950" y="24109978"/>
            <a:ext cx="1390650" cy="1226522"/>
          </a:xfrm>
          <a:prstGeom prst="downArrow">
            <a:avLst/>
          </a:prstGeom>
          <a:solidFill>
            <a:srgbClr val="6699FF"/>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JOB</a:t>
            </a:r>
          </a:p>
        </p:txBody>
      </p:sp>
      <p:cxnSp>
        <p:nvCxnSpPr>
          <p:cNvPr id="433" name="Straight Arrow Connector 432"/>
          <p:cNvCxnSpPr>
            <a:stCxn id="430" idx="3"/>
          </p:cNvCxnSpPr>
          <p:nvPr/>
        </p:nvCxnSpPr>
        <p:spPr bwMode="auto">
          <a:xfrm>
            <a:off x="14897100" y="26336625"/>
            <a:ext cx="3695700" cy="28575"/>
          </a:xfrm>
          <a:prstGeom prst="straightConnector1">
            <a:avLst/>
          </a:prstGeom>
          <a:ln>
            <a:solidFill>
              <a:srgbClr val="A50021"/>
            </a:solidFill>
            <a:prstDash val="dash"/>
            <a:headEnd type="none" w="lg" len="lg"/>
            <a:tailEnd type="stealth" w="lg" len="lg"/>
          </a:ln>
        </p:spPr>
        <p:style>
          <a:lnRef idx="3">
            <a:schemeClr val="dk1"/>
          </a:lnRef>
          <a:fillRef idx="0">
            <a:schemeClr val="dk1"/>
          </a:fillRef>
          <a:effectRef idx="2">
            <a:schemeClr val="dk1"/>
          </a:effectRef>
          <a:fontRef idx="minor">
            <a:schemeClr val="tx1"/>
          </a:fontRef>
        </p:style>
      </p:cxnSp>
      <p:cxnSp>
        <p:nvCxnSpPr>
          <p:cNvPr id="434" name="Straight Arrow Connector 433"/>
          <p:cNvCxnSpPr>
            <a:endCxn id="385" idx="1"/>
          </p:cNvCxnSpPr>
          <p:nvPr/>
        </p:nvCxnSpPr>
        <p:spPr bwMode="auto">
          <a:xfrm>
            <a:off x="14839950" y="26574750"/>
            <a:ext cx="3752850" cy="19050"/>
          </a:xfrm>
          <a:prstGeom prst="straightConnector1">
            <a:avLst/>
          </a:prstGeom>
          <a:ln>
            <a:solidFill>
              <a:srgbClr val="A50021"/>
            </a:solidFill>
            <a:prstDash val="dash"/>
            <a:headEnd type="stealth" w="lg" len="lg"/>
            <a:tailEnd type="none"/>
          </a:ln>
        </p:spPr>
        <p:style>
          <a:lnRef idx="3">
            <a:schemeClr val="dk1"/>
          </a:lnRef>
          <a:fillRef idx="0">
            <a:schemeClr val="dk1"/>
          </a:fillRef>
          <a:effectRef idx="2">
            <a:schemeClr val="dk1"/>
          </a:effectRef>
          <a:fontRef idx="minor">
            <a:schemeClr val="tx1"/>
          </a:fontRef>
        </p:style>
      </p:cxnSp>
      <p:sp>
        <p:nvSpPr>
          <p:cNvPr id="435" name="TextBox 434"/>
          <p:cNvSpPr txBox="1"/>
          <p:nvPr/>
        </p:nvSpPr>
        <p:spPr>
          <a:xfrm>
            <a:off x="16921488" y="26065490"/>
            <a:ext cx="1614162" cy="307777"/>
          </a:xfrm>
          <a:prstGeom prst="rect">
            <a:avLst/>
          </a:prstGeom>
          <a:noFill/>
        </p:spPr>
        <p:txBody>
          <a:bodyPr wrap="square" rtlCol="0" anchor="ctr">
            <a:spAutoFit/>
          </a:bodyPr>
          <a:lstStyle/>
          <a:p>
            <a:r>
              <a:rPr lang="en-US" sz="1400" b="1" dirty="0" smtClean="0">
                <a:solidFill>
                  <a:srgbClr val="A50021"/>
                </a:solidFill>
              </a:rPr>
              <a:t>Which Cluster?</a:t>
            </a:r>
            <a:endParaRPr lang="en-US" sz="1400" b="1" dirty="0">
              <a:solidFill>
                <a:srgbClr val="A50021"/>
              </a:solidFill>
            </a:endParaRPr>
          </a:p>
        </p:txBody>
      </p:sp>
      <p:sp>
        <p:nvSpPr>
          <p:cNvPr id="436" name="TextBox 435"/>
          <p:cNvSpPr txBox="1"/>
          <p:nvPr/>
        </p:nvSpPr>
        <p:spPr>
          <a:xfrm>
            <a:off x="16933961" y="26573261"/>
            <a:ext cx="990600" cy="307777"/>
          </a:xfrm>
          <a:prstGeom prst="rect">
            <a:avLst/>
          </a:prstGeom>
          <a:noFill/>
        </p:spPr>
        <p:txBody>
          <a:bodyPr wrap="square" rtlCol="0">
            <a:spAutoFit/>
          </a:bodyPr>
          <a:lstStyle/>
          <a:p>
            <a:r>
              <a:rPr lang="en-US" sz="1400" b="1" dirty="0" smtClean="0">
                <a:solidFill>
                  <a:srgbClr val="A50021"/>
                </a:solidFill>
              </a:rPr>
              <a:t>Cluster1</a:t>
            </a:r>
            <a:endParaRPr lang="en-US" sz="1400" b="1" dirty="0">
              <a:solidFill>
                <a:srgbClr val="A50021"/>
              </a:solidFill>
            </a:endParaRPr>
          </a:p>
        </p:txBody>
      </p:sp>
      <p:sp>
        <p:nvSpPr>
          <p:cNvPr id="450" name="Down Arrow 449"/>
          <p:cNvSpPr/>
          <p:nvPr/>
        </p:nvSpPr>
        <p:spPr bwMode="auto">
          <a:xfrm>
            <a:off x="14097000" y="26117550"/>
            <a:ext cx="875008" cy="1143000"/>
          </a:xfrm>
          <a:prstGeom prst="downArrow">
            <a:avLst>
              <a:gd name="adj1" fmla="val 50000"/>
              <a:gd name="adj2" fmla="val 36024"/>
            </a:avLst>
          </a:prstGeom>
          <a:solidFill>
            <a:srgbClr val="6699FF">
              <a:alpha val="60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1">
            <a:schemeClr val="accent6"/>
          </a:lnRef>
          <a:fillRef idx="2">
            <a:schemeClr val="accent6"/>
          </a:fillRef>
          <a:effectRef idx="1">
            <a:schemeClr val="accent6"/>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JOB to</a:t>
            </a:r>
          </a:p>
          <a:p>
            <a:pPr marL="0" marR="0" indent="0" algn="ctr" defTabSz="4264025"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 Cluster 1</a:t>
            </a:r>
          </a:p>
        </p:txBody>
      </p:sp>
      <p:sp>
        <p:nvSpPr>
          <p:cNvPr id="458" name="Down Arrow 457"/>
          <p:cNvSpPr/>
          <p:nvPr/>
        </p:nvSpPr>
        <p:spPr bwMode="auto">
          <a:xfrm>
            <a:off x="11277600" y="21336000"/>
            <a:ext cx="609600" cy="6858000"/>
          </a:xfrm>
          <a:prstGeom prst="downArrow">
            <a:avLst/>
          </a:prstGeom>
          <a:solidFill>
            <a:srgbClr val="FFCC66"/>
          </a:solidFill>
          <a:ln>
            <a:headEnd type="triangle" w="med" len="med"/>
            <a:tailEnd type="none" w="med" len="med"/>
          </a:ln>
          <a:effectLst>
            <a:glow rad="63500">
              <a:schemeClr val="accent1">
                <a:satMod val="175000"/>
                <a:alpha val="40000"/>
              </a:schemeClr>
            </a:glow>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normAutofit/>
          </a:bodyPr>
          <a:lstStyle/>
          <a:p>
            <a:pPr defTabSz="4264025"/>
            <a:endParaRPr lang="en-US" smtClean="0">
              <a:ea typeface="+mn-ea"/>
            </a:endParaRPr>
          </a:p>
        </p:txBody>
      </p:sp>
      <p:sp>
        <p:nvSpPr>
          <p:cNvPr id="459" name="Down Arrow 458"/>
          <p:cNvSpPr/>
          <p:nvPr/>
        </p:nvSpPr>
        <p:spPr bwMode="auto">
          <a:xfrm>
            <a:off x="22098000" y="21259800"/>
            <a:ext cx="609600" cy="6934200"/>
          </a:xfrm>
          <a:prstGeom prst="downArrow">
            <a:avLst/>
          </a:prstGeom>
          <a:solidFill>
            <a:srgbClr val="FFCC66"/>
          </a:solidFill>
          <a:ln>
            <a:headEnd type="triangle" w="med" len="med"/>
            <a:tailEnd type="none" w="med" len="med"/>
          </a:ln>
          <a:effectLst>
            <a:glow rad="63500">
              <a:schemeClr val="accent1">
                <a:satMod val="175000"/>
                <a:alpha val="40000"/>
              </a:schemeClr>
            </a:glow>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normAutofit/>
          </a:bodyPr>
          <a:lstStyle/>
          <a:p>
            <a:pPr defTabSz="4264025"/>
            <a:endParaRPr lang="en-US" smtClean="0">
              <a:ea typeface="+mn-ea"/>
            </a:endParaRPr>
          </a:p>
        </p:txBody>
      </p:sp>
      <p:sp>
        <p:nvSpPr>
          <p:cNvPr id="460" name="Down Arrow 459"/>
          <p:cNvSpPr/>
          <p:nvPr/>
        </p:nvSpPr>
        <p:spPr bwMode="auto">
          <a:xfrm>
            <a:off x="16459200" y="21336000"/>
            <a:ext cx="609600" cy="1143000"/>
          </a:xfrm>
          <a:prstGeom prst="downArrow">
            <a:avLst/>
          </a:prstGeom>
          <a:solidFill>
            <a:srgbClr val="FFCC66"/>
          </a:solidFill>
          <a:ln>
            <a:headEnd type="triangle" w="med" len="med"/>
            <a:tailEnd type="none" w="med" len="med"/>
          </a:ln>
          <a:effectLst>
            <a:glow rad="63500">
              <a:schemeClr val="accent1">
                <a:satMod val="175000"/>
                <a:alpha val="40000"/>
              </a:schemeClr>
            </a:glow>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normAutofit fontScale="85000" lnSpcReduction="20000"/>
          </a:bodyPr>
          <a:lstStyle/>
          <a:p>
            <a:pPr defTabSz="4264025"/>
            <a:endParaRPr lang="en-US" smtClean="0">
              <a:ea typeface="+mn-ea"/>
            </a:endParaRPr>
          </a:p>
        </p:txBody>
      </p:sp>
      <p:sp>
        <p:nvSpPr>
          <p:cNvPr id="461" name="TextBox 460"/>
          <p:cNvSpPr txBox="1"/>
          <p:nvPr/>
        </p:nvSpPr>
        <p:spPr>
          <a:xfrm>
            <a:off x="12171504" y="21636335"/>
            <a:ext cx="9164496" cy="461665"/>
          </a:xfrm>
          <a:prstGeom prst="rect">
            <a:avLst/>
          </a:prstGeom>
          <a:noFill/>
        </p:spPr>
        <p:txBody>
          <a:bodyPr wrap="square" rtlCol="0">
            <a:spAutoFit/>
          </a:bodyPr>
          <a:lstStyle/>
          <a:p>
            <a:pPr algn="ctr" defTabSz="746125" eaLnBrk="0" hangingPunct="0"/>
            <a:r>
              <a:rPr lang="en-US" sz="2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Arial" charset="0"/>
              </a:rPr>
              <a:t>Ress</a:t>
            </a:r>
            <a:r>
              <a:rPr 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Arial" charset="0"/>
              </a:rPr>
              <a:t> deployment USE CASES for OSG and </a:t>
            </a:r>
            <a:r>
              <a:rPr lang="en-US" sz="2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Arial" charset="0"/>
              </a:rPr>
              <a:t>Fermigrid</a:t>
            </a:r>
            <a:endParaRPr 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Arial" charset="0"/>
            </a:endParaRPr>
          </a:p>
        </p:txBody>
      </p:sp>
      <p:sp>
        <p:nvSpPr>
          <p:cNvPr id="311" name="Down Arrow 310"/>
          <p:cNvSpPr/>
          <p:nvPr/>
        </p:nvSpPr>
        <p:spPr bwMode="auto">
          <a:xfrm>
            <a:off x="12973050" y="25431750"/>
            <a:ext cx="590550" cy="666750"/>
          </a:xfrm>
          <a:prstGeom prst="downArrow">
            <a:avLst/>
          </a:prstGeom>
          <a:solidFill>
            <a:srgbClr val="6699FF">
              <a:alpha val="60000"/>
            </a:srgb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264025"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JOB</a:t>
            </a:r>
          </a:p>
        </p:txBody>
      </p:sp>
      <p:cxnSp>
        <p:nvCxnSpPr>
          <p:cNvPr id="312" name="Straight Arrow Connector 311"/>
          <p:cNvCxnSpPr/>
          <p:nvPr/>
        </p:nvCxnSpPr>
        <p:spPr bwMode="auto">
          <a:xfrm flipV="1">
            <a:off x="13696950" y="23660100"/>
            <a:ext cx="1562100" cy="19050"/>
          </a:xfrm>
          <a:prstGeom prst="straightConnector1">
            <a:avLst/>
          </a:prstGeom>
          <a:ln>
            <a:solidFill>
              <a:srgbClr val="A50021"/>
            </a:solidFill>
            <a:prstDash val="dash"/>
            <a:headEnd type="none" w="lg" len="lg"/>
            <a:tailEnd type="stealth" w="lg" len="lg"/>
          </a:ln>
        </p:spPr>
        <p:style>
          <a:lnRef idx="3">
            <a:schemeClr val="dk1"/>
          </a:lnRef>
          <a:fillRef idx="0">
            <a:schemeClr val="dk1"/>
          </a:fillRef>
          <a:effectRef idx="2">
            <a:schemeClr val="dk1"/>
          </a:effectRef>
          <a:fontRef idx="minor">
            <a:schemeClr val="tx1"/>
          </a:fontRef>
        </p:style>
      </p:cxnSp>
      <p:cxnSp>
        <p:nvCxnSpPr>
          <p:cNvPr id="313" name="Straight Arrow Connector 312"/>
          <p:cNvCxnSpPr/>
          <p:nvPr/>
        </p:nvCxnSpPr>
        <p:spPr bwMode="auto">
          <a:xfrm>
            <a:off x="13658850" y="23907750"/>
            <a:ext cx="1562100" cy="1588"/>
          </a:xfrm>
          <a:prstGeom prst="straightConnector1">
            <a:avLst/>
          </a:prstGeom>
          <a:ln>
            <a:solidFill>
              <a:srgbClr val="A50021"/>
            </a:solidFill>
            <a:prstDash val="dash"/>
            <a:headEnd type="stealth" w="lg" len="lg"/>
            <a:tailEnd type="none"/>
          </a:ln>
        </p:spPr>
        <p:style>
          <a:lnRef idx="3">
            <a:schemeClr val="dk1"/>
          </a:lnRef>
          <a:fillRef idx="0">
            <a:schemeClr val="dk1"/>
          </a:fillRef>
          <a:effectRef idx="2">
            <a:schemeClr val="dk1"/>
          </a:effectRef>
          <a:fontRef idx="minor">
            <a:schemeClr val="tx1"/>
          </a:fontRef>
        </p:style>
      </p:cxnSp>
      <p:sp>
        <p:nvSpPr>
          <p:cNvPr id="334" name="TextBox 333"/>
          <p:cNvSpPr txBox="1"/>
          <p:nvPr/>
        </p:nvSpPr>
        <p:spPr>
          <a:xfrm>
            <a:off x="13892538" y="23398490"/>
            <a:ext cx="1328412" cy="307777"/>
          </a:xfrm>
          <a:prstGeom prst="rect">
            <a:avLst/>
          </a:prstGeom>
          <a:noFill/>
        </p:spPr>
        <p:txBody>
          <a:bodyPr wrap="square" rtlCol="0" anchor="ctr">
            <a:spAutoFit/>
          </a:bodyPr>
          <a:lstStyle/>
          <a:p>
            <a:r>
              <a:rPr lang="en-US" sz="1400" b="1" dirty="0" smtClean="0">
                <a:solidFill>
                  <a:srgbClr val="A50021"/>
                </a:solidFill>
              </a:rPr>
              <a:t>Which Site ?</a:t>
            </a:r>
            <a:endParaRPr lang="en-US" sz="1400" b="1" dirty="0">
              <a:solidFill>
                <a:srgbClr val="A50021"/>
              </a:solidFill>
            </a:endParaRPr>
          </a:p>
        </p:txBody>
      </p:sp>
      <p:sp>
        <p:nvSpPr>
          <p:cNvPr id="335" name="TextBox 334"/>
          <p:cNvSpPr txBox="1"/>
          <p:nvPr/>
        </p:nvSpPr>
        <p:spPr>
          <a:xfrm>
            <a:off x="13885960" y="23887211"/>
            <a:ext cx="1220689" cy="307777"/>
          </a:xfrm>
          <a:prstGeom prst="rect">
            <a:avLst/>
          </a:prstGeom>
          <a:noFill/>
        </p:spPr>
        <p:txBody>
          <a:bodyPr wrap="square" rtlCol="0">
            <a:spAutoFit/>
          </a:bodyPr>
          <a:lstStyle/>
          <a:p>
            <a:r>
              <a:rPr lang="en-US" sz="1400" b="1" dirty="0" err="1" smtClean="0">
                <a:solidFill>
                  <a:srgbClr val="A50021"/>
                </a:solidFill>
              </a:rPr>
              <a:t>FermiGrid</a:t>
            </a:r>
            <a:endParaRPr lang="en-US" sz="1400" b="1" dirty="0">
              <a:solidFill>
                <a:srgbClr val="A5002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264025" rtl="0" eaLnBrk="1" fontAlgn="base" latinLnBrk="0" hangingPunct="1">
          <a:lnSpc>
            <a:spcPct val="100000"/>
          </a:lnSpc>
          <a:spcBef>
            <a:spcPct val="0"/>
          </a:spcBef>
          <a:spcAft>
            <a:spcPct val="0"/>
          </a:spcAft>
          <a:buClrTx/>
          <a:buSzTx/>
          <a:buFontTx/>
          <a:buNone/>
          <a:tabLst/>
          <a:defRPr kumimoji="0" lang="en-US" sz="8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264025" rtl="0" eaLnBrk="1" fontAlgn="base" latinLnBrk="0" hangingPunct="1">
          <a:lnSpc>
            <a:spcPct val="100000"/>
          </a:lnSpc>
          <a:spcBef>
            <a:spcPct val="0"/>
          </a:spcBef>
          <a:spcAft>
            <a:spcPct val="0"/>
          </a:spcAft>
          <a:buClrTx/>
          <a:buSzTx/>
          <a:buFontTx/>
          <a:buNone/>
          <a:tabLst/>
          <a:defRPr kumimoji="0" lang="en-US" sz="8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2469</TotalTime>
  <Words>1034</Words>
  <Application>Microsoft PowerPoint</Application>
  <PresentationFormat>Custom</PresentationFormat>
  <Paragraphs>198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Loyola University Chicago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jcopell</dc:creator>
  <cp:lastModifiedBy>Gabriele Garzoglio</cp:lastModifiedBy>
  <cp:revision>316</cp:revision>
  <dcterms:created xsi:type="dcterms:W3CDTF">2009-02-06T19:48:10Z</dcterms:created>
  <dcterms:modified xsi:type="dcterms:W3CDTF">2009-02-25T17:40:46Z</dcterms:modified>
</cp:coreProperties>
</file>