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3832800" cy="34747200"/>
  <p:notesSz cx="7019925" cy="9305925"/>
  <p:defaultTextStyle>
    <a:defPPr>
      <a:defRPr lang="en-US"/>
    </a:defPPr>
    <a:lvl1pPr marL="0" algn="l" defTabSz="3971020" rtl="0" eaLnBrk="1" latinLnBrk="0" hangingPunct="1">
      <a:defRPr sz="7800" kern="1200">
        <a:solidFill>
          <a:schemeClr val="tx1"/>
        </a:solidFill>
        <a:latin typeface="+mn-lt"/>
        <a:ea typeface="+mn-ea"/>
        <a:cs typeface="+mn-cs"/>
      </a:defRPr>
    </a:lvl1pPr>
    <a:lvl2pPr marL="1985510" algn="l" defTabSz="3971020" rtl="0" eaLnBrk="1" latinLnBrk="0" hangingPunct="1">
      <a:defRPr sz="7800" kern="1200">
        <a:solidFill>
          <a:schemeClr val="tx1"/>
        </a:solidFill>
        <a:latin typeface="+mn-lt"/>
        <a:ea typeface="+mn-ea"/>
        <a:cs typeface="+mn-cs"/>
      </a:defRPr>
    </a:lvl2pPr>
    <a:lvl3pPr marL="3971020" algn="l" defTabSz="3971020" rtl="0" eaLnBrk="1" latinLnBrk="0" hangingPunct="1">
      <a:defRPr sz="7800" kern="1200">
        <a:solidFill>
          <a:schemeClr val="tx1"/>
        </a:solidFill>
        <a:latin typeface="+mn-lt"/>
        <a:ea typeface="+mn-ea"/>
        <a:cs typeface="+mn-cs"/>
      </a:defRPr>
    </a:lvl3pPr>
    <a:lvl4pPr marL="5956530" algn="l" defTabSz="3971020" rtl="0" eaLnBrk="1" latinLnBrk="0" hangingPunct="1">
      <a:defRPr sz="7800" kern="1200">
        <a:solidFill>
          <a:schemeClr val="tx1"/>
        </a:solidFill>
        <a:latin typeface="+mn-lt"/>
        <a:ea typeface="+mn-ea"/>
        <a:cs typeface="+mn-cs"/>
      </a:defRPr>
    </a:lvl4pPr>
    <a:lvl5pPr marL="7942041" algn="l" defTabSz="3971020" rtl="0" eaLnBrk="1" latinLnBrk="0" hangingPunct="1">
      <a:defRPr sz="7800" kern="1200">
        <a:solidFill>
          <a:schemeClr val="tx1"/>
        </a:solidFill>
        <a:latin typeface="+mn-lt"/>
        <a:ea typeface="+mn-ea"/>
        <a:cs typeface="+mn-cs"/>
      </a:defRPr>
    </a:lvl5pPr>
    <a:lvl6pPr marL="9927550" algn="l" defTabSz="3971020" rtl="0" eaLnBrk="1" latinLnBrk="0" hangingPunct="1">
      <a:defRPr sz="7800" kern="1200">
        <a:solidFill>
          <a:schemeClr val="tx1"/>
        </a:solidFill>
        <a:latin typeface="+mn-lt"/>
        <a:ea typeface="+mn-ea"/>
        <a:cs typeface="+mn-cs"/>
      </a:defRPr>
    </a:lvl6pPr>
    <a:lvl7pPr marL="11913061" algn="l" defTabSz="3971020" rtl="0" eaLnBrk="1" latinLnBrk="0" hangingPunct="1">
      <a:defRPr sz="7800" kern="1200">
        <a:solidFill>
          <a:schemeClr val="tx1"/>
        </a:solidFill>
        <a:latin typeface="+mn-lt"/>
        <a:ea typeface="+mn-ea"/>
        <a:cs typeface="+mn-cs"/>
      </a:defRPr>
    </a:lvl7pPr>
    <a:lvl8pPr marL="13898571" algn="l" defTabSz="3971020" rtl="0" eaLnBrk="1" latinLnBrk="0" hangingPunct="1">
      <a:defRPr sz="7800" kern="1200">
        <a:solidFill>
          <a:schemeClr val="tx1"/>
        </a:solidFill>
        <a:latin typeface="+mn-lt"/>
        <a:ea typeface="+mn-ea"/>
        <a:cs typeface="+mn-cs"/>
      </a:defRPr>
    </a:lvl8pPr>
    <a:lvl9pPr marL="15884081" algn="l" defTabSz="3971020" rtl="0" eaLnBrk="1" latinLnBrk="0" hangingPunct="1">
      <a:defRPr sz="7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553" autoAdjust="0"/>
    <p:restoredTop sz="93151" autoAdjust="0"/>
  </p:normalViewPr>
  <p:slideViewPr>
    <p:cSldViewPr>
      <p:cViewPr>
        <p:scale>
          <a:sx n="50" d="100"/>
          <a:sy n="50" d="100"/>
        </p:scale>
        <p:origin x="4584" y="5496"/>
      </p:cViewPr>
      <p:guideLst>
        <p:guide orient="horz" pos="10944"/>
        <p:guide pos="1065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F5BADE8D-3DFF-4963-A019-EC7516B82667}" type="datetimeFigureOut">
              <a:rPr lang="en-US" smtClean="0"/>
              <a:pPr/>
              <a:t>2/27/2009</a:t>
            </a:fld>
            <a:endParaRPr lang="en-US"/>
          </a:p>
        </p:txBody>
      </p:sp>
      <p:sp>
        <p:nvSpPr>
          <p:cNvPr id="4" name="Slide Image Placeholder 3"/>
          <p:cNvSpPr>
            <a:spLocks noGrp="1" noRot="1" noChangeAspect="1"/>
          </p:cNvSpPr>
          <p:nvPr>
            <p:ph type="sldImg" idx="2"/>
          </p:nvPr>
        </p:nvSpPr>
        <p:spPr>
          <a:xfrm>
            <a:off x="1811338" y="698500"/>
            <a:ext cx="3397250"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29B13614-8717-4D48-93C5-6DF494D3ABC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04890" rtl="0" eaLnBrk="1" latinLnBrk="0" hangingPunct="1">
      <a:defRPr sz="1200" kern="1200">
        <a:solidFill>
          <a:schemeClr val="tx1"/>
        </a:solidFill>
        <a:latin typeface="+mn-lt"/>
        <a:ea typeface="+mn-ea"/>
        <a:cs typeface="+mn-cs"/>
      </a:defRPr>
    </a:lvl1pPr>
    <a:lvl2pPr marL="452445" algn="l" defTabSz="904890" rtl="0" eaLnBrk="1" latinLnBrk="0" hangingPunct="1">
      <a:defRPr sz="1200" kern="1200">
        <a:solidFill>
          <a:schemeClr val="tx1"/>
        </a:solidFill>
        <a:latin typeface="+mn-lt"/>
        <a:ea typeface="+mn-ea"/>
        <a:cs typeface="+mn-cs"/>
      </a:defRPr>
    </a:lvl2pPr>
    <a:lvl3pPr marL="904890" algn="l" defTabSz="904890" rtl="0" eaLnBrk="1" latinLnBrk="0" hangingPunct="1">
      <a:defRPr sz="1200" kern="1200">
        <a:solidFill>
          <a:schemeClr val="tx1"/>
        </a:solidFill>
        <a:latin typeface="+mn-lt"/>
        <a:ea typeface="+mn-ea"/>
        <a:cs typeface="+mn-cs"/>
      </a:defRPr>
    </a:lvl3pPr>
    <a:lvl4pPr marL="1357335" algn="l" defTabSz="904890" rtl="0" eaLnBrk="1" latinLnBrk="0" hangingPunct="1">
      <a:defRPr sz="1200" kern="1200">
        <a:solidFill>
          <a:schemeClr val="tx1"/>
        </a:solidFill>
        <a:latin typeface="+mn-lt"/>
        <a:ea typeface="+mn-ea"/>
        <a:cs typeface="+mn-cs"/>
      </a:defRPr>
    </a:lvl4pPr>
    <a:lvl5pPr marL="1809780" algn="l" defTabSz="904890" rtl="0" eaLnBrk="1" latinLnBrk="0" hangingPunct="1">
      <a:defRPr sz="1200" kern="1200">
        <a:solidFill>
          <a:schemeClr val="tx1"/>
        </a:solidFill>
        <a:latin typeface="+mn-lt"/>
        <a:ea typeface="+mn-ea"/>
        <a:cs typeface="+mn-cs"/>
      </a:defRPr>
    </a:lvl5pPr>
    <a:lvl6pPr marL="2262226" algn="l" defTabSz="904890" rtl="0" eaLnBrk="1" latinLnBrk="0" hangingPunct="1">
      <a:defRPr sz="1200" kern="1200">
        <a:solidFill>
          <a:schemeClr val="tx1"/>
        </a:solidFill>
        <a:latin typeface="+mn-lt"/>
        <a:ea typeface="+mn-ea"/>
        <a:cs typeface="+mn-cs"/>
      </a:defRPr>
    </a:lvl6pPr>
    <a:lvl7pPr marL="2714671" algn="l" defTabSz="904890" rtl="0" eaLnBrk="1" latinLnBrk="0" hangingPunct="1">
      <a:defRPr sz="1200" kern="1200">
        <a:solidFill>
          <a:schemeClr val="tx1"/>
        </a:solidFill>
        <a:latin typeface="+mn-lt"/>
        <a:ea typeface="+mn-ea"/>
        <a:cs typeface="+mn-cs"/>
      </a:defRPr>
    </a:lvl7pPr>
    <a:lvl8pPr marL="3167116" algn="l" defTabSz="904890" rtl="0" eaLnBrk="1" latinLnBrk="0" hangingPunct="1">
      <a:defRPr sz="1200" kern="1200">
        <a:solidFill>
          <a:schemeClr val="tx1"/>
        </a:solidFill>
        <a:latin typeface="+mn-lt"/>
        <a:ea typeface="+mn-ea"/>
        <a:cs typeface="+mn-cs"/>
      </a:defRPr>
    </a:lvl8pPr>
    <a:lvl9pPr marL="3619561" algn="l" defTabSz="9048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1338" y="698500"/>
            <a:ext cx="3397250" cy="34893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B13614-8717-4D48-93C5-6DF494D3ABC9}"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37460" y="10794156"/>
            <a:ext cx="28757880" cy="7448127"/>
          </a:xfrm>
        </p:spPr>
        <p:txBody>
          <a:bodyPr/>
          <a:lstStyle/>
          <a:p>
            <a:r>
              <a:rPr lang="en-US" smtClean="0"/>
              <a:t>Click to edit Master title style</a:t>
            </a:r>
            <a:endParaRPr lang="en-US"/>
          </a:p>
        </p:txBody>
      </p:sp>
      <p:sp>
        <p:nvSpPr>
          <p:cNvPr id="3" name="Subtitle 2"/>
          <p:cNvSpPr>
            <a:spLocks noGrp="1"/>
          </p:cNvSpPr>
          <p:nvPr>
            <p:ph type="subTitle" idx="1"/>
          </p:nvPr>
        </p:nvSpPr>
        <p:spPr>
          <a:xfrm>
            <a:off x="5074920" y="19690080"/>
            <a:ext cx="23682960" cy="8879840"/>
          </a:xfrm>
        </p:spPr>
        <p:txBody>
          <a:bodyPr/>
          <a:lstStyle>
            <a:lvl1pPr marL="0" indent="0" algn="ctr">
              <a:buNone/>
              <a:defRPr>
                <a:solidFill>
                  <a:schemeClr val="tx1">
                    <a:tint val="75000"/>
                  </a:schemeClr>
                </a:solidFill>
              </a:defRPr>
            </a:lvl1pPr>
            <a:lvl2pPr marL="1985510" indent="0" algn="ctr">
              <a:buNone/>
              <a:defRPr>
                <a:solidFill>
                  <a:schemeClr val="tx1">
                    <a:tint val="75000"/>
                  </a:schemeClr>
                </a:solidFill>
              </a:defRPr>
            </a:lvl2pPr>
            <a:lvl3pPr marL="3971020" indent="0" algn="ctr">
              <a:buNone/>
              <a:defRPr>
                <a:solidFill>
                  <a:schemeClr val="tx1">
                    <a:tint val="75000"/>
                  </a:schemeClr>
                </a:solidFill>
              </a:defRPr>
            </a:lvl3pPr>
            <a:lvl4pPr marL="5956530" indent="0" algn="ctr">
              <a:buNone/>
              <a:defRPr>
                <a:solidFill>
                  <a:schemeClr val="tx1">
                    <a:tint val="75000"/>
                  </a:schemeClr>
                </a:solidFill>
              </a:defRPr>
            </a:lvl4pPr>
            <a:lvl5pPr marL="7942041" indent="0" algn="ctr">
              <a:buNone/>
              <a:defRPr>
                <a:solidFill>
                  <a:schemeClr val="tx1">
                    <a:tint val="75000"/>
                  </a:schemeClr>
                </a:solidFill>
              </a:defRPr>
            </a:lvl5pPr>
            <a:lvl6pPr marL="9927550" indent="0" algn="ctr">
              <a:buNone/>
              <a:defRPr>
                <a:solidFill>
                  <a:schemeClr val="tx1">
                    <a:tint val="75000"/>
                  </a:schemeClr>
                </a:solidFill>
              </a:defRPr>
            </a:lvl6pPr>
            <a:lvl7pPr marL="11913061" indent="0" algn="ctr">
              <a:buNone/>
              <a:defRPr>
                <a:solidFill>
                  <a:schemeClr val="tx1">
                    <a:tint val="75000"/>
                  </a:schemeClr>
                </a:solidFill>
              </a:defRPr>
            </a:lvl7pPr>
            <a:lvl8pPr marL="13898571" indent="0" algn="ctr">
              <a:buNone/>
              <a:defRPr>
                <a:solidFill>
                  <a:schemeClr val="tx1">
                    <a:tint val="75000"/>
                  </a:schemeClr>
                </a:solidFill>
              </a:defRPr>
            </a:lvl8pPr>
            <a:lvl9pPr marL="15884081"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528781" y="1391501"/>
            <a:ext cx="7612380" cy="2964772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91640" y="1391501"/>
            <a:ext cx="22273260" cy="296477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4FE76C-C1CD-4B36-BC91-FE86C55348C1}" type="datetimeFigureOut">
              <a:rPr lang="en-US" smtClean="0"/>
              <a:pPr/>
              <a:t>2/27/2009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72559" y="22328295"/>
            <a:ext cx="28757880" cy="6901180"/>
          </a:xfrm>
        </p:spPr>
        <p:txBody>
          <a:bodyPr anchor="t"/>
          <a:lstStyle>
            <a:lvl1pPr algn="l">
              <a:defRPr sz="17400" b="1" cap="all"/>
            </a:lvl1pPr>
          </a:lstStyle>
          <a:p>
            <a:r>
              <a:rPr lang="en-US" smtClean="0"/>
              <a:t>Click to edit Master title style</a:t>
            </a:r>
            <a:endParaRPr lang="en-US"/>
          </a:p>
        </p:txBody>
      </p:sp>
      <p:sp>
        <p:nvSpPr>
          <p:cNvPr id="3" name="Text Placeholder 2"/>
          <p:cNvSpPr>
            <a:spLocks noGrp="1"/>
          </p:cNvSpPr>
          <p:nvPr>
            <p:ph type="body" idx="1"/>
          </p:nvPr>
        </p:nvSpPr>
        <p:spPr>
          <a:xfrm>
            <a:off x="2672559" y="14727349"/>
            <a:ext cx="28757880" cy="7600947"/>
          </a:xfrm>
        </p:spPr>
        <p:txBody>
          <a:bodyPr anchor="b"/>
          <a:lstStyle>
            <a:lvl1pPr marL="0" indent="0">
              <a:buNone/>
              <a:defRPr sz="8700">
                <a:solidFill>
                  <a:schemeClr val="tx1">
                    <a:tint val="75000"/>
                  </a:schemeClr>
                </a:solidFill>
              </a:defRPr>
            </a:lvl1pPr>
            <a:lvl2pPr marL="1985510" indent="0">
              <a:buNone/>
              <a:defRPr sz="7800">
                <a:solidFill>
                  <a:schemeClr val="tx1">
                    <a:tint val="75000"/>
                  </a:schemeClr>
                </a:solidFill>
              </a:defRPr>
            </a:lvl2pPr>
            <a:lvl3pPr marL="3971020" indent="0">
              <a:buNone/>
              <a:defRPr sz="6900">
                <a:solidFill>
                  <a:schemeClr val="tx1">
                    <a:tint val="75000"/>
                  </a:schemeClr>
                </a:solidFill>
              </a:defRPr>
            </a:lvl3pPr>
            <a:lvl4pPr marL="5956530" indent="0">
              <a:buNone/>
              <a:defRPr sz="6000">
                <a:solidFill>
                  <a:schemeClr val="tx1">
                    <a:tint val="75000"/>
                  </a:schemeClr>
                </a:solidFill>
              </a:defRPr>
            </a:lvl4pPr>
            <a:lvl5pPr marL="7942041" indent="0">
              <a:buNone/>
              <a:defRPr sz="6000">
                <a:solidFill>
                  <a:schemeClr val="tx1">
                    <a:tint val="75000"/>
                  </a:schemeClr>
                </a:solidFill>
              </a:defRPr>
            </a:lvl5pPr>
            <a:lvl6pPr marL="9927550" indent="0">
              <a:buNone/>
              <a:defRPr sz="6000">
                <a:solidFill>
                  <a:schemeClr val="tx1">
                    <a:tint val="75000"/>
                  </a:schemeClr>
                </a:solidFill>
              </a:defRPr>
            </a:lvl6pPr>
            <a:lvl7pPr marL="11913061" indent="0">
              <a:buNone/>
              <a:defRPr sz="6000">
                <a:solidFill>
                  <a:schemeClr val="tx1">
                    <a:tint val="75000"/>
                  </a:schemeClr>
                </a:solidFill>
              </a:defRPr>
            </a:lvl7pPr>
            <a:lvl8pPr marL="13898571" indent="0">
              <a:buNone/>
              <a:defRPr sz="6000">
                <a:solidFill>
                  <a:schemeClr val="tx1">
                    <a:tint val="75000"/>
                  </a:schemeClr>
                </a:solidFill>
              </a:defRPr>
            </a:lvl8pPr>
            <a:lvl9pPr marL="15884081" indent="0">
              <a:buNone/>
              <a:defRPr sz="6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4FE76C-C1CD-4B36-BC91-FE86C55348C1}" type="datetimeFigureOut">
              <a:rPr lang="en-US" smtClean="0"/>
              <a:pPr/>
              <a:t>2/27/2009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91640" y="8107685"/>
            <a:ext cx="14942820" cy="22931545"/>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198340" y="8107685"/>
            <a:ext cx="14942820" cy="22931545"/>
          </a:xfrm>
        </p:spPr>
        <p:txBody>
          <a:bodyPr/>
          <a:lstStyle>
            <a:lvl1pPr>
              <a:defRPr sz="12200"/>
            </a:lvl1pPr>
            <a:lvl2pPr>
              <a:defRPr sz="10400"/>
            </a:lvl2pPr>
            <a:lvl3pPr>
              <a:defRPr sz="87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4FE76C-C1CD-4B36-BC91-FE86C55348C1}" type="datetimeFigureOut">
              <a:rPr lang="en-US" smtClean="0"/>
              <a:pPr/>
              <a:t>2/27/2009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91640" y="7777906"/>
            <a:ext cx="14948696" cy="3241461"/>
          </a:xfrm>
        </p:spPr>
        <p:txBody>
          <a:bodyPr anchor="b"/>
          <a:lstStyle>
            <a:lvl1pPr marL="0" indent="0">
              <a:buNone/>
              <a:defRPr sz="10400" b="1"/>
            </a:lvl1pPr>
            <a:lvl2pPr marL="1985510" indent="0">
              <a:buNone/>
              <a:defRPr sz="8700" b="1"/>
            </a:lvl2pPr>
            <a:lvl3pPr marL="3971020" indent="0">
              <a:buNone/>
              <a:defRPr sz="7800" b="1"/>
            </a:lvl3pPr>
            <a:lvl4pPr marL="5956530" indent="0">
              <a:buNone/>
              <a:defRPr sz="6900" b="1"/>
            </a:lvl4pPr>
            <a:lvl5pPr marL="7942041" indent="0">
              <a:buNone/>
              <a:defRPr sz="6900" b="1"/>
            </a:lvl5pPr>
            <a:lvl6pPr marL="9927550" indent="0">
              <a:buNone/>
              <a:defRPr sz="6900" b="1"/>
            </a:lvl6pPr>
            <a:lvl7pPr marL="11913061" indent="0">
              <a:buNone/>
              <a:defRPr sz="6900" b="1"/>
            </a:lvl7pPr>
            <a:lvl8pPr marL="13898571" indent="0">
              <a:buNone/>
              <a:defRPr sz="6900" b="1"/>
            </a:lvl8pPr>
            <a:lvl9pPr marL="15884081" indent="0">
              <a:buNone/>
              <a:defRPr sz="6900" b="1"/>
            </a:lvl9pPr>
          </a:lstStyle>
          <a:p>
            <a:pPr lvl="0"/>
            <a:r>
              <a:rPr lang="en-US" smtClean="0"/>
              <a:t>Click to edit Master text styles</a:t>
            </a:r>
          </a:p>
        </p:txBody>
      </p:sp>
      <p:sp>
        <p:nvSpPr>
          <p:cNvPr id="4" name="Content Placeholder 3"/>
          <p:cNvSpPr>
            <a:spLocks noGrp="1"/>
          </p:cNvSpPr>
          <p:nvPr>
            <p:ph sz="half" idx="2"/>
          </p:nvPr>
        </p:nvSpPr>
        <p:spPr>
          <a:xfrm>
            <a:off x="1691640" y="11019366"/>
            <a:ext cx="14948696" cy="20019860"/>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7186594" y="7777906"/>
            <a:ext cx="14954568" cy="3241461"/>
          </a:xfrm>
        </p:spPr>
        <p:txBody>
          <a:bodyPr anchor="b"/>
          <a:lstStyle>
            <a:lvl1pPr marL="0" indent="0">
              <a:buNone/>
              <a:defRPr sz="10400" b="1"/>
            </a:lvl1pPr>
            <a:lvl2pPr marL="1985510" indent="0">
              <a:buNone/>
              <a:defRPr sz="8700" b="1"/>
            </a:lvl2pPr>
            <a:lvl3pPr marL="3971020" indent="0">
              <a:buNone/>
              <a:defRPr sz="7800" b="1"/>
            </a:lvl3pPr>
            <a:lvl4pPr marL="5956530" indent="0">
              <a:buNone/>
              <a:defRPr sz="6900" b="1"/>
            </a:lvl4pPr>
            <a:lvl5pPr marL="7942041" indent="0">
              <a:buNone/>
              <a:defRPr sz="6900" b="1"/>
            </a:lvl5pPr>
            <a:lvl6pPr marL="9927550" indent="0">
              <a:buNone/>
              <a:defRPr sz="6900" b="1"/>
            </a:lvl6pPr>
            <a:lvl7pPr marL="11913061" indent="0">
              <a:buNone/>
              <a:defRPr sz="6900" b="1"/>
            </a:lvl7pPr>
            <a:lvl8pPr marL="13898571" indent="0">
              <a:buNone/>
              <a:defRPr sz="6900" b="1"/>
            </a:lvl8pPr>
            <a:lvl9pPr marL="15884081" indent="0">
              <a:buNone/>
              <a:defRPr sz="6900" b="1"/>
            </a:lvl9pPr>
          </a:lstStyle>
          <a:p>
            <a:pPr lvl="0"/>
            <a:r>
              <a:rPr lang="en-US" smtClean="0"/>
              <a:t>Click to edit Master text styles</a:t>
            </a:r>
          </a:p>
        </p:txBody>
      </p:sp>
      <p:sp>
        <p:nvSpPr>
          <p:cNvPr id="6" name="Content Placeholder 5"/>
          <p:cNvSpPr>
            <a:spLocks noGrp="1"/>
          </p:cNvSpPr>
          <p:nvPr>
            <p:ph sz="quarter" idx="4"/>
          </p:nvPr>
        </p:nvSpPr>
        <p:spPr>
          <a:xfrm>
            <a:off x="17186594" y="11019366"/>
            <a:ext cx="14954568" cy="20019860"/>
          </a:xfrm>
        </p:spPr>
        <p:txBody>
          <a:bodyPr/>
          <a:lstStyle>
            <a:lvl1pPr>
              <a:defRPr sz="10400"/>
            </a:lvl1pPr>
            <a:lvl2pPr>
              <a:defRPr sz="8700"/>
            </a:lvl2pPr>
            <a:lvl3pPr>
              <a:defRPr sz="78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4FE76C-C1CD-4B36-BC91-FE86C55348C1}" type="datetimeFigureOut">
              <a:rPr lang="en-US" smtClean="0"/>
              <a:pPr/>
              <a:t>2/27/2009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4FE76C-C1CD-4B36-BC91-FE86C55348C1}" type="datetimeFigureOut">
              <a:rPr lang="en-US" smtClean="0"/>
              <a:pPr/>
              <a:t>2/27/2009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FE76C-C1CD-4B36-BC91-FE86C55348C1}" type="datetimeFigureOut">
              <a:rPr lang="en-US" smtClean="0"/>
              <a:pPr/>
              <a:t>2/27/2009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91642" y="1383453"/>
            <a:ext cx="11130758" cy="5887720"/>
          </a:xfrm>
        </p:spPr>
        <p:txBody>
          <a:bodyPr anchor="b"/>
          <a:lstStyle>
            <a:lvl1pPr algn="l">
              <a:defRPr sz="8700" b="1"/>
            </a:lvl1pPr>
          </a:lstStyle>
          <a:p>
            <a:r>
              <a:rPr lang="en-US" smtClean="0"/>
              <a:t>Click to edit Master title style</a:t>
            </a:r>
            <a:endParaRPr lang="en-US"/>
          </a:p>
        </p:txBody>
      </p:sp>
      <p:sp>
        <p:nvSpPr>
          <p:cNvPr id="3" name="Content Placeholder 2"/>
          <p:cNvSpPr>
            <a:spLocks noGrp="1"/>
          </p:cNvSpPr>
          <p:nvPr>
            <p:ph idx="1"/>
          </p:nvPr>
        </p:nvSpPr>
        <p:spPr>
          <a:xfrm>
            <a:off x="13227686" y="1383456"/>
            <a:ext cx="18913475" cy="29655773"/>
          </a:xfrm>
        </p:spPr>
        <p:txBody>
          <a:bodyPr/>
          <a:lstStyle>
            <a:lvl1pPr>
              <a:defRPr sz="13900"/>
            </a:lvl1pPr>
            <a:lvl2pPr>
              <a:defRPr sz="12200"/>
            </a:lvl2pPr>
            <a:lvl3pPr>
              <a:defRPr sz="104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91642" y="7271178"/>
            <a:ext cx="11130758" cy="23768052"/>
          </a:xfrm>
        </p:spPr>
        <p:txBody>
          <a:bodyPr/>
          <a:lstStyle>
            <a:lvl1pPr marL="0" indent="0">
              <a:buNone/>
              <a:defRPr sz="6000"/>
            </a:lvl1pPr>
            <a:lvl2pPr marL="1985510" indent="0">
              <a:buNone/>
              <a:defRPr sz="5200"/>
            </a:lvl2pPr>
            <a:lvl3pPr marL="3971020" indent="0">
              <a:buNone/>
              <a:defRPr sz="4400"/>
            </a:lvl3pPr>
            <a:lvl4pPr marL="5956530" indent="0">
              <a:buNone/>
              <a:defRPr sz="3900"/>
            </a:lvl4pPr>
            <a:lvl5pPr marL="7942041" indent="0">
              <a:buNone/>
              <a:defRPr sz="3900"/>
            </a:lvl5pPr>
            <a:lvl6pPr marL="9927550" indent="0">
              <a:buNone/>
              <a:defRPr sz="3900"/>
            </a:lvl6pPr>
            <a:lvl7pPr marL="11913061" indent="0">
              <a:buNone/>
              <a:defRPr sz="3900"/>
            </a:lvl7pPr>
            <a:lvl8pPr marL="13898571" indent="0">
              <a:buNone/>
              <a:defRPr sz="3900"/>
            </a:lvl8pPr>
            <a:lvl9pPr marL="15884081"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FE76C-C1CD-4B36-BC91-FE86C55348C1}" type="datetimeFigureOut">
              <a:rPr lang="en-US" smtClean="0"/>
              <a:pPr/>
              <a:t>2/27/2009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31466" y="24323041"/>
            <a:ext cx="20299680" cy="2871472"/>
          </a:xfrm>
        </p:spPr>
        <p:txBody>
          <a:bodyPr anchor="b"/>
          <a:lstStyle>
            <a:lvl1pPr algn="l">
              <a:defRPr sz="8700" b="1"/>
            </a:lvl1pPr>
          </a:lstStyle>
          <a:p>
            <a:r>
              <a:rPr lang="en-US" smtClean="0"/>
              <a:t>Click to edit Master title style</a:t>
            </a:r>
            <a:endParaRPr lang="en-US"/>
          </a:p>
        </p:txBody>
      </p:sp>
      <p:sp>
        <p:nvSpPr>
          <p:cNvPr id="3" name="Picture Placeholder 2"/>
          <p:cNvSpPr>
            <a:spLocks noGrp="1"/>
          </p:cNvSpPr>
          <p:nvPr>
            <p:ph type="pic" idx="1"/>
          </p:nvPr>
        </p:nvSpPr>
        <p:spPr>
          <a:xfrm>
            <a:off x="6631466" y="3104728"/>
            <a:ext cx="20299680" cy="20848320"/>
          </a:xfrm>
        </p:spPr>
        <p:txBody>
          <a:bodyPr/>
          <a:lstStyle>
            <a:lvl1pPr marL="0" indent="0">
              <a:buNone/>
              <a:defRPr sz="13900"/>
            </a:lvl1pPr>
            <a:lvl2pPr marL="1985510" indent="0">
              <a:buNone/>
              <a:defRPr sz="12200"/>
            </a:lvl2pPr>
            <a:lvl3pPr marL="3971020" indent="0">
              <a:buNone/>
              <a:defRPr sz="10400"/>
            </a:lvl3pPr>
            <a:lvl4pPr marL="5956530" indent="0">
              <a:buNone/>
              <a:defRPr sz="8700"/>
            </a:lvl4pPr>
            <a:lvl5pPr marL="7942041" indent="0">
              <a:buNone/>
              <a:defRPr sz="8700"/>
            </a:lvl5pPr>
            <a:lvl6pPr marL="9927550" indent="0">
              <a:buNone/>
              <a:defRPr sz="8700"/>
            </a:lvl6pPr>
            <a:lvl7pPr marL="11913061" indent="0">
              <a:buNone/>
              <a:defRPr sz="8700"/>
            </a:lvl7pPr>
            <a:lvl8pPr marL="13898571" indent="0">
              <a:buNone/>
              <a:defRPr sz="8700"/>
            </a:lvl8pPr>
            <a:lvl9pPr marL="15884081" indent="0">
              <a:buNone/>
              <a:defRPr sz="8700"/>
            </a:lvl9pPr>
          </a:lstStyle>
          <a:p>
            <a:endParaRPr lang="en-US"/>
          </a:p>
        </p:txBody>
      </p:sp>
      <p:sp>
        <p:nvSpPr>
          <p:cNvPr id="4" name="Text Placeholder 3"/>
          <p:cNvSpPr>
            <a:spLocks noGrp="1"/>
          </p:cNvSpPr>
          <p:nvPr>
            <p:ph type="body" sz="half" idx="2"/>
          </p:nvPr>
        </p:nvSpPr>
        <p:spPr>
          <a:xfrm>
            <a:off x="6631466" y="27194513"/>
            <a:ext cx="20299680" cy="4077968"/>
          </a:xfrm>
        </p:spPr>
        <p:txBody>
          <a:bodyPr/>
          <a:lstStyle>
            <a:lvl1pPr marL="0" indent="0">
              <a:buNone/>
              <a:defRPr sz="6000"/>
            </a:lvl1pPr>
            <a:lvl2pPr marL="1985510" indent="0">
              <a:buNone/>
              <a:defRPr sz="5200"/>
            </a:lvl2pPr>
            <a:lvl3pPr marL="3971020" indent="0">
              <a:buNone/>
              <a:defRPr sz="4400"/>
            </a:lvl3pPr>
            <a:lvl4pPr marL="5956530" indent="0">
              <a:buNone/>
              <a:defRPr sz="3900"/>
            </a:lvl4pPr>
            <a:lvl5pPr marL="7942041" indent="0">
              <a:buNone/>
              <a:defRPr sz="3900"/>
            </a:lvl5pPr>
            <a:lvl6pPr marL="9927550" indent="0">
              <a:buNone/>
              <a:defRPr sz="3900"/>
            </a:lvl6pPr>
            <a:lvl7pPr marL="11913061" indent="0">
              <a:buNone/>
              <a:defRPr sz="3900"/>
            </a:lvl7pPr>
            <a:lvl8pPr marL="13898571" indent="0">
              <a:buNone/>
              <a:defRPr sz="3900"/>
            </a:lvl8pPr>
            <a:lvl9pPr marL="15884081" indent="0">
              <a:buNone/>
              <a:defRPr sz="3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4FE76C-C1CD-4B36-BC91-FE86C55348C1}" type="datetimeFigureOut">
              <a:rPr lang="en-US" smtClean="0"/>
              <a:pPr/>
              <a:t>2/27/2009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EE08D6-BE88-46E7-92D0-9314083600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91640" y="1391500"/>
            <a:ext cx="30449520" cy="5791200"/>
          </a:xfrm>
          <a:prstGeom prst="rect">
            <a:avLst/>
          </a:prstGeom>
        </p:spPr>
        <p:txBody>
          <a:bodyPr vert="horz" lIns="397102" tIns="198551" rIns="397102" bIns="1985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91640" y="8107685"/>
            <a:ext cx="30449520" cy="22931545"/>
          </a:xfrm>
          <a:prstGeom prst="rect">
            <a:avLst/>
          </a:prstGeom>
        </p:spPr>
        <p:txBody>
          <a:bodyPr vert="horz" lIns="397102" tIns="198551" rIns="397102" bIns="1985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91640" y="32205508"/>
            <a:ext cx="7894320" cy="1849967"/>
          </a:xfrm>
          <a:prstGeom prst="rect">
            <a:avLst/>
          </a:prstGeom>
        </p:spPr>
        <p:txBody>
          <a:bodyPr vert="horz" lIns="397102" tIns="198551" rIns="397102" bIns="198551" rtlCol="0" anchor="ctr"/>
          <a:lstStyle>
            <a:lvl1pPr algn="l">
              <a:defRPr sz="5200">
                <a:solidFill>
                  <a:schemeClr val="tx1">
                    <a:tint val="75000"/>
                  </a:schemeClr>
                </a:solidFill>
              </a:defRPr>
            </a:lvl1pPr>
          </a:lstStyle>
          <a:p>
            <a:fld id="{3A4FE76C-C1CD-4B36-BC91-FE86C55348C1}" type="datetimeFigureOut">
              <a:rPr lang="en-US" smtClean="0"/>
              <a:pPr/>
              <a:t>2/27/2009</a:t>
            </a:fld>
            <a:endParaRPr lang="en-US"/>
          </a:p>
        </p:txBody>
      </p:sp>
      <p:sp>
        <p:nvSpPr>
          <p:cNvPr id="5" name="Footer Placeholder 4"/>
          <p:cNvSpPr>
            <a:spLocks noGrp="1"/>
          </p:cNvSpPr>
          <p:nvPr>
            <p:ph type="ftr" sz="quarter" idx="3"/>
          </p:nvPr>
        </p:nvSpPr>
        <p:spPr>
          <a:xfrm>
            <a:off x="11559540" y="32205508"/>
            <a:ext cx="10713720" cy="1849967"/>
          </a:xfrm>
          <a:prstGeom prst="rect">
            <a:avLst/>
          </a:prstGeom>
        </p:spPr>
        <p:txBody>
          <a:bodyPr vert="horz" lIns="397102" tIns="198551" rIns="397102" bIns="198551" rtlCol="0" anchor="ctr"/>
          <a:lstStyle>
            <a:lvl1pPr algn="ctr">
              <a:defRPr sz="5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4246840" y="32205508"/>
            <a:ext cx="7894320" cy="1849967"/>
          </a:xfrm>
          <a:prstGeom prst="rect">
            <a:avLst/>
          </a:prstGeom>
        </p:spPr>
        <p:txBody>
          <a:bodyPr vert="horz" lIns="397102" tIns="198551" rIns="397102" bIns="198551" rtlCol="0" anchor="ctr"/>
          <a:lstStyle>
            <a:lvl1pPr algn="r">
              <a:defRPr sz="5200">
                <a:solidFill>
                  <a:schemeClr val="tx1">
                    <a:tint val="75000"/>
                  </a:schemeClr>
                </a:solidFill>
              </a:defRPr>
            </a:lvl1pPr>
          </a:lstStyle>
          <a:p>
            <a:fld id="{32EE08D6-BE88-46E7-92D0-9314083600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71020" rtl="0" eaLnBrk="1" latinLnBrk="0" hangingPunct="1">
        <a:spcBef>
          <a:spcPct val="0"/>
        </a:spcBef>
        <a:buNone/>
        <a:defRPr sz="19100" kern="1200">
          <a:solidFill>
            <a:schemeClr val="tx1"/>
          </a:solidFill>
          <a:latin typeface="+mj-lt"/>
          <a:ea typeface="+mj-ea"/>
          <a:cs typeface="+mj-cs"/>
        </a:defRPr>
      </a:lvl1pPr>
    </p:titleStyle>
    <p:bodyStyle>
      <a:lvl1pPr marL="1489132" indent="-1489132" algn="l" defTabSz="3971020" rtl="0" eaLnBrk="1" latinLnBrk="0" hangingPunct="1">
        <a:spcBef>
          <a:spcPct val="20000"/>
        </a:spcBef>
        <a:buFont typeface="Arial" pitchFamily="34" charset="0"/>
        <a:buChar char="•"/>
        <a:defRPr sz="13900" kern="1200">
          <a:solidFill>
            <a:schemeClr val="tx1"/>
          </a:solidFill>
          <a:latin typeface="+mn-lt"/>
          <a:ea typeface="+mn-ea"/>
          <a:cs typeface="+mn-cs"/>
        </a:defRPr>
      </a:lvl1pPr>
      <a:lvl2pPr marL="3226454" indent="-1240944" algn="l" defTabSz="3971020" rtl="0" eaLnBrk="1" latinLnBrk="0" hangingPunct="1">
        <a:spcBef>
          <a:spcPct val="20000"/>
        </a:spcBef>
        <a:buFont typeface="Arial" pitchFamily="34" charset="0"/>
        <a:buChar char="–"/>
        <a:defRPr sz="12200" kern="1200">
          <a:solidFill>
            <a:schemeClr val="tx1"/>
          </a:solidFill>
          <a:latin typeface="+mn-lt"/>
          <a:ea typeface="+mn-ea"/>
          <a:cs typeface="+mn-cs"/>
        </a:defRPr>
      </a:lvl2pPr>
      <a:lvl3pPr marL="4963775" indent="-992755" algn="l" defTabSz="3971020" rtl="0" eaLnBrk="1" latinLnBrk="0" hangingPunct="1">
        <a:spcBef>
          <a:spcPct val="20000"/>
        </a:spcBef>
        <a:buFont typeface="Arial" pitchFamily="34" charset="0"/>
        <a:buChar char="•"/>
        <a:defRPr sz="10400" kern="1200">
          <a:solidFill>
            <a:schemeClr val="tx1"/>
          </a:solidFill>
          <a:latin typeface="+mn-lt"/>
          <a:ea typeface="+mn-ea"/>
          <a:cs typeface="+mn-cs"/>
        </a:defRPr>
      </a:lvl3pPr>
      <a:lvl4pPr marL="694928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4pPr>
      <a:lvl5pPr marL="893479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5pPr>
      <a:lvl6pPr marL="1092030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6pPr>
      <a:lvl7pPr marL="1290581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7pPr>
      <a:lvl8pPr marL="14891327"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8pPr>
      <a:lvl9pPr marL="16876836" indent="-992755" algn="l" defTabSz="3971020" rtl="0" eaLnBrk="1" latinLnBrk="0" hangingPunct="1">
        <a:spcBef>
          <a:spcPct val="20000"/>
        </a:spcBef>
        <a:buFont typeface="Arial" pitchFamily="34" charset="0"/>
        <a:buChar char="•"/>
        <a:defRPr sz="8700" kern="1200">
          <a:solidFill>
            <a:schemeClr val="tx1"/>
          </a:solidFill>
          <a:latin typeface="+mn-lt"/>
          <a:ea typeface="+mn-ea"/>
          <a:cs typeface="+mn-cs"/>
        </a:defRPr>
      </a:lvl9pPr>
    </p:bodyStyle>
    <p:otherStyle>
      <a:defPPr>
        <a:defRPr lang="en-US"/>
      </a:defPPr>
      <a:lvl1pPr marL="0" algn="l" defTabSz="3971020" rtl="0" eaLnBrk="1" latinLnBrk="0" hangingPunct="1">
        <a:defRPr sz="7800" kern="1200">
          <a:solidFill>
            <a:schemeClr val="tx1"/>
          </a:solidFill>
          <a:latin typeface="+mn-lt"/>
          <a:ea typeface="+mn-ea"/>
          <a:cs typeface="+mn-cs"/>
        </a:defRPr>
      </a:lvl1pPr>
      <a:lvl2pPr marL="1985510" algn="l" defTabSz="3971020" rtl="0" eaLnBrk="1" latinLnBrk="0" hangingPunct="1">
        <a:defRPr sz="7800" kern="1200">
          <a:solidFill>
            <a:schemeClr val="tx1"/>
          </a:solidFill>
          <a:latin typeface="+mn-lt"/>
          <a:ea typeface="+mn-ea"/>
          <a:cs typeface="+mn-cs"/>
        </a:defRPr>
      </a:lvl2pPr>
      <a:lvl3pPr marL="3971020" algn="l" defTabSz="3971020" rtl="0" eaLnBrk="1" latinLnBrk="0" hangingPunct="1">
        <a:defRPr sz="7800" kern="1200">
          <a:solidFill>
            <a:schemeClr val="tx1"/>
          </a:solidFill>
          <a:latin typeface="+mn-lt"/>
          <a:ea typeface="+mn-ea"/>
          <a:cs typeface="+mn-cs"/>
        </a:defRPr>
      </a:lvl3pPr>
      <a:lvl4pPr marL="5956530" algn="l" defTabSz="3971020" rtl="0" eaLnBrk="1" latinLnBrk="0" hangingPunct="1">
        <a:defRPr sz="7800" kern="1200">
          <a:solidFill>
            <a:schemeClr val="tx1"/>
          </a:solidFill>
          <a:latin typeface="+mn-lt"/>
          <a:ea typeface="+mn-ea"/>
          <a:cs typeface="+mn-cs"/>
        </a:defRPr>
      </a:lvl4pPr>
      <a:lvl5pPr marL="7942041" algn="l" defTabSz="3971020" rtl="0" eaLnBrk="1" latinLnBrk="0" hangingPunct="1">
        <a:defRPr sz="7800" kern="1200">
          <a:solidFill>
            <a:schemeClr val="tx1"/>
          </a:solidFill>
          <a:latin typeface="+mn-lt"/>
          <a:ea typeface="+mn-ea"/>
          <a:cs typeface="+mn-cs"/>
        </a:defRPr>
      </a:lvl5pPr>
      <a:lvl6pPr marL="9927550" algn="l" defTabSz="3971020" rtl="0" eaLnBrk="1" latinLnBrk="0" hangingPunct="1">
        <a:defRPr sz="7800" kern="1200">
          <a:solidFill>
            <a:schemeClr val="tx1"/>
          </a:solidFill>
          <a:latin typeface="+mn-lt"/>
          <a:ea typeface="+mn-ea"/>
          <a:cs typeface="+mn-cs"/>
        </a:defRPr>
      </a:lvl6pPr>
      <a:lvl7pPr marL="11913061" algn="l" defTabSz="3971020" rtl="0" eaLnBrk="1" latinLnBrk="0" hangingPunct="1">
        <a:defRPr sz="7800" kern="1200">
          <a:solidFill>
            <a:schemeClr val="tx1"/>
          </a:solidFill>
          <a:latin typeface="+mn-lt"/>
          <a:ea typeface="+mn-ea"/>
          <a:cs typeface="+mn-cs"/>
        </a:defRPr>
      </a:lvl7pPr>
      <a:lvl8pPr marL="13898571" algn="l" defTabSz="3971020" rtl="0" eaLnBrk="1" latinLnBrk="0" hangingPunct="1">
        <a:defRPr sz="7800" kern="1200">
          <a:solidFill>
            <a:schemeClr val="tx1"/>
          </a:solidFill>
          <a:latin typeface="+mn-lt"/>
          <a:ea typeface="+mn-ea"/>
          <a:cs typeface="+mn-cs"/>
        </a:defRPr>
      </a:lvl8pPr>
      <a:lvl9pPr marL="15884081" algn="l" defTabSz="3971020" rtl="0" eaLnBrk="1" latinLnBrk="0" hangingPunct="1">
        <a:defRPr sz="7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Rectangle 226"/>
          <p:cNvSpPr/>
          <p:nvPr/>
        </p:nvSpPr>
        <p:spPr>
          <a:xfrm>
            <a:off x="1295400" y="23820543"/>
            <a:ext cx="14782800" cy="7391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17745650" y="14295543"/>
            <a:ext cx="15228058" cy="891593"/>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a:spAutoFit/>
          </a:bodyPr>
          <a:lstStyle/>
          <a:p>
            <a:pPr algn="just"/>
            <a:r>
              <a:rPr lang="en-US" sz="2800" b="1" dirty="0" smtClean="0"/>
              <a:t>Messaging and Data integration models </a:t>
            </a:r>
            <a:r>
              <a:rPr lang="en-US" sz="2400" dirty="0" smtClean="0"/>
              <a:t>are used in  Phase I of the MCAS project to connect </a:t>
            </a:r>
            <a:r>
              <a:rPr lang="en-US" sz="2400" dirty="0" smtClean="0"/>
              <a:t>a set </a:t>
            </a:r>
            <a:r>
              <a:rPr lang="en-US" sz="2400" dirty="0" smtClean="0"/>
              <a:t>of </a:t>
            </a:r>
            <a:r>
              <a:rPr lang="en-US" sz="2400" dirty="0" smtClean="0"/>
              <a:t>message-enabled </a:t>
            </a:r>
            <a:r>
              <a:rPr lang="en-US" sz="2400" dirty="0" smtClean="0"/>
              <a:t>services into a </a:t>
            </a:r>
            <a:r>
              <a:rPr lang="en-US" sz="2400" dirty="0" smtClean="0"/>
              <a:t>workflow </a:t>
            </a:r>
            <a:r>
              <a:rPr lang="en-US" sz="2400" dirty="0" smtClean="0"/>
              <a:t>for efficient </a:t>
            </a:r>
            <a:r>
              <a:rPr lang="en-US" sz="2400" dirty="0"/>
              <a:t>refactoring of existing informational </a:t>
            </a:r>
            <a:r>
              <a:rPr lang="en-US" sz="2400" dirty="0" smtClean="0"/>
              <a:t>portals. </a:t>
            </a:r>
          </a:p>
        </p:txBody>
      </p:sp>
      <p:sp>
        <p:nvSpPr>
          <p:cNvPr id="60" name="Rectangle 59"/>
          <p:cNvSpPr/>
          <p:nvPr/>
        </p:nvSpPr>
        <p:spPr>
          <a:xfrm>
            <a:off x="1143000" y="7656446"/>
            <a:ext cx="14775740" cy="2738252"/>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a:spAutoFit/>
          </a:bodyPr>
          <a:lstStyle/>
          <a:p>
            <a:r>
              <a:rPr lang="en-US" sz="2800" b="1" dirty="0" smtClean="0"/>
              <a:t>Project goal.</a:t>
            </a:r>
          </a:p>
          <a:p>
            <a:pPr algn="just"/>
            <a:r>
              <a:rPr lang="en-US" sz="2400" b="1" dirty="0" smtClean="0"/>
              <a:t>Our goal is to factor out presentation and </a:t>
            </a:r>
            <a:r>
              <a:rPr lang="en-US" sz="2400" b="1" dirty="0" smtClean="0"/>
              <a:t>business </a:t>
            </a:r>
            <a:r>
              <a:rPr lang="en-US" sz="2400" b="1" dirty="0" smtClean="0"/>
              <a:t>analysis logic from available monitoring solutions into a standalone </a:t>
            </a:r>
            <a:r>
              <a:rPr lang="en-US" sz="2400" b="1" dirty="0" smtClean="0"/>
              <a:t>model </a:t>
            </a:r>
            <a:r>
              <a:rPr lang="en-US" sz="2400" b="1" dirty="0" smtClean="0"/>
              <a:t>supporting common </a:t>
            </a:r>
            <a:r>
              <a:rPr lang="en-US" sz="2400" b="1" dirty="0" smtClean="0"/>
              <a:t>standards </a:t>
            </a:r>
            <a:r>
              <a:rPr lang="en-US" sz="2400" b="1" dirty="0" smtClean="0"/>
              <a:t>in data manipulation and presentation.</a:t>
            </a:r>
            <a:r>
              <a:rPr lang="en-US" sz="2400" dirty="0" smtClean="0"/>
              <a:t> We have prototyped several services which </a:t>
            </a:r>
            <a:r>
              <a:rPr lang="en-US" sz="2400" dirty="0" smtClean="0"/>
              <a:t>rely </a:t>
            </a:r>
            <a:r>
              <a:rPr lang="en-US" sz="2400" dirty="0" smtClean="0"/>
              <a:t>on common techniques for data and information display </a:t>
            </a:r>
            <a:r>
              <a:rPr lang="en-US" sz="2400" dirty="0" smtClean="0"/>
              <a:t>aggregation.</a:t>
            </a:r>
            <a:r>
              <a:rPr lang="en-US" sz="2400" b="1" dirty="0" smtClean="0"/>
              <a:t> </a:t>
            </a:r>
            <a:r>
              <a:rPr lang="en-US" sz="2400" dirty="0" smtClean="0"/>
              <a:t>In particular, we’ve chosen </a:t>
            </a:r>
            <a:r>
              <a:rPr lang="en-US" sz="2400" dirty="0" err="1" smtClean="0"/>
              <a:t>portlet</a:t>
            </a:r>
            <a:r>
              <a:rPr lang="en-US" sz="2400" dirty="0" smtClean="0"/>
              <a:t> technology, to compose</a:t>
            </a:r>
            <a:r>
              <a:rPr lang="en-US" sz="2400" dirty="0" smtClean="0">
                <a:noFill/>
              </a:rPr>
              <a:t> </a:t>
            </a:r>
            <a:r>
              <a:rPr lang="en-US" sz="2400" dirty="0" smtClean="0"/>
              <a:t>troubleshooting </a:t>
            </a:r>
            <a:r>
              <a:rPr lang="en-US" sz="2400" dirty="0" smtClean="0"/>
              <a:t>and metric analysis </a:t>
            </a:r>
            <a:r>
              <a:rPr lang="en-US" sz="2400" dirty="0" smtClean="0"/>
              <a:t>dashboards, </a:t>
            </a:r>
            <a:r>
              <a:rPr lang="en-US" sz="2400" dirty="0" smtClean="0"/>
              <a:t>and ESB Mule, to drive the data-integration </a:t>
            </a:r>
            <a:r>
              <a:rPr lang="en-US" sz="2400" dirty="0" smtClean="0"/>
              <a:t>model. We </a:t>
            </a:r>
            <a:r>
              <a:rPr lang="en-US" sz="2400" dirty="0" smtClean="0"/>
              <a:t>have used </a:t>
            </a:r>
            <a:r>
              <a:rPr lang="en-US" sz="2400" dirty="0" smtClean="0"/>
              <a:t>the </a:t>
            </a:r>
            <a:r>
              <a:rPr lang="en-US" sz="2400" dirty="0" err="1" smtClean="0"/>
              <a:t>portlet</a:t>
            </a:r>
            <a:r>
              <a:rPr lang="en-US" sz="2400" dirty="0" smtClean="0"/>
              <a:t> </a:t>
            </a:r>
            <a:r>
              <a:rPr lang="en-US" sz="2400" dirty="0" smtClean="0"/>
              <a:t>JSR128 specification and </a:t>
            </a:r>
            <a:r>
              <a:rPr lang="en-US" sz="2400" dirty="0" smtClean="0"/>
              <a:t>the </a:t>
            </a:r>
            <a:r>
              <a:rPr lang="en-US" sz="2400" dirty="0" err="1" smtClean="0"/>
              <a:t>JBoss</a:t>
            </a:r>
            <a:r>
              <a:rPr lang="en-US" sz="2400" dirty="0" smtClean="0"/>
              <a:t> </a:t>
            </a:r>
            <a:r>
              <a:rPr lang="en-US" sz="2400" dirty="0" smtClean="0"/>
              <a:t>engine for </a:t>
            </a:r>
            <a:r>
              <a:rPr lang="en-US" sz="2400" dirty="0" smtClean="0"/>
              <a:t>the integration </a:t>
            </a:r>
            <a:r>
              <a:rPr lang="en-US" sz="2400" dirty="0" smtClean="0"/>
              <a:t>of displays and Mule ESB to transform external data for consumption by the </a:t>
            </a:r>
            <a:r>
              <a:rPr lang="en-US" sz="2400" dirty="0" err="1" smtClean="0"/>
              <a:t>portlet</a:t>
            </a:r>
            <a:r>
              <a:rPr lang="en-US" sz="2400" dirty="0" smtClean="0"/>
              <a:t> code.</a:t>
            </a:r>
          </a:p>
        </p:txBody>
      </p:sp>
      <p:sp>
        <p:nvSpPr>
          <p:cNvPr id="63" name="Rectangle 62"/>
          <p:cNvSpPr/>
          <p:nvPr/>
        </p:nvSpPr>
        <p:spPr>
          <a:xfrm>
            <a:off x="1462183" y="5227743"/>
            <a:ext cx="31209981" cy="1814922"/>
          </a:xfrm>
          <a:prstGeom prst="rect">
            <a:avLst/>
          </a:prstGeom>
        </p:spPr>
        <p:txBody>
          <a:bodyPr wrap="square" lIns="90489" tIns="45245" rIns="90489" bIns="45245">
            <a:spAutoFit/>
          </a:bodyPr>
          <a:lstStyle/>
          <a:p>
            <a:r>
              <a:rPr lang="en-US" sz="2800" b="1" dirty="0" smtClean="0"/>
              <a:t>Mission need</a:t>
            </a:r>
          </a:p>
          <a:p>
            <a:pPr algn="just"/>
            <a:r>
              <a:rPr lang="en-US" sz="2800" b="1" dirty="0" smtClean="0"/>
              <a:t>The complexity of Grid workflow activities and </a:t>
            </a:r>
            <a:r>
              <a:rPr lang="en-US" sz="2800" b="1" dirty="0" smtClean="0"/>
              <a:t>of their </a:t>
            </a:r>
            <a:r>
              <a:rPr lang="en-US" sz="2800" b="1" dirty="0" smtClean="0"/>
              <a:t>associated software stacks inevitably involves multiple organizations, ownership, and deployment domains. In this setting, important and common tasks such as the correlation and display of metrics and debugging information (fundamental ingredients of troubleshooting ) are challenged by the informational entropy inherent  with independently maintained and operated software components. Because such an information "pond" is disorganized, it becomes a difficult target for business intelligence analysis i.e. troubleshooting, incident investigation and  trend spotting.</a:t>
            </a:r>
          </a:p>
        </p:txBody>
      </p:sp>
      <p:sp>
        <p:nvSpPr>
          <p:cNvPr id="66" name="Rectangle 65"/>
          <p:cNvSpPr/>
          <p:nvPr/>
        </p:nvSpPr>
        <p:spPr>
          <a:xfrm>
            <a:off x="3657600" y="533400"/>
            <a:ext cx="27127200" cy="2368920"/>
          </a:xfrm>
          <a:prstGeom prst="rect">
            <a:avLst/>
          </a:prstGeom>
        </p:spPr>
        <p:txBody>
          <a:bodyPr wrap="square" lIns="90489" tIns="45245" rIns="90489" bIns="45245">
            <a:spAutoFit/>
          </a:bodyPr>
          <a:lstStyle/>
          <a:p>
            <a:pPr algn="ctr"/>
            <a:r>
              <a:rPr lang="en-US" sz="6000" b="1" dirty="0" smtClean="0"/>
              <a:t>  Metric Correlation and Analysis Service (MCAS)</a:t>
            </a:r>
          </a:p>
          <a:p>
            <a:pPr algn="ctr"/>
            <a:r>
              <a:rPr lang="en-US" sz="4400" b="1" dirty="0" smtClean="0"/>
              <a:t>Mission: deliver a software solution to help with adaptation, retrieval, correlation, and display of </a:t>
            </a:r>
            <a:br>
              <a:rPr lang="en-US" sz="4400" b="1" dirty="0" smtClean="0"/>
            </a:br>
            <a:r>
              <a:rPr lang="en-US" sz="4400" b="1" dirty="0" smtClean="0"/>
              <a:t> workflow-driven data and of type-agnostic events, generated by disjoint middleware. </a:t>
            </a:r>
          </a:p>
        </p:txBody>
      </p:sp>
      <p:sp>
        <p:nvSpPr>
          <p:cNvPr id="64" name="TextBox 63"/>
          <p:cNvSpPr txBox="1"/>
          <p:nvPr/>
        </p:nvSpPr>
        <p:spPr>
          <a:xfrm>
            <a:off x="17745651" y="7659185"/>
            <a:ext cx="15454217" cy="3107584"/>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r>
              <a:rPr lang="en-US" sz="2800" b="1" dirty="0" smtClean="0"/>
              <a:t>Data integration model</a:t>
            </a:r>
          </a:p>
          <a:p>
            <a:pPr algn="just"/>
            <a:r>
              <a:rPr lang="en-US" sz="2400" dirty="0" smtClean="0"/>
              <a:t>The data </a:t>
            </a:r>
            <a:r>
              <a:rPr lang="en-US" sz="2400" dirty="0" smtClean="0"/>
              <a:t>integration model relies on Mule ESB for data source </a:t>
            </a:r>
            <a:r>
              <a:rPr lang="en-US" sz="2400" dirty="0" smtClean="0"/>
              <a:t>access, inter-component </a:t>
            </a:r>
            <a:r>
              <a:rPr lang="en-US" sz="2400" dirty="0" smtClean="0"/>
              <a:t>message </a:t>
            </a:r>
            <a:r>
              <a:rPr lang="en-US" sz="2400" dirty="0" smtClean="0"/>
              <a:t>exchange, </a:t>
            </a:r>
            <a:r>
              <a:rPr lang="en-US" sz="2400" dirty="0" smtClean="0"/>
              <a:t>and data transformation scheduling. </a:t>
            </a:r>
            <a:r>
              <a:rPr lang="en-US" sz="2400" dirty="0" smtClean="0"/>
              <a:t>The </a:t>
            </a:r>
            <a:r>
              <a:rPr lang="en-US" sz="2400" dirty="0" smtClean="0"/>
              <a:t>primary benefit </a:t>
            </a:r>
            <a:r>
              <a:rPr lang="en-US" sz="2400" dirty="0" smtClean="0"/>
              <a:t>of the Mule </a:t>
            </a:r>
            <a:r>
              <a:rPr lang="en-US" sz="2400" dirty="0" smtClean="0"/>
              <a:t>ESB integration platform is </a:t>
            </a:r>
            <a:r>
              <a:rPr lang="en-US" sz="2400" dirty="0" smtClean="0"/>
              <a:t>its ability to </a:t>
            </a:r>
            <a:r>
              <a:rPr lang="en-US" sz="2400" dirty="0" smtClean="0"/>
              <a:t>manage data and execution flow in a </a:t>
            </a:r>
            <a:r>
              <a:rPr lang="en-US" sz="2400" dirty="0" smtClean="0"/>
              <a:t>way that is agnostic to transport or interface.  </a:t>
            </a:r>
            <a:r>
              <a:rPr lang="en-US" sz="2400" dirty="0" smtClean="0"/>
              <a:t>In particular Mule ESB offers:</a:t>
            </a:r>
          </a:p>
          <a:p>
            <a:pPr>
              <a:buFont typeface="Arial" pitchFamily="34" charset="0"/>
              <a:buChar char="•"/>
            </a:pPr>
            <a:r>
              <a:rPr lang="en-US" sz="2400" dirty="0" smtClean="0"/>
              <a:t> Codes </a:t>
            </a:r>
            <a:r>
              <a:rPr lang="en-US" sz="2400" dirty="0" smtClean="0"/>
              <a:t>to translate or </a:t>
            </a:r>
            <a:r>
              <a:rPr lang="en-US" sz="2400" dirty="0" err="1" smtClean="0"/>
              <a:t>templatise</a:t>
            </a:r>
            <a:r>
              <a:rPr lang="en-US" sz="2400" dirty="0" smtClean="0"/>
              <a:t> translation of data </a:t>
            </a:r>
            <a:r>
              <a:rPr lang="en-US" sz="2400" dirty="0" smtClean="0"/>
              <a:t>formats</a:t>
            </a:r>
            <a:endParaRPr lang="en-US" sz="2400" dirty="0" smtClean="0"/>
          </a:p>
          <a:p>
            <a:pPr algn="just">
              <a:buFont typeface="Arial" pitchFamily="34" charset="0"/>
              <a:buChar char="•"/>
            </a:pPr>
            <a:r>
              <a:rPr lang="en-US" sz="2400" dirty="0" smtClean="0"/>
              <a:t> Options to manage synchronicity, ranging </a:t>
            </a:r>
            <a:r>
              <a:rPr lang="en-US" sz="2400" dirty="0" smtClean="0"/>
              <a:t>from fully synchronous to </a:t>
            </a:r>
            <a:r>
              <a:rPr lang="en-US" sz="2400" dirty="0" smtClean="0"/>
              <a:t>SEDA-based (Stage Event Driven Architecture</a:t>
            </a:r>
            <a:r>
              <a:rPr lang="en-US" sz="2400" dirty="0" smtClean="0"/>
              <a:t>) solutions</a:t>
            </a:r>
            <a:r>
              <a:rPr lang="en-US" sz="2400" dirty="0" smtClean="0"/>
              <a:t>.</a:t>
            </a:r>
          </a:p>
          <a:p>
            <a:pPr>
              <a:buFont typeface="Arial" pitchFamily="34" charset="0"/>
              <a:buChar char="•"/>
            </a:pPr>
            <a:r>
              <a:rPr lang="en-US" sz="2400" dirty="0" smtClean="0"/>
              <a:t> Code that adapts out-of-the-box </a:t>
            </a:r>
            <a:r>
              <a:rPr lang="en-US" sz="2400" dirty="0" smtClean="0"/>
              <a:t>to different </a:t>
            </a:r>
            <a:r>
              <a:rPr lang="en-US" sz="2400" dirty="0" smtClean="0"/>
              <a:t>transport protocols (TCP</a:t>
            </a:r>
            <a:r>
              <a:rPr lang="en-US" sz="2400" dirty="0" smtClean="0"/>
              <a:t>, UDP, SMTP, FTP, </a:t>
            </a:r>
            <a:r>
              <a:rPr lang="en-US" sz="2400" dirty="0" smtClean="0"/>
              <a:t>JDBC, etc.)</a:t>
            </a:r>
            <a:endParaRPr lang="en-US" sz="2400" dirty="0" smtClean="0"/>
          </a:p>
        </p:txBody>
      </p:sp>
      <p:sp>
        <p:nvSpPr>
          <p:cNvPr id="68" name="TextBox 67"/>
          <p:cNvSpPr txBox="1"/>
          <p:nvPr/>
        </p:nvSpPr>
        <p:spPr>
          <a:xfrm rot="2258757">
            <a:off x="17399948" y="21229682"/>
            <a:ext cx="4206970" cy="522261"/>
          </a:xfrm>
          <a:prstGeom prst="rect">
            <a:avLst/>
          </a:prstGeom>
          <a:noFill/>
        </p:spPr>
        <p:txBody>
          <a:bodyPr wrap="square" lIns="90489" tIns="45245" rIns="90489" bIns="45245" rtlCol="0">
            <a:spAutoFit/>
          </a:bodyPr>
          <a:lstStyle/>
          <a:p>
            <a:r>
              <a:rPr lang="en-US" sz="2800" b="1" dirty="0" smtClean="0"/>
              <a:t>Example</a:t>
            </a:r>
            <a:endParaRPr lang="en-US" sz="2800" b="1" dirty="0"/>
          </a:p>
        </p:txBody>
      </p:sp>
      <p:sp>
        <p:nvSpPr>
          <p:cNvPr id="67" name="TextBox 66"/>
          <p:cNvSpPr txBox="1"/>
          <p:nvPr/>
        </p:nvSpPr>
        <p:spPr>
          <a:xfrm>
            <a:off x="29718000" y="22067943"/>
            <a:ext cx="3124200" cy="2861363"/>
          </a:xfrm>
          <a:prstGeom prst="rect">
            <a:avLst/>
          </a:prstGeom>
          <a:noFill/>
          <a:ln w="12700">
            <a:solidFill>
              <a:schemeClr val="tx1"/>
            </a:solidFill>
          </a:ln>
          <a:effectLst/>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r>
              <a:rPr lang="en-US" sz="2000" i="1" dirty="0" err="1" smtClean="0"/>
              <a:t>ds</a:t>
            </a:r>
            <a:r>
              <a:rPr lang="en-US" sz="2000" i="1" dirty="0" smtClean="0"/>
              <a:t>(D0ProductionEfficiency)</a:t>
            </a:r>
          </a:p>
          <a:p>
            <a:r>
              <a:rPr lang="en-US" sz="2000" i="1" dirty="0" smtClean="0"/>
              <a:t>    </a:t>
            </a:r>
            <a:r>
              <a:rPr lang="en-US" sz="2000" i="1" dirty="0" err="1" smtClean="0"/>
              <a:t>ec</a:t>
            </a:r>
            <a:r>
              <a:rPr lang="en-US" sz="2000" i="1" dirty="0" smtClean="0"/>
              <a:t>=</a:t>
            </a:r>
            <a:r>
              <a:rPr lang="en-US" sz="2000" i="1" dirty="0" err="1" smtClean="0"/>
              <a:t>eff_code</a:t>
            </a:r>
            <a:r>
              <a:rPr lang="en-US" sz="2000" i="1" dirty="0" smtClean="0"/>
              <a:t>; </a:t>
            </a:r>
            <a:r>
              <a:rPr lang="en-US" sz="2000" i="1" dirty="0" err="1" smtClean="0"/>
              <a:t>ef</a:t>
            </a:r>
            <a:r>
              <a:rPr lang="en-US" sz="2000" i="1" dirty="0" smtClean="0"/>
              <a:t>=</a:t>
            </a:r>
            <a:r>
              <a:rPr lang="en-US" sz="2000" i="1" dirty="0" err="1" smtClean="0"/>
              <a:t>eff_fini</a:t>
            </a:r>
            <a:r>
              <a:rPr lang="en-US" sz="2000" i="1" dirty="0" smtClean="0"/>
              <a:t>; RRD( </a:t>
            </a:r>
            <a:r>
              <a:rPr lang="en-US" sz="2000" i="1" dirty="0" err="1" smtClean="0"/>
              <a:t>CDEF:ec_adj</a:t>
            </a:r>
            <a:r>
              <a:rPr lang="en-US" sz="2000" i="1" dirty="0" smtClean="0"/>
              <a:t>=ec,0,100,LIMIT </a:t>
            </a:r>
            <a:r>
              <a:rPr lang="en-US" sz="2000" i="1" dirty="0" err="1" smtClean="0"/>
              <a:t>CDEF:ef_adj</a:t>
            </a:r>
            <a:r>
              <a:rPr lang="en-US" sz="2000" i="1" dirty="0" smtClean="0"/>
              <a:t>=ef,0,100,LIMIT LINE2:ec_adj#FF0000:eff_code(x100) LINE2:ef_adj#0000FF:eff_fini(x100) )  </a:t>
            </a:r>
            <a:r>
              <a:rPr lang="en-US" sz="2000" i="1" dirty="0" err="1" smtClean="0"/>
              <a:t>imgsize</a:t>
            </a:r>
            <a:r>
              <a:rPr lang="en-US" sz="2000" i="1" dirty="0" smtClean="0"/>
              <a:t>(600,300)</a:t>
            </a:r>
          </a:p>
        </p:txBody>
      </p:sp>
      <p:sp>
        <p:nvSpPr>
          <p:cNvPr id="111" name="Rectangle 110"/>
          <p:cNvSpPr/>
          <p:nvPr/>
        </p:nvSpPr>
        <p:spPr>
          <a:xfrm>
            <a:off x="17745651" y="15971943"/>
            <a:ext cx="15077285" cy="830037"/>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a:spAutoFit/>
          </a:bodyPr>
          <a:lstStyle/>
          <a:p>
            <a:pPr algn="just"/>
            <a:r>
              <a:rPr lang="en-US" sz="2400" dirty="0" smtClean="0"/>
              <a:t>Figure 2 depicts one of the implemented </a:t>
            </a:r>
            <a:r>
              <a:rPr lang="en-US" sz="2400" dirty="0" smtClean="0"/>
              <a:t>scenarios, </a:t>
            </a:r>
            <a:r>
              <a:rPr lang="en-US" sz="2400" dirty="0" smtClean="0"/>
              <a:t>which uses data transformations </a:t>
            </a:r>
            <a:r>
              <a:rPr lang="en-US" sz="2400" dirty="0" smtClean="0"/>
              <a:t>and an </a:t>
            </a:r>
            <a:r>
              <a:rPr lang="en-US" sz="2400" dirty="0" smtClean="0"/>
              <a:t>RRD processing engine to do splitting, </a:t>
            </a:r>
            <a:r>
              <a:rPr lang="en-US" sz="2400" dirty="0" smtClean="0"/>
              <a:t>rescaling, </a:t>
            </a:r>
            <a:r>
              <a:rPr lang="en-US" sz="2400" dirty="0" smtClean="0"/>
              <a:t>and redrawing of </a:t>
            </a:r>
            <a:r>
              <a:rPr lang="en-US" sz="2400" dirty="0" smtClean="0"/>
              <a:t>D0SiteEfficiency data. </a:t>
            </a:r>
            <a:endParaRPr lang="en-US" sz="2400" dirty="0" smtClean="0"/>
          </a:p>
        </p:txBody>
      </p:sp>
      <p:sp>
        <p:nvSpPr>
          <p:cNvPr id="112" name="TextBox 111"/>
          <p:cNvSpPr txBox="1"/>
          <p:nvPr/>
        </p:nvSpPr>
        <p:spPr>
          <a:xfrm>
            <a:off x="17745650" y="28588110"/>
            <a:ext cx="15152672" cy="1938033"/>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pPr algn="just"/>
            <a:r>
              <a:rPr lang="en-US" sz="2400" dirty="0" smtClean="0"/>
              <a:t>The data transformation engine is built by setting up independent “models”, which drive the message interactions between Mule ESB message endpoints. This particular schema is designed to understand a template-like language and has only one data source  (production efficiency) endpoint.  The embedded RRD template enables transformations over split data streams. The result of the transformation, a new </a:t>
            </a:r>
            <a:r>
              <a:rPr lang="en-US" sz="2400" dirty="0" smtClean="0"/>
              <a:t>document </a:t>
            </a:r>
            <a:r>
              <a:rPr lang="en-US" sz="2400" dirty="0" smtClean="0"/>
              <a:t>with an image, is sent to a </a:t>
            </a:r>
            <a:r>
              <a:rPr lang="en-US" sz="2400" dirty="0" err="1" smtClean="0"/>
              <a:t>portlet</a:t>
            </a:r>
            <a:r>
              <a:rPr lang="en-US" sz="2400" dirty="0" smtClean="0"/>
              <a:t> instance, specifically configured to interact with this </a:t>
            </a:r>
            <a:r>
              <a:rPr lang="en-US" sz="2400" dirty="0" smtClean="0"/>
              <a:t>data </a:t>
            </a:r>
            <a:r>
              <a:rPr lang="en-US" sz="2400" dirty="0" smtClean="0"/>
              <a:t>integration model.</a:t>
            </a:r>
          </a:p>
        </p:txBody>
      </p:sp>
      <p:sp>
        <p:nvSpPr>
          <p:cNvPr id="133" name="TextBox 132"/>
          <p:cNvSpPr txBox="1"/>
          <p:nvPr/>
        </p:nvSpPr>
        <p:spPr>
          <a:xfrm>
            <a:off x="20345400" y="27554343"/>
            <a:ext cx="1195587" cy="460706"/>
          </a:xfrm>
          <a:prstGeom prst="rect">
            <a:avLst/>
          </a:prstGeom>
          <a:noFill/>
        </p:spPr>
        <p:txBody>
          <a:bodyPr wrap="none" lIns="90489" tIns="45245" rIns="90489" bIns="45245" rtlCol="0">
            <a:spAutoFit/>
          </a:bodyPr>
          <a:lstStyle/>
          <a:p>
            <a:r>
              <a:rPr lang="en-US" sz="2400" b="1" dirty="0" smtClean="0"/>
              <a:t>Figure 2</a:t>
            </a:r>
            <a:endParaRPr lang="en-US" sz="2400" b="1" dirty="0"/>
          </a:p>
        </p:txBody>
      </p:sp>
      <p:grpSp>
        <p:nvGrpSpPr>
          <p:cNvPr id="173" name="Group 172"/>
          <p:cNvGrpSpPr/>
          <p:nvPr/>
        </p:nvGrpSpPr>
        <p:grpSpPr>
          <a:xfrm>
            <a:off x="1220744" y="11780943"/>
            <a:ext cx="14707981" cy="11618059"/>
            <a:chOff x="1220744" y="11079361"/>
            <a:chExt cx="14707981" cy="11618059"/>
          </a:xfrm>
        </p:grpSpPr>
        <p:sp>
          <p:nvSpPr>
            <p:cNvPr id="72" name="Rectangle 71"/>
            <p:cNvSpPr/>
            <p:nvPr/>
          </p:nvSpPr>
          <p:spPr>
            <a:xfrm>
              <a:off x="6957600" y="11079361"/>
              <a:ext cx="8184139" cy="2731702"/>
            </a:xfrm>
            <a:prstGeom prst="rect">
              <a:avLst/>
            </a:prstGeom>
            <a:ln>
              <a:prstDash val="sysDot"/>
            </a:ln>
          </p:spPr>
          <p:style>
            <a:lnRef idx="2">
              <a:schemeClr val="dk1"/>
            </a:lnRef>
            <a:fillRef idx="1">
              <a:schemeClr val="lt1"/>
            </a:fillRef>
            <a:effectRef idx="0">
              <a:schemeClr val="dk1"/>
            </a:effectRef>
            <a:fontRef idx="minor">
              <a:schemeClr val="dk1"/>
            </a:fontRef>
          </p:style>
          <p:txBody>
            <a:bodyPr anchor="b" anchorCtr="1"/>
            <a:lstStyle/>
            <a:p>
              <a:pPr algn="ctr">
                <a:defRPr/>
              </a:pPr>
              <a:r>
                <a:rPr lang="en-US" sz="3200" b="1" dirty="0"/>
                <a:t>Different Data Sources</a:t>
              </a:r>
            </a:p>
          </p:txBody>
        </p:sp>
        <p:sp>
          <p:nvSpPr>
            <p:cNvPr id="73" name="Rectangle 72"/>
            <p:cNvSpPr/>
            <p:nvPr/>
          </p:nvSpPr>
          <p:spPr>
            <a:xfrm>
              <a:off x="1371600" y="15079678"/>
              <a:ext cx="3507488" cy="4951213"/>
            </a:xfrm>
            <a:prstGeom prst="rect">
              <a:avLst/>
            </a:prstGeom>
          </p:spPr>
          <p:style>
            <a:lnRef idx="1">
              <a:schemeClr val="accent1"/>
            </a:lnRef>
            <a:fillRef idx="2">
              <a:schemeClr val="accent1"/>
            </a:fillRef>
            <a:effectRef idx="1">
              <a:schemeClr val="accent1"/>
            </a:effectRef>
            <a:fontRef idx="minor">
              <a:schemeClr val="dk1"/>
            </a:fontRef>
          </p:style>
          <p:txBody>
            <a:bodyPr anchor="b" anchorCtr="1"/>
            <a:lstStyle/>
            <a:p>
              <a:pPr algn="ctr">
                <a:defRPr/>
              </a:pPr>
              <a:r>
                <a:rPr lang="en-US" sz="2400" b="1" dirty="0"/>
                <a:t>Content Management System (CMS)</a:t>
              </a:r>
            </a:p>
          </p:txBody>
        </p:sp>
        <p:sp>
          <p:nvSpPr>
            <p:cNvPr id="74" name="Rectangle 73"/>
            <p:cNvSpPr/>
            <p:nvPr/>
          </p:nvSpPr>
          <p:spPr>
            <a:xfrm>
              <a:off x="1891228" y="15591872"/>
              <a:ext cx="2468232" cy="3585360"/>
            </a:xfrm>
            <a:prstGeom prst="rect">
              <a:avLst/>
            </a:prstGeom>
          </p:spPr>
          <p:style>
            <a:lnRef idx="1">
              <a:schemeClr val="accent5"/>
            </a:lnRef>
            <a:fillRef idx="2">
              <a:schemeClr val="accent5"/>
            </a:fillRef>
            <a:effectRef idx="1">
              <a:schemeClr val="accent5"/>
            </a:effectRef>
            <a:fontRef idx="minor">
              <a:schemeClr val="dk1"/>
            </a:fontRef>
          </p:style>
          <p:txBody>
            <a:bodyPr anchor="b" anchorCtr="1"/>
            <a:lstStyle/>
            <a:p>
              <a:pPr algn="ctr">
                <a:defRPr/>
              </a:pPr>
              <a:r>
                <a:rPr lang="en-US" sz="2400" b="1" dirty="0"/>
                <a:t>Portal</a:t>
              </a:r>
            </a:p>
          </p:txBody>
        </p:sp>
        <p:sp>
          <p:nvSpPr>
            <p:cNvPr id="76" name="Rectangle 75"/>
            <p:cNvSpPr/>
            <p:nvPr/>
          </p:nvSpPr>
          <p:spPr>
            <a:xfrm>
              <a:off x="2280948" y="16104067"/>
              <a:ext cx="779441" cy="1024389"/>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smtClean="0"/>
                <a:t>P1</a:t>
              </a:r>
              <a:endParaRPr lang="en-US" sz="3200" b="1" dirty="0"/>
            </a:p>
          </p:txBody>
        </p:sp>
        <p:sp>
          <p:nvSpPr>
            <p:cNvPr id="77" name="Rectangle 76"/>
            <p:cNvSpPr/>
            <p:nvPr/>
          </p:nvSpPr>
          <p:spPr>
            <a:xfrm>
              <a:off x="3190298" y="17299187"/>
              <a:ext cx="779441" cy="1024389"/>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a:t>P4</a:t>
              </a:r>
            </a:p>
          </p:txBody>
        </p:sp>
        <p:sp>
          <p:nvSpPr>
            <p:cNvPr id="78" name="Rectangle 77"/>
            <p:cNvSpPr/>
            <p:nvPr/>
          </p:nvSpPr>
          <p:spPr>
            <a:xfrm>
              <a:off x="2280948" y="17309158"/>
              <a:ext cx="779441" cy="1024389"/>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smtClean="0"/>
                <a:t>P3</a:t>
              </a:r>
              <a:endParaRPr lang="en-US" sz="3200" b="1" dirty="0"/>
            </a:p>
          </p:txBody>
        </p:sp>
        <p:sp>
          <p:nvSpPr>
            <p:cNvPr id="79" name="Rectangle 78"/>
            <p:cNvSpPr/>
            <p:nvPr/>
          </p:nvSpPr>
          <p:spPr>
            <a:xfrm>
              <a:off x="3190298" y="16104067"/>
              <a:ext cx="779441" cy="1024389"/>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3200" b="1" dirty="0"/>
                <a:t>P2</a:t>
              </a:r>
            </a:p>
          </p:txBody>
        </p:sp>
        <p:pic>
          <p:nvPicPr>
            <p:cNvPr id="80" name="Picture 4" descr="C:\Program Files\Office 2003\MEDIA\CAGCAT10\j0292020.wmf"/>
            <p:cNvPicPr>
              <a:picLocks noChangeAspect="1" noChangeArrowheads="1"/>
            </p:cNvPicPr>
            <p:nvPr/>
          </p:nvPicPr>
          <p:blipFill>
            <a:blip r:embed="rId3"/>
            <a:srcRect/>
            <a:stretch>
              <a:fillRect/>
            </a:stretch>
          </p:blipFill>
          <p:spPr bwMode="auto">
            <a:xfrm>
              <a:off x="2410855" y="11152855"/>
              <a:ext cx="1464161" cy="1824694"/>
            </a:xfrm>
            <a:prstGeom prst="rect">
              <a:avLst/>
            </a:prstGeom>
            <a:noFill/>
            <a:ln w="9525">
              <a:noFill/>
              <a:miter lim="800000"/>
              <a:headEnd/>
              <a:tailEnd/>
            </a:ln>
          </p:spPr>
        </p:pic>
        <p:sp>
          <p:nvSpPr>
            <p:cNvPr id="81" name="Down Arrow 80"/>
            <p:cNvSpPr/>
            <p:nvPr/>
          </p:nvSpPr>
          <p:spPr>
            <a:xfrm>
              <a:off x="2151041" y="12860170"/>
              <a:ext cx="1039255" cy="2219509"/>
            </a:xfrm>
            <a:prstGeom prst="downArrow">
              <a:avLst>
                <a:gd name="adj1" fmla="val 50000"/>
                <a:gd name="adj2" fmla="val 31928"/>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vert="vert270" anchor="ctr"/>
            <a:lstStyle/>
            <a:p>
              <a:pPr algn="ctr">
                <a:defRPr/>
              </a:pPr>
              <a:r>
                <a:rPr lang="en-US" sz="2400" b="1" dirty="0" smtClean="0"/>
                <a:t>Portal </a:t>
              </a:r>
              <a:r>
                <a:rPr lang="en-US" sz="2400" b="1" dirty="0"/>
                <a:t>URL</a:t>
              </a:r>
            </a:p>
          </p:txBody>
        </p:sp>
        <p:pic>
          <p:nvPicPr>
            <p:cNvPr id="82" name="Picture 5" descr="d:\User-Profiles\parag\Local Settings\Temporary Internet Files\Content.IE5\UTK36TYL\MCj04326030000[1].png"/>
            <p:cNvPicPr>
              <a:picLocks noChangeAspect="1" noChangeArrowheads="1"/>
            </p:cNvPicPr>
            <p:nvPr/>
          </p:nvPicPr>
          <p:blipFill>
            <a:blip r:embed="rId4"/>
            <a:srcRect/>
            <a:stretch>
              <a:fillRect/>
            </a:stretch>
          </p:blipFill>
          <p:spPr bwMode="auto">
            <a:xfrm>
              <a:off x="7217414" y="11494317"/>
              <a:ext cx="1558884" cy="2048777"/>
            </a:xfrm>
            <a:prstGeom prst="rect">
              <a:avLst/>
            </a:prstGeom>
            <a:noFill/>
            <a:ln w="9525">
              <a:noFill/>
              <a:miter lim="800000"/>
              <a:headEnd/>
              <a:tailEnd/>
            </a:ln>
          </p:spPr>
        </p:pic>
        <p:pic>
          <p:nvPicPr>
            <p:cNvPr id="83" name="Picture 6" descr="d:\User-Profiles\parag\Local Settings\Temporary Internet Files\Content.IE5\UTK36TYL\MPj03900920000[1].jpg"/>
            <p:cNvPicPr>
              <a:picLocks noChangeAspect="1" noChangeArrowheads="1"/>
            </p:cNvPicPr>
            <p:nvPr/>
          </p:nvPicPr>
          <p:blipFill>
            <a:blip r:embed="rId5"/>
            <a:srcRect/>
            <a:stretch>
              <a:fillRect/>
            </a:stretch>
          </p:blipFill>
          <p:spPr bwMode="auto">
            <a:xfrm>
              <a:off x="10465088" y="11665050"/>
              <a:ext cx="1640075" cy="1536583"/>
            </a:xfrm>
            <a:prstGeom prst="rect">
              <a:avLst/>
            </a:prstGeom>
            <a:noFill/>
            <a:ln w="9525">
              <a:noFill/>
              <a:miter lim="800000"/>
              <a:headEnd/>
              <a:tailEnd/>
            </a:ln>
          </p:spPr>
        </p:pic>
        <p:sp>
          <p:nvSpPr>
            <p:cNvPr id="84" name="tower"/>
            <p:cNvSpPr>
              <a:spLocks noEditPoints="1" noChangeArrowheads="1"/>
            </p:cNvSpPr>
            <p:nvPr/>
          </p:nvSpPr>
          <p:spPr bwMode="auto">
            <a:xfrm>
              <a:off x="13972576" y="11665049"/>
              <a:ext cx="779441" cy="1707315"/>
            </a:xfrm>
            <a:custGeom>
              <a:avLst/>
              <a:gdLst>
                <a:gd name="T0" fmla="*/ 0 w 21600"/>
                <a:gd name="T1" fmla="*/ 2147483647 h 21600"/>
                <a:gd name="T2" fmla="*/ 1337660036 w 21600"/>
                <a:gd name="T3" fmla="*/ 0 h 21600"/>
                <a:gd name="T4" fmla="*/ 2147483647 w 21600"/>
                <a:gd name="T5" fmla="*/ 0 h 21600"/>
                <a:gd name="T6" fmla="*/ 2147483647 w 21600"/>
                <a:gd name="T7" fmla="*/ 0 h 21600"/>
                <a:gd name="T8" fmla="*/ 2147483647 w 21600"/>
                <a:gd name="T9" fmla="*/ 2147483647 h 21600"/>
                <a:gd name="T10" fmla="*/ 2147483647 w 21600"/>
                <a:gd name="T11" fmla="*/ 2147483647 h 21600"/>
                <a:gd name="T12" fmla="*/ 2147483647 w 21600"/>
                <a:gd name="T13" fmla="*/ 2147483647 h 21600"/>
                <a:gd name="T14" fmla="*/ 2121705937 w 21600"/>
                <a:gd name="T15" fmla="*/ 2147483647 h 21600"/>
                <a:gd name="T16" fmla="*/ 0 w 21600"/>
                <a:gd name="T17" fmla="*/ 2147483647 h 21600"/>
                <a:gd name="T18" fmla="*/ 0 w 21600"/>
                <a:gd name="T19" fmla="*/ 2147483647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US">
                <a:latin typeface="Corbel" pitchFamily="34" charset="0"/>
              </a:endParaRPr>
            </a:p>
          </p:txBody>
        </p:sp>
        <p:cxnSp>
          <p:nvCxnSpPr>
            <p:cNvPr id="85" name="Straight Connector 84"/>
            <p:cNvCxnSpPr/>
            <p:nvPr/>
          </p:nvCxnSpPr>
          <p:spPr>
            <a:xfrm>
              <a:off x="8776297" y="12518706"/>
              <a:ext cx="1558884" cy="3558"/>
            </a:xfrm>
            <a:prstGeom prst="line">
              <a:avLst/>
            </a:prstGeom>
            <a:ln w="15875">
              <a:prstDash val="dash"/>
            </a:ln>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a:off x="12283786" y="12515151"/>
              <a:ext cx="1558884" cy="3556"/>
            </a:xfrm>
            <a:prstGeom prst="line">
              <a:avLst/>
            </a:prstGeom>
            <a:ln w="15875">
              <a:prstDash val="dash"/>
            </a:ln>
          </p:spPr>
          <p:style>
            <a:lnRef idx="1">
              <a:schemeClr val="dk1"/>
            </a:lnRef>
            <a:fillRef idx="0">
              <a:schemeClr val="dk1"/>
            </a:fillRef>
            <a:effectRef idx="0">
              <a:schemeClr val="dk1"/>
            </a:effectRef>
            <a:fontRef idx="minor">
              <a:schemeClr val="tx1"/>
            </a:fontRef>
          </p:style>
        </p:cxnSp>
        <p:sp>
          <p:nvSpPr>
            <p:cNvPr id="87" name="Rectangle 86"/>
            <p:cNvSpPr/>
            <p:nvPr/>
          </p:nvSpPr>
          <p:spPr>
            <a:xfrm>
              <a:off x="5128254" y="14567484"/>
              <a:ext cx="10652371" cy="5804871"/>
            </a:xfrm>
            <a:prstGeom prst="rect">
              <a:avLst/>
            </a:prstGeom>
          </p:spPr>
          <p:style>
            <a:lnRef idx="1">
              <a:schemeClr val="accent2"/>
            </a:lnRef>
            <a:fillRef idx="2">
              <a:schemeClr val="accent2"/>
            </a:fillRef>
            <a:effectRef idx="1">
              <a:schemeClr val="accent2"/>
            </a:effectRef>
            <a:fontRef idx="minor">
              <a:schemeClr val="dk1"/>
            </a:fontRef>
          </p:style>
          <p:txBody>
            <a:bodyPr anchor="b" anchorCtr="1"/>
            <a:lstStyle/>
            <a:p>
              <a:pPr algn="ctr">
                <a:defRPr/>
              </a:pPr>
              <a:r>
                <a:rPr lang="en-US" sz="2400" b="1" dirty="0"/>
                <a:t>Data Integration Layer</a:t>
              </a:r>
            </a:p>
          </p:txBody>
        </p:sp>
        <p:sp>
          <p:nvSpPr>
            <p:cNvPr id="88" name="Rectangle 87"/>
            <p:cNvSpPr/>
            <p:nvPr/>
          </p:nvSpPr>
          <p:spPr>
            <a:xfrm>
              <a:off x="13063228" y="14908946"/>
              <a:ext cx="2598140" cy="4951213"/>
            </a:xfrm>
            <a:prstGeom prst="rect">
              <a:avLst/>
            </a:prstGeom>
          </p:spPr>
          <p:style>
            <a:lnRef idx="1">
              <a:schemeClr val="accent3"/>
            </a:lnRef>
            <a:fillRef idx="2">
              <a:schemeClr val="accent3"/>
            </a:fillRef>
            <a:effectRef idx="1">
              <a:schemeClr val="accent3"/>
            </a:effectRef>
            <a:fontRef idx="minor">
              <a:schemeClr val="dk1"/>
            </a:fontRef>
          </p:style>
          <p:txBody>
            <a:bodyPr anchor="b" anchorCtr="1"/>
            <a:lstStyle/>
            <a:p>
              <a:pPr algn="ctr">
                <a:defRPr/>
              </a:pPr>
              <a:r>
                <a:rPr lang="en-US" sz="2400" b="1" dirty="0"/>
                <a:t>Data Access Layer</a:t>
              </a:r>
            </a:p>
          </p:txBody>
        </p:sp>
        <p:sp>
          <p:nvSpPr>
            <p:cNvPr id="89" name="Rectangle 88"/>
            <p:cNvSpPr/>
            <p:nvPr/>
          </p:nvSpPr>
          <p:spPr>
            <a:xfrm>
              <a:off x="6827693" y="14947389"/>
              <a:ext cx="5196278" cy="4951213"/>
            </a:xfrm>
            <a:prstGeom prst="rect">
              <a:avLst/>
            </a:prstGeom>
          </p:spPr>
          <p:style>
            <a:lnRef idx="1">
              <a:schemeClr val="accent3"/>
            </a:lnRef>
            <a:fillRef idx="2">
              <a:schemeClr val="accent3"/>
            </a:fillRef>
            <a:effectRef idx="1">
              <a:schemeClr val="accent3"/>
            </a:effectRef>
            <a:fontRef idx="minor">
              <a:schemeClr val="dk1"/>
            </a:fontRef>
          </p:style>
          <p:txBody>
            <a:bodyPr anchor="b" anchorCtr="1"/>
            <a:lstStyle/>
            <a:p>
              <a:pPr algn="ctr">
                <a:defRPr/>
              </a:pPr>
              <a:r>
                <a:rPr lang="en-US" sz="2400" b="1" dirty="0"/>
                <a:t>Data Transformation Layer</a:t>
              </a:r>
            </a:p>
          </p:txBody>
        </p:sp>
        <p:sp>
          <p:nvSpPr>
            <p:cNvPr id="90" name="Rectangle 89"/>
            <p:cNvSpPr/>
            <p:nvPr/>
          </p:nvSpPr>
          <p:spPr>
            <a:xfrm>
              <a:off x="13193135" y="18152844"/>
              <a:ext cx="2338326" cy="1195120"/>
            </a:xfrm>
            <a:prstGeom prst="rect">
              <a:avLst/>
            </a:prstGeom>
          </p:spPr>
          <p:style>
            <a:lnRef idx="1">
              <a:schemeClr val="dk1"/>
            </a:lnRef>
            <a:fillRef idx="2">
              <a:schemeClr val="dk1"/>
            </a:fillRef>
            <a:effectRef idx="1">
              <a:schemeClr val="dk1"/>
            </a:effectRef>
            <a:fontRef idx="minor">
              <a:schemeClr val="dk1"/>
            </a:fontRef>
          </p:style>
          <p:txBody>
            <a:bodyPr anchor="b" anchorCtr="1"/>
            <a:lstStyle/>
            <a:p>
              <a:pPr algn="ctr">
                <a:defRPr/>
              </a:pPr>
              <a:endParaRPr lang="en-US" sz="1000" b="1" dirty="0"/>
            </a:p>
          </p:txBody>
        </p:sp>
        <p:sp>
          <p:nvSpPr>
            <p:cNvPr id="91" name="Rectangle 90"/>
            <p:cNvSpPr/>
            <p:nvPr/>
          </p:nvSpPr>
          <p:spPr>
            <a:xfrm>
              <a:off x="13193135" y="16616261"/>
              <a:ext cx="2338326" cy="1195120"/>
            </a:xfrm>
            <a:prstGeom prst="rect">
              <a:avLst/>
            </a:prstGeom>
          </p:spPr>
          <p:style>
            <a:lnRef idx="1">
              <a:schemeClr val="dk1"/>
            </a:lnRef>
            <a:fillRef idx="2">
              <a:schemeClr val="dk1"/>
            </a:fillRef>
            <a:effectRef idx="1">
              <a:schemeClr val="dk1"/>
            </a:effectRef>
            <a:fontRef idx="minor">
              <a:schemeClr val="dk1"/>
            </a:fontRef>
          </p:style>
          <p:txBody>
            <a:bodyPr anchor="b" anchorCtr="1"/>
            <a:lstStyle/>
            <a:p>
              <a:pPr algn="ctr">
                <a:defRPr/>
              </a:pPr>
              <a:endParaRPr lang="en-US" sz="1000" b="1" dirty="0"/>
            </a:p>
          </p:txBody>
        </p:sp>
        <p:sp>
          <p:nvSpPr>
            <p:cNvPr id="92" name="Rectangle 91"/>
            <p:cNvSpPr/>
            <p:nvPr/>
          </p:nvSpPr>
          <p:spPr>
            <a:xfrm>
              <a:off x="13193135" y="15079678"/>
              <a:ext cx="2338326" cy="1195120"/>
            </a:xfrm>
            <a:prstGeom prst="rect">
              <a:avLst/>
            </a:prstGeom>
          </p:spPr>
          <p:style>
            <a:lnRef idx="1">
              <a:schemeClr val="dk1"/>
            </a:lnRef>
            <a:fillRef idx="2">
              <a:schemeClr val="dk1"/>
            </a:fillRef>
            <a:effectRef idx="1">
              <a:schemeClr val="dk1"/>
            </a:effectRef>
            <a:fontRef idx="minor">
              <a:schemeClr val="dk1"/>
            </a:fontRef>
          </p:style>
          <p:txBody>
            <a:bodyPr anchor="b" anchorCtr="1"/>
            <a:lstStyle/>
            <a:p>
              <a:pPr algn="ctr">
                <a:defRPr/>
              </a:pPr>
              <a:endParaRPr lang="en-US" sz="1000" b="1" dirty="0"/>
            </a:p>
          </p:txBody>
        </p:sp>
        <p:cxnSp>
          <p:nvCxnSpPr>
            <p:cNvPr id="93" name="Straight Connector 92"/>
            <p:cNvCxnSpPr>
              <a:stCxn id="91" idx="0"/>
              <a:endCxn id="92" idx="2"/>
            </p:cNvCxnSpPr>
            <p:nvPr/>
          </p:nvCxnSpPr>
          <p:spPr>
            <a:xfrm rot="5400000" flipH="1" flipV="1">
              <a:off x="14191568" y="16446380"/>
              <a:ext cx="341462" cy="5413"/>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94" name="Down Arrow 93"/>
            <p:cNvSpPr/>
            <p:nvPr/>
          </p:nvSpPr>
          <p:spPr>
            <a:xfrm>
              <a:off x="13842668" y="13945614"/>
              <a:ext cx="1852352" cy="963331"/>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a:t>Input Data</a:t>
              </a:r>
            </a:p>
          </p:txBody>
        </p:sp>
        <p:sp>
          <p:nvSpPr>
            <p:cNvPr id="95" name="Rectangle 94"/>
            <p:cNvSpPr/>
            <p:nvPr/>
          </p:nvSpPr>
          <p:spPr>
            <a:xfrm>
              <a:off x="6957600" y="17811382"/>
              <a:ext cx="1688791" cy="853657"/>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a:t>Data Aggregator</a:t>
              </a:r>
            </a:p>
          </p:txBody>
        </p:sp>
        <p:cxnSp>
          <p:nvCxnSpPr>
            <p:cNvPr id="96" name="Straight Connector 95"/>
            <p:cNvCxnSpPr>
              <a:stCxn id="90" idx="0"/>
              <a:endCxn id="91" idx="2"/>
            </p:cNvCxnSpPr>
            <p:nvPr/>
          </p:nvCxnSpPr>
          <p:spPr>
            <a:xfrm rot="5400000" flipH="1" flipV="1">
              <a:off x="14191568" y="17982963"/>
              <a:ext cx="341462" cy="5413"/>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97" name="Left Arrow 96"/>
            <p:cNvSpPr/>
            <p:nvPr/>
          </p:nvSpPr>
          <p:spPr>
            <a:xfrm>
              <a:off x="12023971" y="16445529"/>
              <a:ext cx="1039255" cy="1365853"/>
            </a:xfrm>
            <a:prstGeom prst="left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a:t>Raw Data</a:t>
              </a:r>
            </a:p>
          </p:txBody>
        </p:sp>
        <p:sp>
          <p:nvSpPr>
            <p:cNvPr id="98" name="TextBox 87"/>
            <p:cNvSpPr txBox="1">
              <a:spLocks noChangeArrowheads="1"/>
            </p:cNvSpPr>
            <p:nvPr/>
          </p:nvSpPr>
          <p:spPr bwMode="auto">
            <a:xfrm rot="18181504">
              <a:off x="8234509" y="16713211"/>
              <a:ext cx="1484124" cy="400110"/>
            </a:xfrm>
            <a:prstGeom prst="rect">
              <a:avLst/>
            </a:prstGeom>
            <a:noFill/>
            <a:ln w="9525">
              <a:noFill/>
              <a:miter lim="800000"/>
              <a:headEnd/>
              <a:tailEnd/>
            </a:ln>
          </p:spPr>
          <p:txBody>
            <a:bodyPr wrap="none">
              <a:spAutoFit/>
            </a:bodyPr>
            <a:lstStyle/>
            <a:p>
              <a:r>
                <a:rPr lang="en-US" sz="2000" b="1" dirty="0">
                  <a:latin typeface="Corbel" pitchFamily="34" charset="0"/>
                </a:rPr>
                <a:t>Apply Rules</a:t>
              </a:r>
            </a:p>
          </p:txBody>
        </p:sp>
        <p:sp>
          <p:nvSpPr>
            <p:cNvPr id="99" name="Left Arrow 98"/>
            <p:cNvSpPr/>
            <p:nvPr/>
          </p:nvSpPr>
          <p:spPr>
            <a:xfrm>
              <a:off x="3893091" y="17640651"/>
              <a:ext cx="3057489" cy="807246"/>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a:t>Aggregated Data</a:t>
              </a:r>
            </a:p>
          </p:txBody>
        </p:sp>
        <p:sp>
          <p:nvSpPr>
            <p:cNvPr id="101" name="Up Arrow 100"/>
            <p:cNvSpPr/>
            <p:nvPr/>
          </p:nvSpPr>
          <p:spPr>
            <a:xfrm>
              <a:off x="3190298" y="12860169"/>
              <a:ext cx="1039255" cy="2219509"/>
            </a:xfrm>
            <a:prstGeom prst="up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vert="vert270" anchor="ctr"/>
            <a:lstStyle/>
            <a:p>
              <a:pPr algn="ctr">
                <a:defRPr/>
              </a:pPr>
              <a:r>
                <a:rPr lang="en-US" sz="2400" b="1" dirty="0"/>
                <a:t>Aggregated Data</a:t>
              </a:r>
            </a:p>
          </p:txBody>
        </p:sp>
        <p:sp>
          <p:nvSpPr>
            <p:cNvPr id="102" name="Rectangle 101"/>
            <p:cNvSpPr/>
            <p:nvPr/>
          </p:nvSpPr>
          <p:spPr>
            <a:xfrm>
              <a:off x="9425831" y="15250410"/>
              <a:ext cx="2468233" cy="4097556"/>
            </a:xfrm>
            <a:prstGeom prst="rect">
              <a:avLst/>
            </a:prstGeom>
          </p:spPr>
          <p:style>
            <a:lnRef idx="1">
              <a:schemeClr val="accent4"/>
            </a:lnRef>
            <a:fillRef idx="2">
              <a:schemeClr val="accent4"/>
            </a:fillRef>
            <a:effectRef idx="1">
              <a:schemeClr val="accent4"/>
            </a:effectRef>
            <a:fontRef idx="minor">
              <a:schemeClr val="dk1"/>
            </a:fontRef>
          </p:style>
          <p:txBody>
            <a:bodyPr anchor="b" anchorCtr="1"/>
            <a:lstStyle/>
            <a:p>
              <a:pPr algn="ctr">
                <a:defRPr/>
              </a:pPr>
              <a:r>
                <a:rPr lang="en-US" sz="2400" b="1" dirty="0"/>
                <a:t>Data Transformation Rules Engine</a:t>
              </a:r>
            </a:p>
          </p:txBody>
        </p:sp>
        <p:sp>
          <p:nvSpPr>
            <p:cNvPr id="103" name="Rectangle 102"/>
            <p:cNvSpPr/>
            <p:nvPr/>
          </p:nvSpPr>
          <p:spPr>
            <a:xfrm>
              <a:off x="9815553" y="15591872"/>
              <a:ext cx="1688791" cy="51219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smtClean="0"/>
                <a:t>HTML-&gt; XML</a:t>
              </a:r>
              <a:endParaRPr lang="en-US" sz="2400" b="1" dirty="0"/>
            </a:p>
          </p:txBody>
        </p:sp>
        <p:sp>
          <p:nvSpPr>
            <p:cNvPr id="104" name="Rectangle 103"/>
            <p:cNvSpPr/>
            <p:nvPr/>
          </p:nvSpPr>
          <p:spPr>
            <a:xfrm>
              <a:off x="9815553" y="16616261"/>
              <a:ext cx="1688791" cy="51219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a:t>Text -&gt; XML</a:t>
              </a:r>
            </a:p>
          </p:txBody>
        </p:sp>
        <p:sp>
          <p:nvSpPr>
            <p:cNvPr id="105" name="Rectangle 104"/>
            <p:cNvSpPr/>
            <p:nvPr/>
          </p:nvSpPr>
          <p:spPr>
            <a:xfrm>
              <a:off x="9815553" y="17811382"/>
              <a:ext cx="1688791" cy="51219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2400" b="1" dirty="0"/>
                <a:t>DB -&gt; XML</a:t>
              </a:r>
            </a:p>
          </p:txBody>
        </p:sp>
        <p:cxnSp>
          <p:nvCxnSpPr>
            <p:cNvPr id="106" name="Straight Connector 105"/>
            <p:cNvCxnSpPr>
              <a:stCxn id="95" idx="3"/>
              <a:endCxn id="103" idx="1"/>
            </p:cNvCxnSpPr>
            <p:nvPr/>
          </p:nvCxnSpPr>
          <p:spPr>
            <a:xfrm flipV="1">
              <a:off x="8646390" y="15847970"/>
              <a:ext cx="1169162" cy="2390241"/>
            </a:xfrm>
            <a:prstGeom prst="line">
              <a:avLst/>
            </a:prstGeom>
            <a:ln>
              <a:headEnd type="arrow"/>
              <a:tailEnd type="none"/>
            </a:ln>
          </p:spPr>
          <p:style>
            <a:lnRef idx="1">
              <a:schemeClr val="dk1"/>
            </a:lnRef>
            <a:fillRef idx="0">
              <a:schemeClr val="dk1"/>
            </a:fillRef>
            <a:effectRef idx="0">
              <a:schemeClr val="dk1"/>
            </a:effectRef>
            <a:fontRef idx="minor">
              <a:schemeClr val="tx1"/>
            </a:fontRef>
          </p:style>
        </p:cxnSp>
        <p:cxnSp>
          <p:nvCxnSpPr>
            <p:cNvPr id="107" name="Straight Connector 106"/>
            <p:cNvCxnSpPr>
              <a:stCxn id="95" idx="3"/>
              <a:endCxn id="105" idx="1"/>
            </p:cNvCxnSpPr>
            <p:nvPr/>
          </p:nvCxnSpPr>
          <p:spPr>
            <a:xfrm flipV="1">
              <a:off x="8646390" y="18067478"/>
              <a:ext cx="1169162" cy="170732"/>
            </a:xfrm>
            <a:prstGeom prst="line">
              <a:avLst/>
            </a:prstGeom>
            <a:ln>
              <a:headEnd type="arrow"/>
              <a:tailEnd type="none"/>
            </a:ln>
          </p:spPr>
          <p:style>
            <a:lnRef idx="1">
              <a:schemeClr val="dk1"/>
            </a:lnRef>
            <a:fillRef idx="0">
              <a:schemeClr val="dk1"/>
            </a:fillRef>
            <a:effectRef idx="0">
              <a:schemeClr val="dk1"/>
            </a:effectRef>
            <a:fontRef idx="minor">
              <a:schemeClr val="tx1"/>
            </a:fontRef>
          </p:style>
        </p:cxnSp>
        <p:cxnSp>
          <p:nvCxnSpPr>
            <p:cNvPr id="108" name="Straight Connector 107"/>
            <p:cNvCxnSpPr>
              <a:stCxn id="95" idx="3"/>
              <a:endCxn id="104" idx="1"/>
            </p:cNvCxnSpPr>
            <p:nvPr/>
          </p:nvCxnSpPr>
          <p:spPr>
            <a:xfrm flipV="1">
              <a:off x="8646390" y="16872359"/>
              <a:ext cx="1169162" cy="1365853"/>
            </a:xfrm>
            <a:prstGeom prst="line">
              <a:avLst/>
            </a:prstGeom>
            <a:ln>
              <a:headEnd type="arrow"/>
              <a:tailEnd type="none"/>
            </a:ln>
          </p:spPr>
          <p:style>
            <a:lnRef idx="1">
              <a:schemeClr val="dk1"/>
            </a:lnRef>
            <a:fillRef idx="0">
              <a:schemeClr val="dk1"/>
            </a:fillRef>
            <a:effectRef idx="0">
              <a:schemeClr val="dk1"/>
            </a:effectRef>
            <a:fontRef idx="minor">
              <a:schemeClr val="tx1"/>
            </a:fontRef>
          </p:style>
        </p:cxnSp>
        <p:cxnSp>
          <p:nvCxnSpPr>
            <p:cNvPr id="109" name="Straight Connector 108"/>
            <p:cNvCxnSpPr/>
            <p:nvPr/>
          </p:nvCxnSpPr>
          <p:spPr>
            <a:xfrm rot="5400000" flipH="1" flipV="1">
              <a:off x="10337546" y="17553930"/>
              <a:ext cx="512195" cy="2706"/>
            </a:xfrm>
            <a:prstGeom prst="line">
              <a:avLst/>
            </a:prstGeom>
            <a:ln w="12700">
              <a:prstDash val="dash"/>
            </a:ln>
          </p:spPr>
          <p:style>
            <a:lnRef idx="1">
              <a:schemeClr val="dk1"/>
            </a:lnRef>
            <a:fillRef idx="0">
              <a:schemeClr val="dk1"/>
            </a:fillRef>
            <a:effectRef idx="0">
              <a:schemeClr val="dk1"/>
            </a:effectRef>
            <a:fontRef idx="minor">
              <a:schemeClr val="tx1"/>
            </a:fontRef>
          </p:style>
        </p:cxnSp>
        <p:cxnSp>
          <p:nvCxnSpPr>
            <p:cNvPr id="110" name="Straight Connector 109"/>
            <p:cNvCxnSpPr/>
            <p:nvPr/>
          </p:nvCxnSpPr>
          <p:spPr>
            <a:xfrm rot="5400000" flipH="1" flipV="1">
              <a:off x="10337546" y="16358810"/>
              <a:ext cx="512195" cy="2706"/>
            </a:xfrm>
            <a:prstGeom prst="line">
              <a:avLst/>
            </a:prstGeom>
            <a:ln w="12700">
              <a:prstDash val="dash"/>
            </a:ln>
          </p:spPr>
          <p:style>
            <a:lnRef idx="1">
              <a:schemeClr val="dk1"/>
            </a:lnRef>
            <a:fillRef idx="0">
              <a:schemeClr val="dk1"/>
            </a:fillRef>
            <a:effectRef idx="0">
              <a:schemeClr val="dk1"/>
            </a:effectRef>
            <a:fontRef idx="minor">
              <a:schemeClr val="tx1"/>
            </a:fontRef>
          </p:style>
        </p:cxnSp>
        <p:sp>
          <p:nvSpPr>
            <p:cNvPr id="114" name="Rectangle 113"/>
            <p:cNvSpPr/>
            <p:nvPr/>
          </p:nvSpPr>
          <p:spPr>
            <a:xfrm>
              <a:off x="13323042" y="15341994"/>
              <a:ext cx="2078512" cy="661443"/>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r>
                <a:rPr lang="en-US" sz="2400" b="1" dirty="0"/>
                <a:t>Database Reader</a:t>
              </a:r>
            </a:p>
          </p:txBody>
        </p:sp>
        <p:sp>
          <p:nvSpPr>
            <p:cNvPr id="115" name="Rectangle 114"/>
            <p:cNvSpPr/>
            <p:nvPr/>
          </p:nvSpPr>
          <p:spPr>
            <a:xfrm>
              <a:off x="13323042" y="16984862"/>
              <a:ext cx="2078512" cy="341462"/>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r>
                <a:rPr lang="en-US" sz="2400" b="1" dirty="0"/>
                <a:t>URL Reader</a:t>
              </a:r>
            </a:p>
          </p:txBody>
        </p:sp>
        <p:sp>
          <p:nvSpPr>
            <p:cNvPr id="116" name="Rectangle 115"/>
            <p:cNvSpPr/>
            <p:nvPr/>
          </p:nvSpPr>
          <p:spPr>
            <a:xfrm>
              <a:off x="13323042" y="18528229"/>
              <a:ext cx="2078512" cy="341462"/>
            </a:xfrm>
            <a:prstGeom prst="rect">
              <a:avLst/>
            </a:prstGeom>
          </p:spPr>
          <p:style>
            <a:lnRef idx="1">
              <a:schemeClr val="dk1"/>
            </a:lnRef>
            <a:fillRef idx="3">
              <a:schemeClr val="dk1"/>
            </a:fillRef>
            <a:effectRef idx="2">
              <a:schemeClr val="dk1"/>
            </a:effectRef>
            <a:fontRef idx="minor">
              <a:schemeClr val="lt1"/>
            </a:fontRef>
          </p:style>
          <p:txBody>
            <a:bodyPr anchor="ctr"/>
            <a:lstStyle/>
            <a:p>
              <a:pPr algn="ctr">
                <a:defRPr/>
              </a:pPr>
              <a:r>
                <a:rPr lang="en-US" sz="2400" b="1" dirty="0"/>
                <a:t>Graph Reader</a:t>
              </a:r>
            </a:p>
          </p:txBody>
        </p:sp>
        <p:sp>
          <p:nvSpPr>
            <p:cNvPr id="117" name="TextBox 88"/>
            <p:cNvSpPr txBox="1">
              <a:spLocks noChangeArrowheads="1"/>
            </p:cNvSpPr>
            <p:nvPr/>
          </p:nvSpPr>
          <p:spPr bwMode="auto">
            <a:xfrm rot="19300467">
              <a:off x="8830425" y="17316106"/>
              <a:ext cx="1504756" cy="400110"/>
            </a:xfrm>
            <a:prstGeom prst="rect">
              <a:avLst/>
            </a:prstGeom>
            <a:noFill/>
            <a:ln w="9525">
              <a:noFill/>
              <a:miter lim="800000"/>
              <a:headEnd/>
              <a:tailEnd/>
            </a:ln>
          </p:spPr>
          <p:txBody>
            <a:bodyPr>
              <a:spAutoFit/>
            </a:bodyPr>
            <a:lstStyle/>
            <a:p>
              <a:r>
                <a:rPr lang="en-US" sz="2000" b="1" dirty="0">
                  <a:latin typeface="Corbel" pitchFamily="34" charset="0"/>
                </a:rPr>
                <a:t>Apply Rules</a:t>
              </a:r>
            </a:p>
          </p:txBody>
        </p:sp>
        <p:cxnSp>
          <p:nvCxnSpPr>
            <p:cNvPr id="118" name="Straight Arrow Connector 117"/>
            <p:cNvCxnSpPr>
              <a:stCxn id="77" idx="3"/>
              <a:endCxn id="121" idx="1"/>
            </p:cNvCxnSpPr>
            <p:nvPr/>
          </p:nvCxnSpPr>
          <p:spPr>
            <a:xfrm flipV="1">
              <a:off x="3969739" y="15421141"/>
              <a:ext cx="1428976" cy="2390241"/>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cxnSp>
          <p:nvCxnSpPr>
            <p:cNvPr id="119" name="Straight Connector 118"/>
            <p:cNvCxnSpPr/>
            <p:nvPr/>
          </p:nvCxnSpPr>
          <p:spPr>
            <a:xfrm rot="5400000" flipH="1" flipV="1">
              <a:off x="3253422" y="15283801"/>
              <a:ext cx="2731703" cy="1299070"/>
            </a:xfrm>
            <a:prstGeom prst="line">
              <a:avLst/>
            </a:prstGeom>
            <a:ln>
              <a:prstDash val="sysDash"/>
            </a:ln>
          </p:spPr>
          <p:style>
            <a:lnRef idx="1">
              <a:schemeClr val="dk1"/>
            </a:lnRef>
            <a:fillRef idx="0">
              <a:schemeClr val="dk1"/>
            </a:fillRef>
            <a:effectRef idx="0">
              <a:schemeClr val="dk1"/>
            </a:effectRef>
            <a:fontRef idx="minor">
              <a:schemeClr val="tx1"/>
            </a:fontRef>
          </p:style>
        </p:cxnSp>
        <p:cxnSp>
          <p:nvCxnSpPr>
            <p:cNvPr id="120" name="Straight Connector 119"/>
            <p:cNvCxnSpPr/>
            <p:nvPr/>
          </p:nvCxnSpPr>
          <p:spPr>
            <a:xfrm rot="16200000" flipH="1">
              <a:off x="3594885" y="18698430"/>
              <a:ext cx="2048777" cy="1299069"/>
            </a:xfrm>
            <a:prstGeom prst="line">
              <a:avLst/>
            </a:prstGeom>
            <a:ln>
              <a:prstDash val="sysDash"/>
            </a:ln>
          </p:spPr>
          <p:style>
            <a:lnRef idx="1">
              <a:schemeClr val="dk1"/>
            </a:lnRef>
            <a:fillRef idx="0">
              <a:schemeClr val="dk1"/>
            </a:fillRef>
            <a:effectRef idx="0">
              <a:schemeClr val="dk1"/>
            </a:effectRef>
            <a:fontRef idx="minor">
              <a:schemeClr val="tx1"/>
            </a:fontRef>
          </p:style>
        </p:cxnSp>
        <p:sp>
          <p:nvSpPr>
            <p:cNvPr id="121" name="Rectangle 120"/>
            <p:cNvSpPr/>
            <p:nvPr/>
          </p:nvSpPr>
          <p:spPr>
            <a:xfrm>
              <a:off x="5398715" y="14908946"/>
              <a:ext cx="1290994" cy="1024389"/>
            </a:xfrm>
            <a:prstGeom prst="rect">
              <a:avLst/>
            </a:prstGeom>
          </p:spPr>
          <p:style>
            <a:lnRef idx="1">
              <a:schemeClr val="accent3"/>
            </a:lnRef>
            <a:fillRef idx="2">
              <a:schemeClr val="accent3"/>
            </a:fillRef>
            <a:effectRef idx="1">
              <a:schemeClr val="accent3"/>
            </a:effectRef>
            <a:fontRef idx="minor">
              <a:schemeClr val="dk1"/>
            </a:fontRef>
          </p:style>
          <p:txBody>
            <a:bodyPr anchor="b" anchorCtr="1"/>
            <a:lstStyle/>
            <a:p>
              <a:pPr algn="ctr">
                <a:defRPr/>
              </a:pPr>
              <a:r>
                <a:rPr lang="en-US" sz="2400" b="1" dirty="0"/>
                <a:t>Request Parser</a:t>
              </a:r>
            </a:p>
          </p:txBody>
        </p:sp>
        <p:cxnSp>
          <p:nvCxnSpPr>
            <p:cNvPr id="122" name="Straight Arrow Connector 121"/>
            <p:cNvCxnSpPr>
              <a:stCxn id="121" idx="2"/>
              <a:endCxn id="89" idx="1"/>
            </p:cNvCxnSpPr>
            <p:nvPr/>
          </p:nvCxnSpPr>
          <p:spPr>
            <a:xfrm rot="16200000" flipH="1">
              <a:off x="5691122" y="16286425"/>
              <a:ext cx="1489661" cy="783481"/>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cxnSp>
          <p:nvCxnSpPr>
            <p:cNvPr id="123" name="Straight Arrow Connector 122"/>
            <p:cNvCxnSpPr/>
            <p:nvPr/>
          </p:nvCxnSpPr>
          <p:spPr>
            <a:xfrm>
              <a:off x="12023971" y="15591872"/>
              <a:ext cx="1039255" cy="3558"/>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sp>
          <p:nvSpPr>
            <p:cNvPr id="124" name="Rectangle 123"/>
            <p:cNvSpPr/>
            <p:nvPr/>
          </p:nvSpPr>
          <p:spPr>
            <a:xfrm>
              <a:off x="11374436" y="20543085"/>
              <a:ext cx="4546744" cy="1707315"/>
            </a:xfrm>
            <a:prstGeom prst="rect">
              <a:avLst/>
            </a:prstGeom>
            <a:noFill/>
          </p:spPr>
          <p:style>
            <a:lnRef idx="1">
              <a:schemeClr val="dk1"/>
            </a:lnRef>
            <a:fillRef idx="2">
              <a:schemeClr val="dk1"/>
            </a:fillRef>
            <a:effectRef idx="1">
              <a:schemeClr val="dk1"/>
            </a:effectRef>
            <a:fontRef idx="minor">
              <a:schemeClr val="dk1"/>
            </a:fontRef>
          </p:style>
          <p:txBody>
            <a:bodyPr/>
            <a:lstStyle/>
            <a:p>
              <a:pPr>
                <a:defRPr/>
              </a:pPr>
              <a:r>
                <a:rPr lang="en-US" sz="2400" b="1" u="sng" dirty="0"/>
                <a:t>Legends:</a:t>
              </a:r>
            </a:p>
          </p:txBody>
        </p:sp>
        <p:cxnSp>
          <p:nvCxnSpPr>
            <p:cNvPr id="125" name="Straight Arrow Connector 124"/>
            <p:cNvCxnSpPr/>
            <p:nvPr/>
          </p:nvCxnSpPr>
          <p:spPr>
            <a:xfrm>
              <a:off x="13063226" y="20923675"/>
              <a:ext cx="779441" cy="3556"/>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sp>
          <p:nvSpPr>
            <p:cNvPr id="126" name="TextBox 137"/>
            <p:cNvSpPr txBox="1">
              <a:spLocks noChangeArrowheads="1"/>
            </p:cNvSpPr>
            <p:nvPr/>
          </p:nvSpPr>
          <p:spPr bwMode="auto">
            <a:xfrm>
              <a:off x="13929271" y="20713817"/>
              <a:ext cx="1537600" cy="400110"/>
            </a:xfrm>
            <a:prstGeom prst="rect">
              <a:avLst/>
            </a:prstGeom>
            <a:noFill/>
            <a:ln w="9525">
              <a:noFill/>
              <a:miter lim="800000"/>
              <a:headEnd/>
              <a:tailEnd/>
            </a:ln>
          </p:spPr>
          <p:txBody>
            <a:bodyPr wrap="none">
              <a:spAutoFit/>
            </a:bodyPr>
            <a:lstStyle/>
            <a:p>
              <a:r>
                <a:rPr lang="en-US" sz="2000" dirty="0">
                  <a:latin typeface="Corbel" pitchFamily="34" charset="0"/>
                </a:rPr>
                <a:t>Control Flow</a:t>
              </a:r>
            </a:p>
          </p:txBody>
        </p:sp>
        <p:sp>
          <p:nvSpPr>
            <p:cNvPr id="127" name="Up Arrow 126"/>
            <p:cNvSpPr/>
            <p:nvPr/>
          </p:nvSpPr>
          <p:spPr>
            <a:xfrm rot="5400000">
              <a:off x="13341890" y="21007022"/>
              <a:ext cx="341462" cy="779441"/>
            </a:xfrm>
            <a:prstGeom prst="up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vert="vert270" anchor="ctr"/>
            <a:lstStyle/>
            <a:p>
              <a:pPr algn="ctr">
                <a:defRPr/>
              </a:pPr>
              <a:endParaRPr lang="en-US" sz="1100" b="1" dirty="0"/>
            </a:p>
          </p:txBody>
        </p:sp>
        <p:sp>
          <p:nvSpPr>
            <p:cNvPr id="128" name="TextBox 139"/>
            <p:cNvSpPr txBox="1">
              <a:spLocks noChangeArrowheads="1"/>
            </p:cNvSpPr>
            <p:nvPr/>
          </p:nvSpPr>
          <p:spPr bwMode="auto">
            <a:xfrm>
              <a:off x="13902208" y="21186887"/>
              <a:ext cx="2026517" cy="400110"/>
            </a:xfrm>
            <a:prstGeom prst="rect">
              <a:avLst/>
            </a:prstGeom>
            <a:noFill/>
            <a:ln w="9525">
              <a:noFill/>
              <a:miter lim="800000"/>
              <a:headEnd/>
              <a:tailEnd/>
            </a:ln>
          </p:spPr>
          <p:txBody>
            <a:bodyPr wrap="none">
              <a:spAutoFit/>
            </a:bodyPr>
            <a:lstStyle/>
            <a:p>
              <a:r>
                <a:rPr lang="en-US" sz="2000" dirty="0">
                  <a:latin typeface="Corbel" pitchFamily="34" charset="0"/>
                </a:rPr>
                <a:t>Data/Information</a:t>
              </a:r>
            </a:p>
          </p:txBody>
        </p:sp>
        <p:sp>
          <p:nvSpPr>
            <p:cNvPr id="129" name="TextBox 139"/>
            <p:cNvSpPr txBox="1">
              <a:spLocks noChangeArrowheads="1"/>
            </p:cNvSpPr>
            <p:nvPr/>
          </p:nvSpPr>
          <p:spPr bwMode="auto">
            <a:xfrm>
              <a:off x="13063227" y="21699082"/>
              <a:ext cx="2598139" cy="400110"/>
            </a:xfrm>
            <a:prstGeom prst="rect">
              <a:avLst/>
            </a:prstGeom>
            <a:noFill/>
            <a:ln w="9525">
              <a:noFill/>
              <a:miter lim="800000"/>
              <a:headEnd/>
              <a:tailEnd/>
            </a:ln>
          </p:spPr>
          <p:txBody>
            <a:bodyPr>
              <a:spAutoFit/>
            </a:bodyPr>
            <a:lstStyle/>
            <a:p>
              <a:r>
                <a:rPr lang="en-US" sz="2000" dirty="0">
                  <a:latin typeface="Corbel" pitchFamily="34" charset="0"/>
                </a:rPr>
                <a:t>P1, P2, P3, P4: </a:t>
              </a:r>
              <a:r>
                <a:rPr lang="en-US" sz="2000" dirty="0" err="1">
                  <a:latin typeface="Corbel" pitchFamily="34" charset="0"/>
                </a:rPr>
                <a:t>Portlets</a:t>
              </a:r>
              <a:endParaRPr lang="en-US" sz="2000" dirty="0">
                <a:latin typeface="Corbel" pitchFamily="34" charset="0"/>
              </a:endParaRPr>
            </a:p>
          </p:txBody>
        </p:sp>
        <p:cxnSp>
          <p:nvCxnSpPr>
            <p:cNvPr id="130" name="Straight Arrow Connector 129"/>
            <p:cNvCxnSpPr/>
            <p:nvPr/>
          </p:nvCxnSpPr>
          <p:spPr>
            <a:xfrm rot="5400000" flipH="1" flipV="1">
              <a:off x="13026811" y="14482968"/>
              <a:ext cx="853657" cy="5413"/>
            </a:xfrm>
            <a:prstGeom prst="straightConnector1">
              <a:avLst/>
            </a:prstGeom>
            <a:ln w="25400">
              <a:solidFill>
                <a:schemeClr val="accent6">
                  <a:lumMod val="75000"/>
                </a:schemeClr>
              </a:solidFill>
              <a:prstDash val="dash"/>
              <a:tailEnd type="arrow"/>
            </a:ln>
          </p:spPr>
          <p:style>
            <a:lnRef idx="1">
              <a:schemeClr val="dk1"/>
            </a:lnRef>
            <a:fillRef idx="0">
              <a:schemeClr val="dk1"/>
            </a:fillRef>
            <a:effectRef idx="0">
              <a:schemeClr val="dk1"/>
            </a:effectRef>
            <a:fontRef idx="minor">
              <a:schemeClr val="tx1"/>
            </a:fontRef>
          </p:style>
        </p:cxnSp>
        <p:sp>
          <p:nvSpPr>
            <p:cNvPr id="134" name="TextBox 133"/>
            <p:cNvSpPr txBox="1"/>
            <p:nvPr/>
          </p:nvSpPr>
          <p:spPr>
            <a:xfrm>
              <a:off x="1220744" y="22174200"/>
              <a:ext cx="11047456" cy="523220"/>
            </a:xfrm>
            <a:prstGeom prst="rect">
              <a:avLst/>
            </a:prstGeom>
            <a:noFill/>
          </p:spPr>
          <p:txBody>
            <a:bodyPr wrap="square" rtlCol="0">
              <a:spAutoFit/>
            </a:bodyPr>
            <a:lstStyle/>
            <a:p>
              <a:r>
                <a:rPr lang="en-US" sz="2800" b="1" dirty="0" smtClean="0"/>
                <a:t>Figure 1. High level view of control and data flow inside the system</a:t>
              </a:r>
            </a:p>
          </p:txBody>
        </p:sp>
      </p:grpSp>
      <p:sp>
        <p:nvSpPr>
          <p:cNvPr id="162" name="TextBox 161"/>
          <p:cNvSpPr txBox="1"/>
          <p:nvPr/>
        </p:nvSpPr>
        <p:spPr>
          <a:xfrm>
            <a:off x="1447800" y="24582543"/>
            <a:ext cx="14401800" cy="1568701"/>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pPr algn="just"/>
            <a:r>
              <a:rPr lang="en-US" sz="2400" dirty="0" err="1" smtClean="0"/>
              <a:t>JBoss</a:t>
            </a:r>
            <a:r>
              <a:rPr lang="en-US" sz="2400" dirty="0" smtClean="0"/>
              <a:t> portal content management system builds composition of independent interface elements – </a:t>
            </a:r>
            <a:r>
              <a:rPr lang="en-US" sz="2400" dirty="0" err="1" smtClean="0"/>
              <a:t>portlets</a:t>
            </a:r>
            <a:r>
              <a:rPr lang="en-US" sz="2400" dirty="0" smtClean="0"/>
              <a:t> (P1 , P2, P3, P4).  Each </a:t>
            </a:r>
            <a:r>
              <a:rPr lang="en-US" sz="2400" dirty="0" err="1" smtClean="0"/>
              <a:t>portlet</a:t>
            </a:r>
            <a:r>
              <a:rPr lang="en-US" sz="2400" dirty="0" smtClean="0"/>
              <a:t> can be independently designed with some unique perspective of the particular system aspects. The composition of such elements is a dashboard of indicators specifically put together to comprehensively reflect the state of the entire system.</a:t>
            </a:r>
          </a:p>
        </p:txBody>
      </p:sp>
      <p:sp>
        <p:nvSpPr>
          <p:cNvPr id="139" name="TextBox 138"/>
          <p:cNvSpPr txBox="1"/>
          <p:nvPr/>
        </p:nvSpPr>
        <p:spPr>
          <a:xfrm>
            <a:off x="1396907" y="23972943"/>
            <a:ext cx="1651093" cy="523220"/>
          </a:xfrm>
          <a:prstGeom prst="rect">
            <a:avLst/>
          </a:prstGeom>
          <a:noFill/>
        </p:spPr>
        <p:txBody>
          <a:bodyPr wrap="none" rtlCol="0">
            <a:spAutoFit/>
          </a:bodyPr>
          <a:lstStyle/>
          <a:p>
            <a:r>
              <a:rPr lang="en-US" sz="2800" b="1" dirty="0" smtClean="0"/>
              <a:t>Workflow</a:t>
            </a:r>
            <a:endParaRPr lang="en-US" sz="2800" b="1" dirty="0"/>
          </a:p>
        </p:txBody>
      </p:sp>
      <p:sp>
        <p:nvSpPr>
          <p:cNvPr id="149" name="TextBox 148"/>
          <p:cNvSpPr txBox="1"/>
          <p:nvPr/>
        </p:nvSpPr>
        <p:spPr>
          <a:xfrm>
            <a:off x="17754600" y="11476143"/>
            <a:ext cx="15392400" cy="2000548"/>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en-US" sz="2800" b="1" dirty="0" smtClean="0"/>
              <a:t>Messaging</a:t>
            </a:r>
          </a:p>
          <a:p>
            <a:pPr algn="just"/>
            <a:r>
              <a:rPr lang="en-US" sz="2400" dirty="0" smtClean="0"/>
              <a:t>Message exchange is a clever way to decouple </a:t>
            </a:r>
            <a:r>
              <a:rPr lang="en-US" sz="2400" dirty="0" smtClean="0"/>
              <a:t>the contexts </a:t>
            </a:r>
            <a:r>
              <a:rPr lang="en-US" sz="2400" dirty="0" smtClean="0"/>
              <a:t>of two programs. Messaging is a soft pattern which does not imply </a:t>
            </a:r>
            <a:r>
              <a:rPr lang="en-US" sz="2400" dirty="0" smtClean="0"/>
              <a:t>a fixed </a:t>
            </a:r>
            <a:r>
              <a:rPr lang="en-US" sz="2400" dirty="0" smtClean="0"/>
              <a:t>db schema or file format behind. It can </a:t>
            </a:r>
            <a:r>
              <a:rPr lang="en-US" sz="2400" dirty="0" smtClean="0"/>
              <a:t>encapsulate </a:t>
            </a:r>
            <a:r>
              <a:rPr lang="en-US" sz="2400" dirty="0" smtClean="0"/>
              <a:t>data transport and synchronicity </a:t>
            </a:r>
            <a:r>
              <a:rPr lang="en-US" sz="2400" dirty="0" smtClean="0"/>
              <a:t>issues. Most </a:t>
            </a:r>
            <a:r>
              <a:rPr lang="en-US" sz="2400" dirty="0" smtClean="0"/>
              <a:t>importantly, with the help of Mule message enabled infrastructure we can use opaque payloads and do modeling of the data access and aggregation  work flow without the need to set the specifics  of the type-structure of the data sources.</a:t>
            </a:r>
          </a:p>
        </p:txBody>
      </p:sp>
      <p:sp>
        <p:nvSpPr>
          <p:cNvPr id="154" name="TextBox 153"/>
          <p:cNvSpPr txBox="1"/>
          <p:nvPr/>
        </p:nvSpPr>
        <p:spPr>
          <a:xfrm>
            <a:off x="21184945" y="34061400"/>
            <a:ext cx="11581055" cy="461665"/>
          </a:xfrm>
          <a:prstGeom prst="rect">
            <a:avLst/>
          </a:prstGeom>
          <a:noFill/>
        </p:spPr>
        <p:txBody>
          <a:bodyPr wrap="none" rtlCol="0">
            <a:spAutoFit/>
          </a:bodyPr>
          <a:lstStyle/>
          <a:p>
            <a:r>
              <a:rPr lang="en-US" sz="2400" dirty="0" smtClean="0"/>
              <a:t>Work supported by the U.S. Department of Energy under contract No. DE-AC02-07CH11359</a:t>
            </a:r>
            <a:endParaRPr lang="en-US" sz="2400" dirty="0"/>
          </a:p>
        </p:txBody>
      </p:sp>
      <p:pic>
        <p:nvPicPr>
          <p:cNvPr id="135" name="Picture 179" descr="fermi38"/>
          <p:cNvPicPr>
            <a:picLocks noChangeAspect="1" noChangeArrowheads="1"/>
          </p:cNvPicPr>
          <p:nvPr/>
        </p:nvPicPr>
        <p:blipFill>
          <a:blip r:embed="rId6"/>
          <a:srcRect/>
          <a:stretch>
            <a:fillRect/>
          </a:stretch>
        </p:blipFill>
        <p:spPr bwMode="auto">
          <a:xfrm>
            <a:off x="1143000" y="1600200"/>
            <a:ext cx="1981200" cy="1790700"/>
          </a:xfrm>
          <a:prstGeom prst="rect">
            <a:avLst/>
          </a:prstGeom>
          <a:noFill/>
          <a:ln w="9525">
            <a:noFill/>
            <a:miter lim="800000"/>
            <a:headEnd/>
            <a:tailEnd/>
          </a:ln>
        </p:spPr>
      </p:pic>
      <p:pic>
        <p:nvPicPr>
          <p:cNvPr id="136" name="Picture 179" descr="fermi38"/>
          <p:cNvPicPr>
            <a:picLocks noChangeAspect="1" noChangeArrowheads="1"/>
          </p:cNvPicPr>
          <p:nvPr/>
        </p:nvPicPr>
        <p:blipFill>
          <a:blip r:embed="rId6"/>
          <a:srcRect/>
          <a:stretch>
            <a:fillRect/>
          </a:stretch>
        </p:blipFill>
        <p:spPr bwMode="auto">
          <a:xfrm>
            <a:off x="31013400" y="1600200"/>
            <a:ext cx="1981200" cy="1790700"/>
          </a:xfrm>
          <a:prstGeom prst="rect">
            <a:avLst/>
          </a:prstGeom>
          <a:noFill/>
          <a:ln w="9525">
            <a:noFill/>
            <a:miter lim="800000"/>
            <a:headEnd/>
            <a:tailEnd/>
          </a:ln>
        </p:spPr>
      </p:pic>
      <p:sp>
        <p:nvSpPr>
          <p:cNvPr id="157" name="Line 59"/>
          <p:cNvSpPr>
            <a:spLocks noChangeShapeType="1"/>
          </p:cNvSpPr>
          <p:nvPr/>
        </p:nvSpPr>
        <p:spPr bwMode="auto">
          <a:xfrm>
            <a:off x="0" y="4799013"/>
            <a:ext cx="33832800" cy="1587"/>
          </a:xfrm>
          <a:prstGeom prst="line">
            <a:avLst/>
          </a:prstGeom>
          <a:noFill/>
          <a:ln w="101600">
            <a:solidFill>
              <a:srgbClr val="990033"/>
            </a:solidFill>
            <a:round/>
            <a:headEnd/>
            <a:tailEnd/>
          </a:ln>
        </p:spPr>
        <p:txBody>
          <a:bodyPr/>
          <a:lstStyle/>
          <a:p>
            <a:endParaRPr lang="en-US"/>
          </a:p>
        </p:txBody>
      </p:sp>
      <p:sp>
        <p:nvSpPr>
          <p:cNvPr id="161" name="TextBox 160"/>
          <p:cNvSpPr txBox="1"/>
          <p:nvPr/>
        </p:nvSpPr>
        <p:spPr>
          <a:xfrm>
            <a:off x="1524000" y="27325743"/>
            <a:ext cx="14325600" cy="460706"/>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r>
              <a:rPr lang="en-US" sz="2400" dirty="0" smtClean="0"/>
              <a:t>Each </a:t>
            </a:r>
            <a:r>
              <a:rPr lang="en-US" sz="2400" dirty="0" err="1" smtClean="0"/>
              <a:t>portlet</a:t>
            </a:r>
            <a:r>
              <a:rPr lang="en-US" sz="2400" dirty="0" smtClean="0"/>
              <a:t> is rendered using information provided by the data integration layer.</a:t>
            </a:r>
          </a:p>
        </p:txBody>
      </p:sp>
      <p:sp>
        <p:nvSpPr>
          <p:cNvPr id="163" name="TextBox 162"/>
          <p:cNvSpPr txBox="1"/>
          <p:nvPr/>
        </p:nvSpPr>
        <p:spPr>
          <a:xfrm>
            <a:off x="1447800" y="28849743"/>
            <a:ext cx="14401800" cy="1938033"/>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pPr algn="just"/>
            <a:r>
              <a:rPr lang="en-US" sz="2400" dirty="0" smtClean="0"/>
              <a:t>The data </a:t>
            </a:r>
            <a:r>
              <a:rPr lang="en-US" sz="2400" dirty="0" smtClean="0"/>
              <a:t>integration layer accesses </a:t>
            </a:r>
            <a:r>
              <a:rPr lang="en-US" sz="2400" dirty="0" smtClean="0"/>
              <a:t>a set </a:t>
            </a:r>
            <a:r>
              <a:rPr lang="en-US" sz="2400" dirty="0" smtClean="0"/>
              <a:t>of data sources and uses </a:t>
            </a:r>
            <a:r>
              <a:rPr lang="en-US" sz="2400" dirty="0" smtClean="0"/>
              <a:t>a collection </a:t>
            </a:r>
            <a:r>
              <a:rPr lang="en-US" sz="2400" dirty="0" smtClean="0"/>
              <a:t>of rules to transform and aggregate the retrieved content.  </a:t>
            </a:r>
            <a:r>
              <a:rPr lang="en-US" sz="2400" dirty="0" smtClean="0"/>
              <a:t>The data </a:t>
            </a:r>
            <a:r>
              <a:rPr lang="en-US" sz="2400" dirty="0" smtClean="0"/>
              <a:t>integration layer generates </a:t>
            </a:r>
            <a:r>
              <a:rPr lang="en-US" sz="2400" dirty="0" smtClean="0"/>
              <a:t>a digest content </a:t>
            </a:r>
            <a:r>
              <a:rPr lang="en-US" sz="2400" dirty="0" smtClean="0"/>
              <a:t>with only those details that are relevant </a:t>
            </a:r>
            <a:r>
              <a:rPr lang="en-US" sz="2400" dirty="0" smtClean="0"/>
              <a:t>for rendering the </a:t>
            </a:r>
            <a:r>
              <a:rPr lang="en-US" sz="2400" dirty="0" err="1" smtClean="0"/>
              <a:t>portlet</a:t>
            </a:r>
            <a:r>
              <a:rPr lang="en-US" sz="2400" dirty="0" smtClean="0"/>
              <a:t> itself. </a:t>
            </a:r>
          </a:p>
          <a:p>
            <a:endParaRPr lang="en-US" sz="2400" dirty="0" smtClean="0"/>
          </a:p>
          <a:p>
            <a:r>
              <a:rPr lang="en-US" sz="2400" dirty="0" smtClean="0"/>
              <a:t>The result is returned synchronously to a requesting </a:t>
            </a:r>
            <a:r>
              <a:rPr lang="en-US" sz="2400" dirty="0" smtClean="0"/>
              <a:t>party - </a:t>
            </a:r>
            <a:r>
              <a:rPr lang="en-US" sz="2400" dirty="0" err="1" smtClean="0"/>
              <a:t>portlet</a:t>
            </a:r>
            <a:r>
              <a:rPr lang="en-US" sz="2400" dirty="0" smtClean="0"/>
              <a:t> or parent data integration rule set.</a:t>
            </a:r>
          </a:p>
        </p:txBody>
      </p:sp>
      <p:sp>
        <p:nvSpPr>
          <p:cNvPr id="164" name="TextBox 163"/>
          <p:cNvSpPr txBox="1"/>
          <p:nvPr/>
        </p:nvSpPr>
        <p:spPr>
          <a:xfrm>
            <a:off x="1371600" y="31897743"/>
            <a:ext cx="14700353" cy="1999588"/>
          </a:xfrm>
          <a:prstGeom prst="rect">
            <a:avLst/>
          </a:prstGeom>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r>
              <a:rPr lang="en-US" sz="2800" b="1" dirty="0" smtClean="0"/>
              <a:t>Summary</a:t>
            </a:r>
          </a:p>
          <a:p>
            <a:pPr algn="just"/>
            <a:r>
              <a:rPr lang="en-US" sz="2400" dirty="0" smtClean="0"/>
              <a:t>The data </a:t>
            </a:r>
            <a:r>
              <a:rPr lang="en-US" sz="2400" dirty="0" smtClean="0"/>
              <a:t>integration layer defines all </a:t>
            </a:r>
            <a:r>
              <a:rPr lang="en-US" sz="2400" dirty="0" smtClean="0"/>
              <a:t>URL endpoints that provide </a:t>
            </a:r>
            <a:r>
              <a:rPr lang="en-US" sz="2400" dirty="0" smtClean="0"/>
              <a:t>content for the display. These endpoints may be as simple as proxies to existing web pages or hide rules for transforming and aggregating data </a:t>
            </a:r>
            <a:r>
              <a:rPr lang="en-US" sz="2400" dirty="0" smtClean="0"/>
              <a:t>that </a:t>
            </a:r>
            <a:r>
              <a:rPr lang="en-US" sz="2400" dirty="0" smtClean="0"/>
              <a:t>is </a:t>
            </a:r>
            <a:r>
              <a:rPr lang="en-US" sz="2400" dirty="0" smtClean="0"/>
              <a:t>retrieved </a:t>
            </a:r>
            <a:r>
              <a:rPr lang="en-US" sz="2400" dirty="0" smtClean="0"/>
              <a:t>from other sources. The purpose of this complexity is to provide data that is </a:t>
            </a:r>
            <a:r>
              <a:rPr lang="en-US" sz="2400" dirty="0" smtClean="0"/>
              <a:t>not unavailable </a:t>
            </a:r>
            <a:r>
              <a:rPr lang="en-US" sz="2400" dirty="0" smtClean="0"/>
              <a:t>in contents preferred by the user interface.</a:t>
            </a:r>
          </a:p>
        </p:txBody>
      </p:sp>
      <p:sp>
        <p:nvSpPr>
          <p:cNvPr id="166" name="Left Arrow 165"/>
          <p:cNvSpPr/>
          <p:nvPr/>
        </p:nvSpPr>
        <p:spPr>
          <a:xfrm rot="16200000">
            <a:off x="7987428" y="26391410"/>
            <a:ext cx="947904" cy="768360"/>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67" name="Left Arrow 166"/>
          <p:cNvSpPr/>
          <p:nvPr/>
        </p:nvSpPr>
        <p:spPr>
          <a:xfrm rot="16200000">
            <a:off x="8035920" y="28046462"/>
            <a:ext cx="838199" cy="768360"/>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grpSp>
        <p:nvGrpSpPr>
          <p:cNvPr id="113" name="Group 112"/>
          <p:cNvGrpSpPr/>
          <p:nvPr/>
        </p:nvGrpSpPr>
        <p:grpSpPr>
          <a:xfrm>
            <a:off x="20421600" y="18181743"/>
            <a:ext cx="8970985" cy="9296400"/>
            <a:chOff x="20375562" y="16202941"/>
            <a:chExt cx="9067800" cy="10008587"/>
          </a:xfrm>
        </p:grpSpPr>
        <p:sp>
          <p:nvSpPr>
            <p:cNvPr id="160" name="Rectangle 159"/>
            <p:cNvSpPr/>
            <p:nvPr/>
          </p:nvSpPr>
          <p:spPr>
            <a:xfrm>
              <a:off x="20375562" y="24642762"/>
              <a:ext cx="9067800" cy="1568766"/>
            </a:xfrm>
            <a:prstGeom prst="rect">
              <a:avLst/>
            </a:prstGeom>
            <a:gradFill>
              <a:gsLst>
                <a:gs pos="0">
                  <a:srgbClr val="FFEFD1"/>
                </a:gs>
                <a:gs pos="64999">
                  <a:srgbClr val="F0EBD5"/>
                </a:gs>
                <a:gs pos="100000">
                  <a:srgbClr val="D1C39F"/>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20375562" y="16202941"/>
              <a:ext cx="9067800" cy="8942098"/>
            </a:xfrm>
            <a:prstGeom prst="rect">
              <a:avLst/>
            </a:prstGeom>
            <a:gradFill flip="none" rotWithShape="1">
              <a:gsLst>
                <a:gs pos="0">
                  <a:srgbClr val="5E9EFF"/>
                </a:gs>
                <a:gs pos="39999">
                  <a:srgbClr val="85C2FF"/>
                </a:gs>
                <a:gs pos="70000">
                  <a:srgbClr val="C4D6EB"/>
                </a:gs>
                <a:gs pos="100000">
                  <a:srgbClr val="FFEBFA"/>
                </a:gs>
              </a:gsLst>
              <a:lin ang="162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Rectangle 167"/>
            <p:cNvSpPr/>
            <p:nvPr/>
          </p:nvSpPr>
          <p:spPr>
            <a:xfrm>
              <a:off x="23271162" y="16563673"/>
              <a:ext cx="4038600" cy="1185309"/>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D0 Production efficiency data source</a:t>
              </a:r>
              <a:endParaRPr lang="en-US" sz="2400" b="1" dirty="0">
                <a:solidFill>
                  <a:schemeClr val="tx1"/>
                </a:solidFill>
              </a:endParaRPr>
            </a:p>
          </p:txBody>
        </p:sp>
        <p:sp>
          <p:nvSpPr>
            <p:cNvPr id="171" name="Rectangle 170"/>
            <p:cNvSpPr/>
            <p:nvPr/>
          </p:nvSpPr>
          <p:spPr>
            <a:xfrm>
              <a:off x="23271162" y="20746382"/>
              <a:ext cx="4038600" cy="1219200"/>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RRD processing engine</a:t>
              </a:r>
              <a:endParaRPr lang="en-US" sz="2400" b="1" dirty="0">
                <a:solidFill>
                  <a:schemeClr val="tx1"/>
                </a:solidFill>
              </a:endParaRPr>
            </a:p>
          </p:txBody>
        </p:sp>
        <p:sp>
          <p:nvSpPr>
            <p:cNvPr id="172" name="Rectangle 171"/>
            <p:cNvSpPr/>
            <p:nvPr/>
          </p:nvSpPr>
          <p:spPr>
            <a:xfrm>
              <a:off x="23194962" y="23032382"/>
              <a:ext cx="4038600" cy="1143000"/>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Model gateway: REST query to Mule Message convertor</a:t>
              </a:r>
              <a:endParaRPr lang="en-US" sz="2400" b="1" dirty="0">
                <a:solidFill>
                  <a:schemeClr val="tx1"/>
                </a:solidFill>
              </a:endParaRPr>
            </a:p>
          </p:txBody>
        </p:sp>
        <p:sp>
          <p:nvSpPr>
            <p:cNvPr id="174" name="Rectangle 173"/>
            <p:cNvSpPr/>
            <p:nvPr/>
          </p:nvSpPr>
          <p:spPr>
            <a:xfrm>
              <a:off x="23118762" y="25332302"/>
              <a:ext cx="4191000" cy="633113"/>
            </a:xfrm>
            <a:prstGeom prst="rect">
              <a:avLst/>
            </a:prstGeom>
            <a:solidFill>
              <a:schemeClr val="accent3">
                <a:lumMod val="60000"/>
                <a:lumOff val="40000"/>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Content Management</a:t>
              </a:r>
              <a:endParaRPr lang="en-US" sz="2400" b="1" dirty="0">
                <a:solidFill>
                  <a:schemeClr val="tx1"/>
                </a:solidFill>
              </a:endParaRPr>
            </a:p>
          </p:txBody>
        </p:sp>
        <p:sp>
          <p:nvSpPr>
            <p:cNvPr id="175" name="Down Arrow 174"/>
            <p:cNvSpPr/>
            <p:nvPr/>
          </p:nvSpPr>
          <p:spPr>
            <a:xfrm>
              <a:off x="24380724" y="17726625"/>
              <a:ext cx="1872343" cy="998805"/>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smtClean="0"/>
                <a:t>Split</a:t>
              </a:r>
              <a:endParaRPr lang="en-US" sz="2400" b="1" dirty="0"/>
            </a:p>
          </p:txBody>
        </p:sp>
        <p:sp>
          <p:nvSpPr>
            <p:cNvPr id="176" name="Down Arrow 175"/>
            <p:cNvSpPr/>
            <p:nvPr/>
          </p:nvSpPr>
          <p:spPr>
            <a:xfrm>
              <a:off x="24337962" y="22033577"/>
              <a:ext cx="1872343" cy="998805"/>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smtClean="0"/>
                <a:t>Metadata</a:t>
              </a:r>
              <a:endParaRPr lang="en-US" sz="2400" b="1" dirty="0"/>
            </a:p>
          </p:txBody>
        </p:sp>
        <p:sp>
          <p:nvSpPr>
            <p:cNvPr id="177" name="Down Arrow 176"/>
            <p:cNvSpPr/>
            <p:nvPr/>
          </p:nvSpPr>
          <p:spPr>
            <a:xfrm>
              <a:off x="25252362" y="24167177"/>
              <a:ext cx="2438400" cy="998805"/>
            </a:xfrm>
            <a:prstGeom prst="downArrow">
              <a:avLst/>
            </a:prstGeom>
            <a:solidFill>
              <a:schemeClr val="tx1">
                <a:lumMod val="75000"/>
                <a:lumOff val="25000"/>
              </a:schemeClr>
            </a:solidFill>
          </p:spPr>
          <p:style>
            <a:lnRef idx="0">
              <a:schemeClr val="accent1"/>
            </a:lnRef>
            <a:fillRef idx="1002">
              <a:schemeClr val="dk1"/>
            </a:fillRef>
            <a:effectRef idx="3">
              <a:schemeClr val="accent1"/>
            </a:effectRef>
            <a:fontRef idx="minor">
              <a:schemeClr val="lt1"/>
            </a:fontRef>
          </p:style>
          <p:txBody>
            <a:bodyPr anchor="ctr"/>
            <a:lstStyle/>
            <a:p>
              <a:pPr algn="ctr">
                <a:defRPr/>
              </a:pPr>
              <a:r>
                <a:rPr lang="en-US" sz="2400" b="1" dirty="0" smtClean="0"/>
                <a:t>Display</a:t>
              </a:r>
              <a:endParaRPr lang="en-US" sz="2400" b="1" dirty="0"/>
            </a:p>
          </p:txBody>
        </p:sp>
        <p:sp>
          <p:nvSpPr>
            <p:cNvPr id="178" name="Left Arrow 177"/>
            <p:cNvSpPr/>
            <p:nvPr/>
          </p:nvSpPr>
          <p:spPr>
            <a:xfrm rot="16200000">
              <a:off x="24067831" y="19792841"/>
              <a:ext cx="982809" cy="77665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79" name="Left Arrow 178"/>
            <p:cNvSpPr/>
            <p:nvPr/>
          </p:nvSpPr>
          <p:spPr>
            <a:xfrm rot="16200000">
              <a:off x="25563332" y="19759793"/>
              <a:ext cx="977033" cy="83697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80" name="Rectangle 179"/>
            <p:cNvSpPr/>
            <p:nvPr/>
          </p:nvSpPr>
          <p:spPr>
            <a:xfrm>
              <a:off x="20680362" y="23118762"/>
              <a:ext cx="1828800" cy="9906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Mule message w/processing instructions</a:t>
              </a:r>
              <a:endParaRPr lang="en-US" sz="2000" b="1" dirty="0">
                <a:solidFill>
                  <a:schemeClr val="tx1"/>
                </a:solidFill>
              </a:endParaRPr>
            </a:p>
          </p:txBody>
        </p:sp>
        <p:sp>
          <p:nvSpPr>
            <p:cNvPr id="181" name="Rectangle 180"/>
            <p:cNvSpPr/>
            <p:nvPr/>
          </p:nvSpPr>
          <p:spPr>
            <a:xfrm>
              <a:off x="24261762" y="18725430"/>
              <a:ext cx="1981200" cy="964332"/>
            </a:xfrm>
            <a:prstGeom prst="rect">
              <a:avLst/>
            </a:prstGeom>
            <a:solidFill>
              <a:schemeClr val="accent3">
                <a:lumMod val="60000"/>
                <a:lumOff val="40000"/>
                <a:alpha val="60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400" b="1" dirty="0" smtClean="0">
                  <a:solidFill>
                    <a:schemeClr val="tx1"/>
                  </a:solidFill>
                </a:rPr>
                <a:t>Splitter</a:t>
              </a:r>
              <a:endParaRPr lang="en-US" sz="2400" b="1" dirty="0">
                <a:solidFill>
                  <a:schemeClr val="tx1"/>
                </a:solidFill>
              </a:endParaRPr>
            </a:p>
          </p:txBody>
        </p:sp>
        <p:sp>
          <p:nvSpPr>
            <p:cNvPr id="182" name="Rounded Rectangle 181"/>
            <p:cNvSpPr/>
            <p:nvPr/>
          </p:nvSpPr>
          <p:spPr>
            <a:xfrm>
              <a:off x="26547762" y="19842162"/>
              <a:ext cx="2286000" cy="609600"/>
            </a:xfrm>
            <a:prstGeom prst="roundRect">
              <a:avLst/>
            </a:prstGeom>
            <a:solidFill>
              <a:schemeClr val="lt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Efficiency : files produced</a:t>
              </a:r>
              <a:endParaRPr lang="en-US" sz="2000" dirty="0">
                <a:solidFill>
                  <a:schemeClr val="tx1"/>
                </a:solidFill>
              </a:endParaRPr>
            </a:p>
          </p:txBody>
        </p:sp>
        <p:sp>
          <p:nvSpPr>
            <p:cNvPr id="183" name="Rounded Rectangle 182"/>
            <p:cNvSpPr/>
            <p:nvPr/>
          </p:nvSpPr>
          <p:spPr>
            <a:xfrm>
              <a:off x="21975762" y="19842162"/>
              <a:ext cx="2133600" cy="6096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dirty="0" smtClean="0"/>
                <a:t>Efficiency : exit code</a:t>
              </a:r>
              <a:endParaRPr lang="en-US" sz="2000" dirty="0"/>
            </a:p>
          </p:txBody>
        </p:sp>
        <p:sp>
          <p:nvSpPr>
            <p:cNvPr id="184" name="Rectangle 183"/>
            <p:cNvSpPr/>
            <p:nvPr/>
          </p:nvSpPr>
          <p:spPr>
            <a:xfrm>
              <a:off x="23271162" y="21594762"/>
              <a:ext cx="4038600" cy="3810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85" name="Rectangle 184"/>
            <p:cNvSpPr/>
            <p:nvPr/>
          </p:nvSpPr>
          <p:spPr>
            <a:xfrm>
              <a:off x="23194962" y="23804562"/>
              <a:ext cx="4038600" cy="3810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86" name="Rectangle 185"/>
            <p:cNvSpPr/>
            <p:nvPr/>
          </p:nvSpPr>
          <p:spPr>
            <a:xfrm>
              <a:off x="23271162" y="17367983"/>
              <a:ext cx="4038600" cy="3810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87" name="Rectangle 186"/>
            <p:cNvSpPr/>
            <p:nvPr/>
          </p:nvSpPr>
          <p:spPr>
            <a:xfrm>
              <a:off x="24261762" y="19232562"/>
              <a:ext cx="1981200" cy="457200"/>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Mule endpoint</a:t>
              </a:r>
              <a:endParaRPr lang="en-US" sz="2000" dirty="0">
                <a:solidFill>
                  <a:schemeClr val="tx1"/>
                </a:solidFill>
              </a:endParaRPr>
            </a:p>
          </p:txBody>
        </p:sp>
        <p:sp>
          <p:nvSpPr>
            <p:cNvPr id="188" name="Left Arrow 187"/>
            <p:cNvSpPr/>
            <p:nvPr/>
          </p:nvSpPr>
          <p:spPr>
            <a:xfrm rot="5400000">
              <a:off x="23396684" y="24288641"/>
              <a:ext cx="982809" cy="77665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89" name="Left Arrow 188"/>
            <p:cNvSpPr/>
            <p:nvPr/>
          </p:nvSpPr>
          <p:spPr>
            <a:xfrm>
              <a:off x="22509162" y="23256510"/>
              <a:ext cx="727331" cy="776652"/>
            </a:xfrm>
            <a:prstGeom prst="leftArrow">
              <a:avLst/>
            </a:prstGeom>
            <a:solidFill>
              <a:schemeClr val="tx1">
                <a:lumMod val="75000"/>
                <a:lumOff val="2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190" name="Bent Arrow 189"/>
            <p:cNvSpPr/>
            <p:nvPr/>
          </p:nvSpPr>
          <p:spPr>
            <a:xfrm>
              <a:off x="21366162" y="16772535"/>
              <a:ext cx="1628160" cy="6346226"/>
            </a:xfrm>
            <a:prstGeom prst="bentArrow">
              <a:avLst/>
            </a:prstGeom>
            <a:solidFill>
              <a:schemeClr val="tx1"/>
            </a:solidFill>
            <a:effectLst>
              <a:outerShdw blurRad="50800" dist="50800" dir="5400000" algn="ctr" rotWithShape="0">
                <a:schemeClr val="tx1">
                  <a:alpha val="3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16" name="Left Arrow 215"/>
          <p:cNvSpPr/>
          <p:nvPr/>
        </p:nvSpPr>
        <p:spPr>
          <a:xfrm rot="13083421">
            <a:off x="15779500" y="20694738"/>
            <a:ext cx="4813775" cy="1478550"/>
          </a:xfrm>
          <a:prstGeom prst="leftArrow">
            <a:avLst/>
          </a:prstGeom>
          <a:solidFill>
            <a:schemeClr val="tx1">
              <a:lumMod val="65000"/>
              <a:lumOff val="35000"/>
            </a:schemeClr>
          </a:solidFill>
          <a:scene3d>
            <a:camera prst="orthographicFront" fov="0">
              <a:rot lat="0" lon="0" rev="0"/>
            </a:camera>
            <a:lightRig rig="threePt" dir="t">
              <a:rot lat="0" lon="0" rev="1800000"/>
            </a:lightRig>
          </a:scene3d>
        </p:spPr>
        <p:style>
          <a:lnRef idx="0">
            <a:schemeClr val="accent1"/>
          </a:lnRef>
          <a:fillRef idx="1002">
            <a:schemeClr val="dk1"/>
          </a:fillRef>
          <a:effectRef idx="3">
            <a:schemeClr val="accent1"/>
          </a:effectRef>
          <a:fontRef idx="minor">
            <a:schemeClr val="lt1"/>
          </a:fontRef>
        </p:style>
        <p:txBody>
          <a:bodyPr anchor="ctr"/>
          <a:lstStyle/>
          <a:p>
            <a:pPr algn="ctr">
              <a:defRPr/>
            </a:pPr>
            <a:endParaRPr lang="en-US" sz="2400" b="1" dirty="0"/>
          </a:p>
        </p:txBody>
      </p:sp>
      <p:sp>
        <p:nvSpPr>
          <p:cNvPr id="217" name="TextBox 216"/>
          <p:cNvSpPr txBox="1"/>
          <p:nvPr/>
        </p:nvSpPr>
        <p:spPr>
          <a:xfrm>
            <a:off x="17839488" y="31516743"/>
            <a:ext cx="14926512" cy="1999588"/>
          </a:xfrm>
          <a:prstGeom prst="rect">
            <a:avLst/>
          </a:prstGeom>
          <a:ln/>
        </p:spPr>
        <p:style>
          <a:lnRef idx="1">
            <a:schemeClr val="dk1"/>
          </a:lnRef>
          <a:fillRef idx="2">
            <a:schemeClr val="dk1"/>
          </a:fillRef>
          <a:effectRef idx="1">
            <a:schemeClr val="dk1"/>
          </a:effectRef>
          <a:fontRef idx="minor">
            <a:schemeClr val="dk1"/>
          </a:fontRef>
        </p:style>
        <p:txBody>
          <a:bodyPr wrap="square" lIns="90489" tIns="45245" rIns="90489" bIns="45245" rtlCol="0">
            <a:spAutoFit/>
          </a:bodyPr>
          <a:lstStyle/>
          <a:p>
            <a:r>
              <a:rPr lang="en-US" sz="2800" b="1" dirty="0" smtClean="0"/>
              <a:t>Future work</a:t>
            </a:r>
          </a:p>
          <a:p>
            <a:pPr algn="just"/>
            <a:r>
              <a:rPr lang="en-US" sz="2400" dirty="0" smtClean="0"/>
              <a:t>One of the major obstacles in </a:t>
            </a:r>
            <a:r>
              <a:rPr lang="en-US" sz="2400" dirty="0" smtClean="0"/>
              <a:t>reusing the </a:t>
            </a:r>
            <a:r>
              <a:rPr lang="en-US" sz="2400" dirty="0" smtClean="0"/>
              <a:t>results of this work is </a:t>
            </a:r>
            <a:r>
              <a:rPr lang="en-US" sz="2400" dirty="0" smtClean="0"/>
              <a:t>the complexity </a:t>
            </a:r>
            <a:r>
              <a:rPr lang="en-US" sz="2400" dirty="0" smtClean="0"/>
              <a:t>of </a:t>
            </a:r>
            <a:r>
              <a:rPr lang="en-US" sz="2400" dirty="0" smtClean="0"/>
              <a:t>the technologies adopted. </a:t>
            </a:r>
            <a:r>
              <a:rPr lang="en-US" sz="2400" dirty="0" smtClean="0"/>
              <a:t>To overcome </a:t>
            </a:r>
            <a:r>
              <a:rPr lang="en-US" sz="2400" dirty="0" smtClean="0"/>
              <a:t>this, </a:t>
            </a:r>
            <a:r>
              <a:rPr lang="en-US" sz="2400" dirty="0" smtClean="0"/>
              <a:t>we now focus on understanding  common data integration </a:t>
            </a:r>
            <a:r>
              <a:rPr lang="en-US" sz="2400" dirty="0" smtClean="0"/>
              <a:t>patterns, </a:t>
            </a:r>
            <a:r>
              <a:rPr lang="en-US" sz="2400" dirty="0" smtClean="0"/>
              <a:t>in order to isolate  reusable service </a:t>
            </a:r>
            <a:r>
              <a:rPr lang="en-US" sz="2400" dirty="0" smtClean="0"/>
              <a:t>components. The role of these components may be </a:t>
            </a:r>
            <a:r>
              <a:rPr lang="en-US" sz="2400" dirty="0" smtClean="0"/>
              <a:t>changed for a different data model by </a:t>
            </a:r>
            <a:r>
              <a:rPr lang="en-US" sz="2400" dirty="0" smtClean="0"/>
              <a:t>rearranging the </a:t>
            </a:r>
            <a:r>
              <a:rPr lang="en-US" sz="2400" dirty="0" smtClean="0"/>
              <a:t>workflow or </a:t>
            </a:r>
            <a:r>
              <a:rPr lang="en-US" sz="2400" dirty="0" smtClean="0"/>
              <a:t>by reconfiguring the </a:t>
            </a:r>
            <a:r>
              <a:rPr lang="en-US" sz="2400" dirty="0" smtClean="0"/>
              <a:t>parameters of the service.</a:t>
            </a:r>
          </a:p>
        </p:txBody>
      </p:sp>
      <p:cxnSp>
        <p:nvCxnSpPr>
          <p:cNvPr id="219" name="Straight Connector 218"/>
          <p:cNvCxnSpPr/>
          <p:nvPr/>
        </p:nvCxnSpPr>
        <p:spPr>
          <a:xfrm flipV="1">
            <a:off x="27279600" y="22067943"/>
            <a:ext cx="2438400" cy="3048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a:off x="27281765" y="23196707"/>
            <a:ext cx="2436235" cy="1690636"/>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6" name="TextBox 225"/>
          <p:cNvSpPr txBox="1"/>
          <p:nvPr/>
        </p:nvSpPr>
        <p:spPr>
          <a:xfrm>
            <a:off x="20367642" y="17648343"/>
            <a:ext cx="9121758" cy="522261"/>
          </a:xfrm>
          <a:prstGeom prst="rect">
            <a:avLst/>
          </a:prstGeom>
          <a:noFill/>
        </p:spPr>
        <p:txBody>
          <a:bodyPr wrap="square" lIns="90489" tIns="45245" rIns="90489" bIns="45245" rtlCol="0">
            <a:spAutoFit/>
          </a:bodyPr>
          <a:lstStyle/>
          <a:p>
            <a:r>
              <a:rPr lang="en-US" sz="2800" b="1" dirty="0" smtClean="0"/>
              <a:t>Transformation pipeline</a:t>
            </a:r>
            <a:endParaRPr lang="en-US" sz="2800" b="1" dirty="0"/>
          </a:p>
        </p:txBody>
      </p:sp>
      <p:sp>
        <p:nvSpPr>
          <p:cNvPr id="228" name="TextBox 227"/>
          <p:cNvSpPr txBox="1"/>
          <p:nvPr/>
        </p:nvSpPr>
        <p:spPr>
          <a:xfrm>
            <a:off x="11125200" y="3184029"/>
            <a:ext cx="13424701" cy="1323439"/>
          </a:xfrm>
          <a:prstGeom prst="rect">
            <a:avLst/>
          </a:prstGeom>
          <a:noFill/>
        </p:spPr>
        <p:txBody>
          <a:bodyPr wrap="square" rtlCol="0">
            <a:spAutoFit/>
          </a:bodyPr>
          <a:lstStyle/>
          <a:p>
            <a:r>
              <a:rPr lang="en-US" sz="2800" dirty="0" smtClean="0"/>
              <a:t>Andrew </a:t>
            </a:r>
            <a:r>
              <a:rPr lang="en-US" sz="2800" dirty="0" err="1" smtClean="0"/>
              <a:t>Baranovski</a:t>
            </a:r>
            <a:r>
              <a:rPr lang="en-US" sz="2800" dirty="0" smtClean="0"/>
              <a:t> , Gabriele Garzoglio </a:t>
            </a:r>
            <a:r>
              <a:rPr lang="en-US" sz="2800" dirty="0" smtClean="0"/>
              <a:t>, </a:t>
            </a:r>
            <a:r>
              <a:rPr lang="en-US" sz="2800" dirty="0" smtClean="0"/>
              <a:t>Ted </a:t>
            </a:r>
            <a:r>
              <a:rPr lang="en-US" sz="2800" dirty="0" err="1" smtClean="0"/>
              <a:t>Hesselroth</a:t>
            </a:r>
            <a:r>
              <a:rPr lang="en-US" sz="2800" dirty="0" smtClean="0"/>
              <a:t>, Tanya </a:t>
            </a:r>
            <a:r>
              <a:rPr lang="en-US" sz="2800" dirty="0" err="1" smtClean="0"/>
              <a:t>Levshina</a:t>
            </a:r>
            <a:r>
              <a:rPr lang="en-US" sz="2800" dirty="0" smtClean="0"/>
              <a:t> </a:t>
            </a:r>
            <a:r>
              <a:rPr lang="en-US" sz="2800" dirty="0" smtClean="0"/>
              <a:t>, </a:t>
            </a:r>
            <a:r>
              <a:rPr lang="en-US" sz="2800" dirty="0" err="1" smtClean="0"/>
              <a:t>Parag</a:t>
            </a:r>
            <a:r>
              <a:rPr lang="en-US" sz="2800" dirty="0" smtClean="0"/>
              <a:t> </a:t>
            </a:r>
            <a:r>
              <a:rPr lang="en-US" sz="2800" dirty="0" err="1" smtClean="0"/>
              <a:t>Mhashilkar</a:t>
            </a:r>
            <a:endParaRPr lang="en-US" sz="2800" dirty="0" smtClean="0"/>
          </a:p>
          <a:p>
            <a:pPr algn="ctr"/>
            <a:r>
              <a:rPr lang="en-US" sz="2400" dirty="0" smtClean="0"/>
              <a:t>{</a:t>
            </a:r>
            <a:r>
              <a:rPr lang="en-US" sz="2400" dirty="0" err="1" smtClean="0"/>
              <a:t>abaranov</a:t>
            </a:r>
            <a:r>
              <a:rPr lang="en-US" sz="2400" dirty="0" smtClean="0"/>
              <a:t>, </a:t>
            </a:r>
            <a:r>
              <a:rPr lang="en-US" sz="2400" dirty="0" err="1" smtClean="0"/>
              <a:t>garzoglio</a:t>
            </a:r>
            <a:r>
              <a:rPr lang="en-US" sz="2400" dirty="0" smtClean="0"/>
              <a:t>, </a:t>
            </a:r>
            <a:r>
              <a:rPr lang="en-US" sz="2400" dirty="0" err="1" smtClean="0"/>
              <a:t>tdh</a:t>
            </a:r>
            <a:r>
              <a:rPr lang="en-US" sz="2400" dirty="0" smtClean="0"/>
              <a:t>, </a:t>
            </a:r>
            <a:r>
              <a:rPr lang="en-US" sz="2400" dirty="0" err="1" smtClean="0"/>
              <a:t>tlevshin</a:t>
            </a:r>
            <a:r>
              <a:rPr lang="en-US" sz="2400" dirty="0" smtClean="0"/>
              <a:t>, </a:t>
            </a:r>
            <a:r>
              <a:rPr lang="en-US" sz="2400" dirty="0" err="1" smtClean="0"/>
              <a:t>parag</a:t>
            </a:r>
            <a:r>
              <a:rPr lang="en-US" sz="2400" dirty="0" smtClean="0"/>
              <a:t>}@</a:t>
            </a:r>
            <a:r>
              <a:rPr lang="en-US" sz="2400" dirty="0" err="1" smtClean="0"/>
              <a:t>fnal.gov</a:t>
            </a:r>
            <a:endParaRPr lang="en-US" sz="2400" dirty="0" smtClean="0"/>
          </a:p>
          <a:p>
            <a:pPr algn="ctr"/>
            <a:r>
              <a:rPr lang="en-US" sz="2800" dirty="0" smtClean="0"/>
              <a:t>Computing Division, Fermilab, Batavia, IL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1674</TotalTime>
  <Words>1018</Words>
  <Application>Microsoft Office PowerPoint</Application>
  <PresentationFormat>Custom</PresentationFormat>
  <Paragraphs>82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Fermi National Accel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fidler-admin</dc:creator>
  <cp:lastModifiedBy>Gabriele Garzoglio</cp:lastModifiedBy>
  <cp:revision>312</cp:revision>
  <dcterms:created xsi:type="dcterms:W3CDTF">2009-02-17T19:44:36Z</dcterms:created>
  <dcterms:modified xsi:type="dcterms:W3CDTF">2009-02-27T21:14:46Z</dcterms:modified>
</cp:coreProperties>
</file>