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9" r:id="rId3"/>
    <p:sldId id="332" r:id="rId4"/>
    <p:sldId id="300" r:id="rId5"/>
    <p:sldId id="301" r:id="rId6"/>
    <p:sldId id="302" r:id="rId7"/>
    <p:sldId id="303" r:id="rId8"/>
    <p:sldId id="306" r:id="rId9"/>
    <p:sldId id="333" r:id="rId10"/>
    <p:sldId id="334" r:id="rId11"/>
    <p:sldId id="290" r:id="rId12"/>
    <p:sldId id="278" r:id="rId13"/>
    <p:sldId id="258" r:id="rId14"/>
    <p:sldId id="279" r:id="rId15"/>
    <p:sldId id="259" r:id="rId16"/>
    <p:sldId id="260" r:id="rId17"/>
    <p:sldId id="281" r:id="rId18"/>
    <p:sldId id="316" r:id="rId19"/>
    <p:sldId id="343" r:id="rId20"/>
    <p:sldId id="266" r:id="rId21"/>
    <p:sldId id="280" r:id="rId22"/>
    <p:sldId id="262" r:id="rId23"/>
    <p:sldId id="268" r:id="rId24"/>
    <p:sldId id="270" r:id="rId25"/>
    <p:sldId id="344" r:id="rId26"/>
    <p:sldId id="311" r:id="rId27"/>
    <p:sldId id="318" r:id="rId28"/>
    <p:sldId id="339" r:id="rId29"/>
    <p:sldId id="284" r:id="rId30"/>
    <p:sldId id="271" r:id="rId31"/>
    <p:sldId id="312" r:id="rId32"/>
    <p:sldId id="313" r:id="rId33"/>
    <p:sldId id="276" r:id="rId34"/>
    <p:sldId id="345" r:id="rId35"/>
    <p:sldId id="326" r:id="rId36"/>
    <p:sldId id="342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CCCC"/>
    <a:srgbClr val="008000"/>
    <a:srgbClr val="990033"/>
    <a:srgbClr val="006600"/>
    <a:srgbClr val="E7F74B"/>
    <a:srgbClr val="003399"/>
    <a:srgbClr val="CC3300"/>
    <a:srgbClr val="F6BD4C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71" autoAdjust="0"/>
    <p:restoredTop sz="85893" autoAdjust="0"/>
  </p:normalViewPr>
  <p:slideViewPr>
    <p:cSldViewPr>
      <p:cViewPr>
        <p:scale>
          <a:sx n="60" d="100"/>
          <a:sy n="60" d="100"/>
        </p:scale>
        <p:origin x="-28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png"/><Relationship Id="rId1" Type="http://schemas.openxmlformats.org/officeDocument/2006/relationships/image" Target="../media/image66.png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wmf"/><Relationship Id="rId1" Type="http://schemas.openxmlformats.org/officeDocument/2006/relationships/image" Target="../media/image8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png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w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8B809-D655-4939-B611-CC5F1202838F}" type="datetimeFigureOut">
              <a:rPr lang="en-US" smtClean="0"/>
              <a:pPr/>
              <a:t>1/12/2009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AEEC9-5D99-4EC3-B670-E49C7A2DA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ACF2E6-C4AB-4D0D-AC94-92FD74C72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78E37-36A4-4F5D-BEC2-986E02FE9A6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6006D-D8AB-46CE-A0A6-21EFDC15A45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3187E-30E2-4E2B-83BC-BE8500F1431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B29CE-CC71-4FA3-AD16-4DF2F16077F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B5C0FE-2298-4D27-890D-265D10D5BA2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97B89-8B83-416B-A7D5-92417AB7208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5A34E-8393-4FEE-AF7F-4618BC3FE75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C9BB2-5D20-4A86-A3FB-F78BFEA560E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22B56-31C3-4501-BD08-3D5C8F6309C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8C9630-2D0B-4DD3-8155-E5FA3C66183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F1DE2-59DE-46DB-B4F4-F3457CEEAD2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F5561-294F-4524-BE7D-C63D1A7314B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C6993-9DFD-4C0D-870B-E6386545F721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D385D-D674-4304-B24B-EFC50AC85D3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1FEA5-DD8C-448D-BA37-35B378A2BFD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1CDD8-ABD6-4AF8-891F-3DE0F7E7A57A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CF2E6-C4AB-4D0D-AC94-92FD74C7243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478356-7858-474A-84E4-DA9E228A5DE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8D8EE-5B98-4DF6-8866-50A21C05E39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126E8-1CEF-4205-B673-1ADBF013EECA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6F3F0-857C-454C-B24C-A41DC2AA02A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754B0-9330-40AB-A4D7-1428582ADE9F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8467EA-7B25-4811-9270-2A38C21CD779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07D2A-A37B-44BC-A1E4-37E80051375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E9F64-2919-415E-A74E-27865E255CD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8DC0-F4EF-4006-B15A-D4C23BAC0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8D447-9C81-425E-A35C-44AF6E569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B4824-3B79-4A58-8967-CC936337B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0279B-F7AD-437A-B481-24BD57723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903A5-D02F-4DC9-88F4-13CDA3E01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D5E8B-677E-49C8-B638-C05DE405B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DF8F4-680D-4629-A456-BF66C71FC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A99DF-4E59-4C55-813B-1B4AE4A1D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C0F5D-C56A-4901-9061-6221E5B99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ADAE5-192D-472B-BEA8-FB54C27FB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373B2-714E-45CF-B063-8F3B941CC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E81D363-FF95-4A6A-A521-F2A37DB3F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hyperlink" Target="http://upload.wikimedia.org/wikipedia/en/3/30/Globespin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oleObject" Target="../embeddings/oleObject5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81.png"/><Relationship Id="rId4" Type="http://schemas.openxmlformats.org/officeDocument/2006/relationships/oleObject" Target="../embeddings/oleObject5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jpeg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6.jpeg"/><Relationship Id="rId9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2133600"/>
          </a:xfrm>
        </p:spPr>
        <p:txBody>
          <a:bodyPr/>
          <a:lstStyle/>
          <a:p>
            <a:pPr eaLnBrk="1" hangingPunct="1"/>
            <a:r>
              <a:rPr lang="en-US" b="1" dirty="0" smtClean="0"/>
              <a:t>Do Gluons Carry Proton Spin? – </a:t>
            </a:r>
            <a:r>
              <a:rPr lang="en-US" sz="3600" b="1" dirty="0" smtClean="0"/>
              <a:t>toward resolving the “Spin Crisis”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600200" y="3429000"/>
            <a:ext cx="5943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/>
              <a:t>Alexander </a:t>
            </a:r>
            <a:r>
              <a:rPr lang="en-US" sz="3200" dirty="0" err="1"/>
              <a:t>Bazilevsky</a:t>
            </a:r>
            <a:endParaRPr lang="en-US" sz="3200" dirty="0"/>
          </a:p>
          <a:p>
            <a:pPr algn="ctr"/>
            <a:r>
              <a:rPr lang="en-US" sz="2400" dirty="0" smtClean="0"/>
              <a:t>Physics Department, BNL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Brookhaven Lecture</a:t>
            </a:r>
          </a:p>
          <a:p>
            <a:pPr algn="ctr"/>
            <a:r>
              <a:rPr lang="en-US" sz="2400" dirty="0"/>
              <a:t>January 21, 2009</a:t>
            </a:r>
          </a:p>
          <a:p>
            <a:pPr algn="ctr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z="3600" b="1" dirty="0" smtClean="0"/>
              <a:t>Parton Distribution Functions (PDF</a:t>
            </a:r>
            <a:r>
              <a:rPr lang="en-US" sz="3600" b="1" dirty="0" smtClean="0"/>
              <a:t>)</a:t>
            </a:r>
            <a:br>
              <a:rPr lang="en-US" sz="3600" b="1" dirty="0" smtClean="0"/>
            </a:br>
            <a:r>
              <a:rPr lang="en-US" sz="2800" b="1" dirty="0" smtClean="0"/>
              <a:t>or </a:t>
            </a:r>
            <a:r>
              <a:rPr lang="en-US" sz="2800" b="1" dirty="0" err="1" smtClean="0"/>
              <a:t>parton</a:t>
            </a:r>
            <a:r>
              <a:rPr lang="en-US" sz="2800" b="1" dirty="0" smtClean="0"/>
              <a:t> densities</a:t>
            </a:r>
            <a:endParaRPr lang="en-US" sz="3600" dirty="0"/>
          </a:p>
        </p:txBody>
      </p:sp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3733800" y="3352800"/>
            <a:ext cx="4559300" cy="1046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i="1" dirty="0" smtClean="0">
                <a:solidFill>
                  <a:srgbClr val="C00000"/>
                </a:solidFill>
              </a:rPr>
              <a:t>f</a:t>
            </a:r>
            <a:r>
              <a:rPr lang="en-US" sz="2400" dirty="0" smtClean="0">
                <a:solidFill>
                  <a:srgbClr val="C00000"/>
                </a:solidFill>
              </a:rPr>
              <a:t>(</a:t>
            </a:r>
            <a:r>
              <a:rPr lang="en-US" sz="2400" i="1" dirty="0" smtClean="0">
                <a:solidFill>
                  <a:srgbClr val="C00000"/>
                </a:solidFill>
              </a:rPr>
              <a:t>x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- Parton </a:t>
            </a:r>
            <a:r>
              <a:rPr lang="en-US" sz="1800" dirty="0">
                <a:solidFill>
                  <a:srgbClr val="C00000"/>
                </a:solidFill>
              </a:rPr>
              <a:t>D</a:t>
            </a:r>
            <a:r>
              <a:rPr lang="en-US" sz="1800" dirty="0" smtClean="0">
                <a:solidFill>
                  <a:srgbClr val="C00000"/>
                </a:solidFill>
              </a:rPr>
              <a:t>istribution </a:t>
            </a:r>
            <a:r>
              <a:rPr lang="en-US" sz="1800" dirty="0">
                <a:solidFill>
                  <a:srgbClr val="C00000"/>
                </a:solidFill>
              </a:rPr>
              <a:t>F</a:t>
            </a:r>
            <a:r>
              <a:rPr lang="en-US" sz="1800" dirty="0" smtClean="0">
                <a:solidFill>
                  <a:srgbClr val="C00000"/>
                </a:solidFill>
              </a:rPr>
              <a:t>unction </a:t>
            </a:r>
            <a:r>
              <a:rPr lang="en-US" sz="1800" dirty="0"/>
              <a:t>(PDF): </a:t>
            </a:r>
          </a:p>
          <a:p>
            <a:r>
              <a:rPr lang="en-US" sz="1800" dirty="0"/>
              <a:t>probability for a </a:t>
            </a:r>
            <a:r>
              <a:rPr lang="en-US" sz="1800" dirty="0" err="1"/>
              <a:t>parton</a:t>
            </a:r>
            <a:r>
              <a:rPr lang="en-US" sz="1800" dirty="0"/>
              <a:t> to carry fraction </a:t>
            </a:r>
            <a:r>
              <a:rPr lang="en-US" i="1" dirty="0">
                <a:solidFill>
                  <a:srgbClr val="C00000"/>
                </a:solidFill>
              </a:rPr>
              <a:t>x</a:t>
            </a:r>
            <a:r>
              <a:rPr lang="en-US" sz="1800" dirty="0"/>
              <a:t> of the proton </a:t>
            </a:r>
            <a:r>
              <a:rPr lang="en-US" sz="1800" dirty="0" smtClean="0"/>
              <a:t>momentum</a:t>
            </a:r>
            <a:endParaRPr lang="en-US" sz="1800" dirty="0"/>
          </a:p>
        </p:txBody>
      </p:sp>
      <p:sp>
        <p:nvSpPr>
          <p:cNvPr id="5" name="Oval 15"/>
          <p:cNvSpPr>
            <a:spLocks noChangeArrowheads="1"/>
          </p:cNvSpPr>
          <p:nvPr/>
        </p:nvSpPr>
        <p:spPr bwMode="auto">
          <a:xfrm>
            <a:off x="1676400" y="1600200"/>
            <a:ext cx="231775" cy="213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" name="Straight Arrow Connector 6"/>
          <p:cNvCxnSpPr>
            <a:endCxn id="5" idx="2"/>
          </p:cNvCxnSpPr>
          <p:nvPr/>
        </p:nvCxnSpPr>
        <p:spPr>
          <a:xfrm>
            <a:off x="381000" y="2667000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259080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P</a:t>
            </a:r>
            <a:endParaRPr lang="en-US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1066800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Proton</a:t>
            </a:r>
            <a:endParaRPr lang="en-US" sz="2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1600200" y="1295400"/>
            <a:ext cx="6965372" cy="2457510"/>
            <a:chOff x="1600200" y="1295400"/>
            <a:chExt cx="6965372" cy="2457510"/>
          </a:xfrm>
        </p:grpSpPr>
        <p:grpSp>
          <p:nvGrpSpPr>
            <p:cNvPr id="43" name="Group 42"/>
            <p:cNvGrpSpPr/>
            <p:nvPr/>
          </p:nvGrpSpPr>
          <p:grpSpPr>
            <a:xfrm>
              <a:off x="1600200" y="1600200"/>
              <a:ext cx="1454933" cy="2152710"/>
              <a:chOff x="1600200" y="1600200"/>
              <a:chExt cx="1454933" cy="215271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600200" y="1676400"/>
                <a:ext cx="303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  <a:sym typeface="Symbol"/>
                  </a:rPr>
                  <a:t>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76400" y="1752600"/>
                <a:ext cx="303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  <a:sym typeface="Symbol"/>
                  </a:rPr>
                  <a:t>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676400" y="1828800"/>
                <a:ext cx="303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  <a:sym typeface="Symbol"/>
                  </a:rPr>
                  <a:t>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76400" y="2057400"/>
                <a:ext cx="303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  <a:sym typeface="Symbol"/>
                  </a:rPr>
                  <a:t>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00200" y="2286000"/>
                <a:ext cx="303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  <a:sym typeface="Symbol"/>
                  </a:rPr>
                  <a:t>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76400" y="2514600"/>
                <a:ext cx="303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  <a:sym typeface="Symbol"/>
                  </a:rPr>
                  <a:t>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00200" y="2667000"/>
                <a:ext cx="303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  <a:sym typeface="Symbol"/>
                  </a:rPr>
                  <a:t>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676400" y="2743200"/>
                <a:ext cx="303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  <a:sym typeface="Symbol"/>
                  </a:rPr>
                  <a:t>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76400" y="2895600"/>
                <a:ext cx="303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  <a:sym typeface="Symbol"/>
                  </a:rPr>
                  <a:t>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676400" y="2971800"/>
                <a:ext cx="303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  <a:sym typeface="Symbol"/>
                  </a:rPr>
                  <a:t>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76400" y="3124200"/>
                <a:ext cx="303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  <a:sym typeface="Symbol"/>
                  </a:rPr>
                  <a:t>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676400" y="3352800"/>
                <a:ext cx="303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  <a:sym typeface="Symbol"/>
                  </a:rPr>
                  <a:t>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676400" y="1600200"/>
                <a:ext cx="303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  <a:sym typeface="Symbol"/>
                  </a:rPr>
                  <a:t>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1905000" y="2286000"/>
                <a:ext cx="609600" cy="1588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1828800" y="1828800"/>
                <a:ext cx="609600" cy="1588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1905000" y="2667000"/>
                <a:ext cx="609600" cy="1588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1752600" y="2895600"/>
                <a:ext cx="609600" cy="1588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1905000" y="3200400"/>
                <a:ext cx="609600" cy="1588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1828800" y="3352800"/>
                <a:ext cx="609600" cy="1588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1828800" y="3581400"/>
                <a:ext cx="609600" cy="1588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1752600" y="2514600"/>
                <a:ext cx="609600" cy="1588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1905000" y="1981200"/>
                <a:ext cx="609600" cy="1588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514600" y="2133600"/>
                <a:ext cx="5405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/>
                  <a:t>x</a:t>
                </a:r>
                <a:r>
                  <a:rPr lang="en-US" baseline="-25000" dirty="0" err="1" smtClean="0"/>
                  <a:t>k</a:t>
                </a:r>
                <a:r>
                  <a:rPr lang="en-US" i="1" dirty="0" err="1" smtClean="0"/>
                  <a:t>P</a:t>
                </a:r>
                <a:endParaRPr lang="en-US" i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14600" y="2971800"/>
                <a:ext cx="5405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/>
                  <a:t>x</a:t>
                </a:r>
                <a:r>
                  <a:rPr lang="en-US" baseline="-25000" dirty="0" err="1" smtClean="0"/>
                  <a:t>n</a:t>
                </a:r>
                <a:r>
                  <a:rPr lang="en-US" i="1" dirty="0" err="1" smtClean="0"/>
                  <a:t>P</a:t>
                </a:r>
                <a:endParaRPr lang="en-US" i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438400" y="1600200"/>
                <a:ext cx="5405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1</a:t>
                </a:r>
                <a:r>
                  <a:rPr lang="en-US" i="1" dirty="0" smtClean="0"/>
                  <a:t>P</a:t>
                </a:r>
                <a:endParaRPr lang="en-US" i="1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3733800" y="2362200"/>
              <a:ext cx="483177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dirty="0" smtClean="0"/>
                <a:t>Momentum Sum Rule: </a:t>
              </a:r>
            </a:p>
            <a:p>
              <a:pPr>
                <a:spcBef>
                  <a:spcPts val="1200"/>
                </a:spcBef>
              </a:pPr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C00000"/>
                  </a:solidFill>
                </a:rPr>
                <a:t>Gluons carry ~1/2 of the proton momentum</a:t>
              </a:r>
              <a:r>
                <a:rPr lang="en-US" dirty="0" smtClean="0"/>
                <a:t>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33800" y="1295400"/>
              <a:ext cx="42672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solidFill>
                    <a:srgbClr val="C00000"/>
                  </a:solidFill>
                </a:rPr>
                <a:t>x</a:t>
              </a:r>
              <a:r>
                <a:rPr lang="en-US" sz="2800" i="1" baseline="-25000" dirty="0" err="1" smtClean="0">
                  <a:solidFill>
                    <a:srgbClr val="C00000"/>
                  </a:solidFill>
                </a:rPr>
                <a:t>k</a:t>
              </a:r>
              <a:r>
                <a:rPr lang="en-US" dirty="0" smtClean="0"/>
                <a:t> – fraction of proton momentum </a:t>
              </a:r>
            </a:p>
            <a:p>
              <a:pPr lvl="1"/>
              <a:r>
                <a:rPr lang="en-US" dirty="0" smtClean="0"/>
                <a:t>carried by </a:t>
              </a:r>
              <a:r>
                <a:rPr lang="en-US" dirty="0" err="1" smtClean="0"/>
                <a:t>parton</a:t>
              </a:r>
              <a:r>
                <a:rPr lang="en-US" dirty="0" smtClean="0"/>
                <a:t> </a:t>
              </a:r>
              <a:r>
                <a:rPr lang="en-US" i="1" dirty="0" smtClean="0"/>
                <a:t>k</a:t>
              </a:r>
              <a:r>
                <a:rPr lang="en-US" dirty="0" smtClean="0"/>
                <a:t>; so </a:t>
              </a:r>
              <a:r>
                <a:rPr lang="en-US" sz="2400" dirty="0" smtClean="0">
                  <a:solidFill>
                    <a:srgbClr val="C00000"/>
                  </a:solidFill>
                </a:rPr>
                <a:t>0&lt;</a:t>
              </a:r>
              <a:r>
                <a:rPr lang="en-US" sz="2400" i="1" dirty="0" smtClean="0">
                  <a:solidFill>
                    <a:srgbClr val="C00000"/>
                  </a:solidFill>
                </a:rPr>
                <a:t> </a:t>
              </a:r>
              <a:r>
                <a:rPr lang="en-US" sz="2400" i="1" dirty="0" err="1" smtClean="0">
                  <a:solidFill>
                    <a:srgbClr val="C00000"/>
                  </a:solidFill>
                </a:rPr>
                <a:t>x</a:t>
              </a:r>
              <a:r>
                <a:rPr lang="en-US" sz="2400" i="1" baseline="-25000" dirty="0" err="1" smtClean="0">
                  <a:solidFill>
                    <a:srgbClr val="C00000"/>
                  </a:solidFill>
                </a:rPr>
                <a:t>k</a:t>
              </a:r>
              <a:r>
                <a:rPr lang="en-US" sz="2400" i="1" baseline="-25000" dirty="0" smtClean="0">
                  <a:solidFill>
                    <a:srgbClr val="C00000"/>
                  </a:solidFill>
                </a:rPr>
                <a:t> </a:t>
              </a:r>
              <a:r>
                <a:rPr lang="en-US" sz="2400" dirty="0" smtClean="0">
                  <a:solidFill>
                    <a:srgbClr val="C00000"/>
                  </a:solidFill>
                </a:rPr>
                <a:t>&lt;1</a:t>
              </a:r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/>
          </p:nvGraphicFramePr>
          <p:xfrm>
            <a:off x="6400800" y="2286000"/>
            <a:ext cx="1143000" cy="685800"/>
          </p:xfrm>
          <a:graphic>
            <a:graphicData uri="http://schemas.openxmlformats.org/presentationml/2006/ole">
              <p:oleObj spid="_x0000_s179203" name="Equation" r:id="rId3" imgW="571320" imgH="342720" progId="Equation.3">
                <p:embed/>
              </p:oleObj>
            </a:graphicData>
          </a:graphic>
        </p:graphicFrame>
      </p:grpSp>
      <p:sp>
        <p:nvSpPr>
          <p:cNvPr id="41" name="TextBox 2"/>
          <p:cNvSpPr txBox="1">
            <a:spLocks noChangeArrowheads="1"/>
          </p:cNvSpPr>
          <p:nvPr/>
        </p:nvSpPr>
        <p:spPr bwMode="auto">
          <a:xfrm>
            <a:off x="457200" y="4800600"/>
            <a:ext cx="84582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 smtClean="0">
                <a:solidFill>
                  <a:srgbClr val="006600"/>
                </a:solidFill>
              </a:rPr>
              <a:t>Higher probe </a:t>
            </a:r>
            <a:r>
              <a:rPr lang="en-US" i="1" dirty="0" smtClean="0">
                <a:solidFill>
                  <a:srgbClr val="006600"/>
                </a:solidFill>
              </a:rPr>
              <a:t>Q</a:t>
            </a:r>
            <a:r>
              <a:rPr lang="en-US" baseline="30000" dirty="0" smtClean="0">
                <a:solidFill>
                  <a:srgbClr val="006600"/>
                </a:solidFill>
              </a:rPr>
              <a:t>2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>
                <a:solidFill>
                  <a:srgbClr val="006600"/>
                </a:solidFill>
              </a:rPr>
              <a:t>– better resolution </a:t>
            </a:r>
          </a:p>
          <a:p>
            <a:pPr lvl="1"/>
            <a:r>
              <a:rPr lang="en-US" sz="1600" dirty="0"/>
              <a:t>Start resolving more virtual (short life) stuff, sea quarks and gluons with lower x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6600"/>
                </a:solidFill>
              </a:rPr>
              <a:t>So, different </a:t>
            </a:r>
            <a:r>
              <a:rPr lang="en-US" i="1" dirty="0">
                <a:solidFill>
                  <a:srgbClr val="006600"/>
                </a:solidFill>
              </a:rPr>
              <a:t>Q</a:t>
            </a:r>
            <a:r>
              <a:rPr lang="en-US" baseline="30000" dirty="0">
                <a:solidFill>
                  <a:srgbClr val="006600"/>
                </a:solidFill>
              </a:rPr>
              <a:t>2</a:t>
            </a:r>
            <a:r>
              <a:rPr lang="en-US" dirty="0">
                <a:solidFill>
                  <a:srgbClr val="006600"/>
                </a:solidFill>
              </a:rPr>
              <a:t> probes see proton structure </a:t>
            </a:r>
            <a:r>
              <a:rPr lang="en-US" dirty="0" smtClean="0">
                <a:solidFill>
                  <a:srgbClr val="006600"/>
                </a:solidFill>
              </a:rPr>
              <a:t>differently</a:t>
            </a:r>
            <a:r>
              <a:rPr lang="en-US" dirty="0" smtClean="0">
                <a:solidFill>
                  <a:srgbClr val="006600"/>
                </a:solidFill>
              </a:rPr>
              <a:t>:  </a:t>
            </a:r>
            <a:r>
              <a:rPr lang="en-US" i="1" dirty="0">
                <a:solidFill>
                  <a:srgbClr val="C00000"/>
                </a:solidFill>
              </a:rPr>
              <a:t>f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i="1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i="1" dirty="0">
                <a:solidFill>
                  <a:srgbClr val="C00000"/>
                </a:solidFill>
                <a:sym typeface="Wingdings" pitchFamily="2" charset="2"/>
              </a:rPr>
              <a:t>f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(</a:t>
            </a:r>
            <a:r>
              <a:rPr lang="en-US" i="1" dirty="0">
                <a:solidFill>
                  <a:srgbClr val="C00000"/>
                </a:solidFill>
                <a:sym typeface="Wingdings" pitchFamily="2" charset="2"/>
              </a:rPr>
              <a:t>x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,</a:t>
            </a:r>
            <a:r>
              <a:rPr lang="en-US" i="1" dirty="0">
                <a:solidFill>
                  <a:srgbClr val="C00000"/>
                </a:solidFill>
                <a:sym typeface="Wingdings" pitchFamily="2" charset="2"/>
              </a:rPr>
              <a:t>Q</a:t>
            </a:r>
            <a:r>
              <a:rPr lang="en-US" baseline="30000" dirty="0">
                <a:solidFill>
                  <a:srgbClr val="C00000"/>
                </a:solidFill>
                <a:sym typeface="Wingdings" pitchFamily="2" charset="2"/>
              </a:rPr>
              <a:t>2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pPr>
              <a:spcBef>
                <a:spcPts val="300"/>
              </a:spcBef>
            </a:pPr>
            <a:r>
              <a:rPr lang="en-US" dirty="0" smtClean="0">
                <a:solidFill>
                  <a:srgbClr val="006600"/>
                </a:solidFill>
              </a:rPr>
              <a:t>Once </a:t>
            </a:r>
            <a:r>
              <a:rPr lang="en-US" i="1" dirty="0" smtClean="0">
                <a:solidFill>
                  <a:srgbClr val="006600"/>
                </a:solidFill>
                <a:sym typeface="Wingdings" pitchFamily="2" charset="2"/>
              </a:rPr>
              <a:t>f</a:t>
            </a:r>
            <a:r>
              <a:rPr lang="en-US" dirty="0" smtClean="0">
                <a:solidFill>
                  <a:srgbClr val="006600"/>
                </a:solidFill>
                <a:sym typeface="Wingdings" pitchFamily="2" charset="2"/>
              </a:rPr>
              <a:t>(</a:t>
            </a:r>
            <a:r>
              <a:rPr lang="en-US" i="1" dirty="0" smtClean="0">
                <a:solidFill>
                  <a:srgbClr val="006600"/>
                </a:solidFill>
                <a:sym typeface="Wingdings" pitchFamily="2" charset="2"/>
              </a:rPr>
              <a:t>x</a:t>
            </a:r>
            <a:r>
              <a:rPr lang="en-US" dirty="0" smtClean="0">
                <a:solidFill>
                  <a:srgbClr val="006600"/>
                </a:solidFill>
                <a:sym typeface="Wingdings" pitchFamily="2" charset="2"/>
              </a:rPr>
              <a:t>,</a:t>
            </a:r>
            <a:r>
              <a:rPr lang="en-US" i="1" dirty="0" smtClean="0">
                <a:solidFill>
                  <a:srgbClr val="006600"/>
                </a:solidFill>
                <a:sym typeface="Wingdings" pitchFamily="2" charset="2"/>
              </a:rPr>
              <a:t>Q</a:t>
            </a:r>
            <a:r>
              <a:rPr lang="en-US" baseline="30000" dirty="0" smtClean="0">
                <a:solidFill>
                  <a:srgbClr val="0066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66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6600"/>
                </a:solidFill>
              </a:rPr>
              <a:t> is known at some Q</a:t>
            </a:r>
            <a:r>
              <a:rPr lang="en-US" baseline="-25000" dirty="0" smtClean="0">
                <a:solidFill>
                  <a:srgbClr val="006600"/>
                </a:solidFill>
              </a:rPr>
              <a:t>0</a:t>
            </a:r>
            <a:r>
              <a:rPr lang="en-US" baseline="30000" dirty="0" smtClean="0">
                <a:solidFill>
                  <a:srgbClr val="006600"/>
                </a:solidFill>
              </a:rPr>
              <a:t>2</a:t>
            </a:r>
            <a:r>
              <a:rPr lang="en-US" dirty="0" smtClean="0">
                <a:solidFill>
                  <a:srgbClr val="006600"/>
                </a:solidFill>
              </a:rPr>
              <a:t> scale, it can be calculated for any other </a:t>
            </a:r>
            <a:r>
              <a:rPr lang="en-US" dirty="0" smtClean="0">
                <a:solidFill>
                  <a:srgbClr val="006600"/>
                </a:solidFill>
              </a:rPr>
              <a:t>Q</a:t>
            </a:r>
            <a:r>
              <a:rPr lang="en-US" baseline="30000" dirty="0" smtClean="0">
                <a:solidFill>
                  <a:srgbClr val="006600"/>
                </a:solidFill>
              </a:rPr>
              <a:t>2</a:t>
            </a:r>
            <a:endParaRPr lang="en-US" baseline="30000" dirty="0" smtClean="0">
              <a:solidFill>
                <a:srgbClr val="006600"/>
              </a:solidFill>
            </a:endParaRP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Polarized PDF</a:t>
            </a:r>
          </a:p>
        </p:txBody>
      </p:sp>
      <p:graphicFrame>
        <p:nvGraphicFramePr>
          <p:cNvPr id="5123" name="Object 1090"/>
          <p:cNvGraphicFramePr>
            <a:graphicFrameLocks noChangeAspect="1"/>
          </p:cNvGraphicFramePr>
          <p:nvPr/>
        </p:nvGraphicFramePr>
        <p:xfrm>
          <a:off x="3505199" y="2895600"/>
          <a:ext cx="3886200" cy="609600"/>
        </p:xfrm>
        <a:graphic>
          <a:graphicData uri="http://schemas.openxmlformats.org/presentationml/2006/ole">
            <p:oleObj spid="_x0000_s5123" name="Bitmap Image" r:id="rId4" imgW="8333333" imgH="1371429" progId="PBrush">
              <p:embed/>
            </p:oleObj>
          </a:graphicData>
        </a:graphic>
      </p:graphicFrame>
      <p:sp>
        <p:nvSpPr>
          <p:cNvPr id="5131" name="Text Box 1094"/>
          <p:cNvSpPr txBox="1">
            <a:spLocks noChangeArrowheads="1"/>
          </p:cNvSpPr>
          <p:nvPr/>
        </p:nvSpPr>
        <p:spPr bwMode="auto">
          <a:xfrm>
            <a:off x="1523999" y="2895600"/>
            <a:ext cx="18630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 dirty="0"/>
              <a:t>q(x,Q</a:t>
            </a:r>
            <a:r>
              <a:rPr lang="en-US" sz="3200" i="1" baseline="30000" dirty="0"/>
              <a:t>2</a:t>
            </a:r>
            <a:r>
              <a:rPr lang="en-US" sz="3200" i="1" dirty="0" smtClean="0"/>
              <a:t>)  =</a:t>
            </a:r>
            <a:endParaRPr lang="en-US" sz="3200" i="1" dirty="0"/>
          </a:p>
        </p:txBody>
      </p:sp>
      <p:graphicFrame>
        <p:nvGraphicFramePr>
          <p:cNvPr id="5122" name="Object 1089"/>
          <p:cNvGraphicFramePr>
            <a:graphicFrameLocks noChangeAspect="1"/>
          </p:cNvGraphicFramePr>
          <p:nvPr/>
        </p:nvGraphicFramePr>
        <p:xfrm>
          <a:off x="6038849" y="1720850"/>
          <a:ext cx="114300" cy="215900"/>
        </p:xfrm>
        <a:graphic>
          <a:graphicData uri="http://schemas.openxmlformats.org/presentationml/2006/ole">
            <p:oleObj spid="_x0000_s5122" name="Equation" r:id="rId5" imgW="114120" imgH="215640" progId="Equation.3">
              <p:embed/>
            </p:oleObj>
          </a:graphicData>
        </a:graphic>
      </p:graphicFrame>
      <p:graphicFrame>
        <p:nvGraphicFramePr>
          <p:cNvPr id="5124" name="Object 1091"/>
          <p:cNvGraphicFramePr>
            <a:graphicFrameLocks noChangeAspect="1"/>
          </p:cNvGraphicFramePr>
          <p:nvPr/>
        </p:nvGraphicFramePr>
        <p:xfrm>
          <a:off x="3494086" y="1600200"/>
          <a:ext cx="3810000" cy="533400"/>
        </p:xfrm>
        <a:graphic>
          <a:graphicData uri="http://schemas.openxmlformats.org/presentationml/2006/ole">
            <p:oleObj spid="_x0000_s5124" name="Bitmap Image" r:id="rId6" imgW="8352381" imgH="1314286" progId="Paint.Picture">
              <p:embed/>
            </p:oleObj>
          </a:graphicData>
        </a:graphic>
      </p:graphicFrame>
      <p:sp>
        <p:nvSpPr>
          <p:cNvPr id="5132" name="Text Box 1095"/>
          <p:cNvSpPr txBox="1">
            <a:spLocks noChangeArrowheads="1"/>
          </p:cNvSpPr>
          <p:nvPr/>
        </p:nvSpPr>
        <p:spPr bwMode="auto">
          <a:xfrm>
            <a:off x="1523999" y="1676400"/>
            <a:ext cx="1890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>
                <a:latin typeface="Symbol" pitchFamily="18" charset="2"/>
              </a:rPr>
              <a:t>D</a:t>
            </a:r>
            <a:r>
              <a:rPr lang="en-US" sz="3200" i="1" dirty="0" err="1"/>
              <a:t>q</a:t>
            </a:r>
            <a:r>
              <a:rPr lang="en-US" sz="3200" i="1" dirty="0"/>
              <a:t>(x,Q</a:t>
            </a:r>
            <a:r>
              <a:rPr lang="en-US" sz="3200" i="1" baseline="30000" dirty="0"/>
              <a:t>2</a:t>
            </a:r>
            <a:r>
              <a:rPr lang="en-US" sz="3200" i="1" dirty="0"/>
              <a:t>)=</a:t>
            </a:r>
          </a:p>
        </p:txBody>
      </p:sp>
      <p:sp>
        <p:nvSpPr>
          <p:cNvPr id="27" name="Text Box 1099"/>
          <p:cNvSpPr txBox="1">
            <a:spLocks noChangeArrowheads="1"/>
          </p:cNvSpPr>
          <p:nvPr/>
        </p:nvSpPr>
        <p:spPr bwMode="auto">
          <a:xfrm>
            <a:off x="1371600" y="1143000"/>
            <a:ext cx="415370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2"/>
                </a:solidFill>
              </a:rPr>
              <a:t>helicity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(longitudinal spin) distribution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8" name="Text Box 1098"/>
          <p:cNvSpPr txBox="1">
            <a:spLocks noChangeArrowheads="1"/>
          </p:cNvSpPr>
          <p:nvPr/>
        </p:nvSpPr>
        <p:spPr bwMode="auto">
          <a:xfrm>
            <a:off x="1447800" y="2514600"/>
            <a:ext cx="262123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tx2"/>
                </a:solidFill>
              </a:rPr>
              <a:t>unpolarised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distribution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33401" y="3886200"/>
            <a:ext cx="6934198" cy="2343524"/>
            <a:chOff x="533401" y="3886200"/>
            <a:chExt cx="6934198" cy="2343524"/>
          </a:xfrm>
        </p:grpSpPr>
        <p:graphicFrame>
          <p:nvGraphicFramePr>
            <p:cNvPr id="5127" name="Object 1102"/>
            <p:cNvGraphicFramePr>
              <a:graphicFrameLocks noChangeAspect="1"/>
            </p:cNvGraphicFramePr>
            <p:nvPr/>
          </p:nvGraphicFramePr>
          <p:xfrm>
            <a:off x="3505200" y="5638800"/>
            <a:ext cx="3962399" cy="590924"/>
          </p:xfrm>
          <a:graphic>
            <a:graphicData uri="http://schemas.openxmlformats.org/presentationml/2006/ole">
              <p:oleObj spid="_x0000_s5127" name="Bitmap Image" r:id="rId7" imgW="8495238" imgH="1400000" progId="PBrush">
                <p:embed/>
              </p:oleObj>
            </a:graphicData>
          </a:graphic>
        </p:graphicFrame>
        <p:sp>
          <p:nvSpPr>
            <p:cNvPr id="72778" name="Text Box 1098"/>
            <p:cNvSpPr txBox="1">
              <a:spLocks noChangeArrowheads="1"/>
            </p:cNvSpPr>
            <p:nvPr/>
          </p:nvSpPr>
          <p:spPr bwMode="auto">
            <a:xfrm>
              <a:off x="1447800" y="5181600"/>
              <a:ext cx="2621230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 smtClean="0">
                  <a:solidFill>
                    <a:schemeClr val="tx2"/>
                  </a:solidFill>
                </a:rPr>
                <a:t>unpolarised</a:t>
              </a:r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>
                  <a:solidFill>
                    <a:schemeClr val="tx2"/>
                  </a:solidFill>
                </a:rPr>
                <a:t>distribution</a:t>
              </a:r>
            </a:p>
          </p:txBody>
        </p:sp>
        <p:graphicFrame>
          <p:nvGraphicFramePr>
            <p:cNvPr id="5128" name="Object 1103"/>
            <p:cNvGraphicFramePr>
              <a:graphicFrameLocks noChangeAspect="1"/>
            </p:cNvGraphicFramePr>
            <p:nvPr/>
          </p:nvGraphicFramePr>
          <p:xfrm>
            <a:off x="3505199" y="4343400"/>
            <a:ext cx="3886200" cy="546413"/>
          </p:xfrm>
          <a:graphic>
            <a:graphicData uri="http://schemas.openxmlformats.org/presentationml/2006/ole">
              <p:oleObj spid="_x0000_s5128" name="Bitmap Image" r:id="rId8" imgW="8466667" imgH="1314286" progId="PBrush">
                <p:embed/>
              </p:oleObj>
            </a:graphicData>
          </a:graphic>
        </p:graphicFrame>
        <p:sp>
          <p:nvSpPr>
            <p:cNvPr id="5140" name="Text Box 1104"/>
            <p:cNvSpPr txBox="1">
              <a:spLocks noChangeArrowheads="1"/>
            </p:cNvSpPr>
            <p:nvPr/>
          </p:nvSpPr>
          <p:spPr bwMode="auto">
            <a:xfrm>
              <a:off x="1523999" y="5562600"/>
              <a:ext cx="1905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i="1" dirty="0"/>
                <a:t>g(x,Q</a:t>
              </a:r>
              <a:r>
                <a:rPr lang="en-US" sz="3200" i="1" baseline="30000" dirty="0"/>
                <a:t>2</a:t>
              </a:r>
              <a:r>
                <a:rPr lang="en-US" sz="3200" i="1" dirty="0" smtClean="0"/>
                <a:t>)  =</a:t>
              </a:r>
              <a:endParaRPr lang="en-US" sz="3200" i="1" dirty="0"/>
            </a:p>
          </p:txBody>
        </p:sp>
        <p:sp>
          <p:nvSpPr>
            <p:cNvPr id="5141" name="Text Box 1105"/>
            <p:cNvSpPr txBox="1">
              <a:spLocks noChangeArrowheads="1"/>
            </p:cNvSpPr>
            <p:nvPr/>
          </p:nvSpPr>
          <p:spPr bwMode="auto">
            <a:xfrm>
              <a:off x="1523999" y="4343400"/>
              <a:ext cx="201244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dirty="0">
                  <a:latin typeface="Symbol" pitchFamily="18" charset="2"/>
                </a:rPr>
                <a:t>D</a:t>
              </a:r>
              <a:r>
                <a:rPr lang="en-US" sz="3200" i="1" dirty="0"/>
                <a:t>g(x,Q</a:t>
              </a:r>
              <a:r>
                <a:rPr lang="en-US" sz="3200" i="1" baseline="30000" dirty="0"/>
                <a:t>2</a:t>
              </a:r>
              <a:r>
                <a:rPr lang="en-US" sz="3200" i="1" dirty="0"/>
                <a:t>)=</a:t>
              </a:r>
            </a:p>
          </p:txBody>
        </p:sp>
        <p:sp>
          <p:nvSpPr>
            <p:cNvPr id="72779" name="Text Box 1099"/>
            <p:cNvSpPr txBox="1">
              <a:spLocks noChangeArrowheads="1"/>
            </p:cNvSpPr>
            <p:nvPr/>
          </p:nvSpPr>
          <p:spPr bwMode="auto">
            <a:xfrm>
              <a:off x="1447800" y="3886200"/>
              <a:ext cx="4153701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chemeClr val="tx2"/>
                  </a:solidFill>
                </a:rPr>
                <a:t>helicity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smtClean="0">
                  <a:solidFill>
                    <a:schemeClr val="tx2"/>
                  </a:solidFill>
                </a:rPr>
                <a:t>(longitudinal spin) distribution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184106" y="5149895"/>
              <a:ext cx="1221809" cy="5232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Gluons</a:t>
              </a:r>
              <a:endParaRPr lang="en-US" sz="2800" dirty="0"/>
            </a:p>
          </p:txBody>
        </p:sp>
      </p:grpSp>
      <p:sp>
        <p:nvSpPr>
          <p:cNvPr id="30" name="TextBox 29"/>
          <p:cNvSpPr txBox="1"/>
          <p:nvPr/>
        </p:nvSpPr>
        <p:spPr>
          <a:xfrm rot="16200000">
            <a:off x="184105" y="2178094"/>
            <a:ext cx="1221809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Quarks</a:t>
            </a:r>
            <a:endParaRPr lang="en-US" sz="2800" dirty="0"/>
          </a:p>
        </p:txBody>
      </p:sp>
      <p:sp>
        <p:nvSpPr>
          <p:cNvPr id="32" name="Oval 31"/>
          <p:cNvSpPr/>
          <p:nvPr/>
        </p:nvSpPr>
        <p:spPr>
          <a:xfrm>
            <a:off x="1295400" y="4267200"/>
            <a:ext cx="1981200" cy="83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86600" y="762000"/>
            <a:ext cx="8899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 smtClean="0"/>
              <a:t>Quark </a:t>
            </a:r>
          </a:p>
          <a:p>
            <a:pPr algn="ctr">
              <a:lnSpc>
                <a:spcPct val="85000"/>
              </a:lnSpc>
            </a:pPr>
            <a:r>
              <a:rPr lang="en-US" dirty="0" smtClean="0"/>
              <a:t>spin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43600" y="762000"/>
            <a:ext cx="93166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 smtClean="0"/>
              <a:t>Proton </a:t>
            </a:r>
          </a:p>
          <a:p>
            <a:pPr algn="ctr">
              <a:lnSpc>
                <a:spcPct val="85000"/>
              </a:lnSpc>
            </a:pPr>
            <a:r>
              <a:rPr lang="en-US" dirty="0" smtClean="0"/>
              <a:t>spin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rot="10800000" flipV="1">
            <a:off x="6858000" y="1371600"/>
            <a:ext cx="457200" cy="38100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6057901" y="1485901"/>
            <a:ext cx="304800" cy="7619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0" y="533400"/>
            <a:ext cx="17526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ym typeface="Symbol"/>
              </a:rPr>
              <a:t>q</a:t>
            </a:r>
            <a:r>
              <a:rPr lang="en-US" sz="2400" dirty="0" smtClean="0">
                <a:sym typeface="Symbol"/>
              </a:rPr>
              <a:t> = </a:t>
            </a:r>
            <a:r>
              <a:rPr lang="en-US" sz="2400" i="1" dirty="0" err="1" smtClean="0">
                <a:sym typeface="Symbol"/>
              </a:rPr>
              <a:t>u</a:t>
            </a:r>
            <a:r>
              <a:rPr lang="en-US" sz="2400" dirty="0" err="1" smtClean="0">
                <a:sym typeface="Symbol"/>
              </a:rPr>
              <a:t>,</a:t>
            </a:r>
            <a:r>
              <a:rPr lang="en-US" sz="2400" i="1" dirty="0" err="1" smtClean="0">
                <a:sym typeface="Symbol"/>
              </a:rPr>
              <a:t>d</a:t>
            </a:r>
            <a:r>
              <a:rPr lang="en-US" sz="2400" dirty="0" err="1" smtClean="0">
                <a:sym typeface="Symbol"/>
              </a:rPr>
              <a:t>,</a:t>
            </a:r>
            <a:r>
              <a:rPr lang="en-US" sz="2400" i="1" dirty="0" err="1" smtClean="0">
                <a:sym typeface="Symbol"/>
              </a:rPr>
              <a:t>s</a:t>
            </a:r>
            <a:r>
              <a:rPr lang="en-US" sz="2400" dirty="0" smtClean="0">
                <a:sym typeface="Symbol"/>
              </a:rPr>
              <a:t> 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67200"/>
            <a:ext cx="2590800" cy="1371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486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b="1" dirty="0" smtClean="0"/>
              <a:t>Polarized PDF from DIS</a:t>
            </a:r>
            <a:br>
              <a:rPr lang="en-US" sz="4000" b="1" dirty="0" smtClean="0"/>
            </a:br>
            <a:r>
              <a:rPr lang="en-US" sz="2400" dirty="0" smtClean="0"/>
              <a:t>A</a:t>
            </a:r>
            <a:r>
              <a:rPr lang="en-US" sz="1800" dirty="0" smtClean="0"/>
              <a:t>symmetry</a:t>
            </a:r>
            <a:r>
              <a:rPr lang="en-US" sz="2400" dirty="0" smtClean="0"/>
              <a:t> A</a:t>
            </a:r>
            <a:r>
              <a:rPr lang="en-US" sz="1800" dirty="0" smtClean="0"/>
              <a:t>nalysis </a:t>
            </a:r>
            <a:r>
              <a:rPr lang="en-US" sz="2400" dirty="0" smtClean="0"/>
              <a:t>C</a:t>
            </a:r>
            <a:r>
              <a:rPr lang="en-US" sz="1800" dirty="0" smtClean="0"/>
              <a:t>ollaboration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M. Hirai, S. Kumano and N. Saito, PRD69, 054021 (2004)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2438400"/>
            <a:ext cx="259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Valence distributions well determined</a:t>
            </a:r>
          </a:p>
          <a:p>
            <a:pPr marL="225425" indent="-22542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225425" indent="-22542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Sea Distribution poorly constrained</a:t>
            </a:r>
          </a:p>
          <a:p>
            <a:pPr marL="225425" indent="-22542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225425" indent="-22542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Gluon </a:t>
            </a:r>
            <a:r>
              <a:rPr lang="en-US" dirty="0" smtClean="0"/>
              <a:t>very poorly constrained: can </a:t>
            </a:r>
            <a:r>
              <a:rPr lang="en-US" dirty="0"/>
              <a:t>be either positive, 0, negative!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477963"/>
            <a:ext cx="6227762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From inclusive polarized DIS … 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581400" y="1676400"/>
            <a:ext cx="5334000" cy="260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1363" lvl="1" indent="-284163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006600"/>
                </a:solidFill>
              </a:rPr>
              <a:t>Only information about input and scattered lepton (</a:t>
            </a:r>
            <a:r>
              <a:rPr lang="en-US" i="1" dirty="0">
                <a:solidFill>
                  <a:srgbClr val="006600"/>
                </a:solidFill>
              </a:rPr>
              <a:t>e</a:t>
            </a:r>
            <a:r>
              <a:rPr lang="en-US" dirty="0">
                <a:solidFill>
                  <a:srgbClr val="006600"/>
                </a:solidFill>
              </a:rPr>
              <a:t>, </a:t>
            </a:r>
            <a:r>
              <a:rPr lang="en-US" dirty="0">
                <a:solidFill>
                  <a:srgbClr val="006600"/>
                </a:solidFill>
                <a:sym typeface="Symbol"/>
              </a:rPr>
              <a:t></a:t>
            </a:r>
            <a:r>
              <a:rPr lang="en-US" dirty="0">
                <a:solidFill>
                  <a:srgbClr val="006600"/>
                </a:solidFill>
              </a:rPr>
              <a:t>) is recorded </a:t>
            </a:r>
          </a:p>
          <a:p>
            <a:pPr marL="1198563" lvl="2" indent="-284163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800" i="1" dirty="0"/>
              <a:t>x</a:t>
            </a:r>
            <a:r>
              <a:rPr lang="en-US" sz="1800" dirty="0"/>
              <a:t> and </a:t>
            </a:r>
            <a:r>
              <a:rPr lang="en-US" sz="1800" i="1" dirty="0"/>
              <a:t>Q</a:t>
            </a:r>
            <a:r>
              <a:rPr lang="en-US" sz="1800" baseline="30000" dirty="0"/>
              <a:t>2</a:t>
            </a:r>
            <a:r>
              <a:rPr lang="en-US" sz="1800" dirty="0"/>
              <a:t> reconstructed from kinematics</a:t>
            </a:r>
          </a:p>
          <a:p>
            <a:pPr marL="741363" lvl="1" indent="-284163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6600"/>
                </a:solidFill>
              </a:rPr>
              <a:t>Does not distinguish quark and </a:t>
            </a:r>
            <a:r>
              <a:rPr lang="en-US" dirty="0" err="1" smtClean="0">
                <a:solidFill>
                  <a:srgbClr val="006600"/>
                </a:solidFill>
              </a:rPr>
              <a:t>antiquark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endParaRPr lang="en-US" dirty="0">
              <a:solidFill>
                <a:srgbClr val="006600"/>
              </a:solidFill>
            </a:endParaRPr>
          </a:p>
          <a:p>
            <a:pPr marL="1198563" lvl="2" indent="-284163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800" dirty="0"/>
              <a:t>Scattering ~charge</a:t>
            </a:r>
            <a:r>
              <a:rPr lang="en-US" sz="1800" baseline="30000" dirty="0"/>
              <a:t>2</a:t>
            </a:r>
          </a:p>
          <a:p>
            <a:pPr marL="741363" lvl="1" indent="-284163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006600"/>
                </a:solidFill>
              </a:rPr>
              <a:t>Do not have direct access to gluon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800" dirty="0"/>
              <a:t>Probe it through scaling violation (Q</a:t>
            </a:r>
            <a:r>
              <a:rPr lang="en-US" sz="1800" baseline="30000" dirty="0"/>
              <a:t>2</a:t>
            </a:r>
            <a:r>
              <a:rPr lang="en-US" sz="1800" dirty="0"/>
              <a:t> dependence of quark PDFs) </a:t>
            </a:r>
            <a:r>
              <a:rPr lang="en-US" sz="1800" dirty="0" smtClean="0"/>
              <a:t>-                  </a:t>
            </a:r>
            <a:r>
              <a:rPr lang="en-US" sz="1800" dirty="0" smtClean="0"/>
              <a:t>   with </a:t>
            </a:r>
            <a:r>
              <a:rPr lang="en-US" sz="1800" dirty="0"/>
              <a:t>very poor precision currently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838200" y="990600"/>
            <a:ext cx="7253288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Utilizes virtual photon to probe nucleon spin structure</a:t>
            </a:r>
          </a:p>
        </p:txBody>
      </p:sp>
      <p:pic>
        <p:nvPicPr>
          <p:cNvPr id="27653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05000"/>
            <a:ext cx="253523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1676400" y="1828800"/>
            <a:ext cx="849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e’</a:t>
            </a:r>
            <a:r>
              <a:rPr lang="en-US"/>
              <a:t> (</a:t>
            </a:r>
            <a:r>
              <a:rPr lang="en-US">
                <a:sym typeface="Symbol" pitchFamily="18" charset="2"/>
              </a:rPr>
              <a:t>’</a:t>
            </a:r>
            <a:r>
              <a:rPr lang="en-US"/>
              <a:t>)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685800" y="1828800"/>
            <a:ext cx="67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e</a:t>
            </a:r>
            <a:r>
              <a:rPr lang="en-US"/>
              <a:t> (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)</a:t>
            </a:r>
          </a:p>
        </p:txBody>
      </p:sp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1143000" y="2514600"/>
            <a:ext cx="419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*</a:t>
            </a:r>
            <a:endParaRPr lang="en-US"/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4952999"/>
            <a:ext cx="3124200" cy="126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51054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in </a:t>
            </a:r>
            <a:r>
              <a:rPr lang="en-US" dirty="0" smtClean="0">
                <a:sym typeface="Symbol"/>
              </a:rPr>
              <a:t>q </a:t>
            </a:r>
            <a:r>
              <a:rPr lang="en-US" dirty="0" err="1" smtClean="0">
                <a:sym typeface="Symbol"/>
              </a:rPr>
              <a:t>vs</a:t>
            </a:r>
            <a:r>
              <a:rPr lang="en-US" dirty="0" smtClean="0">
                <a:sym typeface="Symbol"/>
              </a:rPr>
              <a:t> Q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is defined by the probability that quark and gluon radiate quark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19800" y="5257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g</a:t>
            </a:r>
            <a:endParaRPr lang="en-US" sz="2400" i="1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7675563" y="5457825"/>
          <a:ext cx="479425" cy="439738"/>
        </p:xfrm>
        <a:graphic>
          <a:graphicData uri="http://schemas.openxmlformats.org/presentationml/2006/ole">
            <p:oleObj spid="_x0000_s36866" name="Equation" r:id="rId6" imgW="139680" imgH="190440" progId="Equation.3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572000" y="6096000"/>
          <a:ext cx="436563" cy="381000"/>
        </p:xfrm>
        <a:graphic>
          <a:graphicData uri="http://schemas.openxmlformats.org/presentationml/2006/ole">
            <p:oleObj spid="_x0000_s36867" name="Equation" r:id="rId7" imgW="126720" imgH="16488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05600" y="5943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g</a:t>
            </a:r>
            <a:endParaRPr lang="en-US" sz="2400" i="1" dirty="0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5334000" y="4800600"/>
          <a:ext cx="436563" cy="381000"/>
        </p:xfrm>
        <a:graphic>
          <a:graphicData uri="http://schemas.openxmlformats.org/presentationml/2006/ole">
            <p:oleObj spid="_x0000_s36868" name="Equation" r:id="rId8" imgW="126720" imgH="164880" progId="Equation.3">
              <p:embed/>
            </p:oleObj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7239000" y="4724400"/>
          <a:ext cx="436563" cy="381000"/>
        </p:xfrm>
        <a:graphic>
          <a:graphicData uri="http://schemas.openxmlformats.org/presentationml/2006/ole">
            <p:oleObj spid="_x0000_s36869" name="Equation" r:id="rId9" imgW="12672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b="1" dirty="0" smtClean="0"/>
              <a:t>… To polarized pp collider</a:t>
            </a:r>
          </a:p>
        </p:txBody>
      </p:sp>
      <p:pic>
        <p:nvPicPr>
          <p:cNvPr id="29699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28800"/>
            <a:ext cx="31115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35"/>
          <p:cNvSpPr txBox="1">
            <a:spLocks noChangeArrowheads="1"/>
          </p:cNvSpPr>
          <p:nvPr/>
        </p:nvSpPr>
        <p:spPr bwMode="auto">
          <a:xfrm>
            <a:off x="2362200" y="1066800"/>
            <a:ext cx="4745038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Utilizes strongly interacting probes</a:t>
            </a:r>
          </a:p>
        </p:txBody>
      </p:sp>
      <p:sp>
        <p:nvSpPr>
          <p:cNvPr id="29701" name="Text Box 36"/>
          <p:cNvSpPr txBox="1">
            <a:spLocks noChangeArrowheads="1"/>
          </p:cNvSpPr>
          <p:nvPr/>
        </p:nvSpPr>
        <p:spPr bwMode="auto">
          <a:xfrm>
            <a:off x="3352800" y="1905000"/>
            <a:ext cx="5791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7663" indent="-347663">
              <a:spcBef>
                <a:spcPct val="20000"/>
              </a:spcBef>
              <a:buFont typeface="Wingdings" pitchFamily="2" charset="2"/>
              <a:buChar char="ü"/>
            </a:pPr>
            <a:r>
              <a:rPr lang="en-US" dirty="0">
                <a:solidFill>
                  <a:srgbClr val="006600"/>
                </a:solidFill>
              </a:rPr>
              <a:t>Probes gluon directly</a:t>
            </a:r>
          </a:p>
          <a:p>
            <a:pPr marL="347663" indent="-347663">
              <a:spcBef>
                <a:spcPct val="20000"/>
              </a:spcBef>
              <a:buFont typeface="Wingdings" pitchFamily="2" charset="2"/>
              <a:buChar char="ü"/>
            </a:pPr>
            <a:r>
              <a:rPr lang="en-US" dirty="0">
                <a:solidFill>
                  <a:srgbClr val="006600"/>
                </a:solidFill>
              </a:rPr>
              <a:t>Higher </a:t>
            </a:r>
            <a:r>
              <a:rPr lang="en-US" dirty="0">
                <a:solidFill>
                  <a:srgbClr val="006600"/>
                </a:solidFill>
                <a:sym typeface="Symbol" pitchFamily="18" charset="2"/>
              </a:rPr>
              <a:t>energies  clean </a:t>
            </a:r>
            <a:r>
              <a:rPr lang="en-US" dirty="0" err="1">
                <a:solidFill>
                  <a:srgbClr val="006600"/>
                </a:solidFill>
                <a:sym typeface="Symbol" pitchFamily="18" charset="2"/>
              </a:rPr>
              <a:t>pQCD</a:t>
            </a:r>
            <a:r>
              <a:rPr lang="en-US" dirty="0">
                <a:solidFill>
                  <a:srgbClr val="006600"/>
                </a:solidFill>
                <a:sym typeface="Symbol" pitchFamily="18" charset="2"/>
              </a:rPr>
              <a:t> interpretation</a:t>
            </a:r>
          </a:p>
          <a:p>
            <a:pPr marL="804863" lvl="1" indent="-347663">
              <a:spcBef>
                <a:spcPct val="20000"/>
              </a:spcBef>
            </a:pPr>
            <a:r>
              <a:rPr lang="en-US" sz="1800" dirty="0">
                <a:sym typeface="Symbol" pitchFamily="18" charset="2"/>
              </a:rPr>
              <a:t>100 </a:t>
            </a:r>
            <a:r>
              <a:rPr lang="en-US" sz="1800" dirty="0" err="1">
                <a:sym typeface="Symbol" pitchFamily="18" charset="2"/>
              </a:rPr>
              <a:t>GeV</a:t>
            </a:r>
            <a:r>
              <a:rPr lang="en-US" sz="1800" dirty="0">
                <a:sym typeface="Symbol" pitchFamily="18" charset="2"/>
              </a:rPr>
              <a:t> protons on fixed target: s=14 </a:t>
            </a:r>
            <a:r>
              <a:rPr lang="en-US" sz="1800" dirty="0" err="1">
                <a:sym typeface="Symbol" pitchFamily="18" charset="2"/>
              </a:rPr>
              <a:t>GeV</a:t>
            </a:r>
            <a:endParaRPr lang="en-US" sz="1800" dirty="0">
              <a:sym typeface="Symbol" pitchFamily="18" charset="2"/>
            </a:endParaRPr>
          </a:p>
          <a:p>
            <a:pPr marL="804863" lvl="1" indent="-347663">
              <a:spcBef>
                <a:spcPct val="20000"/>
              </a:spcBef>
            </a:pPr>
            <a:r>
              <a:rPr lang="en-US" sz="1800" dirty="0">
                <a:sym typeface="Symbol" pitchFamily="18" charset="2"/>
              </a:rPr>
              <a:t>100 </a:t>
            </a:r>
            <a:r>
              <a:rPr lang="en-US" sz="1800" dirty="0" err="1">
                <a:sym typeface="Symbol" pitchFamily="18" charset="2"/>
              </a:rPr>
              <a:t>GeV</a:t>
            </a:r>
            <a:r>
              <a:rPr lang="en-US" sz="1800" dirty="0">
                <a:sym typeface="Symbol" pitchFamily="18" charset="2"/>
              </a:rPr>
              <a:t> + 100 </a:t>
            </a:r>
            <a:r>
              <a:rPr lang="en-US" sz="1800" dirty="0" err="1">
                <a:sym typeface="Symbol" pitchFamily="18" charset="2"/>
              </a:rPr>
              <a:t>GeV</a:t>
            </a:r>
            <a:r>
              <a:rPr lang="en-US" sz="1800" dirty="0">
                <a:sym typeface="Symbol" pitchFamily="18" charset="2"/>
              </a:rPr>
              <a:t> protons at a collider: s=200 </a:t>
            </a:r>
            <a:r>
              <a:rPr lang="en-US" sz="1800" dirty="0" err="1">
                <a:sym typeface="Symbol" pitchFamily="18" charset="2"/>
              </a:rPr>
              <a:t>GeV</a:t>
            </a:r>
            <a:endParaRPr lang="en-US" sz="1800" dirty="0">
              <a:sym typeface="Symbol" pitchFamily="18" charset="2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dirty="0">
                <a:solidFill>
                  <a:srgbClr val="006600"/>
                </a:solidFill>
                <a:sym typeface="Symbol" pitchFamily="18" charset="2"/>
              </a:rPr>
              <a:t>Elegant way to explore </a:t>
            </a:r>
            <a:r>
              <a:rPr lang="en-US" dirty="0">
                <a:solidFill>
                  <a:srgbClr val="006600"/>
                </a:solidFill>
                <a:sym typeface="Symbol" pitchFamily="18" charset="2"/>
              </a:rPr>
              <a:t>q</a:t>
            </a:r>
            <a:r>
              <a:rPr lang="en-US" dirty="0" smtClean="0">
                <a:solidFill>
                  <a:srgbClr val="006600"/>
                </a:solidFill>
                <a:sym typeface="Symbol" pitchFamily="18" charset="2"/>
              </a:rPr>
              <a:t>uark </a:t>
            </a:r>
            <a:r>
              <a:rPr lang="en-US" dirty="0">
                <a:solidFill>
                  <a:srgbClr val="006600"/>
                </a:solidFill>
                <a:sym typeface="Symbol" pitchFamily="18" charset="2"/>
              </a:rPr>
              <a:t>and anti-quark polarizations through W production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29702" name="Text Box 37"/>
          <p:cNvSpPr txBox="1">
            <a:spLocks noChangeArrowheads="1"/>
          </p:cNvSpPr>
          <p:nvPr/>
        </p:nvSpPr>
        <p:spPr bwMode="auto">
          <a:xfrm>
            <a:off x="1219200" y="4108450"/>
            <a:ext cx="6922921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/>
              <a:t>Polarized Gluon Distribution Measurements (</a:t>
            </a:r>
            <a:r>
              <a:rPr lang="en-US" sz="2400" b="1" dirty="0" smtClean="0">
                <a:sym typeface="Symbol" pitchFamily="18" charset="2"/>
              </a:rPr>
              <a:t>G</a:t>
            </a:r>
            <a:r>
              <a:rPr lang="en-US" sz="2400" b="1" dirty="0" smtClean="0"/>
              <a:t>): </a:t>
            </a:r>
            <a:endParaRPr lang="en-US" sz="2400" b="1" dirty="0"/>
          </a:p>
          <a:p>
            <a:pPr marL="1193800" lvl="2" indent="-2794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dirty="0">
                <a:solidFill>
                  <a:srgbClr val="006600"/>
                </a:solidFill>
              </a:rPr>
              <a:t>Use a variety of probes</a:t>
            </a:r>
          </a:p>
          <a:p>
            <a:pPr lvl="3">
              <a:spcBef>
                <a:spcPct val="20000"/>
              </a:spcBef>
            </a:pPr>
            <a:r>
              <a:rPr lang="en-US" sz="1800" dirty="0"/>
              <a:t>Access to different gluon momentum fraction x</a:t>
            </a:r>
            <a:endParaRPr lang="en-US" sz="1800" baseline="-25000" dirty="0"/>
          </a:p>
          <a:p>
            <a:pPr lvl="3">
              <a:spcBef>
                <a:spcPct val="20000"/>
              </a:spcBef>
            </a:pPr>
            <a:r>
              <a:rPr lang="en-US" sz="1800" dirty="0"/>
              <a:t>Different probes – different </a:t>
            </a:r>
            <a:r>
              <a:rPr lang="en-US" sz="1800" dirty="0" err="1"/>
              <a:t>systematics</a:t>
            </a:r>
            <a:endParaRPr lang="en-US" dirty="0"/>
          </a:p>
          <a:p>
            <a:pPr marL="1193800" lvl="2" indent="-2794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dirty="0">
                <a:solidFill>
                  <a:srgbClr val="006600"/>
                </a:solidFill>
              </a:rPr>
              <a:t>Use different </a:t>
            </a:r>
            <a:r>
              <a:rPr lang="en-US" dirty="0">
                <a:solidFill>
                  <a:srgbClr val="006600"/>
                </a:solidFill>
                <a:sym typeface="Symbol" pitchFamily="18" charset="2"/>
              </a:rPr>
              <a:t>beam energies </a:t>
            </a:r>
          </a:p>
          <a:p>
            <a:pPr lvl="3">
              <a:spcBef>
                <a:spcPct val="20000"/>
              </a:spcBef>
            </a:pPr>
            <a:r>
              <a:rPr lang="en-US" sz="1800" dirty="0"/>
              <a:t>Access to different gluon momentum fraction x</a:t>
            </a:r>
            <a:endParaRPr lang="en-US" sz="1800" baseline="-25000" dirty="0"/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1752600" y="22860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ym typeface="Symbol" pitchFamily="18" charset="2"/>
              </a:rPr>
              <a:t>g</a:t>
            </a:r>
            <a:endParaRPr lang="en-US" i="1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RHIC as polarized proton collider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2952750" y="4737100"/>
            <a:ext cx="109538" cy="428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6461125" y="3021013"/>
            <a:ext cx="463550" cy="390525"/>
          </a:xfrm>
          <a:custGeom>
            <a:avLst/>
            <a:gdLst>
              <a:gd name="T0" fmla="*/ 0 w 292"/>
              <a:gd name="T1" fmla="*/ 2147483647 h 246"/>
              <a:gd name="T2" fmla="*/ 2147483647 w 292"/>
              <a:gd name="T3" fmla="*/ 2147483647 h 246"/>
              <a:gd name="T4" fmla="*/ 2147483647 w 292"/>
              <a:gd name="T5" fmla="*/ 2147483647 h 246"/>
              <a:gd name="T6" fmla="*/ 2147483647 w 292"/>
              <a:gd name="T7" fmla="*/ 2147483647 h 246"/>
              <a:gd name="T8" fmla="*/ 2147483647 w 292"/>
              <a:gd name="T9" fmla="*/ 2147483647 h 246"/>
              <a:gd name="T10" fmla="*/ 2147483647 w 292"/>
              <a:gd name="T11" fmla="*/ 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2"/>
              <a:gd name="T19" fmla="*/ 0 h 246"/>
              <a:gd name="T20" fmla="*/ 292 w 292"/>
              <a:gd name="T21" fmla="*/ 246 h 2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2" h="246">
                <a:moveTo>
                  <a:pt x="0" y="246"/>
                </a:moveTo>
                <a:lnTo>
                  <a:pt x="64" y="214"/>
                </a:lnTo>
                <a:lnTo>
                  <a:pt x="66" y="172"/>
                </a:lnTo>
                <a:lnTo>
                  <a:pt x="232" y="106"/>
                </a:lnTo>
                <a:lnTo>
                  <a:pt x="232" y="61"/>
                </a:lnTo>
                <a:lnTo>
                  <a:pt x="292" y="0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1685925" y="1995488"/>
            <a:ext cx="5510213" cy="1587500"/>
          </a:xfrm>
          <a:prstGeom prst="ellipse">
            <a:avLst/>
          </a:prstGeom>
          <a:noFill/>
          <a:ln w="317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056063" y="1555750"/>
            <a:ext cx="1106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6172200" y="1663700"/>
            <a:ext cx="18303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729413" y="3238500"/>
            <a:ext cx="1020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486275" y="3652838"/>
            <a:ext cx="10207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481138" y="3470275"/>
            <a:ext cx="10398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56" name="Group 12"/>
          <p:cNvGrpSpPr>
            <a:grpSpLocks/>
          </p:cNvGrpSpPr>
          <p:nvPr/>
        </p:nvGrpSpPr>
        <p:grpSpPr bwMode="auto">
          <a:xfrm>
            <a:off x="5994400" y="1809750"/>
            <a:ext cx="1751013" cy="212725"/>
            <a:chOff x="3704" y="976"/>
            <a:chExt cx="1103" cy="134"/>
          </a:xfrm>
        </p:grpSpPr>
        <p:sp>
          <p:nvSpPr>
            <p:cNvPr id="6312" name="Rectangle 13"/>
            <p:cNvSpPr>
              <a:spLocks noChangeArrowheads="1"/>
            </p:cNvSpPr>
            <p:nvPr/>
          </p:nvSpPr>
          <p:spPr bwMode="auto">
            <a:xfrm>
              <a:off x="3704" y="976"/>
              <a:ext cx="11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 i="1" u="sng">
                  <a:solidFill>
                    <a:srgbClr val="0000FF"/>
                  </a:solidFill>
                </a:rPr>
                <a:t>BRAHMS &amp; PP2PP (p)</a:t>
              </a:r>
              <a:endParaRPr lang="en-US" sz="2400"/>
            </a:p>
          </p:txBody>
        </p:sp>
        <p:grpSp>
          <p:nvGrpSpPr>
            <p:cNvPr id="6313" name="Group 14"/>
            <p:cNvGrpSpPr>
              <a:grpSpLocks/>
            </p:cNvGrpSpPr>
            <p:nvPr/>
          </p:nvGrpSpPr>
          <p:grpSpPr bwMode="auto">
            <a:xfrm>
              <a:off x="4722" y="983"/>
              <a:ext cx="57" cy="37"/>
              <a:chOff x="4845" y="916"/>
              <a:chExt cx="57" cy="37"/>
            </a:xfrm>
          </p:grpSpPr>
          <p:sp>
            <p:nvSpPr>
              <p:cNvPr id="6314" name="Rectangle 15"/>
              <p:cNvSpPr>
                <a:spLocks noChangeArrowheads="1"/>
              </p:cNvSpPr>
              <p:nvPr/>
            </p:nvSpPr>
            <p:spPr bwMode="auto">
              <a:xfrm>
                <a:off x="4845" y="929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5" name="Freeform 16"/>
              <p:cNvSpPr>
                <a:spLocks/>
              </p:cNvSpPr>
              <p:nvPr/>
            </p:nvSpPr>
            <p:spPr bwMode="auto">
              <a:xfrm>
                <a:off x="4865" y="916"/>
                <a:ext cx="37" cy="37"/>
              </a:xfrm>
              <a:custGeom>
                <a:avLst/>
                <a:gdLst>
                  <a:gd name="T0" fmla="*/ 0 w 73"/>
                  <a:gd name="T1" fmla="*/ 10 h 73"/>
                  <a:gd name="T2" fmla="*/ 10 w 73"/>
                  <a:gd name="T3" fmla="*/ 5 h 73"/>
                  <a:gd name="T4" fmla="*/ 0 w 73"/>
                  <a:gd name="T5" fmla="*/ 0 h 73"/>
                  <a:gd name="T6" fmla="*/ 0 w 73"/>
                  <a:gd name="T7" fmla="*/ 10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3"/>
                  <a:gd name="T14" fmla="*/ 73 w 73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3">
                    <a:moveTo>
                      <a:pt x="0" y="73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157" name="Group 17"/>
          <p:cNvGrpSpPr>
            <a:grpSpLocks/>
          </p:cNvGrpSpPr>
          <p:nvPr/>
        </p:nvGrpSpPr>
        <p:grpSpPr bwMode="auto">
          <a:xfrm>
            <a:off x="4051300" y="3186113"/>
            <a:ext cx="695325" cy="212725"/>
            <a:chOff x="2544" y="1699"/>
            <a:chExt cx="438" cy="134"/>
          </a:xfrm>
        </p:grpSpPr>
        <p:sp>
          <p:nvSpPr>
            <p:cNvPr id="6308" name="Rectangle 18"/>
            <p:cNvSpPr>
              <a:spLocks noChangeArrowheads="1"/>
            </p:cNvSpPr>
            <p:nvPr/>
          </p:nvSpPr>
          <p:spPr bwMode="auto">
            <a:xfrm>
              <a:off x="2544" y="1699"/>
              <a:ext cx="43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 i="1" u="sng">
                  <a:solidFill>
                    <a:srgbClr val="0000FF"/>
                  </a:solidFill>
                </a:rPr>
                <a:t>STAR (p)</a:t>
              </a:r>
              <a:endParaRPr lang="en-US" sz="2400"/>
            </a:p>
          </p:txBody>
        </p:sp>
        <p:grpSp>
          <p:nvGrpSpPr>
            <p:cNvPr id="6309" name="Group 19"/>
            <p:cNvGrpSpPr>
              <a:grpSpLocks/>
            </p:cNvGrpSpPr>
            <p:nvPr/>
          </p:nvGrpSpPr>
          <p:grpSpPr bwMode="auto">
            <a:xfrm>
              <a:off x="2899" y="1712"/>
              <a:ext cx="56" cy="36"/>
              <a:chOff x="3140" y="2171"/>
              <a:chExt cx="56" cy="36"/>
            </a:xfrm>
          </p:grpSpPr>
          <p:sp>
            <p:nvSpPr>
              <p:cNvPr id="6310" name="Rectangle 20"/>
              <p:cNvSpPr>
                <a:spLocks noChangeArrowheads="1"/>
              </p:cNvSpPr>
              <p:nvPr/>
            </p:nvSpPr>
            <p:spPr bwMode="auto">
              <a:xfrm>
                <a:off x="3140" y="2184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1" name="Freeform 21"/>
              <p:cNvSpPr>
                <a:spLocks/>
              </p:cNvSpPr>
              <p:nvPr/>
            </p:nvSpPr>
            <p:spPr bwMode="auto">
              <a:xfrm>
                <a:off x="3159" y="2171"/>
                <a:ext cx="37" cy="36"/>
              </a:xfrm>
              <a:custGeom>
                <a:avLst/>
                <a:gdLst>
                  <a:gd name="T0" fmla="*/ 0 w 73"/>
                  <a:gd name="T1" fmla="*/ 9 h 74"/>
                  <a:gd name="T2" fmla="*/ 10 w 73"/>
                  <a:gd name="T3" fmla="*/ 4 h 74"/>
                  <a:gd name="T4" fmla="*/ 0 w 73"/>
                  <a:gd name="T5" fmla="*/ 0 h 74"/>
                  <a:gd name="T6" fmla="*/ 0 w 73"/>
                  <a:gd name="T7" fmla="*/ 9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4"/>
                  <a:gd name="T14" fmla="*/ 73 w 73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4">
                    <a:moveTo>
                      <a:pt x="0" y="74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158" name="Group 22"/>
          <p:cNvGrpSpPr>
            <a:grpSpLocks/>
          </p:cNvGrpSpPr>
          <p:nvPr/>
        </p:nvGrpSpPr>
        <p:grpSpPr bwMode="auto">
          <a:xfrm>
            <a:off x="2101850" y="2908300"/>
            <a:ext cx="933450" cy="212725"/>
            <a:chOff x="1296" y="1480"/>
            <a:chExt cx="588" cy="134"/>
          </a:xfrm>
        </p:grpSpPr>
        <p:sp>
          <p:nvSpPr>
            <p:cNvPr id="6304" name="Rectangle 23"/>
            <p:cNvSpPr>
              <a:spLocks noChangeArrowheads="1"/>
            </p:cNvSpPr>
            <p:nvPr/>
          </p:nvSpPr>
          <p:spPr bwMode="auto">
            <a:xfrm>
              <a:off x="1296" y="1480"/>
              <a:ext cx="58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 i="1" u="sng">
                  <a:solidFill>
                    <a:srgbClr val="0000FF"/>
                  </a:solidFill>
                </a:rPr>
                <a:t>PHENIX (p)</a:t>
              </a:r>
              <a:endParaRPr lang="en-US" sz="2400"/>
            </a:p>
          </p:txBody>
        </p:sp>
        <p:grpSp>
          <p:nvGrpSpPr>
            <p:cNvPr id="6305" name="Group 24"/>
            <p:cNvGrpSpPr>
              <a:grpSpLocks/>
            </p:cNvGrpSpPr>
            <p:nvPr/>
          </p:nvGrpSpPr>
          <p:grpSpPr bwMode="auto">
            <a:xfrm>
              <a:off x="1805" y="1492"/>
              <a:ext cx="57" cy="37"/>
              <a:chOff x="1391" y="2056"/>
              <a:chExt cx="57" cy="37"/>
            </a:xfrm>
          </p:grpSpPr>
          <p:sp>
            <p:nvSpPr>
              <p:cNvPr id="6306" name="Rectangle 25"/>
              <p:cNvSpPr>
                <a:spLocks noChangeArrowheads="1"/>
              </p:cNvSpPr>
              <p:nvPr/>
            </p:nvSpPr>
            <p:spPr bwMode="auto">
              <a:xfrm>
                <a:off x="1391" y="2069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7" name="Freeform 26"/>
              <p:cNvSpPr>
                <a:spLocks/>
              </p:cNvSpPr>
              <p:nvPr/>
            </p:nvSpPr>
            <p:spPr bwMode="auto">
              <a:xfrm>
                <a:off x="1411" y="2056"/>
                <a:ext cx="37" cy="37"/>
              </a:xfrm>
              <a:custGeom>
                <a:avLst/>
                <a:gdLst>
                  <a:gd name="T0" fmla="*/ 0 w 73"/>
                  <a:gd name="T1" fmla="*/ 10 h 73"/>
                  <a:gd name="T2" fmla="*/ 10 w 73"/>
                  <a:gd name="T3" fmla="*/ 5 h 73"/>
                  <a:gd name="T4" fmla="*/ 0 w 73"/>
                  <a:gd name="T5" fmla="*/ 0 h 73"/>
                  <a:gd name="T6" fmla="*/ 0 w 73"/>
                  <a:gd name="T7" fmla="*/ 10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3"/>
                  <a:gd name="T14" fmla="*/ 73 w 73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3">
                    <a:moveTo>
                      <a:pt x="0" y="73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59" name="Rectangle 27"/>
          <p:cNvSpPr>
            <a:spLocks noChangeArrowheads="1"/>
          </p:cNvSpPr>
          <p:nvPr/>
        </p:nvSpPr>
        <p:spPr bwMode="auto">
          <a:xfrm>
            <a:off x="3927475" y="2495550"/>
            <a:ext cx="9032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0" name="Rectangle 28"/>
          <p:cNvSpPr>
            <a:spLocks noChangeArrowheads="1"/>
          </p:cNvSpPr>
          <p:nvPr/>
        </p:nvSpPr>
        <p:spPr bwMode="auto">
          <a:xfrm>
            <a:off x="3727450" y="4638675"/>
            <a:ext cx="5318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Rectangle 29"/>
          <p:cNvSpPr>
            <a:spLocks noChangeArrowheads="1"/>
          </p:cNvSpPr>
          <p:nvPr/>
        </p:nvSpPr>
        <p:spPr bwMode="auto">
          <a:xfrm>
            <a:off x="3892550" y="4738688"/>
            <a:ext cx="392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1">
                <a:solidFill>
                  <a:srgbClr val="000000"/>
                </a:solidFill>
              </a:rPr>
              <a:t>AGS</a:t>
            </a:r>
            <a:endParaRPr lang="en-US" sz="2400"/>
          </a:p>
        </p:txBody>
      </p:sp>
      <p:sp>
        <p:nvSpPr>
          <p:cNvPr id="6162" name="Rectangle 30"/>
          <p:cNvSpPr>
            <a:spLocks noChangeArrowheads="1"/>
          </p:cNvSpPr>
          <p:nvPr/>
        </p:nvSpPr>
        <p:spPr bwMode="auto">
          <a:xfrm>
            <a:off x="1774825" y="4533900"/>
            <a:ext cx="6286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Rectangle 31"/>
          <p:cNvSpPr>
            <a:spLocks noChangeArrowheads="1"/>
          </p:cNvSpPr>
          <p:nvPr/>
        </p:nvSpPr>
        <p:spPr bwMode="auto">
          <a:xfrm>
            <a:off x="2400300" y="4297363"/>
            <a:ext cx="409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solidFill>
                  <a:srgbClr val="000000"/>
                </a:solidFill>
              </a:rPr>
              <a:t>LINAC</a:t>
            </a:r>
            <a:endParaRPr lang="en-US" sz="800"/>
          </a:p>
        </p:txBody>
      </p:sp>
      <p:sp>
        <p:nvSpPr>
          <p:cNvPr id="6164" name="Rectangle 32"/>
          <p:cNvSpPr>
            <a:spLocks noChangeArrowheads="1"/>
          </p:cNvSpPr>
          <p:nvPr/>
        </p:nvSpPr>
        <p:spPr bwMode="auto">
          <a:xfrm>
            <a:off x="2971800" y="4387850"/>
            <a:ext cx="4937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b="1">
                <a:solidFill>
                  <a:srgbClr val="000000"/>
                </a:solidFill>
              </a:rPr>
              <a:t>BOOSTER</a:t>
            </a:r>
            <a:endParaRPr lang="en-US" sz="800"/>
          </a:p>
        </p:txBody>
      </p:sp>
      <p:sp>
        <p:nvSpPr>
          <p:cNvPr id="6165" name="Rectangle 33"/>
          <p:cNvSpPr>
            <a:spLocks noChangeArrowheads="1"/>
          </p:cNvSpPr>
          <p:nvPr/>
        </p:nvSpPr>
        <p:spPr bwMode="auto">
          <a:xfrm>
            <a:off x="2403475" y="3979863"/>
            <a:ext cx="9953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6" name="Oval 34"/>
          <p:cNvSpPr>
            <a:spLocks noChangeArrowheads="1"/>
          </p:cNvSpPr>
          <p:nvPr/>
        </p:nvSpPr>
        <p:spPr bwMode="auto">
          <a:xfrm>
            <a:off x="3252788" y="4500563"/>
            <a:ext cx="1658937" cy="7445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7" name="Arc 35"/>
          <p:cNvSpPr>
            <a:spLocks/>
          </p:cNvSpPr>
          <p:nvPr/>
        </p:nvSpPr>
        <p:spPr bwMode="auto">
          <a:xfrm flipH="1">
            <a:off x="2600325" y="2068513"/>
            <a:ext cx="1897063" cy="711200"/>
          </a:xfrm>
          <a:custGeom>
            <a:avLst/>
            <a:gdLst>
              <a:gd name="T0" fmla="*/ 2147483647 w 15493"/>
              <a:gd name="T1" fmla="*/ 0 h 21120"/>
              <a:gd name="T2" fmla="*/ 2147483647 w 15493"/>
              <a:gd name="T3" fmla="*/ 2147483647 h 21120"/>
              <a:gd name="T4" fmla="*/ 0 w 15493"/>
              <a:gd name="T5" fmla="*/ 2147483647 h 21120"/>
              <a:gd name="T6" fmla="*/ 0 60000 65536"/>
              <a:gd name="T7" fmla="*/ 0 60000 65536"/>
              <a:gd name="T8" fmla="*/ 0 60000 65536"/>
              <a:gd name="T9" fmla="*/ 0 w 15493"/>
              <a:gd name="T10" fmla="*/ 0 h 21120"/>
              <a:gd name="T11" fmla="*/ 15493 w 15493"/>
              <a:gd name="T12" fmla="*/ 21120 h 21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93" h="21120" fill="none" extrusionOk="0">
                <a:moveTo>
                  <a:pt x="4529" y="0"/>
                </a:moveTo>
                <a:cubicBezTo>
                  <a:pt x="8703" y="895"/>
                  <a:pt x="12518" y="3007"/>
                  <a:pt x="15492" y="6069"/>
                </a:cubicBezTo>
              </a:path>
              <a:path w="15493" h="21120" stroke="0" extrusionOk="0">
                <a:moveTo>
                  <a:pt x="4529" y="0"/>
                </a:moveTo>
                <a:cubicBezTo>
                  <a:pt x="8703" y="895"/>
                  <a:pt x="12518" y="3007"/>
                  <a:pt x="15492" y="6069"/>
                </a:cubicBezTo>
                <a:lnTo>
                  <a:pt x="0" y="2112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Arc 36"/>
          <p:cNvSpPr>
            <a:spLocks/>
          </p:cNvSpPr>
          <p:nvPr/>
        </p:nvSpPr>
        <p:spPr bwMode="auto">
          <a:xfrm flipH="1">
            <a:off x="1790700" y="2489200"/>
            <a:ext cx="2646363" cy="544513"/>
          </a:xfrm>
          <a:custGeom>
            <a:avLst/>
            <a:gdLst>
              <a:gd name="T0" fmla="*/ 2147483647 w 21600"/>
              <a:gd name="T1" fmla="*/ 0 h 16156"/>
              <a:gd name="T2" fmla="*/ 2147483647 w 21600"/>
              <a:gd name="T3" fmla="*/ 2147483647 h 16156"/>
              <a:gd name="T4" fmla="*/ 0 w 21600"/>
              <a:gd name="T5" fmla="*/ 2147483647 h 16156"/>
              <a:gd name="T6" fmla="*/ 0 60000 65536"/>
              <a:gd name="T7" fmla="*/ 0 60000 65536"/>
              <a:gd name="T8" fmla="*/ 0 60000 65536"/>
              <a:gd name="T9" fmla="*/ 0 w 21600"/>
              <a:gd name="T10" fmla="*/ 0 h 16156"/>
              <a:gd name="T11" fmla="*/ 21600 w 21600"/>
              <a:gd name="T12" fmla="*/ 16156 h 16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156" fill="none" extrusionOk="0">
                <a:moveTo>
                  <a:pt x="19847" y="0"/>
                </a:moveTo>
                <a:cubicBezTo>
                  <a:pt x="21003" y="2692"/>
                  <a:pt x="21600" y="5591"/>
                  <a:pt x="21600" y="8522"/>
                </a:cubicBezTo>
                <a:cubicBezTo>
                  <a:pt x="21600" y="11129"/>
                  <a:pt x="21127" y="13716"/>
                  <a:pt x="20205" y="16155"/>
                </a:cubicBezTo>
              </a:path>
              <a:path w="21600" h="16156" stroke="0" extrusionOk="0">
                <a:moveTo>
                  <a:pt x="19847" y="0"/>
                </a:moveTo>
                <a:cubicBezTo>
                  <a:pt x="21003" y="2692"/>
                  <a:pt x="21600" y="5591"/>
                  <a:pt x="21600" y="8522"/>
                </a:cubicBezTo>
                <a:cubicBezTo>
                  <a:pt x="21600" y="11129"/>
                  <a:pt x="21127" y="13716"/>
                  <a:pt x="20205" y="16155"/>
                </a:cubicBezTo>
                <a:lnTo>
                  <a:pt x="0" y="8522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Arc 37"/>
          <p:cNvSpPr>
            <a:spLocks/>
          </p:cNvSpPr>
          <p:nvPr/>
        </p:nvSpPr>
        <p:spPr bwMode="auto">
          <a:xfrm flipH="1">
            <a:off x="4433888" y="2482850"/>
            <a:ext cx="2646362" cy="538163"/>
          </a:xfrm>
          <a:custGeom>
            <a:avLst/>
            <a:gdLst>
              <a:gd name="T0" fmla="*/ 2147483647 w 21600"/>
              <a:gd name="T1" fmla="*/ 2147483647 h 15969"/>
              <a:gd name="T2" fmla="*/ 2147483647 w 21600"/>
              <a:gd name="T3" fmla="*/ 0 h 15969"/>
              <a:gd name="T4" fmla="*/ 2147483647 w 21600"/>
              <a:gd name="T5" fmla="*/ 2147483647 h 15969"/>
              <a:gd name="T6" fmla="*/ 0 60000 65536"/>
              <a:gd name="T7" fmla="*/ 0 60000 65536"/>
              <a:gd name="T8" fmla="*/ 0 60000 65536"/>
              <a:gd name="T9" fmla="*/ 0 w 21600"/>
              <a:gd name="T10" fmla="*/ 0 h 15969"/>
              <a:gd name="T11" fmla="*/ 21600 w 21600"/>
              <a:gd name="T12" fmla="*/ 15969 h 159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969" fill="none" extrusionOk="0">
                <a:moveTo>
                  <a:pt x="1306" y="15969"/>
                </a:moveTo>
                <a:cubicBezTo>
                  <a:pt x="442" y="13597"/>
                  <a:pt x="0" y="11093"/>
                  <a:pt x="0" y="8570"/>
                </a:cubicBezTo>
                <a:cubicBezTo>
                  <a:pt x="-1" y="5622"/>
                  <a:pt x="603" y="2705"/>
                  <a:pt x="1772" y="-1"/>
                </a:cubicBezTo>
              </a:path>
              <a:path w="21600" h="15969" stroke="0" extrusionOk="0">
                <a:moveTo>
                  <a:pt x="1306" y="15969"/>
                </a:moveTo>
                <a:cubicBezTo>
                  <a:pt x="442" y="13597"/>
                  <a:pt x="0" y="11093"/>
                  <a:pt x="0" y="8570"/>
                </a:cubicBezTo>
                <a:cubicBezTo>
                  <a:pt x="-1" y="5622"/>
                  <a:pt x="603" y="2705"/>
                  <a:pt x="1772" y="-1"/>
                </a:cubicBezTo>
                <a:lnTo>
                  <a:pt x="21600" y="857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Arc 38"/>
          <p:cNvSpPr>
            <a:spLocks/>
          </p:cNvSpPr>
          <p:nvPr/>
        </p:nvSpPr>
        <p:spPr bwMode="auto">
          <a:xfrm flipH="1">
            <a:off x="4572000" y="2667000"/>
            <a:ext cx="1779588" cy="828675"/>
          </a:xfrm>
          <a:custGeom>
            <a:avLst/>
            <a:gdLst>
              <a:gd name="T0" fmla="*/ 2147483647 w 14614"/>
              <a:gd name="T1" fmla="*/ 2147483647 h 21395"/>
              <a:gd name="T2" fmla="*/ 0 w 14614"/>
              <a:gd name="T3" fmla="*/ 2147483647 h 21395"/>
              <a:gd name="T4" fmla="*/ 2147483647 w 14614"/>
              <a:gd name="T5" fmla="*/ 0 h 21395"/>
              <a:gd name="T6" fmla="*/ 0 60000 65536"/>
              <a:gd name="T7" fmla="*/ 0 60000 65536"/>
              <a:gd name="T8" fmla="*/ 0 60000 65536"/>
              <a:gd name="T9" fmla="*/ 0 w 14614"/>
              <a:gd name="T10" fmla="*/ 0 h 21395"/>
              <a:gd name="T11" fmla="*/ 14614 w 14614"/>
              <a:gd name="T12" fmla="*/ 21395 h 213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14" h="21395" fill="none" extrusionOk="0">
                <a:moveTo>
                  <a:pt x="11645" y="21395"/>
                </a:moveTo>
                <a:cubicBezTo>
                  <a:pt x="7296" y="20791"/>
                  <a:pt x="3233" y="18876"/>
                  <a:pt x="0" y="15905"/>
                </a:cubicBezTo>
              </a:path>
              <a:path w="14614" h="21395" stroke="0" extrusionOk="0">
                <a:moveTo>
                  <a:pt x="11645" y="21395"/>
                </a:moveTo>
                <a:cubicBezTo>
                  <a:pt x="7296" y="20791"/>
                  <a:pt x="3233" y="18876"/>
                  <a:pt x="0" y="15905"/>
                </a:cubicBezTo>
                <a:lnTo>
                  <a:pt x="14614" y="0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Arc 39"/>
          <p:cNvSpPr>
            <a:spLocks/>
          </p:cNvSpPr>
          <p:nvPr/>
        </p:nvSpPr>
        <p:spPr bwMode="auto">
          <a:xfrm flipH="1">
            <a:off x="2578100" y="2857500"/>
            <a:ext cx="1970088" cy="631825"/>
          </a:xfrm>
          <a:custGeom>
            <a:avLst/>
            <a:gdLst>
              <a:gd name="T0" fmla="*/ 2147483647 w 16143"/>
              <a:gd name="T1" fmla="*/ 2147483647 h 21035"/>
              <a:gd name="T2" fmla="*/ 2147483647 w 16143"/>
              <a:gd name="T3" fmla="*/ 2147483647 h 21035"/>
              <a:gd name="T4" fmla="*/ 0 w 16143"/>
              <a:gd name="T5" fmla="*/ 0 h 21035"/>
              <a:gd name="T6" fmla="*/ 0 60000 65536"/>
              <a:gd name="T7" fmla="*/ 0 60000 65536"/>
              <a:gd name="T8" fmla="*/ 0 60000 65536"/>
              <a:gd name="T9" fmla="*/ 0 w 16143"/>
              <a:gd name="T10" fmla="*/ 0 h 21035"/>
              <a:gd name="T11" fmla="*/ 16143 w 16143"/>
              <a:gd name="T12" fmla="*/ 21035 h 210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43" h="21035" fill="none" extrusionOk="0">
                <a:moveTo>
                  <a:pt x="16143" y="14351"/>
                </a:moveTo>
                <a:cubicBezTo>
                  <a:pt x="13178" y="17686"/>
                  <a:pt x="9252" y="20021"/>
                  <a:pt x="4907" y="21035"/>
                </a:cubicBezTo>
              </a:path>
              <a:path w="16143" h="21035" stroke="0" extrusionOk="0">
                <a:moveTo>
                  <a:pt x="16143" y="14351"/>
                </a:moveTo>
                <a:cubicBezTo>
                  <a:pt x="13178" y="17686"/>
                  <a:pt x="9252" y="20021"/>
                  <a:pt x="4907" y="21035"/>
                </a:cubicBez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Arc 40"/>
          <p:cNvSpPr>
            <a:spLocks/>
          </p:cNvSpPr>
          <p:nvPr/>
        </p:nvSpPr>
        <p:spPr bwMode="auto">
          <a:xfrm flipH="1">
            <a:off x="4427538" y="2074863"/>
            <a:ext cx="1852612" cy="700087"/>
          </a:xfrm>
          <a:custGeom>
            <a:avLst/>
            <a:gdLst>
              <a:gd name="T0" fmla="*/ 0 w 15115"/>
              <a:gd name="T1" fmla="*/ 2147483647 h 21197"/>
              <a:gd name="T2" fmla="*/ 2147483647 w 15115"/>
              <a:gd name="T3" fmla="*/ 0 h 21197"/>
              <a:gd name="T4" fmla="*/ 2147483647 w 15115"/>
              <a:gd name="T5" fmla="*/ 2147483647 h 21197"/>
              <a:gd name="T6" fmla="*/ 0 60000 65536"/>
              <a:gd name="T7" fmla="*/ 0 60000 65536"/>
              <a:gd name="T8" fmla="*/ 0 60000 65536"/>
              <a:gd name="T9" fmla="*/ 0 w 15115"/>
              <a:gd name="T10" fmla="*/ 0 h 21197"/>
              <a:gd name="T11" fmla="*/ 15115 w 15115"/>
              <a:gd name="T12" fmla="*/ 21197 h 21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15" h="21197" fill="none" extrusionOk="0">
                <a:moveTo>
                  <a:pt x="0" y="5766"/>
                </a:moveTo>
                <a:cubicBezTo>
                  <a:pt x="3013" y="2815"/>
                  <a:pt x="6824" y="810"/>
                  <a:pt x="10962" y="-1"/>
                </a:cubicBezTo>
              </a:path>
              <a:path w="15115" h="21197" stroke="0" extrusionOk="0">
                <a:moveTo>
                  <a:pt x="0" y="5766"/>
                </a:moveTo>
                <a:cubicBezTo>
                  <a:pt x="3013" y="2815"/>
                  <a:pt x="6824" y="810"/>
                  <a:pt x="10962" y="-1"/>
                </a:cubicBezTo>
                <a:lnTo>
                  <a:pt x="15115" y="21197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Arc 41"/>
          <p:cNvSpPr>
            <a:spLocks/>
          </p:cNvSpPr>
          <p:nvPr/>
        </p:nvSpPr>
        <p:spPr bwMode="auto">
          <a:xfrm>
            <a:off x="4440238" y="2801938"/>
            <a:ext cx="2019300" cy="847725"/>
          </a:xfrm>
          <a:custGeom>
            <a:avLst/>
            <a:gdLst>
              <a:gd name="T0" fmla="*/ 2147483647 w 15361"/>
              <a:gd name="T1" fmla="*/ 2147483647 h 21244"/>
              <a:gd name="T2" fmla="*/ 2147483647 w 15361"/>
              <a:gd name="T3" fmla="*/ 2147483647 h 21244"/>
              <a:gd name="T4" fmla="*/ 0 w 15361"/>
              <a:gd name="T5" fmla="*/ 0 h 21244"/>
              <a:gd name="T6" fmla="*/ 0 60000 65536"/>
              <a:gd name="T7" fmla="*/ 0 60000 65536"/>
              <a:gd name="T8" fmla="*/ 0 60000 65536"/>
              <a:gd name="T9" fmla="*/ 0 w 15361"/>
              <a:gd name="T10" fmla="*/ 0 h 21244"/>
              <a:gd name="T11" fmla="*/ 15361 w 15361"/>
              <a:gd name="T12" fmla="*/ 21244 h 212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1" h="21244" fill="none" extrusionOk="0">
                <a:moveTo>
                  <a:pt x="15361" y="15185"/>
                </a:moveTo>
                <a:cubicBezTo>
                  <a:pt x="12253" y="18329"/>
                  <a:pt x="8255" y="20444"/>
                  <a:pt x="3906" y="21243"/>
                </a:cubicBezTo>
              </a:path>
              <a:path w="15361" h="21244" stroke="0" extrusionOk="0">
                <a:moveTo>
                  <a:pt x="15361" y="15185"/>
                </a:moveTo>
                <a:cubicBezTo>
                  <a:pt x="12253" y="18329"/>
                  <a:pt x="8255" y="20444"/>
                  <a:pt x="3906" y="21243"/>
                </a:cubicBez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4" name="Arc 42"/>
          <p:cNvSpPr>
            <a:spLocks/>
          </p:cNvSpPr>
          <p:nvPr/>
        </p:nvSpPr>
        <p:spPr bwMode="auto">
          <a:xfrm>
            <a:off x="2474913" y="2801938"/>
            <a:ext cx="1973262" cy="847725"/>
          </a:xfrm>
          <a:custGeom>
            <a:avLst/>
            <a:gdLst>
              <a:gd name="T0" fmla="*/ 2147483647 w 15013"/>
              <a:gd name="T1" fmla="*/ 2147483647 h 21246"/>
              <a:gd name="T2" fmla="*/ 0 w 15013"/>
              <a:gd name="T3" fmla="*/ 2147483647 h 21246"/>
              <a:gd name="T4" fmla="*/ 2147483647 w 15013"/>
              <a:gd name="T5" fmla="*/ 0 h 21246"/>
              <a:gd name="T6" fmla="*/ 0 60000 65536"/>
              <a:gd name="T7" fmla="*/ 0 60000 65536"/>
              <a:gd name="T8" fmla="*/ 0 60000 65536"/>
              <a:gd name="T9" fmla="*/ 0 w 15013"/>
              <a:gd name="T10" fmla="*/ 0 h 21246"/>
              <a:gd name="T11" fmla="*/ 15013 w 15013"/>
              <a:gd name="T12" fmla="*/ 21246 h 21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13" h="21246" fill="none" extrusionOk="0">
                <a:moveTo>
                  <a:pt x="11119" y="21246"/>
                </a:moveTo>
                <a:cubicBezTo>
                  <a:pt x="6930" y="20478"/>
                  <a:pt x="3062" y="18489"/>
                  <a:pt x="0" y="15529"/>
                </a:cubicBezTo>
              </a:path>
              <a:path w="15013" h="21246" stroke="0" extrusionOk="0">
                <a:moveTo>
                  <a:pt x="11119" y="21246"/>
                </a:moveTo>
                <a:cubicBezTo>
                  <a:pt x="6930" y="20478"/>
                  <a:pt x="3062" y="18489"/>
                  <a:pt x="0" y="15529"/>
                </a:cubicBezTo>
                <a:lnTo>
                  <a:pt x="15013" y="0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Arc 43"/>
          <p:cNvSpPr>
            <a:spLocks/>
          </p:cNvSpPr>
          <p:nvPr/>
        </p:nvSpPr>
        <p:spPr bwMode="auto">
          <a:xfrm>
            <a:off x="1611313" y="2433638"/>
            <a:ext cx="2838450" cy="704850"/>
          </a:xfrm>
          <a:custGeom>
            <a:avLst/>
            <a:gdLst>
              <a:gd name="T0" fmla="*/ 2147483647 w 21600"/>
              <a:gd name="T1" fmla="*/ 2147483647 h 17626"/>
              <a:gd name="T2" fmla="*/ 2147483647 w 21600"/>
              <a:gd name="T3" fmla="*/ 0 h 17626"/>
              <a:gd name="T4" fmla="*/ 2147483647 w 21600"/>
              <a:gd name="T5" fmla="*/ 2147483647 h 17626"/>
              <a:gd name="T6" fmla="*/ 0 60000 65536"/>
              <a:gd name="T7" fmla="*/ 0 60000 65536"/>
              <a:gd name="T8" fmla="*/ 0 60000 65536"/>
              <a:gd name="T9" fmla="*/ 0 w 21600"/>
              <a:gd name="T10" fmla="*/ 0 h 17626"/>
              <a:gd name="T11" fmla="*/ 21600 w 21600"/>
              <a:gd name="T12" fmla="*/ 17626 h 176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626" fill="none" extrusionOk="0">
                <a:moveTo>
                  <a:pt x="1688" y="17626"/>
                </a:moveTo>
                <a:cubicBezTo>
                  <a:pt x="574" y="14975"/>
                  <a:pt x="0" y="12128"/>
                  <a:pt x="0" y="9253"/>
                </a:cubicBezTo>
                <a:cubicBezTo>
                  <a:pt x="-1" y="6052"/>
                  <a:pt x="711" y="2892"/>
                  <a:pt x="2082" y="0"/>
                </a:cubicBezTo>
              </a:path>
              <a:path w="21600" h="17626" stroke="0" extrusionOk="0">
                <a:moveTo>
                  <a:pt x="1688" y="17626"/>
                </a:moveTo>
                <a:cubicBezTo>
                  <a:pt x="574" y="14975"/>
                  <a:pt x="0" y="12128"/>
                  <a:pt x="0" y="9253"/>
                </a:cubicBezTo>
                <a:cubicBezTo>
                  <a:pt x="-1" y="6052"/>
                  <a:pt x="711" y="2892"/>
                  <a:pt x="2082" y="0"/>
                </a:cubicBezTo>
                <a:lnTo>
                  <a:pt x="21600" y="9253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Arc 44"/>
          <p:cNvSpPr>
            <a:spLocks/>
          </p:cNvSpPr>
          <p:nvPr/>
        </p:nvSpPr>
        <p:spPr bwMode="auto">
          <a:xfrm>
            <a:off x="2509838" y="1949450"/>
            <a:ext cx="1939925" cy="860425"/>
          </a:xfrm>
          <a:custGeom>
            <a:avLst/>
            <a:gdLst>
              <a:gd name="T0" fmla="*/ 0 w 14768"/>
              <a:gd name="T1" fmla="*/ 2147483647 h 21256"/>
              <a:gd name="T2" fmla="*/ 2147483647 w 14768"/>
              <a:gd name="T3" fmla="*/ 0 h 21256"/>
              <a:gd name="T4" fmla="*/ 2147483647 w 14768"/>
              <a:gd name="T5" fmla="*/ 2147483647 h 21256"/>
              <a:gd name="T6" fmla="*/ 0 60000 65536"/>
              <a:gd name="T7" fmla="*/ 0 60000 65536"/>
              <a:gd name="T8" fmla="*/ 0 60000 65536"/>
              <a:gd name="T9" fmla="*/ 0 w 14768"/>
              <a:gd name="T10" fmla="*/ 0 h 21256"/>
              <a:gd name="T11" fmla="*/ 14768 w 14768"/>
              <a:gd name="T12" fmla="*/ 21256 h 21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68" h="21256" fill="none" extrusionOk="0">
                <a:moveTo>
                  <a:pt x="0" y="5493"/>
                </a:moveTo>
                <a:cubicBezTo>
                  <a:pt x="3037" y="2647"/>
                  <a:pt x="6833" y="739"/>
                  <a:pt x="10929" y="-1"/>
                </a:cubicBezTo>
              </a:path>
              <a:path w="14768" h="21256" stroke="0" extrusionOk="0">
                <a:moveTo>
                  <a:pt x="0" y="5493"/>
                </a:moveTo>
                <a:cubicBezTo>
                  <a:pt x="3037" y="2647"/>
                  <a:pt x="6833" y="739"/>
                  <a:pt x="10929" y="-1"/>
                </a:cubicBezTo>
                <a:lnTo>
                  <a:pt x="14768" y="21256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Arc 45"/>
          <p:cNvSpPr>
            <a:spLocks/>
          </p:cNvSpPr>
          <p:nvPr/>
        </p:nvSpPr>
        <p:spPr bwMode="auto">
          <a:xfrm>
            <a:off x="4440238" y="1954213"/>
            <a:ext cx="1924050" cy="854075"/>
          </a:xfrm>
          <a:custGeom>
            <a:avLst/>
            <a:gdLst>
              <a:gd name="T0" fmla="*/ 2147483647 w 14647"/>
              <a:gd name="T1" fmla="*/ 0 h 21263"/>
              <a:gd name="T2" fmla="*/ 2147483647 w 14647"/>
              <a:gd name="T3" fmla="*/ 2147483647 h 21263"/>
              <a:gd name="T4" fmla="*/ 0 w 14647"/>
              <a:gd name="T5" fmla="*/ 2147483647 h 21263"/>
              <a:gd name="T6" fmla="*/ 0 60000 65536"/>
              <a:gd name="T7" fmla="*/ 0 60000 65536"/>
              <a:gd name="T8" fmla="*/ 0 60000 65536"/>
              <a:gd name="T9" fmla="*/ 0 w 14647"/>
              <a:gd name="T10" fmla="*/ 0 h 21263"/>
              <a:gd name="T11" fmla="*/ 14647 w 14647"/>
              <a:gd name="T12" fmla="*/ 21263 h 21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47" h="21263" fill="none" extrusionOk="0">
                <a:moveTo>
                  <a:pt x="3802" y="0"/>
                </a:moveTo>
                <a:cubicBezTo>
                  <a:pt x="7857" y="725"/>
                  <a:pt x="11619" y="2594"/>
                  <a:pt x="14647" y="5387"/>
                </a:cubicBezTo>
              </a:path>
              <a:path w="14647" h="21263" stroke="0" extrusionOk="0">
                <a:moveTo>
                  <a:pt x="3802" y="0"/>
                </a:moveTo>
                <a:cubicBezTo>
                  <a:pt x="7857" y="725"/>
                  <a:pt x="11619" y="2594"/>
                  <a:pt x="14647" y="5387"/>
                </a:cubicBezTo>
                <a:lnTo>
                  <a:pt x="0" y="21263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Arc 46"/>
          <p:cNvSpPr>
            <a:spLocks/>
          </p:cNvSpPr>
          <p:nvPr/>
        </p:nvSpPr>
        <p:spPr bwMode="auto">
          <a:xfrm>
            <a:off x="4440238" y="2419350"/>
            <a:ext cx="2838450" cy="715963"/>
          </a:xfrm>
          <a:custGeom>
            <a:avLst/>
            <a:gdLst>
              <a:gd name="T0" fmla="*/ 2147483647 w 21600"/>
              <a:gd name="T1" fmla="*/ 0 h 17979"/>
              <a:gd name="T2" fmla="*/ 2147483647 w 21600"/>
              <a:gd name="T3" fmla="*/ 2147483647 h 17979"/>
              <a:gd name="T4" fmla="*/ 0 w 21600"/>
              <a:gd name="T5" fmla="*/ 2147483647 h 17979"/>
              <a:gd name="T6" fmla="*/ 0 60000 65536"/>
              <a:gd name="T7" fmla="*/ 0 60000 65536"/>
              <a:gd name="T8" fmla="*/ 0 60000 65536"/>
              <a:gd name="T9" fmla="*/ 0 w 21600"/>
              <a:gd name="T10" fmla="*/ 0 h 17979"/>
              <a:gd name="T11" fmla="*/ 21600 w 21600"/>
              <a:gd name="T12" fmla="*/ 17979 h 179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979" fill="none" extrusionOk="0">
                <a:moveTo>
                  <a:pt x="19360" y="0"/>
                </a:moveTo>
                <a:cubicBezTo>
                  <a:pt x="20833" y="2977"/>
                  <a:pt x="21600" y="6254"/>
                  <a:pt x="21600" y="9577"/>
                </a:cubicBezTo>
                <a:cubicBezTo>
                  <a:pt x="21600" y="12463"/>
                  <a:pt x="21021" y="15320"/>
                  <a:pt x="19898" y="17978"/>
                </a:cubicBezTo>
              </a:path>
              <a:path w="21600" h="17979" stroke="0" extrusionOk="0">
                <a:moveTo>
                  <a:pt x="19360" y="0"/>
                </a:moveTo>
                <a:cubicBezTo>
                  <a:pt x="20833" y="2977"/>
                  <a:pt x="21600" y="6254"/>
                  <a:pt x="21600" y="9577"/>
                </a:cubicBezTo>
                <a:cubicBezTo>
                  <a:pt x="21600" y="12463"/>
                  <a:pt x="21021" y="15320"/>
                  <a:pt x="19898" y="17978"/>
                </a:cubicBezTo>
                <a:lnTo>
                  <a:pt x="0" y="9577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9" name="Freeform 47"/>
          <p:cNvSpPr>
            <a:spLocks/>
          </p:cNvSpPr>
          <p:nvPr/>
        </p:nvSpPr>
        <p:spPr bwMode="auto">
          <a:xfrm>
            <a:off x="3941763" y="3489325"/>
            <a:ext cx="1014412" cy="157163"/>
          </a:xfrm>
          <a:custGeom>
            <a:avLst/>
            <a:gdLst>
              <a:gd name="T0" fmla="*/ 0 w 639"/>
              <a:gd name="T1" fmla="*/ 0 h 99"/>
              <a:gd name="T2" fmla="*/ 2147483647 w 639"/>
              <a:gd name="T3" fmla="*/ 2147483647 h 99"/>
              <a:gd name="T4" fmla="*/ 2147483647 w 639"/>
              <a:gd name="T5" fmla="*/ 2147483647 h 99"/>
              <a:gd name="T6" fmla="*/ 2147483647 w 639"/>
              <a:gd name="T7" fmla="*/ 2147483647 h 99"/>
              <a:gd name="T8" fmla="*/ 2147483647 w 639"/>
              <a:gd name="T9" fmla="*/ 2147483647 h 99"/>
              <a:gd name="T10" fmla="*/ 2147483647 w 639"/>
              <a:gd name="T11" fmla="*/ 2147483647 h 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9"/>
              <a:gd name="T19" fmla="*/ 0 h 99"/>
              <a:gd name="T20" fmla="*/ 639 w 639"/>
              <a:gd name="T21" fmla="*/ 99 h 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9" h="99">
                <a:moveTo>
                  <a:pt x="0" y="0"/>
                </a:moveTo>
                <a:lnTo>
                  <a:pt x="172" y="18"/>
                </a:lnTo>
                <a:lnTo>
                  <a:pt x="220" y="57"/>
                </a:lnTo>
                <a:lnTo>
                  <a:pt x="406" y="57"/>
                </a:lnTo>
                <a:lnTo>
                  <a:pt x="445" y="95"/>
                </a:lnTo>
                <a:lnTo>
                  <a:pt x="639" y="99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Freeform 48"/>
          <p:cNvSpPr>
            <a:spLocks/>
          </p:cNvSpPr>
          <p:nvPr/>
        </p:nvSpPr>
        <p:spPr bwMode="auto">
          <a:xfrm>
            <a:off x="3933825" y="3494088"/>
            <a:ext cx="1000125" cy="153987"/>
          </a:xfrm>
          <a:custGeom>
            <a:avLst/>
            <a:gdLst>
              <a:gd name="T0" fmla="*/ 0 w 630"/>
              <a:gd name="T1" fmla="*/ 2147483647 h 97"/>
              <a:gd name="T2" fmla="*/ 2147483647 w 630"/>
              <a:gd name="T3" fmla="*/ 2147483647 h 97"/>
              <a:gd name="T4" fmla="*/ 2147483647 w 630"/>
              <a:gd name="T5" fmla="*/ 2147483647 h 97"/>
              <a:gd name="T6" fmla="*/ 2147483647 w 630"/>
              <a:gd name="T7" fmla="*/ 2147483647 h 97"/>
              <a:gd name="T8" fmla="*/ 2147483647 w 630"/>
              <a:gd name="T9" fmla="*/ 2147483647 h 97"/>
              <a:gd name="T10" fmla="*/ 2147483647 w 630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0"/>
              <a:gd name="T19" fmla="*/ 0 h 97"/>
              <a:gd name="T20" fmla="*/ 630 w 630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0" h="97">
                <a:moveTo>
                  <a:pt x="0" y="97"/>
                </a:moveTo>
                <a:lnTo>
                  <a:pt x="177" y="96"/>
                </a:lnTo>
                <a:lnTo>
                  <a:pt x="225" y="51"/>
                </a:lnTo>
                <a:lnTo>
                  <a:pt x="408" y="51"/>
                </a:lnTo>
                <a:lnTo>
                  <a:pt x="449" y="15"/>
                </a:lnTo>
                <a:lnTo>
                  <a:pt x="630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Rectangle 49"/>
          <p:cNvSpPr>
            <a:spLocks noChangeArrowheads="1"/>
          </p:cNvSpPr>
          <p:nvPr/>
        </p:nvSpPr>
        <p:spPr bwMode="auto">
          <a:xfrm>
            <a:off x="4365625" y="3535363"/>
            <a:ext cx="150813" cy="92075"/>
          </a:xfrm>
          <a:prstGeom prst="rect">
            <a:avLst/>
          </a:prstGeom>
          <a:solidFill>
            <a:schemeClr val="accent1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2" name="Arc 50"/>
          <p:cNvSpPr>
            <a:spLocks/>
          </p:cNvSpPr>
          <p:nvPr/>
        </p:nvSpPr>
        <p:spPr bwMode="auto">
          <a:xfrm>
            <a:off x="3424238" y="3624263"/>
            <a:ext cx="1017587" cy="492125"/>
          </a:xfrm>
          <a:custGeom>
            <a:avLst/>
            <a:gdLst>
              <a:gd name="T0" fmla="*/ 2147483647 w 21600"/>
              <a:gd name="T1" fmla="*/ 0 h 21188"/>
              <a:gd name="T2" fmla="*/ 2147483647 w 21600"/>
              <a:gd name="T3" fmla="*/ 2147483647 h 21188"/>
              <a:gd name="T4" fmla="*/ 0 w 21600"/>
              <a:gd name="T5" fmla="*/ 2147483647 h 21188"/>
              <a:gd name="T6" fmla="*/ 0 60000 65536"/>
              <a:gd name="T7" fmla="*/ 0 60000 65536"/>
              <a:gd name="T8" fmla="*/ 0 60000 65536"/>
              <a:gd name="T9" fmla="*/ 0 w 21600"/>
              <a:gd name="T10" fmla="*/ 0 h 21188"/>
              <a:gd name="T11" fmla="*/ 21600 w 21600"/>
              <a:gd name="T12" fmla="*/ 21188 h 21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8" fill="none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</a:path>
              <a:path w="21600" h="21188" stroke="0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  <a:lnTo>
                  <a:pt x="0" y="21188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Arc 51"/>
          <p:cNvSpPr>
            <a:spLocks/>
          </p:cNvSpPr>
          <p:nvPr/>
        </p:nvSpPr>
        <p:spPr bwMode="auto">
          <a:xfrm flipH="1">
            <a:off x="4446588" y="3624263"/>
            <a:ext cx="1017587" cy="492125"/>
          </a:xfrm>
          <a:custGeom>
            <a:avLst/>
            <a:gdLst>
              <a:gd name="T0" fmla="*/ 2147483647 w 21600"/>
              <a:gd name="T1" fmla="*/ 0 h 21188"/>
              <a:gd name="T2" fmla="*/ 2147483647 w 21600"/>
              <a:gd name="T3" fmla="*/ 2147483647 h 21188"/>
              <a:gd name="T4" fmla="*/ 0 w 21600"/>
              <a:gd name="T5" fmla="*/ 2147483647 h 21188"/>
              <a:gd name="T6" fmla="*/ 0 60000 65536"/>
              <a:gd name="T7" fmla="*/ 0 60000 65536"/>
              <a:gd name="T8" fmla="*/ 0 60000 65536"/>
              <a:gd name="T9" fmla="*/ 0 w 21600"/>
              <a:gd name="T10" fmla="*/ 0 h 21188"/>
              <a:gd name="T11" fmla="*/ 21600 w 21600"/>
              <a:gd name="T12" fmla="*/ 21188 h 21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8" fill="none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</a:path>
              <a:path w="21600" h="21188" stroke="0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  <a:lnTo>
                  <a:pt x="0" y="21188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Freeform 52"/>
          <p:cNvSpPr>
            <a:spLocks/>
          </p:cNvSpPr>
          <p:nvPr/>
        </p:nvSpPr>
        <p:spPr bwMode="auto">
          <a:xfrm>
            <a:off x="3937000" y="1949450"/>
            <a:ext cx="1009650" cy="127000"/>
          </a:xfrm>
          <a:custGeom>
            <a:avLst/>
            <a:gdLst>
              <a:gd name="T0" fmla="*/ 0 w 636"/>
              <a:gd name="T1" fmla="*/ 0 h 80"/>
              <a:gd name="T2" fmla="*/ 2147483647 w 636"/>
              <a:gd name="T3" fmla="*/ 2147483647 h 80"/>
              <a:gd name="T4" fmla="*/ 2147483647 w 636"/>
              <a:gd name="T5" fmla="*/ 2147483647 h 80"/>
              <a:gd name="T6" fmla="*/ 2147483647 w 636"/>
              <a:gd name="T7" fmla="*/ 2147483647 h 80"/>
              <a:gd name="T8" fmla="*/ 2147483647 w 636"/>
              <a:gd name="T9" fmla="*/ 2147483647 h 80"/>
              <a:gd name="T10" fmla="*/ 2147483647 w 636"/>
              <a:gd name="T11" fmla="*/ 2147483647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6"/>
              <a:gd name="T19" fmla="*/ 0 h 80"/>
              <a:gd name="T20" fmla="*/ 636 w 636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6" h="80">
                <a:moveTo>
                  <a:pt x="0" y="0"/>
                </a:moveTo>
                <a:lnTo>
                  <a:pt x="172" y="2"/>
                </a:lnTo>
                <a:lnTo>
                  <a:pt x="222" y="32"/>
                </a:lnTo>
                <a:lnTo>
                  <a:pt x="400" y="30"/>
                </a:lnTo>
                <a:lnTo>
                  <a:pt x="446" y="68"/>
                </a:lnTo>
                <a:lnTo>
                  <a:pt x="636" y="8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Freeform 53"/>
          <p:cNvSpPr>
            <a:spLocks/>
          </p:cNvSpPr>
          <p:nvPr/>
        </p:nvSpPr>
        <p:spPr bwMode="auto">
          <a:xfrm>
            <a:off x="3933825" y="1946275"/>
            <a:ext cx="1012825" cy="127000"/>
          </a:xfrm>
          <a:custGeom>
            <a:avLst/>
            <a:gdLst>
              <a:gd name="T0" fmla="*/ 0 w 638"/>
              <a:gd name="T1" fmla="*/ 2147483647 h 80"/>
              <a:gd name="T2" fmla="*/ 2147483647 w 638"/>
              <a:gd name="T3" fmla="*/ 2147483647 h 80"/>
              <a:gd name="T4" fmla="*/ 2147483647 w 638"/>
              <a:gd name="T5" fmla="*/ 2147483647 h 80"/>
              <a:gd name="T6" fmla="*/ 2147483647 w 638"/>
              <a:gd name="T7" fmla="*/ 2147483647 h 80"/>
              <a:gd name="T8" fmla="*/ 2147483647 w 638"/>
              <a:gd name="T9" fmla="*/ 0 h 80"/>
              <a:gd name="T10" fmla="*/ 2147483647 w 638"/>
              <a:gd name="T11" fmla="*/ 2147483647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8"/>
              <a:gd name="T19" fmla="*/ 0 h 80"/>
              <a:gd name="T20" fmla="*/ 638 w 638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8" h="80">
                <a:moveTo>
                  <a:pt x="0" y="80"/>
                </a:moveTo>
                <a:lnTo>
                  <a:pt x="178" y="74"/>
                </a:lnTo>
                <a:lnTo>
                  <a:pt x="222" y="32"/>
                </a:lnTo>
                <a:lnTo>
                  <a:pt x="398" y="32"/>
                </a:lnTo>
                <a:lnTo>
                  <a:pt x="452" y="0"/>
                </a:lnTo>
                <a:lnTo>
                  <a:pt x="638" y="4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Freeform 54"/>
          <p:cNvSpPr>
            <a:spLocks/>
          </p:cNvSpPr>
          <p:nvPr/>
        </p:nvSpPr>
        <p:spPr bwMode="auto">
          <a:xfrm>
            <a:off x="1835150" y="3140075"/>
            <a:ext cx="746125" cy="152400"/>
          </a:xfrm>
          <a:custGeom>
            <a:avLst/>
            <a:gdLst>
              <a:gd name="T0" fmla="*/ 0 w 470"/>
              <a:gd name="T1" fmla="*/ 0 h 96"/>
              <a:gd name="T2" fmla="*/ 2147483647 w 470"/>
              <a:gd name="T3" fmla="*/ 2147483647 h 96"/>
              <a:gd name="T4" fmla="*/ 2147483647 w 470"/>
              <a:gd name="T5" fmla="*/ 2147483647 h 96"/>
              <a:gd name="T6" fmla="*/ 2147483647 w 470"/>
              <a:gd name="T7" fmla="*/ 2147483647 h 96"/>
              <a:gd name="T8" fmla="*/ 2147483647 w 470"/>
              <a:gd name="T9" fmla="*/ 2147483647 h 96"/>
              <a:gd name="T10" fmla="*/ 2147483647 w 470"/>
              <a:gd name="T11" fmla="*/ 2147483647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0"/>
              <a:gd name="T19" fmla="*/ 0 h 96"/>
              <a:gd name="T20" fmla="*/ 470 w 470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0" h="96">
                <a:moveTo>
                  <a:pt x="0" y="0"/>
                </a:moveTo>
                <a:lnTo>
                  <a:pt x="106" y="54"/>
                </a:lnTo>
                <a:lnTo>
                  <a:pt x="152" y="44"/>
                </a:lnTo>
                <a:lnTo>
                  <a:pt x="270" y="90"/>
                </a:lnTo>
                <a:lnTo>
                  <a:pt x="344" y="68"/>
                </a:lnTo>
                <a:lnTo>
                  <a:pt x="470" y="96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7" name="Freeform 55"/>
          <p:cNvSpPr>
            <a:spLocks/>
          </p:cNvSpPr>
          <p:nvPr/>
        </p:nvSpPr>
        <p:spPr bwMode="auto">
          <a:xfrm>
            <a:off x="1958975" y="3032125"/>
            <a:ext cx="523875" cy="393700"/>
          </a:xfrm>
          <a:custGeom>
            <a:avLst/>
            <a:gdLst>
              <a:gd name="T0" fmla="*/ 0 w 330"/>
              <a:gd name="T1" fmla="*/ 0 h 248"/>
              <a:gd name="T2" fmla="*/ 2147483647 w 330"/>
              <a:gd name="T3" fmla="*/ 2147483647 h 248"/>
              <a:gd name="T4" fmla="*/ 2147483647 w 330"/>
              <a:gd name="T5" fmla="*/ 2147483647 h 248"/>
              <a:gd name="T6" fmla="*/ 2147483647 w 330"/>
              <a:gd name="T7" fmla="*/ 2147483647 h 248"/>
              <a:gd name="T8" fmla="*/ 2147483647 w 330"/>
              <a:gd name="T9" fmla="*/ 2147483647 h 248"/>
              <a:gd name="T10" fmla="*/ 2147483647 w 330"/>
              <a:gd name="T11" fmla="*/ 2147483647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0"/>
              <a:gd name="T19" fmla="*/ 0 h 248"/>
              <a:gd name="T20" fmla="*/ 330 w 330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0" h="248">
                <a:moveTo>
                  <a:pt x="0" y="0"/>
                </a:moveTo>
                <a:lnTo>
                  <a:pt x="68" y="46"/>
                </a:lnTo>
                <a:lnTo>
                  <a:pt x="78" y="110"/>
                </a:lnTo>
                <a:lnTo>
                  <a:pt x="192" y="156"/>
                </a:lnTo>
                <a:lnTo>
                  <a:pt x="196" y="202"/>
                </a:lnTo>
                <a:lnTo>
                  <a:pt x="330" y="248"/>
                </a:ln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8" name="Rectangle 56"/>
          <p:cNvSpPr>
            <a:spLocks noChangeArrowheads="1"/>
          </p:cNvSpPr>
          <p:nvPr/>
        </p:nvSpPr>
        <p:spPr bwMode="auto">
          <a:xfrm rot="1511052">
            <a:off x="2101850" y="3187700"/>
            <a:ext cx="150813" cy="92075"/>
          </a:xfrm>
          <a:prstGeom prst="rect">
            <a:avLst/>
          </a:prstGeom>
          <a:solidFill>
            <a:schemeClr val="accent1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9" name="Freeform 57"/>
          <p:cNvSpPr>
            <a:spLocks/>
          </p:cNvSpPr>
          <p:nvPr/>
        </p:nvSpPr>
        <p:spPr bwMode="auto">
          <a:xfrm>
            <a:off x="1882775" y="2266950"/>
            <a:ext cx="723900" cy="174625"/>
          </a:xfrm>
          <a:custGeom>
            <a:avLst/>
            <a:gdLst>
              <a:gd name="T0" fmla="*/ 0 w 456"/>
              <a:gd name="T1" fmla="*/ 2147483647 h 110"/>
              <a:gd name="T2" fmla="*/ 2147483647 w 456"/>
              <a:gd name="T3" fmla="*/ 2147483647 h 110"/>
              <a:gd name="T4" fmla="*/ 2147483647 w 456"/>
              <a:gd name="T5" fmla="*/ 2147483647 h 110"/>
              <a:gd name="T6" fmla="*/ 2147483647 w 456"/>
              <a:gd name="T7" fmla="*/ 2147483647 h 110"/>
              <a:gd name="T8" fmla="*/ 2147483647 w 456"/>
              <a:gd name="T9" fmla="*/ 2147483647 h 110"/>
              <a:gd name="T10" fmla="*/ 2147483647 w 456"/>
              <a:gd name="T11" fmla="*/ 0 h 1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6"/>
              <a:gd name="T19" fmla="*/ 0 h 110"/>
              <a:gd name="T20" fmla="*/ 456 w 456"/>
              <a:gd name="T21" fmla="*/ 110 h 1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6" h="110">
                <a:moveTo>
                  <a:pt x="0" y="110"/>
                </a:moveTo>
                <a:lnTo>
                  <a:pt x="80" y="70"/>
                </a:lnTo>
                <a:lnTo>
                  <a:pt x="136" y="68"/>
                </a:lnTo>
                <a:lnTo>
                  <a:pt x="296" y="2"/>
                </a:lnTo>
                <a:lnTo>
                  <a:pt x="348" y="22"/>
                </a:lnTo>
                <a:lnTo>
                  <a:pt x="456" y="0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Freeform 58"/>
          <p:cNvSpPr>
            <a:spLocks/>
          </p:cNvSpPr>
          <p:nvPr/>
        </p:nvSpPr>
        <p:spPr bwMode="auto">
          <a:xfrm>
            <a:off x="2003425" y="2168525"/>
            <a:ext cx="511175" cy="323850"/>
          </a:xfrm>
          <a:custGeom>
            <a:avLst/>
            <a:gdLst>
              <a:gd name="T0" fmla="*/ 0 w 322"/>
              <a:gd name="T1" fmla="*/ 2147483647 h 204"/>
              <a:gd name="T2" fmla="*/ 2147483647 w 322"/>
              <a:gd name="T3" fmla="*/ 2147483647 h 204"/>
              <a:gd name="T4" fmla="*/ 2147483647 w 322"/>
              <a:gd name="T5" fmla="*/ 2147483647 h 204"/>
              <a:gd name="T6" fmla="*/ 2147483647 w 322"/>
              <a:gd name="T7" fmla="*/ 2147483647 h 204"/>
              <a:gd name="T8" fmla="*/ 2147483647 w 322"/>
              <a:gd name="T9" fmla="*/ 2147483647 h 204"/>
              <a:gd name="T10" fmla="*/ 2147483647 w 322"/>
              <a:gd name="T11" fmla="*/ 0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2"/>
              <a:gd name="T19" fmla="*/ 0 h 204"/>
              <a:gd name="T20" fmla="*/ 322 w 322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2" h="204">
                <a:moveTo>
                  <a:pt x="0" y="204"/>
                </a:moveTo>
                <a:lnTo>
                  <a:pt x="58" y="164"/>
                </a:lnTo>
                <a:lnTo>
                  <a:pt x="58" y="130"/>
                </a:lnTo>
                <a:lnTo>
                  <a:pt x="218" y="66"/>
                </a:lnTo>
                <a:lnTo>
                  <a:pt x="222" y="30"/>
                </a:lnTo>
                <a:lnTo>
                  <a:pt x="322" y="0"/>
                </a:ln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Rectangle 59"/>
          <p:cNvSpPr>
            <a:spLocks noChangeArrowheads="1"/>
          </p:cNvSpPr>
          <p:nvPr/>
        </p:nvSpPr>
        <p:spPr bwMode="auto">
          <a:xfrm rot="-1277282">
            <a:off x="2162175" y="2270125"/>
            <a:ext cx="150813" cy="92075"/>
          </a:xfrm>
          <a:prstGeom prst="rect">
            <a:avLst/>
          </a:prstGeom>
          <a:solidFill>
            <a:schemeClr val="accent1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2" name="Rectangle 60"/>
          <p:cNvSpPr>
            <a:spLocks noChangeArrowheads="1"/>
          </p:cNvSpPr>
          <p:nvPr/>
        </p:nvSpPr>
        <p:spPr bwMode="auto">
          <a:xfrm>
            <a:off x="4356100" y="1949450"/>
            <a:ext cx="150813" cy="92075"/>
          </a:xfrm>
          <a:prstGeom prst="rect">
            <a:avLst/>
          </a:prstGeom>
          <a:solidFill>
            <a:schemeClr val="accent1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3" name="Freeform 61"/>
          <p:cNvSpPr>
            <a:spLocks/>
          </p:cNvSpPr>
          <p:nvPr/>
        </p:nvSpPr>
        <p:spPr bwMode="auto">
          <a:xfrm>
            <a:off x="6365875" y="2170113"/>
            <a:ext cx="501650" cy="312737"/>
          </a:xfrm>
          <a:custGeom>
            <a:avLst/>
            <a:gdLst>
              <a:gd name="T0" fmla="*/ 0 w 316"/>
              <a:gd name="T1" fmla="*/ 0 h 197"/>
              <a:gd name="T2" fmla="*/ 2147483647 w 316"/>
              <a:gd name="T3" fmla="*/ 2147483647 h 197"/>
              <a:gd name="T4" fmla="*/ 2147483647 w 316"/>
              <a:gd name="T5" fmla="*/ 2147483647 h 197"/>
              <a:gd name="T6" fmla="*/ 2147483647 w 316"/>
              <a:gd name="T7" fmla="*/ 2147483647 h 197"/>
              <a:gd name="T8" fmla="*/ 2147483647 w 316"/>
              <a:gd name="T9" fmla="*/ 2147483647 h 197"/>
              <a:gd name="T10" fmla="*/ 2147483647 w 316"/>
              <a:gd name="T11" fmla="*/ 2147483647 h 1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6"/>
              <a:gd name="T19" fmla="*/ 0 h 197"/>
              <a:gd name="T20" fmla="*/ 316 w 316"/>
              <a:gd name="T21" fmla="*/ 197 h 1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6" h="197">
                <a:moveTo>
                  <a:pt x="0" y="0"/>
                </a:moveTo>
                <a:lnTo>
                  <a:pt x="75" y="24"/>
                </a:lnTo>
                <a:lnTo>
                  <a:pt x="87" y="57"/>
                </a:lnTo>
                <a:lnTo>
                  <a:pt x="264" y="125"/>
                </a:lnTo>
                <a:lnTo>
                  <a:pt x="262" y="164"/>
                </a:lnTo>
                <a:lnTo>
                  <a:pt x="316" y="197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4" name="Freeform 62"/>
          <p:cNvSpPr>
            <a:spLocks/>
          </p:cNvSpPr>
          <p:nvPr/>
        </p:nvSpPr>
        <p:spPr bwMode="auto">
          <a:xfrm>
            <a:off x="6346825" y="3135313"/>
            <a:ext cx="711200" cy="158750"/>
          </a:xfrm>
          <a:custGeom>
            <a:avLst/>
            <a:gdLst>
              <a:gd name="T0" fmla="*/ 0 w 448"/>
              <a:gd name="T1" fmla="*/ 2147483647 h 99"/>
              <a:gd name="T2" fmla="*/ 2147483647 w 448"/>
              <a:gd name="T3" fmla="*/ 2147483647 h 99"/>
              <a:gd name="T4" fmla="*/ 2147483647 w 448"/>
              <a:gd name="T5" fmla="*/ 2147483647 h 99"/>
              <a:gd name="T6" fmla="*/ 2147483647 w 448"/>
              <a:gd name="T7" fmla="*/ 2147483647 h 99"/>
              <a:gd name="T8" fmla="*/ 2147483647 w 448"/>
              <a:gd name="T9" fmla="*/ 2147483647 h 99"/>
              <a:gd name="T10" fmla="*/ 2147483647 w 448"/>
              <a:gd name="T11" fmla="*/ 0 h 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8"/>
              <a:gd name="T19" fmla="*/ 0 h 99"/>
              <a:gd name="T20" fmla="*/ 448 w 448"/>
              <a:gd name="T21" fmla="*/ 99 h 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8" h="99">
                <a:moveTo>
                  <a:pt x="0" y="91"/>
                </a:moveTo>
                <a:lnTo>
                  <a:pt x="93" y="72"/>
                </a:lnTo>
                <a:lnTo>
                  <a:pt x="141" y="99"/>
                </a:lnTo>
                <a:lnTo>
                  <a:pt x="304" y="33"/>
                </a:lnTo>
                <a:lnTo>
                  <a:pt x="354" y="51"/>
                </a:lnTo>
                <a:lnTo>
                  <a:pt x="448" y="0"/>
                </a:ln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5" name="Rectangle 63"/>
          <p:cNvSpPr>
            <a:spLocks noChangeArrowheads="1"/>
          </p:cNvSpPr>
          <p:nvPr/>
        </p:nvSpPr>
        <p:spPr bwMode="auto">
          <a:xfrm rot="-1277282">
            <a:off x="6624638" y="3189288"/>
            <a:ext cx="150812" cy="92075"/>
          </a:xfrm>
          <a:prstGeom prst="rect">
            <a:avLst/>
          </a:prstGeom>
          <a:solidFill>
            <a:schemeClr val="accent1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6" name="Freeform 64"/>
          <p:cNvSpPr>
            <a:spLocks/>
          </p:cNvSpPr>
          <p:nvPr/>
        </p:nvSpPr>
        <p:spPr bwMode="auto">
          <a:xfrm>
            <a:off x="6275388" y="2263775"/>
            <a:ext cx="712787" cy="160338"/>
          </a:xfrm>
          <a:custGeom>
            <a:avLst/>
            <a:gdLst>
              <a:gd name="T0" fmla="*/ 0 w 450"/>
              <a:gd name="T1" fmla="*/ 0 h 96"/>
              <a:gd name="T2" fmla="*/ 2147483647 w 450"/>
              <a:gd name="T3" fmla="*/ 2147483647 h 96"/>
              <a:gd name="T4" fmla="*/ 2147483647 w 450"/>
              <a:gd name="T5" fmla="*/ 0 h 96"/>
              <a:gd name="T6" fmla="*/ 2147483647 w 450"/>
              <a:gd name="T7" fmla="*/ 2147483647 h 96"/>
              <a:gd name="T8" fmla="*/ 2147483647 w 450"/>
              <a:gd name="T9" fmla="*/ 2147483647 h 96"/>
              <a:gd name="T10" fmla="*/ 2147483647 w 450"/>
              <a:gd name="T11" fmla="*/ 2147483647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0"/>
              <a:gd name="T19" fmla="*/ 0 h 96"/>
              <a:gd name="T20" fmla="*/ 450 w 450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0" h="96">
                <a:moveTo>
                  <a:pt x="0" y="0"/>
                </a:moveTo>
                <a:lnTo>
                  <a:pt x="84" y="19"/>
                </a:lnTo>
                <a:lnTo>
                  <a:pt x="147" y="0"/>
                </a:lnTo>
                <a:lnTo>
                  <a:pt x="319" y="66"/>
                </a:lnTo>
                <a:lnTo>
                  <a:pt x="379" y="57"/>
                </a:lnTo>
                <a:lnTo>
                  <a:pt x="450" y="96"/>
                </a:ln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7" name="Rectangle 65"/>
          <p:cNvSpPr>
            <a:spLocks noChangeArrowheads="1"/>
          </p:cNvSpPr>
          <p:nvPr/>
        </p:nvSpPr>
        <p:spPr bwMode="auto">
          <a:xfrm rot="1511052">
            <a:off x="6573838" y="2268538"/>
            <a:ext cx="150812" cy="92075"/>
          </a:xfrm>
          <a:prstGeom prst="rect">
            <a:avLst/>
          </a:prstGeom>
          <a:solidFill>
            <a:schemeClr val="accent1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98" name="Group 66"/>
          <p:cNvGrpSpPr>
            <a:grpSpLocks/>
          </p:cNvGrpSpPr>
          <p:nvPr/>
        </p:nvGrpSpPr>
        <p:grpSpPr bwMode="auto">
          <a:xfrm>
            <a:off x="4649788" y="3578225"/>
            <a:ext cx="228600" cy="127000"/>
            <a:chOff x="2857" y="2090"/>
            <a:chExt cx="144" cy="80"/>
          </a:xfrm>
        </p:grpSpPr>
        <p:sp>
          <p:nvSpPr>
            <p:cNvPr id="6302" name="Oval 67"/>
            <p:cNvSpPr>
              <a:spLocks noChangeArrowheads="1"/>
            </p:cNvSpPr>
            <p:nvPr/>
          </p:nvSpPr>
          <p:spPr bwMode="auto">
            <a:xfrm rot="93880">
              <a:off x="2857" y="2090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3" name="AutoShape 68"/>
            <p:cNvSpPr>
              <a:spLocks noChangeArrowheads="1"/>
            </p:cNvSpPr>
            <p:nvPr/>
          </p:nvSpPr>
          <p:spPr bwMode="auto">
            <a:xfrm rot="245893">
              <a:off x="2893" y="210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99" name="Group 69"/>
          <p:cNvGrpSpPr>
            <a:grpSpLocks/>
          </p:cNvGrpSpPr>
          <p:nvPr/>
        </p:nvGrpSpPr>
        <p:grpSpPr bwMode="auto">
          <a:xfrm>
            <a:off x="4641850" y="3436938"/>
            <a:ext cx="228600" cy="127000"/>
            <a:chOff x="2852" y="2001"/>
            <a:chExt cx="144" cy="80"/>
          </a:xfrm>
        </p:grpSpPr>
        <p:sp>
          <p:nvSpPr>
            <p:cNvPr id="6300" name="Oval 70"/>
            <p:cNvSpPr>
              <a:spLocks noChangeArrowheads="1"/>
            </p:cNvSpPr>
            <p:nvPr/>
          </p:nvSpPr>
          <p:spPr bwMode="auto">
            <a:xfrm rot="-205518">
              <a:off x="2852" y="2001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1" name="AutoShape 71"/>
            <p:cNvSpPr>
              <a:spLocks noChangeArrowheads="1"/>
            </p:cNvSpPr>
            <p:nvPr/>
          </p:nvSpPr>
          <p:spPr bwMode="auto">
            <a:xfrm rot="-53504">
              <a:off x="2888" y="2008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0" name="Group 72"/>
          <p:cNvGrpSpPr>
            <a:grpSpLocks/>
          </p:cNvGrpSpPr>
          <p:nvPr/>
        </p:nvGrpSpPr>
        <p:grpSpPr bwMode="auto">
          <a:xfrm>
            <a:off x="3992563" y="3575050"/>
            <a:ext cx="228600" cy="127000"/>
            <a:chOff x="2852" y="2001"/>
            <a:chExt cx="144" cy="80"/>
          </a:xfrm>
        </p:grpSpPr>
        <p:sp>
          <p:nvSpPr>
            <p:cNvPr id="6298" name="Oval 73"/>
            <p:cNvSpPr>
              <a:spLocks noChangeArrowheads="1"/>
            </p:cNvSpPr>
            <p:nvPr/>
          </p:nvSpPr>
          <p:spPr bwMode="auto">
            <a:xfrm rot="-205518">
              <a:off x="2852" y="2001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9" name="AutoShape 74"/>
            <p:cNvSpPr>
              <a:spLocks noChangeArrowheads="1"/>
            </p:cNvSpPr>
            <p:nvPr/>
          </p:nvSpPr>
          <p:spPr bwMode="auto">
            <a:xfrm rot="-53504">
              <a:off x="2888" y="2008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1" name="Group 75"/>
          <p:cNvGrpSpPr>
            <a:grpSpLocks/>
          </p:cNvGrpSpPr>
          <p:nvPr/>
        </p:nvGrpSpPr>
        <p:grpSpPr bwMode="auto">
          <a:xfrm>
            <a:off x="3986213" y="3433763"/>
            <a:ext cx="228600" cy="127000"/>
            <a:chOff x="2857" y="2090"/>
            <a:chExt cx="144" cy="80"/>
          </a:xfrm>
        </p:grpSpPr>
        <p:sp>
          <p:nvSpPr>
            <p:cNvPr id="6296" name="Oval 76"/>
            <p:cNvSpPr>
              <a:spLocks noChangeArrowheads="1"/>
            </p:cNvSpPr>
            <p:nvPr/>
          </p:nvSpPr>
          <p:spPr bwMode="auto">
            <a:xfrm rot="93880">
              <a:off x="2857" y="2090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7" name="AutoShape 77"/>
            <p:cNvSpPr>
              <a:spLocks noChangeArrowheads="1"/>
            </p:cNvSpPr>
            <p:nvPr/>
          </p:nvSpPr>
          <p:spPr bwMode="auto">
            <a:xfrm rot="245893">
              <a:off x="2893" y="210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2" name="Group 78"/>
          <p:cNvGrpSpPr>
            <a:grpSpLocks/>
          </p:cNvGrpSpPr>
          <p:nvPr/>
        </p:nvGrpSpPr>
        <p:grpSpPr bwMode="auto">
          <a:xfrm rot="720126">
            <a:off x="2409825" y="3219450"/>
            <a:ext cx="228600" cy="127000"/>
            <a:chOff x="2857" y="2090"/>
            <a:chExt cx="144" cy="80"/>
          </a:xfrm>
        </p:grpSpPr>
        <p:sp>
          <p:nvSpPr>
            <p:cNvPr id="6294" name="Oval 79"/>
            <p:cNvSpPr>
              <a:spLocks noChangeArrowheads="1"/>
            </p:cNvSpPr>
            <p:nvPr/>
          </p:nvSpPr>
          <p:spPr bwMode="auto">
            <a:xfrm rot="93880">
              <a:off x="2857" y="2090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5" name="AutoShape 80"/>
            <p:cNvSpPr>
              <a:spLocks noChangeArrowheads="1"/>
            </p:cNvSpPr>
            <p:nvPr/>
          </p:nvSpPr>
          <p:spPr bwMode="auto">
            <a:xfrm rot="245893">
              <a:off x="2893" y="210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3" name="Group 81"/>
          <p:cNvGrpSpPr>
            <a:grpSpLocks/>
          </p:cNvGrpSpPr>
          <p:nvPr/>
        </p:nvGrpSpPr>
        <p:grpSpPr bwMode="auto">
          <a:xfrm rot="1256429">
            <a:off x="2295525" y="3336925"/>
            <a:ext cx="228600" cy="127000"/>
            <a:chOff x="2852" y="2001"/>
            <a:chExt cx="144" cy="80"/>
          </a:xfrm>
        </p:grpSpPr>
        <p:sp>
          <p:nvSpPr>
            <p:cNvPr id="6292" name="Oval 82"/>
            <p:cNvSpPr>
              <a:spLocks noChangeArrowheads="1"/>
            </p:cNvSpPr>
            <p:nvPr/>
          </p:nvSpPr>
          <p:spPr bwMode="auto">
            <a:xfrm rot="-205518">
              <a:off x="2852" y="2001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3" name="AutoShape 83"/>
            <p:cNvSpPr>
              <a:spLocks noChangeArrowheads="1"/>
            </p:cNvSpPr>
            <p:nvPr/>
          </p:nvSpPr>
          <p:spPr bwMode="auto">
            <a:xfrm rot="-53504">
              <a:off x="2888" y="2008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4" name="Group 84"/>
          <p:cNvGrpSpPr>
            <a:grpSpLocks/>
          </p:cNvGrpSpPr>
          <p:nvPr/>
        </p:nvGrpSpPr>
        <p:grpSpPr bwMode="auto">
          <a:xfrm rot="2116848">
            <a:off x="1846263" y="2962275"/>
            <a:ext cx="228600" cy="127000"/>
            <a:chOff x="2852" y="2001"/>
            <a:chExt cx="144" cy="80"/>
          </a:xfrm>
        </p:grpSpPr>
        <p:sp>
          <p:nvSpPr>
            <p:cNvPr id="6290" name="Oval 85"/>
            <p:cNvSpPr>
              <a:spLocks noChangeArrowheads="1"/>
            </p:cNvSpPr>
            <p:nvPr/>
          </p:nvSpPr>
          <p:spPr bwMode="auto">
            <a:xfrm rot="-205518">
              <a:off x="2852" y="2001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1" name="AutoShape 86"/>
            <p:cNvSpPr>
              <a:spLocks noChangeArrowheads="1"/>
            </p:cNvSpPr>
            <p:nvPr/>
          </p:nvSpPr>
          <p:spPr bwMode="auto">
            <a:xfrm rot="-53504">
              <a:off x="2888" y="2008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5" name="Group 87"/>
          <p:cNvGrpSpPr>
            <a:grpSpLocks/>
          </p:cNvGrpSpPr>
          <p:nvPr/>
        </p:nvGrpSpPr>
        <p:grpSpPr bwMode="auto">
          <a:xfrm rot="1501106">
            <a:off x="1746250" y="3073400"/>
            <a:ext cx="228600" cy="127000"/>
            <a:chOff x="2857" y="2090"/>
            <a:chExt cx="144" cy="80"/>
          </a:xfrm>
        </p:grpSpPr>
        <p:sp>
          <p:nvSpPr>
            <p:cNvPr id="6288" name="Oval 88"/>
            <p:cNvSpPr>
              <a:spLocks noChangeArrowheads="1"/>
            </p:cNvSpPr>
            <p:nvPr/>
          </p:nvSpPr>
          <p:spPr bwMode="auto">
            <a:xfrm rot="93880">
              <a:off x="2857" y="2090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9" name="AutoShape 89"/>
            <p:cNvSpPr>
              <a:spLocks noChangeArrowheads="1"/>
            </p:cNvSpPr>
            <p:nvPr/>
          </p:nvSpPr>
          <p:spPr bwMode="auto">
            <a:xfrm rot="245893">
              <a:off x="2893" y="210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6" name="Group 90"/>
          <p:cNvGrpSpPr>
            <a:grpSpLocks/>
          </p:cNvGrpSpPr>
          <p:nvPr/>
        </p:nvGrpSpPr>
        <p:grpSpPr bwMode="auto">
          <a:xfrm rot="-2744604">
            <a:off x="1631950" y="2474913"/>
            <a:ext cx="228600" cy="127000"/>
            <a:chOff x="2857" y="2090"/>
            <a:chExt cx="144" cy="80"/>
          </a:xfrm>
        </p:grpSpPr>
        <p:sp>
          <p:nvSpPr>
            <p:cNvPr id="6286" name="Oval 91"/>
            <p:cNvSpPr>
              <a:spLocks noChangeArrowheads="1"/>
            </p:cNvSpPr>
            <p:nvPr/>
          </p:nvSpPr>
          <p:spPr bwMode="auto">
            <a:xfrm rot="93880">
              <a:off x="2857" y="2090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7" name="AutoShape 92"/>
            <p:cNvSpPr>
              <a:spLocks noChangeArrowheads="1"/>
            </p:cNvSpPr>
            <p:nvPr/>
          </p:nvSpPr>
          <p:spPr bwMode="auto">
            <a:xfrm rot="245893">
              <a:off x="2893" y="210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7" name="Group 93"/>
          <p:cNvGrpSpPr>
            <a:grpSpLocks/>
          </p:cNvGrpSpPr>
          <p:nvPr/>
        </p:nvGrpSpPr>
        <p:grpSpPr bwMode="auto">
          <a:xfrm rot="-2513817">
            <a:off x="1784350" y="2522538"/>
            <a:ext cx="228600" cy="127000"/>
            <a:chOff x="2852" y="2001"/>
            <a:chExt cx="144" cy="80"/>
          </a:xfrm>
        </p:grpSpPr>
        <p:sp>
          <p:nvSpPr>
            <p:cNvPr id="6284" name="Oval 94"/>
            <p:cNvSpPr>
              <a:spLocks noChangeArrowheads="1"/>
            </p:cNvSpPr>
            <p:nvPr/>
          </p:nvSpPr>
          <p:spPr bwMode="auto">
            <a:xfrm rot="-205518">
              <a:off x="2852" y="2001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5" name="AutoShape 95"/>
            <p:cNvSpPr>
              <a:spLocks noChangeArrowheads="1"/>
            </p:cNvSpPr>
            <p:nvPr/>
          </p:nvSpPr>
          <p:spPr bwMode="auto">
            <a:xfrm rot="-53504">
              <a:off x="2888" y="2008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8" name="Group 96"/>
          <p:cNvGrpSpPr>
            <a:grpSpLocks/>
          </p:cNvGrpSpPr>
          <p:nvPr/>
        </p:nvGrpSpPr>
        <p:grpSpPr bwMode="auto">
          <a:xfrm rot="-2669937">
            <a:off x="7056438" y="2957513"/>
            <a:ext cx="228600" cy="127000"/>
            <a:chOff x="2852" y="2001"/>
            <a:chExt cx="144" cy="80"/>
          </a:xfrm>
        </p:grpSpPr>
        <p:sp>
          <p:nvSpPr>
            <p:cNvPr id="6282" name="Oval 97"/>
            <p:cNvSpPr>
              <a:spLocks noChangeArrowheads="1"/>
            </p:cNvSpPr>
            <p:nvPr/>
          </p:nvSpPr>
          <p:spPr bwMode="auto">
            <a:xfrm rot="-205518">
              <a:off x="2852" y="2001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3" name="AutoShape 98"/>
            <p:cNvSpPr>
              <a:spLocks noChangeArrowheads="1"/>
            </p:cNvSpPr>
            <p:nvPr/>
          </p:nvSpPr>
          <p:spPr bwMode="auto">
            <a:xfrm rot="-53504">
              <a:off x="2888" y="2008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9" name="Group 99"/>
          <p:cNvGrpSpPr>
            <a:grpSpLocks/>
          </p:cNvGrpSpPr>
          <p:nvPr/>
        </p:nvGrpSpPr>
        <p:grpSpPr bwMode="auto">
          <a:xfrm rot="-2775890">
            <a:off x="6861175" y="2898775"/>
            <a:ext cx="228600" cy="127000"/>
            <a:chOff x="2857" y="2090"/>
            <a:chExt cx="144" cy="80"/>
          </a:xfrm>
        </p:grpSpPr>
        <p:sp>
          <p:nvSpPr>
            <p:cNvPr id="6280" name="Oval 100"/>
            <p:cNvSpPr>
              <a:spLocks noChangeArrowheads="1"/>
            </p:cNvSpPr>
            <p:nvPr/>
          </p:nvSpPr>
          <p:spPr bwMode="auto">
            <a:xfrm rot="93880">
              <a:off x="2857" y="2090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1" name="AutoShape 101"/>
            <p:cNvSpPr>
              <a:spLocks noChangeArrowheads="1"/>
            </p:cNvSpPr>
            <p:nvPr/>
          </p:nvSpPr>
          <p:spPr bwMode="auto">
            <a:xfrm rot="245893">
              <a:off x="2893" y="210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10" name="Freeform 102"/>
          <p:cNvSpPr>
            <a:spLocks/>
          </p:cNvSpPr>
          <p:nvPr/>
        </p:nvSpPr>
        <p:spPr bwMode="auto">
          <a:xfrm>
            <a:off x="2705100" y="4598988"/>
            <a:ext cx="280988" cy="141287"/>
          </a:xfrm>
          <a:custGeom>
            <a:avLst/>
            <a:gdLst>
              <a:gd name="T0" fmla="*/ 2147483647 w 177"/>
              <a:gd name="T1" fmla="*/ 0 h 89"/>
              <a:gd name="T2" fmla="*/ 2147483647 w 177"/>
              <a:gd name="T3" fmla="*/ 2147483647 h 89"/>
              <a:gd name="T4" fmla="*/ 2147483647 w 177"/>
              <a:gd name="T5" fmla="*/ 2147483647 h 89"/>
              <a:gd name="T6" fmla="*/ 0 w 177"/>
              <a:gd name="T7" fmla="*/ 2147483647 h 89"/>
              <a:gd name="T8" fmla="*/ 0 60000 65536"/>
              <a:gd name="T9" fmla="*/ 0 60000 65536"/>
              <a:gd name="T10" fmla="*/ 0 60000 65536"/>
              <a:gd name="T11" fmla="*/ 0 60000 65536"/>
              <a:gd name="T12" fmla="*/ 0 w 177"/>
              <a:gd name="T13" fmla="*/ 0 h 89"/>
              <a:gd name="T14" fmla="*/ 177 w 177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" h="89">
                <a:moveTo>
                  <a:pt x="177" y="0"/>
                </a:moveTo>
                <a:lnTo>
                  <a:pt x="138" y="44"/>
                </a:lnTo>
                <a:lnTo>
                  <a:pt x="155" y="89"/>
                </a:lnTo>
                <a:lnTo>
                  <a:pt x="0" y="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Line 103"/>
          <p:cNvSpPr>
            <a:spLocks noChangeShapeType="1"/>
          </p:cNvSpPr>
          <p:nvPr/>
        </p:nvSpPr>
        <p:spPr bwMode="auto">
          <a:xfrm>
            <a:off x="1892300" y="4375150"/>
            <a:ext cx="200025" cy="6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2" name="Freeform 104"/>
          <p:cNvSpPr>
            <a:spLocks/>
          </p:cNvSpPr>
          <p:nvPr/>
        </p:nvSpPr>
        <p:spPr bwMode="auto">
          <a:xfrm>
            <a:off x="1836738" y="4416425"/>
            <a:ext cx="163512" cy="144463"/>
          </a:xfrm>
          <a:custGeom>
            <a:avLst/>
            <a:gdLst>
              <a:gd name="T0" fmla="*/ 0 w 103"/>
              <a:gd name="T1" fmla="*/ 2147483647 h 91"/>
              <a:gd name="T2" fmla="*/ 2147483647 w 103"/>
              <a:gd name="T3" fmla="*/ 2147483647 h 91"/>
              <a:gd name="T4" fmla="*/ 2147483647 w 103"/>
              <a:gd name="T5" fmla="*/ 0 h 91"/>
              <a:gd name="T6" fmla="*/ 0 60000 65536"/>
              <a:gd name="T7" fmla="*/ 0 60000 65536"/>
              <a:gd name="T8" fmla="*/ 0 60000 65536"/>
              <a:gd name="T9" fmla="*/ 0 w 103"/>
              <a:gd name="T10" fmla="*/ 0 h 91"/>
              <a:gd name="T11" fmla="*/ 103 w 103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" h="91">
                <a:moveTo>
                  <a:pt x="0" y="67"/>
                </a:moveTo>
                <a:lnTo>
                  <a:pt x="73" y="91"/>
                </a:lnTo>
                <a:lnTo>
                  <a:pt x="103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3" name="Freeform 105"/>
          <p:cNvSpPr>
            <a:spLocks/>
          </p:cNvSpPr>
          <p:nvPr/>
        </p:nvSpPr>
        <p:spPr bwMode="auto">
          <a:xfrm>
            <a:off x="3257550" y="4556125"/>
            <a:ext cx="80963" cy="266700"/>
          </a:xfrm>
          <a:custGeom>
            <a:avLst/>
            <a:gdLst>
              <a:gd name="T0" fmla="*/ 2147483647 w 54"/>
              <a:gd name="T1" fmla="*/ 0 h 168"/>
              <a:gd name="T2" fmla="*/ 2147483647 w 54"/>
              <a:gd name="T3" fmla="*/ 2147483647 h 168"/>
              <a:gd name="T4" fmla="*/ 0 w 54"/>
              <a:gd name="T5" fmla="*/ 2147483647 h 168"/>
              <a:gd name="T6" fmla="*/ 0 60000 65536"/>
              <a:gd name="T7" fmla="*/ 0 60000 65536"/>
              <a:gd name="T8" fmla="*/ 0 60000 65536"/>
              <a:gd name="T9" fmla="*/ 0 w 54"/>
              <a:gd name="T10" fmla="*/ 0 h 168"/>
              <a:gd name="T11" fmla="*/ 54 w 54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68">
                <a:moveTo>
                  <a:pt x="9" y="0"/>
                </a:moveTo>
                <a:lnTo>
                  <a:pt x="54" y="54"/>
                </a:lnTo>
                <a:lnTo>
                  <a:pt x="0" y="16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4" name="Oval 106"/>
          <p:cNvSpPr>
            <a:spLocks noChangeArrowheads="1"/>
          </p:cNvSpPr>
          <p:nvPr/>
        </p:nvSpPr>
        <p:spPr bwMode="auto">
          <a:xfrm>
            <a:off x="2986088" y="4532313"/>
            <a:ext cx="322262" cy="1714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5" name="Freeform 107"/>
          <p:cNvSpPr>
            <a:spLocks/>
          </p:cNvSpPr>
          <p:nvPr/>
        </p:nvSpPr>
        <p:spPr bwMode="auto">
          <a:xfrm>
            <a:off x="4443413" y="4103688"/>
            <a:ext cx="385762" cy="600075"/>
          </a:xfrm>
          <a:custGeom>
            <a:avLst/>
            <a:gdLst>
              <a:gd name="T0" fmla="*/ 2147483647 w 243"/>
              <a:gd name="T1" fmla="*/ 2147483647 h 378"/>
              <a:gd name="T2" fmla="*/ 2147483647 w 243"/>
              <a:gd name="T3" fmla="*/ 2147483647 h 378"/>
              <a:gd name="T4" fmla="*/ 2147483647 w 243"/>
              <a:gd name="T5" fmla="*/ 2147483647 h 378"/>
              <a:gd name="T6" fmla="*/ 0 w 243"/>
              <a:gd name="T7" fmla="*/ 0 h 378"/>
              <a:gd name="T8" fmla="*/ 0 60000 65536"/>
              <a:gd name="T9" fmla="*/ 0 60000 65536"/>
              <a:gd name="T10" fmla="*/ 0 60000 65536"/>
              <a:gd name="T11" fmla="*/ 0 60000 65536"/>
              <a:gd name="T12" fmla="*/ 0 w 243"/>
              <a:gd name="T13" fmla="*/ 0 h 378"/>
              <a:gd name="T14" fmla="*/ 243 w 243"/>
              <a:gd name="T15" fmla="*/ 378 h 3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" h="378">
                <a:moveTo>
                  <a:pt x="243" y="378"/>
                </a:moveTo>
                <a:lnTo>
                  <a:pt x="90" y="252"/>
                </a:lnTo>
                <a:lnTo>
                  <a:pt x="42" y="18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6" name="Rectangle 108"/>
          <p:cNvSpPr>
            <a:spLocks noChangeArrowheads="1"/>
          </p:cNvSpPr>
          <p:nvPr/>
        </p:nvSpPr>
        <p:spPr bwMode="auto">
          <a:xfrm rot="1147844">
            <a:off x="1660525" y="4440238"/>
            <a:ext cx="180975" cy="109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7" name="Rectangle 109"/>
          <p:cNvSpPr>
            <a:spLocks noChangeArrowheads="1"/>
          </p:cNvSpPr>
          <p:nvPr/>
        </p:nvSpPr>
        <p:spPr bwMode="auto">
          <a:xfrm rot="1147844">
            <a:off x="1714500" y="4291013"/>
            <a:ext cx="180975" cy="109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8" name="Rectangle 110"/>
          <p:cNvSpPr>
            <a:spLocks noChangeArrowheads="1"/>
          </p:cNvSpPr>
          <p:nvPr/>
        </p:nvSpPr>
        <p:spPr bwMode="auto">
          <a:xfrm rot="1147844">
            <a:off x="2071688" y="4498975"/>
            <a:ext cx="679450" cy="109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9" name="Rectangle 111"/>
          <p:cNvSpPr>
            <a:spLocks noChangeArrowheads="1"/>
          </p:cNvSpPr>
          <p:nvPr/>
        </p:nvSpPr>
        <p:spPr bwMode="auto">
          <a:xfrm>
            <a:off x="603250" y="4645025"/>
            <a:ext cx="13366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Pol. Proton Source</a:t>
            </a:r>
          </a:p>
          <a:p>
            <a:pPr eaLnBrk="0" hangingPunct="0"/>
            <a:r>
              <a:rPr lang="en-US" sz="1400">
                <a:solidFill>
                  <a:srgbClr val="000000"/>
                </a:solidFill>
              </a:rPr>
              <a:t>500 </a:t>
            </a:r>
            <a:r>
              <a:rPr lang="en-US" sz="140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1400">
                <a:solidFill>
                  <a:srgbClr val="000000"/>
                </a:solidFill>
              </a:rPr>
              <a:t>A, 300 </a:t>
            </a:r>
            <a:r>
              <a:rPr lang="en-US" sz="140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1400">
                <a:solidFill>
                  <a:srgbClr val="000000"/>
                </a:solidFill>
              </a:rPr>
              <a:t>s</a:t>
            </a:r>
            <a:endParaRPr lang="en-US" sz="1400"/>
          </a:p>
        </p:txBody>
      </p:sp>
      <p:graphicFrame>
        <p:nvGraphicFramePr>
          <p:cNvPr id="6146" name="Object 112"/>
          <p:cNvGraphicFramePr>
            <a:graphicFrameLocks noChangeAspect="1"/>
          </p:cNvGraphicFramePr>
          <p:nvPr/>
        </p:nvGraphicFramePr>
        <p:xfrm>
          <a:off x="3352800" y="2133600"/>
          <a:ext cx="2133600" cy="1020763"/>
        </p:xfrm>
        <a:graphic>
          <a:graphicData uri="http://schemas.openxmlformats.org/presentationml/2006/ole">
            <p:oleObj spid="_x0000_s6146" name="Equation" r:id="rId4" imgW="1346040" imgH="723600" progId="Equation.3">
              <p:embed/>
            </p:oleObj>
          </a:graphicData>
        </a:graphic>
      </p:graphicFrame>
      <p:sp>
        <p:nvSpPr>
          <p:cNvPr id="6220" name="Text Box 113"/>
          <p:cNvSpPr txBox="1">
            <a:spLocks noChangeArrowheads="1"/>
          </p:cNvSpPr>
          <p:nvPr/>
        </p:nvSpPr>
        <p:spPr bwMode="auto">
          <a:xfrm>
            <a:off x="1143000" y="3581400"/>
            <a:ext cx="1536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006600"/>
                </a:solidFill>
              </a:rPr>
              <a:t>Spin Rotators</a:t>
            </a:r>
          </a:p>
        </p:txBody>
      </p:sp>
      <p:grpSp>
        <p:nvGrpSpPr>
          <p:cNvPr id="6221" name="Group 114"/>
          <p:cNvGrpSpPr>
            <a:grpSpLocks/>
          </p:cNvGrpSpPr>
          <p:nvPr/>
        </p:nvGrpSpPr>
        <p:grpSpPr bwMode="auto">
          <a:xfrm rot="3151090">
            <a:off x="4168775" y="4391025"/>
            <a:ext cx="127000" cy="228600"/>
            <a:chOff x="2960" y="2896"/>
            <a:chExt cx="80" cy="144"/>
          </a:xfrm>
        </p:grpSpPr>
        <p:sp>
          <p:nvSpPr>
            <p:cNvPr id="6278" name="Oval 115"/>
            <p:cNvSpPr>
              <a:spLocks noChangeArrowheads="1"/>
            </p:cNvSpPr>
            <p:nvPr/>
          </p:nvSpPr>
          <p:spPr bwMode="auto">
            <a:xfrm rot="-2875454">
              <a:off x="2928" y="2928"/>
              <a:ext cx="144" cy="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9" name="AutoShape 116"/>
            <p:cNvSpPr>
              <a:spLocks noChangeArrowheads="1"/>
            </p:cNvSpPr>
            <p:nvPr/>
          </p:nvSpPr>
          <p:spPr bwMode="auto">
            <a:xfrm rot="-2723441">
              <a:off x="2959" y="293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22" name="Text Box 117"/>
          <p:cNvSpPr txBox="1">
            <a:spLocks noChangeArrowheads="1"/>
          </p:cNvSpPr>
          <p:nvPr/>
        </p:nvSpPr>
        <p:spPr bwMode="auto">
          <a:xfrm>
            <a:off x="2708275" y="4037013"/>
            <a:ext cx="1763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Partial Siberian Snake</a:t>
            </a:r>
          </a:p>
        </p:txBody>
      </p:sp>
      <p:sp>
        <p:nvSpPr>
          <p:cNvPr id="6223" name="Text Box 118"/>
          <p:cNvSpPr txBox="1">
            <a:spLocks noChangeArrowheads="1"/>
          </p:cNvSpPr>
          <p:nvPr/>
        </p:nvSpPr>
        <p:spPr bwMode="auto">
          <a:xfrm>
            <a:off x="6642100" y="332263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006600"/>
                </a:solidFill>
              </a:rPr>
              <a:t>Siberian Snakes</a:t>
            </a:r>
          </a:p>
        </p:txBody>
      </p:sp>
      <p:sp>
        <p:nvSpPr>
          <p:cNvPr id="6224" name="Line 119"/>
          <p:cNvSpPr>
            <a:spLocks noChangeShapeType="1"/>
          </p:cNvSpPr>
          <p:nvPr/>
        </p:nvSpPr>
        <p:spPr bwMode="auto">
          <a:xfrm>
            <a:off x="3848100" y="4298950"/>
            <a:ext cx="271463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5" name="Line 120"/>
          <p:cNvSpPr>
            <a:spLocks noChangeShapeType="1"/>
          </p:cNvSpPr>
          <p:nvPr/>
        </p:nvSpPr>
        <p:spPr bwMode="auto">
          <a:xfrm flipH="1" flipV="1">
            <a:off x="1933575" y="3270250"/>
            <a:ext cx="85725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6" name="Line 121"/>
          <p:cNvSpPr>
            <a:spLocks noChangeShapeType="1"/>
          </p:cNvSpPr>
          <p:nvPr/>
        </p:nvSpPr>
        <p:spPr bwMode="auto">
          <a:xfrm flipV="1">
            <a:off x="2171700" y="3460750"/>
            <a:ext cx="1143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7" name="Line 122"/>
          <p:cNvSpPr>
            <a:spLocks noChangeShapeType="1"/>
          </p:cNvSpPr>
          <p:nvPr/>
        </p:nvSpPr>
        <p:spPr bwMode="auto">
          <a:xfrm flipH="1" flipV="1">
            <a:off x="7181850" y="3146425"/>
            <a:ext cx="47625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28" name="Group 123"/>
          <p:cNvGrpSpPr>
            <a:grpSpLocks/>
          </p:cNvGrpSpPr>
          <p:nvPr/>
        </p:nvGrpSpPr>
        <p:grpSpPr bwMode="auto">
          <a:xfrm rot="2676702">
            <a:off x="4710113" y="4979988"/>
            <a:ext cx="188912" cy="147637"/>
            <a:chOff x="1695" y="3075"/>
            <a:chExt cx="119" cy="93"/>
          </a:xfrm>
        </p:grpSpPr>
        <p:sp>
          <p:nvSpPr>
            <p:cNvPr id="6273" name="Oval 124"/>
            <p:cNvSpPr>
              <a:spLocks noChangeArrowheads="1"/>
            </p:cNvSpPr>
            <p:nvPr/>
          </p:nvSpPr>
          <p:spPr bwMode="auto">
            <a:xfrm>
              <a:off x="1728" y="3120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4" name="Line 125"/>
            <p:cNvSpPr>
              <a:spLocks noChangeAspect="1" noChangeShapeType="1"/>
            </p:cNvSpPr>
            <p:nvPr/>
          </p:nvSpPr>
          <p:spPr bwMode="auto">
            <a:xfrm>
              <a:off x="1773" y="3096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5" name="Line 126"/>
            <p:cNvSpPr>
              <a:spLocks noChangeAspect="1" noChangeShapeType="1"/>
            </p:cNvSpPr>
            <p:nvPr/>
          </p:nvSpPr>
          <p:spPr bwMode="auto">
            <a:xfrm>
              <a:off x="1791" y="30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6" name="Line 127"/>
            <p:cNvSpPr>
              <a:spLocks noChangeAspect="1" noChangeShapeType="1"/>
            </p:cNvSpPr>
            <p:nvPr/>
          </p:nvSpPr>
          <p:spPr bwMode="auto">
            <a:xfrm rot="-5400000">
              <a:off x="1713" y="309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7" name="Line 128"/>
            <p:cNvSpPr>
              <a:spLocks noChangeAspect="1" noChangeShapeType="1"/>
            </p:cNvSpPr>
            <p:nvPr/>
          </p:nvSpPr>
          <p:spPr bwMode="auto">
            <a:xfrm rot="-5400000">
              <a:off x="1695" y="307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29" name="Group 129"/>
          <p:cNvGrpSpPr>
            <a:grpSpLocks/>
          </p:cNvGrpSpPr>
          <p:nvPr/>
        </p:nvGrpSpPr>
        <p:grpSpPr bwMode="auto">
          <a:xfrm rot="6499683">
            <a:off x="3024187" y="4732338"/>
            <a:ext cx="188913" cy="147638"/>
            <a:chOff x="1695" y="3075"/>
            <a:chExt cx="119" cy="93"/>
          </a:xfrm>
        </p:grpSpPr>
        <p:sp>
          <p:nvSpPr>
            <p:cNvPr id="6268" name="Oval 130"/>
            <p:cNvSpPr>
              <a:spLocks noChangeArrowheads="1"/>
            </p:cNvSpPr>
            <p:nvPr/>
          </p:nvSpPr>
          <p:spPr bwMode="auto">
            <a:xfrm>
              <a:off x="1728" y="3120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9" name="Line 131"/>
            <p:cNvSpPr>
              <a:spLocks noChangeAspect="1" noChangeShapeType="1"/>
            </p:cNvSpPr>
            <p:nvPr/>
          </p:nvSpPr>
          <p:spPr bwMode="auto">
            <a:xfrm>
              <a:off x="1773" y="3096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0" name="Line 132"/>
            <p:cNvSpPr>
              <a:spLocks noChangeAspect="1" noChangeShapeType="1"/>
            </p:cNvSpPr>
            <p:nvPr/>
          </p:nvSpPr>
          <p:spPr bwMode="auto">
            <a:xfrm>
              <a:off x="1791" y="30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1" name="Line 133"/>
            <p:cNvSpPr>
              <a:spLocks noChangeAspect="1" noChangeShapeType="1"/>
            </p:cNvSpPr>
            <p:nvPr/>
          </p:nvSpPr>
          <p:spPr bwMode="auto">
            <a:xfrm rot="-5400000">
              <a:off x="1713" y="309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2" name="Line 134"/>
            <p:cNvSpPr>
              <a:spLocks noChangeAspect="1" noChangeShapeType="1"/>
            </p:cNvSpPr>
            <p:nvPr/>
          </p:nvSpPr>
          <p:spPr bwMode="auto">
            <a:xfrm rot="-5400000">
              <a:off x="1695" y="307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30" name="Group 135"/>
          <p:cNvGrpSpPr>
            <a:grpSpLocks/>
          </p:cNvGrpSpPr>
          <p:nvPr/>
        </p:nvGrpSpPr>
        <p:grpSpPr bwMode="auto">
          <a:xfrm rot="5400000">
            <a:off x="4714876" y="1993900"/>
            <a:ext cx="188912" cy="147637"/>
            <a:chOff x="1695" y="3075"/>
            <a:chExt cx="119" cy="93"/>
          </a:xfrm>
        </p:grpSpPr>
        <p:sp>
          <p:nvSpPr>
            <p:cNvPr id="6263" name="Oval 136"/>
            <p:cNvSpPr>
              <a:spLocks noChangeArrowheads="1"/>
            </p:cNvSpPr>
            <p:nvPr/>
          </p:nvSpPr>
          <p:spPr bwMode="auto">
            <a:xfrm>
              <a:off x="1728" y="3120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4" name="Line 137"/>
            <p:cNvSpPr>
              <a:spLocks noChangeAspect="1" noChangeShapeType="1"/>
            </p:cNvSpPr>
            <p:nvPr/>
          </p:nvSpPr>
          <p:spPr bwMode="auto">
            <a:xfrm>
              <a:off x="1773" y="3096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5" name="Line 138"/>
            <p:cNvSpPr>
              <a:spLocks noChangeAspect="1" noChangeShapeType="1"/>
            </p:cNvSpPr>
            <p:nvPr/>
          </p:nvSpPr>
          <p:spPr bwMode="auto">
            <a:xfrm>
              <a:off x="1791" y="30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6" name="Line 139"/>
            <p:cNvSpPr>
              <a:spLocks noChangeAspect="1" noChangeShapeType="1"/>
            </p:cNvSpPr>
            <p:nvPr/>
          </p:nvSpPr>
          <p:spPr bwMode="auto">
            <a:xfrm rot="-5400000">
              <a:off x="1713" y="309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" name="Line 140"/>
            <p:cNvSpPr>
              <a:spLocks noChangeAspect="1" noChangeShapeType="1"/>
            </p:cNvSpPr>
            <p:nvPr/>
          </p:nvSpPr>
          <p:spPr bwMode="auto">
            <a:xfrm rot="-5400000">
              <a:off x="1695" y="307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31" name="Group 141"/>
          <p:cNvGrpSpPr>
            <a:grpSpLocks/>
          </p:cNvGrpSpPr>
          <p:nvPr/>
        </p:nvGrpSpPr>
        <p:grpSpPr bwMode="auto">
          <a:xfrm rot="-5400000">
            <a:off x="4622800" y="1871663"/>
            <a:ext cx="188913" cy="147637"/>
            <a:chOff x="1695" y="3075"/>
            <a:chExt cx="119" cy="93"/>
          </a:xfrm>
        </p:grpSpPr>
        <p:sp>
          <p:nvSpPr>
            <p:cNvPr id="6258" name="Oval 142"/>
            <p:cNvSpPr>
              <a:spLocks noChangeArrowheads="1"/>
            </p:cNvSpPr>
            <p:nvPr/>
          </p:nvSpPr>
          <p:spPr bwMode="auto">
            <a:xfrm>
              <a:off x="1728" y="3120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9" name="Line 143"/>
            <p:cNvSpPr>
              <a:spLocks noChangeAspect="1" noChangeShapeType="1"/>
            </p:cNvSpPr>
            <p:nvPr/>
          </p:nvSpPr>
          <p:spPr bwMode="auto">
            <a:xfrm>
              <a:off x="1773" y="3096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0" name="Line 144"/>
            <p:cNvSpPr>
              <a:spLocks noChangeAspect="1" noChangeShapeType="1"/>
            </p:cNvSpPr>
            <p:nvPr/>
          </p:nvSpPr>
          <p:spPr bwMode="auto">
            <a:xfrm>
              <a:off x="1791" y="30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1" name="Line 145"/>
            <p:cNvSpPr>
              <a:spLocks noChangeAspect="1" noChangeShapeType="1"/>
            </p:cNvSpPr>
            <p:nvPr/>
          </p:nvSpPr>
          <p:spPr bwMode="auto">
            <a:xfrm rot="-5400000">
              <a:off x="1713" y="309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2" name="Line 146"/>
            <p:cNvSpPr>
              <a:spLocks noChangeAspect="1" noChangeShapeType="1"/>
            </p:cNvSpPr>
            <p:nvPr/>
          </p:nvSpPr>
          <p:spPr bwMode="auto">
            <a:xfrm rot="-5400000">
              <a:off x="1695" y="307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32" name="Rectangle 147"/>
          <p:cNvSpPr>
            <a:spLocks noChangeArrowheads="1"/>
          </p:cNvSpPr>
          <p:nvPr/>
        </p:nvSpPr>
        <p:spPr bwMode="auto">
          <a:xfrm>
            <a:off x="1831975" y="5156200"/>
            <a:ext cx="15509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200 MeV Polarimeter</a:t>
            </a:r>
            <a:endParaRPr lang="en-US" sz="1400"/>
          </a:p>
        </p:txBody>
      </p:sp>
      <p:sp>
        <p:nvSpPr>
          <p:cNvPr id="6233" name="Rectangle 148"/>
          <p:cNvSpPr>
            <a:spLocks noChangeArrowheads="1"/>
          </p:cNvSpPr>
          <p:nvPr/>
        </p:nvSpPr>
        <p:spPr bwMode="auto">
          <a:xfrm>
            <a:off x="5092700" y="5121275"/>
            <a:ext cx="1825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AGS Internal Polarimeter</a:t>
            </a:r>
            <a:endParaRPr lang="en-US" sz="1400"/>
          </a:p>
        </p:txBody>
      </p:sp>
      <p:sp>
        <p:nvSpPr>
          <p:cNvPr id="6234" name="Rectangle 149"/>
          <p:cNvSpPr>
            <a:spLocks noChangeArrowheads="1"/>
          </p:cNvSpPr>
          <p:nvPr/>
        </p:nvSpPr>
        <p:spPr bwMode="auto">
          <a:xfrm>
            <a:off x="3994150" y="5192713"/>
            <a:ext cx="150813" cy="92075"/>
          </a:xfrm>
          <a:prstGeom prst="rect">
            <a:avLst/>
          </a:prstGeom>
          <a:solidFill>
            <a:srgbClr val="33CC3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5" name="Rectangle 150"/>
          <p:cNvSpPr>
            <a:spLocks noChangeArrowheads="1"/>
          </p:cNvSpPr>
          <p:nvPr/>
        </p:nvSpPr>
        <p:spPr bwMode="auto">
          <a:xfrm>
            <a:off x="4416425" y="5311775"/>
            <a:ext cx="77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Rf Dipoles</a:t>
            </a:r>
            <a:endParaRPr lang="en-US" sz="1400"/>
          </a:p>
        </p:txBody>
      </p:sp>
      <p:sp>
        <p:nvSpPr>
          <p:cNvPr id="6236" name="Line 151"/>
          <p:cNvSpPr>
            <a:spLocks noChangeShapeType="1"/>
          </p:cNvSpPr>
          <p:nvPr/>
        </p:nvSpPr>
        <p:spPr bwMode="auto">
          <a:xfrm flipH="1" flipV="1">
            <a:off x="4171950" y="5299075"/>
            <a:ext cx="20955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7" name="Line 152"/>
          <p:cNvSpPr>
            <a:spLocks noChangeShapeType="1"/>
          </p:cNvSpPr>
          <p:nvPr/>
        </p:nvSpPr>
        <p:spPr bwMode="auto">
          <a:xfrm flipH="1" flipV="1">
            <a:off x="4819650" y="5146675"/>
            <a:ext cx="20955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8" name="Line 153"/>
          <p:cNvSpPr>
            <a:spLocks noChangeShapeType="1"/>
          </p:cNvSpPr>
          <p:nvPr/>
        </p:nvSpPr>
        <p:spPr bwMode="auto">
          <a:xfrm flipV="1">
            <a:off x="2638425" y="4832350"/>
            <a:ext cx="37623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9" name="Rectangle 154"/>
          <p:cNvSpPr>
            <a:spLocks noChangeArrowheads="1"/>
          </p:cNvSpPr>
          <p:nvPr/>
        </p:nvSpPr>
        <p:spPr bwMode="auto">
          <a:xfrm>
            <a:off x="4841875" y="1143000"/>
            <a:ext cx="226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 b="1">
                <a:solidFill>
                  <a:srgbClr val="006600"/>
                </a:solidFill>
              </a:rPr>
              <a:t>RHIC pC Polarimeters</a:t>
            </a:r>
          </a:p>
        </p:txBody>
      </p:sp>
      <p:sp>
        <p:nvSpPr>
          <p:cNvPr id="6240" name="Line 155"/>
          <p:cNvSpPr>
            <a:spLocks noChangeShapeType="1"/>
          </p:cNvSpPr>
          <p:nvPr/>
        </p:nvSpPr>
        <p:spPr bwMode="auto">
          <a:xfrm flipH="1">
            <a:off x="4800600" y="1524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1" name="Group 156"/>
          <p:cNvGrpSpPr>
            <a:grpSpLocks/>
          </p:cNvGrpSpPr>
          <p:nvPr/>
        </p:nvGrpSpPr>
        <p:grpSpPr bwMode="auto">
          <a:xfrm rot="4177826">
            <a:off x="6435726" y="2179637"/>
            <a:ext cx="195262" cy="195263"/>
            <a:chOff x="3854" y="1435"/>
            <a:chExt cx="123" cy="123"/>
          </a:xfrm>
        </p:grpSpPr>
        <p:sp>
          <p:nvSpPr>
            <p:cNvPr id="6251" name="Oval 157"/>
            <p:cNvSpPr>
              <a:spLocks noChangeArrowheads="1"/>
            </p:cNvSpPr>
            <p:nvPr/>
          </p:nvSpPr>
          <p:spPr bwMode="auto">
            <a:xfrm rot="5400000">
              <a:off x="3888" y="1472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52" name="Group 158"/>
            <p:cNvGrpSpPr>
              <a:grpSpLocks/>
            </p:cNvGrpSpPr>
            <p:nvPr/>
          </p:nvGrpSpPr>
          <p:grpSpPr bwMode="auto">
            <a:xfrm>
              <a:off x="3936" y="1517"/>
              <a:ext cx="41" cy="41"/>
              <a:chOff x="3936" y="1517"/>
              <a:chExt cx="41" cy="41"/>
            </a:xfrm>
          </p:grpSpPr>
          <p:sp>
            <p:nvSpPr>
              <p:cNvPr id="6256" name="Line 159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7" name="Line 160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53" name="Group 161"/>
            <p:cNvGrpSpPr>
              <a:grpSpLocks/>
            </p:cNvGrpSpPr>
            <p:nvPr/>
          </p:nvGrpSpPr>
          <p:grpSpPr bwMode="auto">
            <a:xfrm>
              <a:off x="3854" y="1435"/>
              <a:ext cx="41" cy="41"/>
              <a:chOff x="3936" y="1517"/>
              <a:chExt cx="41" cy="41"/>
            </a:xfrm>
          </p:grpSpPr>
          <p:sp>
            <p:nvSpPr>
              <p:cNvPr id="6254" name="Line 162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5" name="Line 163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42" name="Rectangle 164"/>
          <p:cNvSpPr>
            <a:spLocks noChangeArrowheads="1"/>
          </p:cNvSpPr>
          <p:nvPr/>
        </p:nvSpPr>
        <p:spPr bwMode="auto">
          <a:xfrm>
            <a:off x="1981200" y="990600"/>
            <a:ext cx="2146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solidFill>
                  <a:srgbClr val="006600"/>
                </a:solidFill>
              </a:rPr>
              <a:t>Absolute Polarimeter </a:t>
            </a:r>
          </a:p>
          <a:p>
            <a:pPr eaLnBrk="0" hangingPunct="0">
              <a:lnSpc>
                <a:spcPct val="85000"/>
              </a:lnSpc>
            </a:pPr>
            <a:r>
              <a:rPr lang="en-US" sz="1800" b="1">
                <a:solidFill>
                  <a:srgbClr val="006600"/>
                </a:solidFill>
              </a:rPr>
              <a:t>             (H jet)</a:t>
            </a:r>
          </a:p>
        </p:txBody>
      </p:sp>
      <p:sp>
        <p:nvSpPr>
          <p:cNvPr id="6243" name="Line 165"/>
          <p:cNvSpPr>
            <a:spLocks noChangeShapeType="1"/>
          </p:cNvSpPr>
          <p:nvPr/>
        </p:nvSpPr>
        <p:spPr bwMode="auto">
          <a:xfrm>
            <a:off x="3733800" y="13716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5" name="Group 169"/>
          <p:cNvGrpSpPr>
            <a:grpSpLocks/>
          </p:cNvGrpSpPr>
          <p:nvPr/>
        </p:nvGrpSpPr>
        <p:grpSpPr bwMode="auto">
          <a:xfrm>
            <a:off x="7610475" y="1820863"/>
            <a:ext cx="90488" cy="58737"/>
            <a:chOff x="4845" y="916"/>
            <a:chExt cx="57" cy="37"/>
          </a:xfrm>
        </p:grpSpPr>
        <p:sp>
          <p:nvSpPr>
            <p:cNvPr id="6247" name="Rectangle 170"/>
            <p:cNvSpPr>
              <a:spLocks noChangeArrowheads="1"/>
            </p:cNvSpPr>
            <p:nvPr/>
          </p:nvSpPr>
          <p:spPr bwMode="auto">
            <a:xfrm>
              <a:off x="4845" y="929"/>
              <a:ext cx="21" cy="9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" name="Freeform 171"/>
            <p:cNvSpPr>
              <a:spLocks/>
            </p:cNvSpPr>
            <p:nvPr/>
          </p:nvSpPr>
          <p:spPr bwMode="auto">
            <a:xfrm>
              <a:off x="4865" y="916"/>
              <a:ext cx="37" cy="37"/>
            </a:xfrm>
            <a:custGeom>
              <a:avLst/>
              <a:gdLst>
                <a:gd name="T0" fmla="*/ 0 w 73"/>
                <a:gd name="T1" fmla="*/ 10 h 73"/>
                <a:gd name="T2" fmla="*/ 10 w 73"/>
                <a:gd name="T3" fmla="*/ 5 h 73"/>
                <a:gd name="T4" fmla="*/ 0 w 73"/>
                <a:gd name="T5" fmla="*/ 0 h 73"/>
                <a:gd name="T6" fmla="*/ 0 w 73"/>
                <a:gd name="T7" fmla="*/ 1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73"/>
                <a:gd name="T14" fmla="*/ 73 w 73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73">
                  <a:moveTo>
                    <a:pt x="0" y="73"/>
                  </a:moveTo>
                  <a:lnTo>
                    <a:pt x="73" y="36"/>
                  </a:lnTo>
                  <a:lnTo>
                    <a:pt x="0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6" name="Rectangle 172"/>
          <p:cNvSpPr>
            <a:spLocks noChangeArrowheads="1"/>
          </p:cNvSpPr>
          <p:nvPr/>
        </p:nvSpPr>
        <p:spPr bwMode="auto">
          <a:xfrm>
            <a:off x="4724400" y="3886200"/>
            <a:ext cx="2684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solidFill>
                  <a:srgbClr val="A50021"/>
                </a:solidFill>
              </a:rPr>
              <a:t>2 </a:t>
            </a:r>
            <a:r>
              <a:rPr lang="en-US" sz="1800">
                <a:solidFill>
                  <a:srgbClr val="A50021"/>
                </a:solidFill>
                <a:sym typeface="Symbol" pitchFamily="18" charset="2"/>
              </a:rPr>
              <a:t> 10</a:t>
            </a:r>
            <a:r>
              <a:rPr lang="en-US" sz="1800" baseline="30000">
                <a:solidFill>
                  <a:srgbClr val="A50021"/>
                </a:solidFill>
                <a:sym typeface="Symbol" pitchFamily="18" charset="2"/>
              </a:rPr>
              <a:t>11</a:t>
            </a:r>
            <a:r>
              <a:rPr lang="en-US" sz="1800">
                <a:solidFill>
                  <a:srgbClr val="A50021"/>
                </a:solidFill>
                <a:sym typeface="Symbol" pitchFamily="18" charset="2"/>
              </a:rPr>
              <a:t> Pol. Protons / Bunch</a:t>
            </a:r>
          </a:p>
          <a:p>
            <a:pPr eaLnBrk="0" hangingPunct="0"/>
            <a:r>
              <a:rPr lang="en-US" sz="1800">
                <a:solidFill>
                  <a:srgbClr val="A50021"/>
                </a:solidFill>
                <a:latin typeface="Symbol" pitchFamily="18" charset="2"/>
                <a:sym typeface="Symbol" pitchFamily="18" charset="2"/>
              </a:rPr>
              <a:t>e</a:t>
            </a:r>
            <a:r>
              <a:rPr lang="en-US" sz="1800">
                <a:solidFill>
                  <a:srgbClr val="A50021"/>
                </a:solidFill>
                <a:sym typeface="Symbol" pitchFamily="18" charset="2"/>
              </a:rPr>
              <a:t> = 20 </a:t>
            </a:r>
            <a:r>
              <a:rPr lang="en-US" sz="1800">
                <a:solidFill>
                  <a:srgbClr val="A50021"/>
                </a:solidFill>
                <a:latin typeface="Symbol" pitchFamily="18" charset="2"/>
                <a:sym typeface="Symbol" pitchFamily="18" charset="2"/>
              </a:rPr>
              <a:t>p</a:t>
            </a:r>
            <a:r>
              <a:rPr lang="en-US" sz="1800">
                <a:solidFill>
                  <a:srgbClr val="A50021"/>
                </a:solidFill>
                <a:sym typeface="Symbol" pitchFamily="18" charset="2"/>
              </a:rPr>
              <a:t> mm mrad</a:t>
            </a:r>
            <a:endParaRPr lang="en-US" sz="1800">
              <a:solidFill>
                <a:srgbClr val="A50021"/>
              </a:solidFill>
            </a:endParaRPr>
          </a:p>
        </p:txBody>
      </p:sp>
      <p:sp>
        <p:nvSpPr>
          <p:cNvPr id="169" name="Slide Number Placeholder 1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b="1" dirty="0" smtClean="0"/>
              <a:t>RHIC Progress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0" y="3810000"/>
            <a:ext cx="7772400" cy="2819400"/>
            <a:chOff x="762000" y="3810000"/>
            <a:chExt cx="7772400" cy="2819400"/>
          </a:xfrm>
        </p:grpSpPr>
        <p:sp>
          <p:nvSpPr>
            <p:cNvPr id="5" name="Rectangle 4"/>
            <p:cNvSpPr/>
            <p:nvPr/>
          </p:nvSpPr>
          <p:spPr>
            <a:xfrm>
              <a:off x="762000" y="3810000"/>
              <a:ext cx="77724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62000" y="5181600"/>
              <a:ext cx="77724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7170" name="Object 1"/>
            <p:cNvGraphicFramePr>
              <a:graphicFrameLocks noChangeAspect="1"/>
            </p:cNvGraphicFramePr>
            <p:nvPr/>
          </p:nvGraphicFramePr>
          <p:xfrm>
            <a:off x="2940050" y="6172200"/>
            <a:ext cx="3635375" cy="457200"/>
          </p:xfrm>
          <a:graphic>
            <a:graphicData uri="http://schemas.openxmlformats.org/presentationml/2006/ole">
              <p:oleObj spid="_x0000_s7170" name="Equation" r:id="rId4" imgW="2120760" imgH="266400" progId="Equation.3">
                <p:embed/>
              </p:oleObj>
            </a:graphicData>
          </a:graphic>
        </p:graphicFrame>
      </p:grpSp>
      <p:graphicFrame>
        <p:nvGraphicFramePr>
          <p:cNvPr id="10243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838200" y="1447800"/>
          <a:ext cx="7620000" cy="4374833"/>
        </p:xfrm>
        <a:graphic>
          <a:graphicData uri="http://schemas.openxmlformats.org/drawingml/2006/table">
            <a:tbl>
              <a:tblPr/>
              <a:tblGrid>
                <a:gridCol w="2057400"/>
                <a:gridCol w="1325563"/>
                <a:gridCol w="884237"/>
                <a:gridCol w="914400"/>
                <a:gridCol w="762000"/>
                <a:gridCol w="838200"/>
                <a:gridCol w="838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Parameter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Unit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2002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2003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2004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2005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" pitchFamily="18" charset="0"/>
                        <a:cs typeface="Times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2006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" pitchFamily="18" charset="0"/>
                        <a:cs typeface="Times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No. of </a:t>
                      </a:r>
                      <a:r>
                        <a:rPr kumimoji="0" lang="fr-C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Bunches</a:t>
                      </a:r>
                      <a:endParaRPr kumimoji="0" lang="fr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--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55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55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56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106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111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" pitchFamily="18" charset="0"/>
                          <a:cs typeface="Times" pitchFamily="18" charset="0"/>
                        </a:rPr>
                        <a:t> 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Bunch Intensity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10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11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0.7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0.7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0.7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0.9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1.3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Store Energy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GeV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100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100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100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100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Times" pitchFamily="18" charset="0"/>
                          <a:cs typeface="Times" pitchFamily="18" charset="0"/>
                        </a:rPr>
                        <a:t> 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" pitchFamily="18" charset="0"/>
                        <a:cs typeface="Times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100 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*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" pitchFamily="18" charset="0"/>
                        <a:sym typeface="Symbol" pitchFamily="18" charset="2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1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Times" pitchFamily="18" charset="0"/>
                          <a:cs typeface="Times" pitchFamily="18" charset="0"/>
                        </a:rPr>
                        <a:t> 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" pitchFamily="18" charset="0"/>
                        <a:cs typeface="Times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1 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Peak Luminosity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10</a:t>
                      </a:r>
                      <a:r>
                        <a:rPr kumimoji="0" lang="fr-CA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30</a:t>
                      </a: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cm</a:t>
                      </a:r>
                      <a:r>
                        <a:rPr kumimoji="0" lang="fr-CA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-2</a:t>
                      </a: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s</a:t>
                      </a:r>
                      <a:r>
                        <a:rPr kumimoji="0" lang="fr-CA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-1</a:t>
                      </a:r>
                      <a:endParaRPr kumimoji="0" lang="fr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10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" pitchFamily="18" charset="0"/>
                        <a:cs typeface="Times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35</a:t>
                      </a:r>
                      <a:endParaRPr kumimoji="0" lang="en-GB" sz="1800" b="1" i="0" u="sng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" pitchFamily="18" charset="0"/>
                        <a:cs typeface="Times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Average</a:t>
                      </a: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 </a:t>
                      </a:r>
                      <a:r>
                        <a:rPr kumimoji="0" lang="fr-C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Luminosity</a:t>
                      </a:r>
                      <a:endParaRPr kumimoji="0" lang="fr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fr-CA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cm</a:t>
                      </a:r>
                      <a:r>
                        <a:rPr kumimoji="0" lang="fr-CA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fr-CA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6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Times" pitchFamily="18" charset="0"/>
                          <a:cs typeface="Times" pitchFamily="18" charset="0"/>
                        </a:rPr>
                        <a:t> 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" pitchFamily="18" charset="0"/>
                        <a:cs typeface="Times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20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Collision points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--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Time in store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30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41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56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" pitchFamily="18" charset="0"/>
                        <a:cs typeface="Times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46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" pitchFamily="18" charset="0"/>
                        <a:cs typeface="Times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Average Polarization, store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35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46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50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" pitchFamily="18" charset="0"/>
                        <a:cs typeface="Times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" pitchFamily="18" charset="0"/>
                          <a:cs typeface="Times" pitchFamily="18" charset="0"/>
                        </a:rPr>
                        <a:t>60</a:t>
                      </a:r>
                      <a:endParaRPr kumimoji="0" lang="en-GB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" pitchFamily="18" charset="0"/>
                        <a:cs typeface="Times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b="1" dirty="0" smtClean="0"/>
              <a:t>PHENIX and STAR</a:t>
            </a:r>
          </a:p>
        </p:txBody>
      </p:sp>
      <p:grpSp>
        <p:nvGrpSpPr>
          <p:cNvPr id="30724" name="Group 118"/>
          <p:cNvGrpSpPr>
            <a:grpSpLocks/>
          </p:cNvGrpSpPr>
          <p:nvPr/>
        </p:nvGrpSpPr>
        <p:grpSpPr bwMode="auto">
          <a:xfrm>
            <a:off x="0" y="1295400"/>
            <a:ext cx="3505200" cy="2754313"/>
            <a:chOff x="72" y="1851"/>
            <a:chExt cx="1392" cy="1328"/>
          </a:xfrm>
        </p:grpSpPr>
        <p:pic>
          <p:nvPicPr>
            <p:cNvPr id="30727" name="Picture 119" descr="PHENIXCutAwa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" y="1851"/>
              <a:ext cx="1392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8" name="Picture 120" descr="phenixgoo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0" y="2832"/>
              <a:ext cx="1056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5" name="Text Box 121"/>
          <p:cNvSpPr txBox="1">
            <a:spLocks noChangeArrowheads="1"/>
          </p:cNvSpPr>
          <p:nvPr/>
        </p:nvSpPr>
        <p:spPr bwMode="auto">
          <a:xfrm>
            <a:off x="228600" y="4800600"/>
            <a:ext cx="49657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/>
              <a:t>STAR:</a:t>
            </a:r>
          </a:p>
          <a:p>
            <a:r>
              <a:rPr lang="en-US" b="1"/>
              <a:t>Large acceptance with azimuthal symmetry</a:t>
            </a:r>
          </a:p>
          <a:p>
            <a:r>
              <a:rPr lang="en-US" b="1"/>
              <a:t>Good tracking and PID</a:t>
            </a:r>
          </a:p>
          <a:p>
            <a:r>
              <a:rPr lang="en-US" b="1"/>
              <a:t>Central and forward calorimetry</a:t>
            </a:r>
          </a:p>
        </p:txBody>
      </p:sp>
      <p:sp>
        <p:nvSpPr>
          <p:cNvPr id="30726" name="Text Box 122"/>
          <p:cNvSpPr txBox="1">
            <a:spLocks noChangeArrowheads="1"/>
          </p:cNvSpPr>
          <p:nvPr/>
        </p:nvSpPr>
        <p:spPr bwMode="auto">
          <a:xfrm>
            <a:off x="4114800" y="1371600"/>
            <a:ext cx="352583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/>
              <a:t>PHENIX:</a:t>
            </a:r>
          </a:p>
          <a:p>
            <a:r>
              <a:rPr lang="en-US" b="1"/>
              <a:t>High rate capability</a:t>
            </a:r>
          </a:p>
          <a:p>
            <a:r>
              <a:rPr lang="en-US" b="1"/>
              <a:t>High granularity</a:t>
            </a:r>
          </a:p>
          <a:p>
            <a:r>
              <a:rPr lang="en-US" b="1"/>
              <a:t>Good mass resolution and PID</a:t>
            </a:r>
          </a:p>
          <a:p>
            <a:r>
              <a:rPr lang="en-US" b="1"/>
              <a:t>Limited acceptance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30723" name="Group 114"/>
          <p:cNvGrpSpPr>
            <a:grpSpLocks/>
          </p:cNvGrpSpPr>
          <p:nvPr/>
        </p:nvGrpSpPr>
        <p:grpSpPr bwMode="auto">
          <a:xfrm>
            <a:off x="5562600" y="3657600"/>
            <a:ext cx="3581400" cy="2895600"/>
            <a:chOff x="1944" y="2204"/>
            <a:chExt cx="1536" cy="1136"/>
          </a:xfrm>
        </p:grpSpPr>
        <p:pic>
          <p:nvPicPr>
            <p:cNvPr id="30729" name="Picture 115" descr="star_detector"/>
            <p:cNvPicPr>
              <a:picLocks noChangeAspect="1" noChangeArrowheads="1"/>
            </p:cNvPicPr>
            <p:nvPr/>
          </p:nvPicPr>
          <p:blipFill>
            <a:blip r:embed="rId5"/>
            <a:srcRect l="2136" t="7672"/>
            <a:stretch>
              <a:fillRect/>
            </a:stretch>
          </p:blipFill>
          <p:spPr bwMode="auto">
            <a:xfrm>
              <a:off x="1944" y="2204"/>
              <a:ext cx="1536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88" name="AutoShape 116"/>
            <p:cNvSpPr>
              <a:spLocks noChangeAspect="1" noChangeArrowheads="1"/>
            </p:cNvSpPr>
            <p:nvPr/>
          </p:nvSpPr>
          <p:spPr bwMode="auto">
            <a:xfrm>
              <a:off x="1992" y="2204"/>
              <a:ext cx="576" cy="540"/>
            </a:xfrm>
            <a:prstGeom prst="star5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1" name="Rectangle 117"/>
            <p:cNvSpPr>
              <a:spLocks noChangeAspect="1" noChangeArrowheads="1"/>
            </p:cNvSpPr>
            <p:nvPr/>
          </p:nvSpPr>
          <p:spPr bwMode="auto">
            <a:xfrm>
              <a:off x="2232" y="2420"/>
              <a:ext cx="603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marL="342900" indent="-342900" algn="ctr" eaLnBrk="0" hangingPunct="0"/>
              <a:r>
                <a:rPr lang="en-US" altLang="ja-JP" i="1">
                  <a:solidFill>
                    <a:srgbClr val="FF0000"/>
                  </a:solidFill>
                  <a:ea typeface="ＭＳ Ｐゴシック" pitchFamily="34" charset="-128"/>
                </a:rPr>
                <a:t>STAR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b="1" dirty="0" smtClean="0"/>
              <a:t>Observables 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1143000" y="990600"/>
            <a:ext cx="65532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dirty="0"/>
              <a:t>High Energy Proton scattering can be seen as a scattering of constituent </a:t>
            </a:r>
            <a:r>
              <a:rPr lang="en-US" sz="2400" dirty="0" err="1"/>
              <a:t>partons</a:t>
            </a:r>
            <a:r>
              <a:rPr lang="en-US" sz="2400" dirty="0"/>
              <a:t>: </a:t>
            </a:r>
            <a:r>
              <a:rPr lang="en-US" sz="2400" i="1" dirty="0" err="1"/>
              <a:t>gg</a:t>
            </a:r>
            <a:r>
              <a:rPr lang="en-US" sz="2400" dirty="0"/>
              <a:t>, </a:t>
            </a:r>
            <a:r>
              <a:rPr lang="en-US" sz="2400" i="1" dirty="0" err="1"/>
              <a:t>qg</a:t>
            </a:r>
            <a:r>
              <a:rPr lang="en-US" sz="2400" dirty="0"/>
              <a:t>, </a:t>
            </a:r>
            <a:r>
              <a:rPr lang="en-US" sz="2400" i="1" dirty="0" err="1"/>
              <a:t>qq</a:t>
            </a:r>
            <a:endParaRPr lang="en-US" sz="2400" i="1" dirty="0"/>
          </a:p>
        </p:txBody>
      </p:sp>
      <p:sp>
        <p:nvSpPr>
          <p:cNvPr id="214" name="Oval 195"/>
          <p:cNvSpPr>
            <a:spLocks noChangeArrowheads="1"/>
          </p:cNvSpPr>
          <p:nvPr/>
        </p:nvSpPr>
        <p:spPr bwMode="auto">
          <a:xfrm>
            <a:off x="3429000" y="3552825"/>
            <a:ext cx="228600" cy="838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f</a:t>
            </a:r>
          </a:p>
        </p:txBody>
      </p:sp>
      <p:sp>
        <p:nvSpPr>
          <p:cNvPr id="215" name="Line 196"/>
          <p:cNvSpPr>
            <a:spLocks noChangeShapeType="1"/>
          </p:cNvSpPr>
          <p:nvPr/>
        </p:nvSpPr>
        <p:spPr bwMode="auto">
          <a:xfrm>
            <a:off x="228600" y="39751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" name="Line 197"/>
          <p:cNvSpPr>
            <a:spLocks noChangeShapeType="1"/>
          </p:cNvSpPr>
          <p:nvPr/>
        </p:nvSpPr>
        <p:spPr bwMode="auto">
          <a:xfrm flipH="1">
            <a:off x="3657600" y="39751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" name="Line 198"/>
          <p:cNvSpPr>
            <a:spLocks noChangeShapeType="1"/>
          </p:cNvSpPr>
          <p:nvPr/>
        </p:nvSpPr>
        <p:spPr bwMode="auto">
          <a:xfrm>
            <a:off x="3124200" y="37052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" name="Line 199"/>
          <p:cNvSpPr>
            <a:spLocks noChangeShapeType="1"/>
          </p:cNvSpPr>
          <p:nvPr/>
        </p:nvSpPr>
        <p:spPr bwMode="auto">
          <a:xfrm>
            <a:off x="990600" y="42386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9" name="Line 200"/>
          <p:cNvSpPr>
            <a:spLocks noChangeShapeType="1"/>
          </p:cNvSpPr>
          <p:nvPr/>
        </p:nvSpPr>
        <p:spPr bwMode="auto">
          <a:xfrm>
            <a:off x="3124200" y="42386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" name="Line 201"/>
          <p:cNvSpPr>
            <a:spLocks noChangeShapeType="1"/>
          </p:cNvSpPr>
          <p:nvPr/>
        </p:nvSpPr>
        <p:spPr bwMode="auto">
          <a:xfrm>
            <a:off x="990600" y="37052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" name="Line 203"/>
          <p:cNvSpPr>
            <a:spLocks noChangeShapeType="1"/>
          </p:cNvSpPr>
          <p:nvPr/>
        </p:nvSpPr>
        <p:spPr bwMode="auto">
          <a:xfrm>
            <a:off x="990600" y="3962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3" name="Line 204"/>
          <p:cNvSpPr>
            <a:spLocks noChangeShapeType="1"/>
          </p:cNvSpPr>
          <p:nvPr/>
        </p:nvSpPr>
        <p:spPr bwMode="auto">
          <a:xfrm flipH="1">
            <a:off x="2438400" y="3962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" name="Line 206"/>
          <p:cNvSpPr>
            <a:spLocks noChangeShapeType="1"/>
          </p:cNvSpPr>
          <p:nvPr/>
        </p:nvSpPr>
        <p:spPr bwMode="auto">
          <a:xfrm flipV="1">
            <a:off x="1905000" y="4086225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" name="Oval 209"/>
          <p:cNvSpPr>
            <a:spLocks noChangeArrowheads="1"/>
          </p:cNvSpPr>
          <p:nvPr/>
        </p:nvSpPr>
        <p:spPr bwMode="auto">
          <a:xfrm>
            <a:off x="762000" y="3552825"/>
            <a:ext cx="228600" cy="838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f</a:t>
            </a:r>
          </a:p>
        </p:txBody>
      </p:sp>
      <p:sp>
        <p:nvSpPr>
          <p:cNvPr id="227" name="Oval 212"/>
          <p:cNvSpPr>
            <a:spLocks noChangeArrowheads="1"/>
          </p:cNvSpPr>
          <p:nvPr/>
        </p:nvSpPr>
        <p:spPr bwMode="auto">
          <a:xfrm>
            <a:off x="2133600" y="3810000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sym typeface="Symbol" pitchFamily="18" charset="2"/>
              </a:rPr>
              <a:t></a:t>
            </a:r>
            <a:endParaRPr lang="en-US" sz="1800" dirty="0"/>
          </a:p>
        </p:txBody>
      </p:sp>
      <p:sp>
        <p:nvSpPr>
          <p:cNvPr id="228" name="Line 207"/>
          <p:cNvSpPr>
            <a:spLocks noChangeShapeType="1"/>
          </p:cNvSpPr>
          <p:nvPr/>
        </p:nvSpPr>
        <p:spPr bwMode="auto">
          <a:xfrm flipV="1">
            <a:off x="2362200" y="3248025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9" name="Text Box 213"/>
          <p:cNvSpPr txBox="1">
            <a:spLocks noChangeArrowheads="1"/>
          </p:cNvSpPr>
          <p:nvPr/>
        </p:nvSpPr>
        <p:spPr bwMode="auto">
          <a:xfrm>
            <a:off x="4038600" y="38576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230" name="Text Box 214"/>
          <p:cNvSpPr txBox="1">
            <a:spLocks noChangeArrowheads="1"/>
          </p:cNvSpPr>
          <p:nvPr/>
        </p:nvSpPr>
        <p:spPr bwMode="auto">
          <a:xfrm>
            <a:off x="152400" y="38576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231" name="Text Box 215"/>
          <p:cNvSpPr txBox="1">
            <a:spLocks noChangeArrowheads="1"/>
          </p:cNvSpPr>
          <p:nvPr/>
        </p:nvSpPr>
        <p:spPr bwMode="auto">
          <a:xfrm>
            <a:off x="2819400" y="362902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  <a:r>
              <a:rPr lang="en-US" sz="1800" baseline="-25000"/>
              <a:t>b</a:t>
            </a:r>
          </a:p>
        </p:txBody>
      </p:sp>
      <p:sp>
        <p:nvSpPr>
          <p:cNvPr id="232" name="Text Box 216"/>
          <p:cNvSpPr txBox="1">
            <a:spLocks noChangeArrowheads="1"/>
          </p:cNvSpPr>
          <p:nvPr/>
        </p:nvSpPr>
        <p:spPr bwMode="auto">
          <a:xfrm>
            <a:off x="1219200" y="3629025"/>
            <a:ext cx="36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  <a:r>
              <a:rPr lang="en-US" sz="1800" baseline="-25000"/>
              <a:t>a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990600" y="2409825"/>
            <a:ext cx="7696200" cy="4124504"/>
            <a:chOff x="990600" y="2409825"/>
            <a:chExt cx="7696200" cy="4124504"/>
          </a:xfrm>
        </p:grpSpPr>
        <p:sp>
          <p:nvSpPr>
            <p:cNvPr id="31753" name="TextBox 195"/>
            <p:cNvSpPr txBox="1">
              <a:spLocks noChangeArrowheads="1"/>
            </p:cNvSpPr>
            <p:nvPr/>
          </p:nvSpPr>
          <p:spPr bwMode="auto">
            <a:xfrm>
              <a:off x="4495800" y="5334000"/>
              <a:ext cx="4191000" cy="120032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Observable: </a:t>
              </a:r>
            </a:p>
            <a:p>
              <a:pPr lvl="1"/>
              <a:r>
                <a:rPr lang="en-US" sz="2400" dirty="0" smtClean="0"/>
                <a:t>Either </a:t>
              </a:r>
              <a:r>
                <a:rPr lang="en-US" sz="2400" dirty="0"/>
                <a:t>the whole </a:t>
              </a:r>
              <a:r>
                <a:rPr lang="en-US" sz="2400" b="1" dirty="0">
                  <a:solidFill>
                    <a:srgbClr val="C00000"/>
                  </a:solidFill>
                </a:rPr>
                <a:t>Jet </a:t>
              </a:r>
              <a:r>
                <a:rPr lang="en-US" sz="2400" dirty="0"/>
                <a:t>or its “fragments” (</a:t>
              </a:r>
              <a:r>
                <a:rPr lang="en-US" sz="2400" b="1" dirty="0">
                  <a:solidFill>
                    <a:srgbClr val="C00000"/>
                  </a:solidFill>
                </a:rPr>
                <a:t>hadrons</a:t>
              </a:r>
              <a:r>
                <a:rPr lang="en-US" sz="2400" dirty="0"/>
                <a:t>) </a:t>
              </a:r>
            </a:p>
          </p:txBody>
        </p:sp>
        <p:sp>
          <p:nvSpPr>
            <p:cNvPr id="213" name="Rectangle 225"/>
            <p:cNvSpPr>
              <a:spLocks noChangeArrowheads="1"/>
            </p:cNvSpPr>
            <p:nvPr/>
          </p:nvSpPr>
          <p:spPr bwMode="auto">
            <a:xfrm rot="1545956">
              <a:off x="2743200" y="2409825"/>
              <a:ext cx="9144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/>
                <a:t>Detector</a:t>
              </a:r>
            </a:p>
          </p:txBody>
        </p:sp>
        <p:sp>
          <p:nvSpPr>
            <p:cNvPr id="240" name="Rectangle 227"/>
            <p:cNvSpPr>
              <a:spLocks noChangeArrowheads="1"/>
            </p:cNvSpPr>
            <p:nvPr/>
          </p:nvSpPr>
          <p:spPr bwMode="auto">
            <a:xfrm rot="1516401">
              <a:off x="990600" y="5305425"/>
              <a:ext cx="990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/>
                <a:t>Detector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24000" y="2133600"/>
            <a:ext cx="7620000" cy="3187700"/>
            <a:chOff x="1524000" y="2133600"/>
            <a:chExt cx="7620000" cy="3187700"/>
          </a:xfrm>
        </p:grpSpPr>
        <p:sp>
          <p:nvSpPr>
            <p:cNvPr id="31749" name="TextBox 4"/>
            <p:cNvSpPr txBox="1">
              <a:spLocks noChangeArrowheads="1"/>
            </p:cNvSpPr>
            <p:nvPr/>
          </p:nvSpPr>
          <p:spPr bwMode="auto">
            <a:xfrm>
              <a:off x="4495800" y="2133600"/>
              <a:ext cx="4648200" cy="2954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  <a:spcAft>
                  <a:spcPts val="1200"/>
                </a:spcAft>
              </a:pPr>
              <a:r>
                <a:rPr lang="en-US" dirty="0"/>
                <a:t>Quarks and gluons are not seen directly </a:t>
              </a:r>
            </a:p>
            <a:p>
              <a:pPr>
                <a:lnSpc>
                  <a:spcPct val="85000"/>
                </a:lnSpc>
                <a:spcAft>
                  <a:spcPts val="1200"/>
                </a:spcAft>
              </a:pPr>
              <a:r>
                <a:rPr lang="en-US" dirty="0"/>
                <a:t>They are locked within </a:t>
              </a:r>
              <a:r>
                <a:rPr lang="en-US" dirty="0" smtClean="0"/>
                <a:t>hadrons (confinement): </a:t>
              </a:r>
              <a:r>
                <a:rPr lang="en-US" dirty="0"/>
                <a:t>baryons (protons, neutrons etc.) and mesons (</a:t>
              </a:r>
              <a:r>
                <a:rPr lang="en-US" dirty="0" err="1"/>
                <a:t>pions</a:t>
              </a:r>
              <a:r>
                <a:rPr lang="en-US" dirty="0"/>
                <a:t>, </a:t>
              </a:r>
              <a:r>
                <a:rPr lang="en-US" dirty="0" err="1"/>
                <a:t>kaons</a:t>
              </a:r>
              <a:r>
                <a:rPr lang="en-US" dirty="0"/>
                <a:t> etc)</a:t>
              </a:r>
            </a:p>
            <a:p>
              <a:pPr>
                <a:lnSpc>
                  <a:spcPct val="85000"/>
                </a:lnSpc>
                <a:spcAft>
                  <a:spcPts val="1200"/>
                </a:spcAft>
              </a:pPr>
              <a:r>
                <a:rPr lang="en-US" dirty="0" err="1"/>
                <a:t>Partons</a:t>
              </a:r>
              <a:r>
                <a:rPr lang="en-US" dirty="0"/>
                <a:t> from hard </a:t>
              </a:r>
              <a:r>
                <a:rPr lang="en-US" dirty="0" smtClean="0"/>
                <a:t>scattering </a:t>
              </a:r>
              <a:r>
                <a:rPr lang="en-US" dirty="0"/>
                <a:t>evolve via radiation and </a:t>
              </a:r>
              <a:r>
                <a:rPr lang="en-US" dirty="0" err="1"/>
                <a:t>hadronization</a:t>
              </a:r>
              <a:r>
                <a:rPr lang="en-US" dirty="0"/>
                <a:t> (fragmentation) processes to form “sprays” of nearly collinear hadrons - </a:t>
              </a:r>
              <a:r>
                <a:rPr lang="en-US" b="1" dirty="0">
                  <a:solidFill>
                    <a:srgbClr val="CC3300"/>
                  </a:solidFill>
                </a:rPr>
                <a:t>Jet</a:t>
              </a:r>
            </a:p>
            <a:p>
              <a:endParaRPr lang="en-US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524000" y="2638425"/>
              <a:ext cx="1524000" cy="2682875"/>
              <a:chOff x="1524000" y="2638425"/>
              <a:chExt cx="1524000" cy="2682875"/>
            </a:xfrm>
          </p:grpSpPr>
          <p:sp>
            <p:nvSpPr>
              <p:cNvPr id="221" name="Oval 202"/>
              <p:cNvSpPr>
                <a:spLocks noChangeArrowheads="1"/>
              </p:cNvSpPr>
              <p:nvPr/>
            </p:nvSpPr>
            <p:spPr bwMode="auto">
              <a:xfrm>
                <a:off x="1676400" y="4543425"/>
                <a:ext cx="304800" cy="30480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sym typeface="Symbol" pitchFamily="18" charset="2"/>
                  </a:rPr>
                  <a:t>D</a:t>
                </a:r>
                <a:endParaRPr lang="en-US" sz="1600" dirty="0"/>
              </a:p>
            </p:txBody>
          </p:sp>
          <p:sp>
            <p:nvSpPr>
              <p:cNvPr id="226" name="Oval 211"/>
              <p:cNvSpPr>
                <a:spLocks noChangeArrowheads="1"/>
              </p:cNvSpPr>
              <p:nvPr/>
            </p:nvSpPr>
            <p:spPr bwMode="auto">
              <a:xfrm>
                <a:off x="2590800" y="3019425"/>
                <a:ext cx="304800" cy="30480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sym typeface="Symbol" pitchFamily="18" charset="2"/>
                  </a:rPr>
                  <a:t>D</a:t>
                </a:r>
                <a:endParaRPr lang="en-US" sz="1600" dirty="0"/>
              </a:p>
            </p:txBody>
          </p:sp>
          <p:sp>
            <p:nvSpPr>
              <p:cNvPr id="233" name="Line 217"/>
              <p:cNvSpPr>
                <a:spLocks noChangeShapeType="1"/>
              </p:cNvSpPr>
              <p:nvPr/>
            </p:nvSpPr>
            <p:spPr bwMode="auto">
              <a:xfrm flipV="1">
                <a:off x="2819400" y="2638425"/>
                <a:ext cx="228600" cy="381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218"/>
              <p:cNvSpPr>
                <a:spLocks noChangeShapeType="1"/>
              </p:cNvSpPr>
              <p:nvPr/>
            </p:nvSpPr>
            <p:spPr bwMode="auto">
              <a:xfrm flipV="1">
                <a:off x="2743200" y="2790825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219"/>
              <p:cNvSpPr>
                <a:spLocks noChangeShapeType="1"/>
              </p:cNvSpPr>
              <p:nvPr/>
            </p:nvSpPr>
            <p:spPr bwMode="auto">
              <a:xfrm flipV="1">
                <a:off x="2819400" y="2714625"/>
                <a:ext cx="7620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220"/>
              <p:cNvSpPr>
                <a:spLocks noChangeShapeType="1"/>
              </p:cNvSpPr>
              <p:nvPr/>
            </p:nvSpPr>
            <p:spPr bwMode="auto">
              <a:xfrm flipV="1">
                <a:off x="2819400" y="2943225"/>
                <a:ext cx="152400" cy="152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221"/>
              <p:cNvSpPr>
                <a:spLocks noChangeShapeType="1"/>
              </p:cNvSpPr>
              <p:nvPr/>
            </p:nvSpPr>
            <p:spPr bwMode="auto">
              <a:xfrm flipH="1">
                <a:off x="1524000" y="4848225"/>
                <a:ext cx="228600" cy="381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222"/>
              <p:cNvSpPr>
                <a:spLocks noChangeShapeType="1"/>
              </p:cNvSpPr>
              <p:nvPr/>
            </p:nvSpPr>
            <p:spPr bwMode="auto">
              <a:xfrm flipH="1">
                <a:off x="1524000" y="4772025"/>
                <a:ext cx="152400" cy="152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223"/>
              <p:cNvSpPr>
                <a:spLocks noChangeShapeType="1"/>
              </p:cNvSpPr>
              <p:nvPr/>
            </p:nvSpPr>
            <p:spPr bwMode="auto">
              <a:xfrm>
                <a:off x="1828800" y="4848225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Text Box 229"/>
              <p:cNvSpPr txBox="1">
                <a:spLocks noChangeArrowheads="1"/>
              </p:cNvSpPr>
              <p:nvPr/>
            </p:nvSpPr>
            <p:spPr bwMode="auto">
              <a:xfrm>
                <a:off x="1905000" y="4924425"/>
                <a:ext cx="100171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ym typeface="Symbol" pitchFamily="18" charset="2"/>
                  </a:rPr>
                  <a:t>,K,p</a:t>
                </a:r>
                <a:r>
                  <a:rPr lang="en-US">
                    <a:sym typeface="Symbol" pitchFamily="18" charset="2"/>
                  </a:rPr>
                  <a:t>…</a:t>
                </a:r>
                <a:endParaRPr lang="en-US"/>
              </a:p>
            </p:txBody>
          </p:sp>
          <p:sp>
            <p:nvSpPr>
              <p:cNvPr id="242" name="Text Box 230"/>
              <p:cNvSpPr txBox="1">
                <a:spLocks noChangeArrowheads="1"/>
              </p:cNvSpPr>
              <p:nvPr/>
            </p:nvSpPr>
            <p:spPr bwMode="auto">
              <a:xfrm>
                <a:off x="1676400" y="2638425"/>
                <a:ext cx="100171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ym typeface="Symbol" pitchFamily="18" charset="2"/>
                  </a:rPr>
                  <a:t>,K,p</a:t>
                </a:r>
                <a:r>
                  <a:rPr lang="en-US">
                    <a:sym typeface="Symbol" pitchFamily="18" charset="2"/>
                  </a:rPr>
                  <a:t>…</a:t>
                </a:r>
                <a:endParaRPr lang="en-US"/>
              </a:p>
            </p:txBody>
          </p:sp>
        </p:grpSp>
      </p:grp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4000" b="1" dirty="0" smtClean="0"/>
              <a:t>RHIC Spin Measurements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0" name="Oval 195"/>
          <p:cNvSpPr>
            <a:spLocks noChangeArrowheads="1"/>
          </p:cNvSpPr>
          <p:nvPr/>
        </p:nvSpPr>
        <p:spPr bwMode="auto">
          <a:xfrm>
            <a:off x="3505200" y="1876425"/>
            <a:ext cx="228600" cy="838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/>
              <a:t>g</a:t>
            </a:r>
            <a:endParaRPr lang="en-US" sz="1800" dirty="0"/>
          </a:p>
        </p:txBody>
      </p:sp>
      <p:sp>
        <p:nvSpPr>
          <p:cNvPr id="51" name="Line 196"/>
          <p:cNvSpPr>
            <a:spLocks noChangeShapeType="1"/>
          </p:cNvSpPr>
          <p:nvPr/>
        </p:nvSpPr>
        <p:spPr bwMode="auto">
          <a:xfrm>
            <a:off x="304800" y="22987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197"/>
          <p:cNvSpPr>
            <a:spLocks noChangeShapeType="1"/>
          </p:cNvSpPr>
          <p:nvPr/>
        </p:nvSpPr>
        <p:spPr bwMode="auto">
          <a:xfrm flipH="1">
            <a:off x="3733800" y="22987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Line 198"/>
          <p:cNvSpPr>
            <a:spLocks noChangeShapeType="1"/>
          </p:cNvSpPr>
          <p:nvPr/>
        </p:nvSpPr>
        <p:spPr bwMode="auto">
          <a:xfrm>
            <a:off x="3200400" y="20288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Line 199"/>
          <p:cNvSpPr>
            <a:spLocks noChangeShapeType="1"/>
          </p:cNvSpPr>
          <p:nvPr/>
        </p:nvSpPr>
        <p:spPr bwMode="auto">
          <a:xfrm>
            <a:off x="1066800" y="25622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200"/>
          <p:cNvSpPr>
            <a:spLocks noChangeShapeType="1"/>
          </p:cNvSpPr>
          <p:nvPr/>
        </p:nvSpPr>
        <p:spPr bwMode="auto">
          <a:xfrm>
            <a:off x="3200400" y="25622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201"/>
          <p:cNvSpPr>
            <a:spLocks noChangeShapeType="1"/>
          </p:cNvSpPr>
          <p:nvPr/>
        </p:nvSpPr>
        <p:spPr bwMode="auto">
          <a:xfrm>
            <a:off x="1066800" y="20288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203"/>
          <p:cNvSpPr>
            <a:spLocks noChangeShapeType="1"/>
          </p:cNvSpPr>
          <p:nvPr/>
        </p:nvSpPr>
        <p:spPr bwMode="auto">
          <a:xfrm>
            <a:off x="990600" y="2286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204"/>
          <p:cNvSpPr>
            <a:spLocks noChangeShapeType="1"/>
          </p:cNvSpPr>
          <p:nvPr/>
        </p:nvSpPr>
        <p:spPr bwMode="auto">
          <a:xfrm flipH="1">
            <a:off x="2514600" y="2286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Line 206"/>
          <p:cNvSpPr>
            <a:spLocks noChangeShapeType="1"/>
          </p:cNvSpPr>
          <p:nvPr/>
        </p:nvSpPr>
        <p:spPr bwMode="auto">
          <a:xfrm flipV="1">
            <a:off x="1828800" y="2409824"/>
            <a:ext cx="457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Oval 209"/>
          <p:cNvSpPr>
            <a:spLocks noChangeArrowheads="1"/>
          </p:cNvSpPr>
          <p:nvPr/>
        </p:nvSpPr>
        <p:spPr bwMode="auto">
          <a:xfrm>
            <a:off x="838200" y="1876425"/>
            <a:ext cx="228600" cy="838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/>
              <a:t>q</a:t>
            </a:r>
            <a:endParaRPr lang="en-US" sz="1800" dirty="0"/>
          </a:p>
        </p:txBody>
      </p:sp>
      <p:sp>
        <p:nvSpPr>
          <p:cNvPr id="62" name="Line 207"/>
          <p:cNvSpPr>
            <a:spLocks noChangeShapeType="1"/>
          </p:cNvSpPr>
          <p:nvPr/>
        </p:nvSpPr>
        <p:spPr bwMode="auto">
          <a:xfrm flipV="1">
            <a:off x="2438400" y="1371600"/>
            <a:ext cx="381000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Text Box 213"/>
          <p:cNvSpPr txBox="1">
            <a:spLocks noChangeArrowheads="1"/>
          </p:cNvSpPr>
          <p:nvPr/>
        </p:nvSpPr>
        <p:spPr bwMode="auto">
          <a:xfrm>
            <a:off x="4114800" y="21812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64" name="Text Box 214"/>
          <p:cNvSpPr txBox="1">
            <a:spLocks noChangeArrowheads="1"/>
          </p:cNvSpPr>
          <p:nvPr/>
        </p:nvSpPr>
        <p:spPr bwMode="auto">
          <a:xfrm>
            <a:off x="228600" y="21812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67" name="Line 221"/>
          <p:cNvSpPr>
            <a:spLocks noChangeShapeType="1"/>
          </p:cNvSpPr>
          <p:nvPr/>
        </p:nvSpPr>
        <p:spPr bwMode="auto">
          <a:xfrm flipH="1">
            <a:off x="1600200" y="3200400"/>
            <a:ext cx="2286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Line 222"/>
          <p:cNvSpPr>
            <a:spLocks noChangeShapeType="1"/>
          </p:cNvSpPr>
          <p:nvPr/>
        </p:nvSpPr>
        <p:spPr bwMode="auto">
          <a:xfrm flipH="1">
            <a:off x="1600200" y="31242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Line 223"/>
          <p:cNvSpPr>
            <a:spLocks noChangeShapeType="1"/>
          </p:cNvSpPr>
          <p:nvPr/>
        </p:nvSpPr>
        <p:spPr bwMode="auto">
          <a:xfrm>
            <a:off x="1905000" y="3200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990600" y="3200400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781800" y="1752600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Other exp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81" name="Straight Arrow Connector 80"/>
          <p:cNvCxnSpPr/>
          <p:nvPr/>
        </p:nvCxnSpPr>
        <p:spPr>
          <a:xfrm rot="16200000" flipH="1">
            <a:off x="7430294" y="2324894"/>
            <a:ext cx="381000" cy="15081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7543800" y="2667000"/>
            <a:ext cx="457200" cy="457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 rot="18104850">
            <a:off x="1772101" y="2614041"/>
            <a:ext cx="727227" cy="163483"/>
          </a:xfrm>
          <a:custGeom>
            <a:avLst/>
            <a:gdLst>
              <a:gd name="connsiteX0" fmla="*/ 6495393 w 6495395"/>
              <a:gd name="connsiteY0" fmla="*/ 472966 h 1103263"/>
              <a:gd name="connsiteX1" fmla="*/ 6448096 w 6495395"/>
              <a:gd name="connsiteY1" fmla="*/ 441435 h 1103263"/>
              <a:gd name="connsiteX2" fmla="*/ 6369269 w 6495395"/>
              <a:gd name="connsiteY2" fmla="*/ 362607 h 1103263"/>
              <a:gd name="connsiteX3" fmla="*/ 6337738 w 6495395"/>
              <a:gd name="connsiteY3" fmla="*/ 315311 h 1103263"/>
              <a:gd name="connsiteX4" fmla="*/ 6243145 w 6495395"/>
              <a:gd name="connsiteY4" fmla="*/ 252249 h 1103263"/>
              <a:gd name="connsiteX5" fmla="*/ 6148551 w 6495395"/>
              <a:gd name="connsiteY5" fmla="*/ 204952 h 1103263"/>
              <a:gd name="connsiteX6" fmla="*/ 6101255 w 6495395"/>
              <a:gd name="connsiteY6" fmla="*/ 173421 h 1103263"/>
              <a:gd name="connsiteX7" fmla="*/ 5738648 w 6495395"/>
              <a:gd name="connsiteY7" fmla="*/ 173421 h 1103263"/>
              <a:gd name="connsiteX8" fmla="*/ 5691351 w 6495395"/>
              <a:gd name="connsiteY8" fmla="*/ 204952 h 1103263"/>
              <a:gd name="connsiteX9" fmla="*/ 5644055 w 6495395"/>
              <a:gd name="connsiteY9" fmla="*/ 220717 h 1103263"/>
              <a:gd name="connsiteX10" fmla="*/ 5628289 w 6495395"/>
              <a:gd name="connsiteY10" fmla="*/ 268014 h 1103263"/>
              <a:gd name="connsiteX11" fmla="*/ 5596758 w 6495395"/>
              <a:gd name="connsiteY11" fmla="*/ 315311 h 1103263"/>
              <a:gd name="connsiteX12" fmla="*/ 5612524 w 6495395"/>
              <a:gd name="connsiteY12" fmla="*/ 819807 h 1103263"/>
              <a:gd name="connsiteX13" fmla="*/ 5849007 w 6495395"/>
              <a:gd name="connsiteY13" fmla="*/ 756745 h 1103263"/>
              <a:gd name="connsiteX14" fmla="*/ 5833241 w 6495395"/>
              <a:gd name="connsiteY14" fmla="*/ 425669 h 1103263"/>
              <a:gd name="connsiteX15" fmla="*/ 5817476 w 6495395"/>
              <a:gd name="connsiteY15" fmla="*/ 362607 h 1103263"/>
              <a:gd name="connsiteX16" fmla="*/ 5722882 w 6495395"/>
              <a:gd name="connsiteY16" fmla="*/ 252249 h 1103263"/>
              <a:gd name="connsiteX17" fmla="*/ 5691351 w 6495395"/>
              <a:gd name="connsiteY17" fmla="*/ 204952 h 1103263"/>
              <a:gd name="connsiteX18" fmla="*/ 5580993 w 6495395"/>
              <a:gd name="connsiteY18" fmla="*/ 141890 h 1103263"/>
              <a:gd name="connsiteX19" fmla="*/ 5439103 w 6495395"/>
              <a:gd name="connsiteY19" fmla="*/ 63062 h 1103263"/>
              <a:gd name="connsiteX20" fmla="*/ 4981903 w 6495395"/>
              <a:gd name="connsiteY20" fmla="*/ 78828 h 1103263"/>
              <a:gd name="connsiteX21" fmla="*/ 4950372 w 6495395"/>
              <a:gd name="connsiteY21" fmla="*/ 126124 h 1103263"/>
              <a:gd name="connsiteX22" fmla="*/ 4855779 w 6495395"/>
              <a:gd name="connsiteY22" fmla="*/ 236483 h 1103263"/>
              <a:gd name="connsiteX23" fmla="*/ 4871545 w 6495395"/>
              <a:gd name="connsiteY23" fmla="*/ 677917 h 1103263"/>
              <a:gd name="connsiteX24" fmla="*/ 4887310 w 6495395"/>
              <a:gd name="connsiteY24" fmla="*/ 756745 h 1103263"/>
              <a:gd name="connsiteX25" fmla="*/ 4903076 w 6495395"/>
              <a:gd name="connsiteY25" fmla="*/ 804042 h 1103263"/>
              <a:gd name="connsiteX26" fmla="*/ 4997669 w 6495395"/>
              <a:gd name="connsiteY26" fmla="*/ 835573 h 1103263"/>
              <a:gd name="connsiteX27" fmla="*/ 5218386 w 6495395"/>
              <a:gd name="connsiteY27" fmla="*/ 772511 h 1103263"/>
              <a:gd name="connsiteX28" fmla="*/ 5234151 w 6495395"/>
              <a:gd name="connsiteY28" fmla="*/ 725214 h 1103263"/>
              <a:gd name="connsiteX29" fmla="*/ 5202620 w 6495395"/>
              <a:gd name="connsiteY29" fmla="*/ 488731 h 1103263"/>
              <a:gd name="connsiteX30" fmla="*/ 5171089 w 6495395"/>
              <a:gd name="connsiteY30" fmla="*/ 441435 h 1103263"/>
              <a:gd name="connsiteX31" fmla="*/ 5123793 w 6495395"/>
              <a:gd name="connsiteY31" fmla="*/ 409904 h 1103263"/>
              <a:gd name="connsiteX32" fmla="*/ 5076496 w 6495395"/>
              <a:gd name="connsiteY32" fmla="*/ 362607 h 1103263"/>
              <a:gd name="connsiteX33" fmla="*/ 4997669 w 6495395"/>
              <a:gd name="connsiteY33" fmla="*/ 252249 h 1103263"/>
              <a:gd name="connsiteX34" fmla="*/ 4903076 w 6495395"/>
              <a:gd name="connsiteY34" fmla="*/ 189186 h 1103263"/>
              <a:gd name="connsiteX35" fmla="*/ 4792717 w 6495395"/>
              <a:gd name="connsiteY35" fmla="*/ 126124 h 1103263"/>
              <a:gd name="connsiteX36" fmla="*/ 4745420 w 6495395"/>
              <a:gd name="connsiteY36" fmla="*/ 110359 h 1103263"/>
              <a:gd name="connsiteX37" fmla="*/ 4335517 w 6495395"/>
              <a:gd name="connsiteY37" fmla="*/ 126124 h 1103263"/>
              <a:gd name="connsiteX38" fmla="*/ 4288220 w 6495395"/>
              <a:gd name="connsiteY38" fmla="*/ 141890 h 1103263"/>
              <a:gd name="connsiteX39" fmla="*/ 4225158 w 6495395"/>
              <a:gd name="connsiteY39" fmla="*/ 189186 h 1103263"/>
              <a:gd name="connsiteX40" fmla="*/ 4162096 w 6495395"/>
              <a:gd name="connsiteY40" fmla="*/ 315311 h 1103263"/>
              <a:gd name="connsiteX41" fmla="*/ 4130565 w 6495395"/>
              <a:gd name="connsiteY41" fmla="*/ 409904 h 1103263"/>
              <a:gd name="connsiteX42" fmla="*/ 4146331 w 6495395"/>
              <a:gd name="connsiteY42" fmla="*/ 630621 h 1103263"/>
              <a:gd name="connsiteX43" fmla="*/ 4209393 w 6495395"/>
              <a:gd name="connsiteY43" fmla="*/ 709449 h 1103263"/>
              <a:gd name="connsiteX44" fmla="*/ 4240924 w 6495395"/>
              <a:gd name="connsiteY44" fmla="*/ 756745 h 1103263"/>
              <a:gd name="connsiteX45" fmla="*/ 4288220 w 6495395"/>
              <a:gd name="connsiteY45" fmla="*/ 772511 h 1103263"/>
              <a:gd name="connsiteX46" fmla="*/ 4493172 w 6495395"/>
              <a:gd name="connsiteY46" fmla="*/ 804042 h 1103263"/>
              <a:gd name="connsiteX47" fmla="*/ 4524703 w 6495395"/>
              <a:gd name="connsiteY47" fmla="*/ 709449 h 1103263"/>
              <a:gd name="connsiteX48" fmla="*/ 4556234 w 6495395"/>
              <a:gd name="connsiteY48" fmla="*/ 677917 h 1103263"/>
              <a:gd name="connsiteX49" fmla="*/ 4540469 w 6495395"/>
              <a:gd name="connsiteY49" fmla="*/ 425669 h 1103263"/>
              <a:gd name="connsiteX50" fmla="*/ 4382814 w 6495395"/>
              <a:gd name="connsiteY50" fmla="*/ 268014 h 1103263"/>
              <a:gd name="connsiteX51" fmla="*/ 4240924 w 6495395"/>
              <a:gd name="connsiteY51" fmla="*/ 173421 h 1103263"/>
              <a:gd name="connsiteX52" fmla="*/ 4146331 w 6495395"/>
              <a:gd name="connsiteY52" fmla="*/ 110359 h 1103263"/>
              <a:gd name="connsiteX53" fmla="*/ 3957145 w 6495395"/>
              <a:gd name="connsiteY53" fmla="*/ 78828 h 1103263"/>
              <a:gd name="connsiteX54" fmla="*/ 3563007 w 6495395"/>
              <a:gd name="connsiteY54" fmla="*/ 110359 h 1103263"/>
              <a:gd name="connsiteX55" fmla="*/ 3515710 w 6495395"/>
              <a:gd name="connsiteY55" fmla="*/ 126124 h 1103263"/>
              <a:gd name="connsiteX56" fmla="*/ 3468414 w 6495395"/>
              <a:gd name="connsiteY56" fmla="*/ 173421 h 1103263"/>
              <a:gd name="connsiteX57" fmla="*/ 3421117 w 6495395"/>
              <a:gd name="connsiteY57" fmla="*/ 189186 h 1103263"/>
              <a:gd name="connsiteX58" fmla="*/ 3342289 w 6495395"/>
              <a:gd name="connsiteY58" fmla="*/ 252249 h 1103263"/>
              <a:gd name="connsiteX59" fmla="*/ 3310758 w 6495395"/>
              <a:gd name="connsiteY59" fmla="*/ 315311 h 1103263"/>
              <a:gd name="connsiteX60" fmla="*/ 3279227 w 6495395"/>
              <a:gd name="connsiteY60" fmla="*/ 409904 h 1103263"/>
              <a:gd name="connsiteX61" fmla="*/ 3326524 w 6495395"/>
              <a:gd name="connsiteY61" fmla="*/ 693683 h 1103263"/>
              <a:gd name="connsiteX62" fmla="*/ 3421117 w 6495395"/>
              <a:gd name="connsiteY62" fmla="*/ 772511 h 1103263"/>
              <a:gd name="connsiteX63" fmla="*/ 3515710 w 6495395"/>
              <a:gd name="connsiteY63" fmla="*/ 835573 h 1103263"/>
              <a:gd name="connsiteX64" fmla="*/ 3767958 w 6495395"/>
              <a:gd name="connsiteY64" fmla="*/ 819807 h 1103263"/>
              <a:gd name="connsiteX65" fmla="*/ 3815255 w 6495395"/>
              <a:gd name="connsiteY65" fmla="*/ 772511 h 1103263"/>
              <a:gd name="connsiteX66" fmla="*/ 3783724 w 6495395"/>
              <a:gd name="connsiteY66" fmla="*/ 520262 h 1103263"/>
              <a:gd name="connsiteX67" fmla="*/ 3767958 w 6495395"/>
              <a:gd name="connsiteY67" fmla="*/ 472966 h 1103263"/>
              <a:gd name="connsiteX68" fmla="*/ 3689131 w 6495395"/>
              <a:gd name="connsiteY68" fmla="*/ 394138 h 1103263"/>
              <a:gd name="connsiteX69" fmla="*/ 3594538 w 6495395"/>
              <a:gd name="connsiteY69" fmla="*/ 283780 h 1103263"/>
              <a:gd name="connsiteX70" fmla="*/ 3547241 w 6495395"/>
              <a:gd name="connsiteY70" fmla="*/ 268014 h 1103263"/>
              <a:gd name="connsiteX71" fmla="*/ 3452648 w 6495395"/>
              <a:gd name="connsiteY71" fmla="*/ 204952 h 1103263"/>
              <a:gd name="connsiteX72" fmla="*/ 3405351 w 6495395"/>
              <a:gd name="connsiteY72" fmla="*/ 173421 h 1103263"/>
              <a:gd name="connsiteX73" fmla="*/ 3358055 w 6495395"/>
              <a:gd name="connsiteY73" fmla="*/ 141890 h 1103263"/>
              <a:gd name="connsiteX74" fmla="*/ 3326524 w 6495395"/>
              <a:gd name="connsiteY74" fmla="*/ 94593 h 1103263"/>
              <a:gd name="connsiteX75" fmla="*/ 3247696 w 6495395"/>
              <a:gd name="connsiteY75" fmla="*/ 78828 h 1103263"/>
              <a:gd name="connsiteX76" fmla="*/ 3200400 w 6495395"/>
              <a:gd name="connsiteY76" fmla="*/ 63062 h 1103263"/>
              <a:gd name="connsiteX77" fmla="*/ 2790496 w 6495395"/>
              <a:gd name="connsiteY77" fmla="*/ 78828 h 1103263"/>
              <a:gd name="connsiteX78" fmla="*/ 2743200 w 6495395"/>
              <a:gd name="connsiteY78" fmla="*/ 94593 h 1103263"/>
              <a:gd name="connsiteX79" fmla="*/ 2632841 w 6495395"/>
              <a:gd name="connsiteY79" fmla="*/ 204952 h 1103263"/>
              <a:gd name="connsiteX80" fmla="*/ 2585545 w 6495395"/>
              <a:gd name="connsiteY80" fmla="*/ 252249 h 1103263"/>
              <a:gd name="connsiteX81" fmla="*/ 2569779 w 6495395"/>
              <a:gd name="connsiteY81" fmla="*/ 299545 h 1103263"/>
              <a:gd name="connsiteX82" fmla="*/ 2538248 w 6495395"/>
              <a:gd name="connsiteY82" fmla="*/ 346842 h 1103263"/>
              <a:gd name="connsiteX83" fmla="*/ 2569779 w 6495395"/>
              <a:gd name="connsiteY83" fmla="*/ 646386 h 1103263"/>
              <a:gd name="connsiteX84" fmla="*/ 2601310 w 6495395"/>
              <a:gd name="connsiteY84" fmla="*/ 693683 h 1103263"/>
              <a:gd name="connsiteX85" fmla="*/ 2617076 w 6495395"/>
              <a:gd name="connsiteY85" fmla="*/ 756745 h 1103263"/>
              <a:gd name="connsiteX86" fmla="*/ 2648607 w 6495395"/>
              <a:gd name="connsiteY86" fmla="*/ 804042 h 1103263"/>
              <a:gd name="connsiteX87" fmla="*/ 2743200 w 6495395"/>
              <a:gd name="connsiteY87" fmla="*/ 882869 h 1103263"/>
              <a:gd name="connsiteX88" fmla="*/ 2806262 w 6495395"/>
              <a:gd name="connsiteY88" fmla="*/ 898635 h 1103263"/>
              <a:gd name="connsiteX89" fmla="*/ 3105807 w 6495395"/>
              <a:gd name="connsiteY89" fmla="*/ 914400 h 1103263"/>
              <a:gd name="connsiteX90" fmla="*/ 3121572 w 6495395"/>
              <a:gd name="connsiteY90" fmla="*/ 867104 h 1103263"/>
              <a:gd name="connsiteX91" fmla="*/ 3168869 w 6495395"/>
              <a:gd name="connsiteY91" fmla="*/ 819807 h 1103263"/>
              <a:gd name="connsiteX92" fmla="*/ 3168869 w 6495395"/>
              <a:gd name="connsiteY92" fmla="*/ 536028 h 1103263"/>
              <a:gd name="connsiteX93" fmla="*/ 3090041 w 6495395"/>
              <a:gd name="connsiteY93" fmla="*/ 441435 h 1103263"/>
              <a:gd name="connsiteX94" fmla="*/ 2979682 w 6495395"/>
              <a:gd name="connsiteY94" fmla="*/ 315311 h 1103263"/>
              <a:gd name="connsiteX95" fmla="*/ 2916620 w 6495395"/>
              <a:gd name="connsiteY95" fmla="*/ 283780 h 1103263"/>
              <a:gd name="connsiteX96" fmla="*/ 2869324 w 6495395"/>
              <a:gd name="connsiteY96" fmla="*/ 236483 h 1103263"/>
              <a:gd name="connsiteX97" fmla="*/ 2822027 w 6495395"/>
              <a:gd name="connsiteY97" fmla="*/ 204952 h 1103263"/>
              <a:gd name="connsiteX98" fmla="*/ 2758965 w 6495395"/>
              <a:gd name="connsiteY98" fmla="*/ 157655 h 1103263"/>
              <a:gd name="connsiteX99" fmla="*/ 2648607 w 6495395"/>
              <a:gd name="connsiteY99" fmla="*/ 94593 h 1103263"/>
              <a:gd name="connsiteX100" fmla="*/ 2522482 w 6495395"/>
              <a:gd name="connsiteY100" fmla="*/ 63062 h 1103263"/>
              <a:gd name="connsiteX101" fmla="*/ 2081048 w 6495395"/>
              <a:gd name="connsiteY101" fmla="*/ 78828 h 1103263"/>
              <a:gd name="connsiteX102" fmla="*/ 1954924 w 6495395"/>
              <a:gd name="connsiteY102" fmla="*/ 110359 h 1103263"/>
              <a:gd name="connsiteX103" fmla="*/ 1891862 w 6495395"/>
              <a:gd name="connsiteY103" fmla="*/ 141890 h 1103263"/>
              <a:gd name="connsiteX104" fmla="*/ 1765738 w 6495395"/>
              <a:gd name="connsiteY104" fmla="*/ 283780 h 1103263"/>
              <a:gd name="connsiteX105" fmla="*/ 1734207 w 6495395"/>
              <a:gd name="connsiteY105" fmla="*/ 378373 h 1103263"/>
              <a:gd name="connsiteX106" fmla="*/ 1749972 w 6495395"/>
              <a:gd name="connsiteY106" fmla="*/ 583324 h 1103263"/>
              <a:gd name="connsiteX107" fmla="*/ 1765738 w 6495395"/>
              <a:gd name="connsiteY107" fmla="*/ 630621 h 1103263"/>
              <a:gd name="connsiteX108" fmla="*/ 1781503 w 6495395"/>
              <a:gd name="connsiteY108" fmla="*/ 725214 h 1103263"/>
              <a:gd name="connsiteX109" fmla="*/ 1797269 w 6495395"/>
              <a:gd name="connsiteY109" fmla="*/ 788276 h 1103263"/>
              <a:gd name="connsiteX110" fmla="*/ 1939158 w 6495395"/>
              <a:gd name="connsiteY110" fmla="*/ 867104 h 1103263"/>
              <a:gd name="connsiteX111" fmla="*/ 2222938 w 6495395"/>
              <a:gd name="connsiteY111" fmla="*/ 835573 h 1103263"/>
              <a:gd name="connsiteX112" fmla="*/ 2270234 w 6495395"/>
              <a:gd name="connsiteY112" fmla="*/ 819807 h 1103263"/>
              <a:gd name="connsiteX113" fmla="*/ 2286000 w 6495395"/>
              <a:gd name="connsiteY113" fmla="*/ 772511 h 1103263"/>
              <a:gd name="connsiteX114" fmla="*/ 2238703 w 6495395"/>
              <a:gd name="connsiteY114" fmla="*/ 472966 h 1103263"/>
              <a:gd name="connsiteX115" fmla="*/ 2159876 w 6495395"/>
              <a:gd name="connsiteY115" fmla="*/ 378373 h 1103263"/>
              <a:gd name="connsiteX116" fmla="*/ 2096814 w 6495395"/>
              <a:gd name="connsiteY116" fmla="*/ 283780 h 1103263"/>
              <a:gd name="connsiteX117" fmla="*/ 2002220 w 6495395"/>
              <a:gd name="connsiteY117" fmla="*/ 220717 h 1103263"/>
              <a:gd name="connsiteX118" fmla="*/ 1891862 w 6495395"/>
              <a:gd name="connsiteY118" fmla="*/ 157655 h 1103263"/>
              <a:gd name="connsiteX119" fmla="*/ 1828800 w 6495395"/>
              <a:gd name="connsiteY119" fmla="*/ 126124 h 1103263"/>
              <a:gd name="connsiteX120" fmla="*/ 1623848 w 6495395"/>
              <a:gd name="connsiteY120" fmla="*/ 94593 h 1103263"/>
              <a:gd name="connsiteX121" fmla="*/ 1119351 w 6495395"/>
              <a:gd name="connsiteY121" fmla="*/ 110359 h 1103263"/>
              <a:gd name="connsiteX122" fmla="*/ 1024758 w 6495395"/>
              <a:gd name="connsiteY122" fmla="*/ 204952 h 1103263"/>
              <a:gd name="connsiteX123" fmla="*/ 945931 w 6495395"/>
              <a:gd name="connsiteY123" fmla="*/ 299545 h 1103263"/>
              <a:gd name="connsiteX124" fmla="*/ 914400 w 6495395"/>
              <a:gd name="connsiteY124" fmla="*/ 394138 h 1103263"/>
              <a:gd name="connsiteX125" fmla="*/ 898634 w 6495395"/>
              <a:gd name="connsiteY125" fmla="*/ 441435 h 1103263"/>
              <a:gd name="connsiteX126" fmla="*/ 914400 w 6495395"/>
              <a:gd name="connsiteY126" fmla="*/ 693683 h 1103263"/>
              <a:gd name="connsiteX127" fmla="*/ 930165 w 6495395"/>
              <a:gd name="connsiteY127" fmla="*/ 740980 h 1103263"/>
              <a:gd name="connsiteX128" fmla="*/ 945931 w 6495395"/>
              <a:gd name="connsiteY128" fmla="*/ 819807 h 1103263"/>
              <a:gd name="connsiteX129" fmla="*/ 1040524 w 6495395"/>
              <a:gd name="connsiteY129" fmla="*/ 882869 h 1103263"/>
              <a:gd name="connsiteX130" fmla="*/ 1135117 w 6495395"/>
              <a:gd name="connsiteY130" fmla="*/ 930166 h 1103263"/>
              <a:gd name="connsiteX131" fmla="*/ 1277007 w 6495395"/>
              <a:gd name="connsiteY131" fmla="*/ 914400 h 1103263"/>
              <a:gd name="connsiteX132" fmla="*/ 1371600 w 6495395"/>
              <a:gd name="connsiteY132" fmla="*/ 835573 h 1103263"/>
              <a:gd name="connsiteX133" fmla="*/ 1355834 w 6495395"/>
              <a:gd name="connsiteY133" fmla="*/ 504497 h 1103263"/>
              <a:gd name="connsiteX134" fmla="*/ 1340069 w 6495395"/>
              <a:gd name="connsiteY134" fmla="*/ 409904 h 1103263"/>
              <a:gd name="connsiteX135" fmla="*/ 1245476 w 6495395"/>
              <a:gd name="connsiteY135" fmla="*/ 283780 h 1103263"/>
              <a:gd name="connsiteX136" fmla="*/ 1150882 w 6495395"/>
              <a:gd name="connsiteY136" fmla="*/ 220717 h 1103263"/>
              <a:gd name="connsiteX137" fmla="*/ 1040524 w 6495395"/>
              <a:gd name="connsiteY137" fmla="*/ 94593 h 1103263"/>
              <a:gd name="connsiteX138" fmla="*/ 993227 w 6495395"/>
              <a:gd name="connsiteY138" fmla="*/ 78828 h 1103263"/>
              <a:gd name="connsiteX139" fmla="*/ 945931 w 6495395"/>
              <a:gd name="connsiteY139" fmla="*/ 47297 h 1103263"/>
              <a:gd name="connsiteX140" fmla="*/ 882869 w 6495395"/>
              <a:gd name="connsiteY140" fmla="*/ 31531 h 1103263"/>
              <a:gd name="connsiteX141" fmla="*/ 646386 w 6495395"/>
              <a:gd name="connsiteY141" fmla="*/ 0 h 1103263"/>
              <a:gd name="connsiteX142" fmla="*/ 346841 w 6495395"/>
              <a:gd name="connsiteY142" fmla="*/ 31531 h 1103263"/>
              <a:gd name="connsiteX143" fmla="*/ 299545 w 6495395"/>
              <a:gd name="connsiteY143" fmla="*/ 63062 h 1103263"/>
              <a:gd name="connsiteX144" fmla="*/ 268014 w 6495395"/>
              <a:gd name="connsiteY144" fmla="*/ 110359 h 1103263"/>
              <a:gd name="connsiteX145" fmla="*/ 189186 w 6495395"/>
              <a:gd name="connsiteY145" fmla="*/ 189186 h 1103263"/>
              <a:gd name="connsiteX146" fmla="*/ 157655 w 6495395"/>
              <a:gd name="connsiteY146" fmla="*/ 252249 h 1103263"/>
              <a:gd name="connsiteX147" fmla="*/ 141889 w 6495395"/>
              <a:gd name="connsiteY147" fmla="*/ 756745 h 1103263"/>
              <a:gd name="connsiteX148" fmla="*/ 157655 w 6495395"/>
              <a:gd name="connsiteY148" fmla="*/ 804042 h 1103263"/>
              <a:gd name="connsiteX149" fmla="*/ 315310 w 6495395"/>
              <a:gd name="connsiteY149" fmla="*/ 898635 h 1103263"/>
              <a:gd name="connsiteX150" fmla="*/ 409903 w 6495395"/>
              <a:gd name="connsiteY150" fmla="*/ 930166 h 1103263"/>
              <a:gd name="connsiteX151" fmla="*/ 567558 w 6495395"/>
              <a:gd name="connsiteY151" fmla="*/ 914400 h 1103263"/>
              <a:gd name="connsiteX152" fmla="*/ 599089 w 6495395"/>
              <a:gd name="connsiteY152" fmla="*/ 867104 h 1103263"/>
              <a:gd name="connsiteX153" fmla="*/ 630620 w 6495395"/>
              <a:gd name="connsiteY153" fmla="*/ 772511 h 1103263"/>
              <a:gd name="connsiteX154" fmla="*/ 614855 w 6495395"/>
              <a:gd name="connsiteY154" fmla="*/ 599090 h 1103263"/>
              <a:gd name="connsiteX155" fmla="*/ 567558 w 6495395"/>
              <a:gd name="connsiteY155" fmla="*/ 536028 h 1103263"/>
              <a:gd name="connsiteX156" fmla="*/ 472965 w 6495395"/>
              <a:gd name="connsiteY156" fmla="*/ 441435 h 1103263"/>
              <a:gd name="connsiteX157" fmla="*/ 378372 w 6495395"/>
              <a:gd name="connsiteY157" fmla="*/ 346842 h 1103263"/>
              <a:gd name="connsiteX158" fmla="*/ 283779 w 6495395"/>
              <a:gd name="connsiteY158" fmla="*/ 315311 h 1103263"/>
              <a:gd name="connsiteX159" fmla="*/ 236482 w 6495395"/>
              <a:gd name="connsiteY159" fmla="*/ 299545 h 1103263"/>
              <a:gd name="connsiteX160" fmla="*/ 0 w 6495395"/>
              <a:gd name="connsiteY160" fmla="*/ 315311 h 110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495395" h="1103263">
                <a:moveTo>
                  <a:pt x="6495393" y="472966"/>
                </a:moveTo>
                <a:cubicBezTo>
                  <a:pt x="6479627" y="462456"/>
                  <a:pt x="6461494" y="454833"/>
                  <a:pt x="6448096" y="441435"/>
                </a:cubicBezTo>
                <a:cubicBezTo>
                  <a:pt x="6342990" y="336329"/>
                  <a:pt x="6495395" y="446692"/>
                  <a:pt x="6369269" y="362607"/>
                </a:cubicBezTo>
                <a:cubicBezTo>
                  <a:pt x="6358759" y="346842"/>
                  <a:pt x="6351998" y="327788"/>
                  <a:pt x="6337738" y="315311"/>
                </a:cubicBezTo>
                <a:cubicBezTo>
                  <a:pt x="6309219" y="290357"/>
                  <a:pt x="6274676" y="273270"/>
                  <a:pt x="6243145" y="252249"/>
                </a:cubicBezTo>
                <a:cubicBezTo>
                  <a:pt x="6182019" y="211498"/>
                  <a:pt x="6213825" y="226709"/>
                  <a:pt x="6148551" y="204952"/>
                </a:cubicBezTo>
                <a:cubicBezTo>
                  <a:pt x="6132786" y="194442"/>
                  <a:pt x="6118202" y="181895"/>
                  <a:pt x="6101255" y="173421"/>
                </a:cubicBezTo>
                <a:cubicBezTo>
                  <a:pt x="5998708" y="122147"/>
                  <a:pt x="5788232" y="170942"/>
                  <a:pt x="5738648" y="173421"/>
                </a:cubicBezTo>
                <a:cubicBezTo>
                  <a:pt x="5722882" y="183931"/>
                  <a:pt x="5708299" y="196478"/>
                  <a:pt x="5691351" y="204952"/>
                </a:cubicBezTo>
                <a:cubicBezTo>
                  <a:pt x="5676487" y="212384"/>
                  <a:pt x="5655806" y="208966"/>
                  <a:pt x="5644055" y="220717"/>
                </a:cubicBezTo>
                <a:cubicBezTo>
                  <a:pt x="5632304" y="232468"/>
                  <a:pt x="5635721" y="253150"/>
                  <a:pt x="5628289" y="268014"/>
                </a:cubicBezTo>
                <a:cubicBezTo>
                  <a:pt x="5619815" y="284962"/>
                  <a:pt x="5607268" y="299545"/>
                  <a:pt x="5596758" y="315311"/>
                </a:cubicBezTo>
                <a:cubicBezTo>
                  <a:pt x="5602013" y="483476"/>
                  <a:pt x="5539242" y="668358"/>
                  <a:pt x="5612524" y="819807"/>
                </a:cubicBezTo>
                <a:cubicBezTo>
                  <a:pt x="5749680" y="1103263"/>
                  <a:pt x="5832477" y="806334"/>
                  <a:pt x="5849007" y="756745"/>
                </a:cubicBezTo>
                <a:cubicBezTo>
                  <a:pt x="5843752" y="646386"/>
                  <a:pt x="5842052" y="535801"/>
                  <a:pt x="5833241" y="425669"/>
                </a:cubicBezTo>
                <a:cubicBezTo>
                  <a:pt x="5831513" y="404070"/>
                  <a:pt x="5827166" y="381987"/>
                  <a:pt x="5817476" y="362607"/>
                </a:cubicBezTo>
                <a:cubicBezTo>
                  <a:pt x="5787954" y="303562"/>
                  <a:pt x="5762326" y="299581"/>
                  <a:pt x="5722882" y="252249"/>
                </a:cubicBezTo>
                <a:cubicBezTo>
                  <a:pt x="5710752" y="237693"/>
                  <a:pt x="5704749" y="218350"/>
                  <a:pt x="5691351" y="204952"/>
                </a:cubicBezTo>
                <a:cubicBezTo>
                  <a:pt x="5664083" y="177683"/>
                  <a:pt x="5611906" y="160438"/>
                  <a:pt x="5580993" y="141890"/>
                </a:cubicBezTo>
                <a:cubicBezTo>
                  <a:pt x="5445467" y="60574"/>
                  <a:pt x="5534238" y="94774"/>
                  <a:pt x="5439103" y="63062"/>
                </a:cubicBezTo>
                <a:cubicBezTo>
                  <a:pt x="5286703" y="68317"/>
                  <a:pt x="5133140" y="59314"/>
                  <a:pt x="4981903" y="78828"/>
                </a:cubicBezTo>
                <a:cubicBezTo>
                  <a:pt x="4963111" y="81253"/>
                  <a:pt x="4962502" y="111568"/>
                  <a:pt x="4950372" y="126124"/>
                </a:cubicBezTo>
                <a:cubicBezTo>
                  <a:pt x="4785673" y="323764"/>
                  <a:pt x="5032918" y="300"/>
                  <a:pt x="4855779" y="236483"/>
                </a:cubicBezTo>
                <a:cubicBezTo>
                  <a:pt x="4861034" y="383628"/>
                  <a:pt x="4862638" y="530948"/>
                  <a:pt x="4871545" y="677917"/>
                </a:cubicBezTo>
                <a:cubicBezTo>
                  <a:pt x="4873166" y="704664"/>
                  <a:pt x="4880811" y="730749"/>
                  <a:pt x="4887310" y="756745"/>
                </a:cubicBezTo>
                <a:cubicBezTo>
                  <a:pt x="4891341" y="772867"/>
                  <a:pt x="4889553" y="794383"/>
                  <a:pt x="4903076" y="804042"/>
                </a:cubicBezTo>
                <a:cubicBezTo>
                  <a:pt x="4930122" y="823360"/>
                  <a:pt x="4997669" y="835573"/>
                  <a:pt x="4997669" y="835573"/>
                </a:cubicBezTo>
                <a:cubicBezTo>
                  <a:pt x="5147680" y="823072"/>
                  <a:pt x="5169137" y="871011"/>
                  <a:pt x="5218386" y="772511"/>
                </a:cubicBezTo>
                <a:cubicBezTo>
                  <a:pt x="5225818" y="757647"/>
                  <a:pt x="5228896" y="740980"/>
                  <a:pt x="5234151" y="725214"/>
                </a:cubicBezTo>
                <a:cubicBezTo>
                  <a:pt x="5230628" y="682940"/>
                  <a:pt x="5234820" y="553130"/>
                  <a:pt x="5202620" y="488731"/>
                </a:cubicBezTo>
                <a:cubicBezTo>
                  <a:pt x="5194146" y="471784"/>
                  <a:pt x="5184487" y="454833"/>
                  <a:pt x="5171089" y="441435"/>
                </a:cubicBezTo>
                <a:cubicBezTo>
                  <a:pt x="5157691" y="428037"/>
                  <a:pt x="5138349" y="422034"/>
                  <a:pt x="5123793" y="409904"/>
                </a:cubicBezTo>
                <a:cubicBezTo>
                  <a:pt x="5106665" y="395630"/>
                  <a:pt x="5092262" y="378373"/>
                  <a:pt x="5076496" y="362607"/>
                </a:cubicBezTo>
                <a:cubicBezTo>
                  <a:pt x="5048834" y="251954"/>
                  <a:pt x="5084765" y="339345"/>
                  <a:pt x="4997669" y="252249"/>
                </a:cubicBezTo>
                <a:cubicBezTo>
                  <a:pt x="4925085" y="179665"/>
                  <a:pt x="5017722" y="217848"/>
                  <a:pt x="4903076" y="189186"/>
                </a:cubicBezTo>
                <a:cubicBezTo>
                  <a:pt x="4855578" y="157521"/>
                  <a:pt x="4848721" y="150126"/>
                  <a:pt x="4792717" y="126124"/>
                </a:cubicBezTo>
                <a:cubicBezTo>
                  <a:pt x="4777442" y="119578"/>
                  <a:pt x="4761186" y="115614"/>
                  <a:pt x="4745420" y="110359"/>
                </a:cubicBezTo>
                <a:cubicBezTo>
                  <a:pt x="4608786" y="115614"/>
                  <a:pt x="4471928" y="116716"/>
                  <a:pt x="4335517" y="126124"/>
                </a:cubicBezTo>
                <a:cubicBezTo>
                  <a:pt x="4318938" y="127267"/>
                  <a:pt x="4302649" y="133645"/>
                  <a:pt x="4288220" y="141890"/>
                </a:cubicBezTo>
                <a:cubicBezTo>
                  <a:pt x="4265406" y="154926"/>
                  <a:pt x="4246179" y="173421"/>
                  <a:pt x="4225158" y="189186"/>
                </a:cubicBezTo>
                <a:cubicBezTo>
                  <a:pt x="4204137" y="231228"/>
                  <a:pt x="4176960" y="270719"/>
                  <a:pt x="4162096" y="315311"/>
                </a:cubicBezTo>
                <a:lnTo>
                  <a:pt x="4130565" y="409904"/>
                </a:lnTo>
                <a:cubicBezTo>
                  <a:pt x="4135820" y="483476"/>
                  <a:pt x="4133512" y="557984"/>
                  <a:pt x="4146331" y="630621"/>
                </a:cubicBezTo>
                <a:cubicBezTo>
                  <a:pt x="4151824" y="661747"/>
                  <a:pt x="4191359" y="686906"/>
                  <a:pt x="4209393" y="709449"/>
                </a:cubicBezTo>
                <a:cubicBezTo>
                  <a:pt x="4221229" y="724245"/>
                  <a:pt x="4226128" y="744908"/>
                  <a:pt x="4240924" y="756745"/>
                </a:cubicBezTo>
                <a:cubicBezTo>
                  <a:pt x="4253901" y="767126"/>
                  <a:pt x="4272455" y="767256"/>
                  <a:pt x="4288220" y="772511"/>
                </a:cubicBezTo>
                <a:cubicBezTo>
                  <a:pt x="4338168" y="847432"/>
                  <a:pt x="4343100" y="884850"/>
                  <a:pt x="4493172" y="804042"/>
                </a:cubicBezTo>
                <a:cubicBezTo>
                  <a:pt x="4522436" y="788285"/>
                  <a:pt x="4501202" y="732951"/>
                  <a:pt x="4524703" y="709449"/>
                </a:cubicBezTo>
                <a:lnTo>
                  <a:pt x="4556234" y="677917"/>
                </a:lnTo>
                <a:cubicBezTo>
                  <a:pt x="4550979" y="593834"/>
                  <a:pt x="4559140" y="507821"/>
                  <a:pt x="4540469" y="425669"/>
                </a:cubicBezTo>
                <a:cubicBezTo>
                  <a:pt x="4515739" y="316856"/>
                  <a:pt x="4449585" y="334785"/>
                  <a:pt x="4382814" y="268014"/>
                </a:cubicBezTo>
                <a:cubicBezTo>
                  <a:pt x="4288665" y="173865"/>
                  <a:pt x="4340036" y="198198"/>
                  <a:pt x="4240924" y="173421"/>
                </a:cubicBezTo>
                <a:cubicBezTo>
                  <a:pt x="4209393" y="152400"/>
                  <a:pt x="4183711" y="116589"/>
                  <a:pt x="4146331" y="110359"/>
                </a:cubicBezTo>
                <a:lnTo>
                  <a:pt x="3957145" y="78828"/>
                </a:lnTo>
                <a:cubicBezTo>
                  <a:pt x="3793751" y="86997"/>
                  <a:pt x="3699528" y="76229"/>
                  <a:pt x="3563007" y="110359"/>
                </a:cubicBezTo>
                <a:cubicBezTo>
                  <a:pt x="3546885" y="114390"/>
                  <a:pt x="3531476" y="120869"/>
                  <a:pt x="3515710" y="126124"/>
                </a:cubicBezTo>
                <a:cubicBezTo>
                  <a:pt x="3499945" y="141890"/>
                  <a:pt x="3486965" y="161054"/>
                  <a:pt x="3468414" y="173421"/>
                </a:cubicBezTo>
                <a:cubicBezTo>
                  <a:pt x="3454587" y="182639"/>
                  <a:pt x="3435981" y="181754"/>
                  <a:pt x="3421117" y="189186"/>
                </a:cubicBezTo>
                <a:cubicBezTo>
                  <a:pt x="3400031" y="199729"/>
                  <a:pt x="3356954" y="230251"/>
                  <a:pt x="3342289" y="252249"/>
                </a:cubicBezTo>
                <a:cubicBezTo>
                  <a:pt x="3329253" y="271804"/>
                  <a:pt x="3319486" y="293490"/>
                  <a:pt x="3310758" y="315311"/>
                </a:cubicBezTo>
                <a:cubicBezTo>
                  <a:pt x="3298414" y="346170"/>
                  <a:pt x="3279227" y="409904"/>
                  <a:pt x="3279227" y="409904"/>
                </a:cubicBezTo>
                <a:cubicBezTo>
                  <a:pt x="3279910" y="418104"/>
                  <a:pt x="3284353" y="651512"/>
                  <a:pt x="3326524" y="693683"/>
                </a:cubicBezTo>
                <a:cubicBezTo>
                  <a:pt x="3464681" y="831843"/>
                  <a:pt x="3289437" y="662780"/>
                  <a:pt x="3421117" y="772511"/>
                </a:cubicBezTo>
                <a:cubicBezTo>
                  <a:pt x="3499848" y="838119"/>
                  <a:pt x="3432592" y="807866"/>
                  <a:pt x="3515710" y="835573"/>
                </a:cubicBezTo>
                <a:cubicBezTo>
                  <a:pt x="3599793" y="830318"/>
                  <a:pt x="3685518" y="837163"/>
                  <a:pt x="3767958" y="819807"/>
                </a:cubicBezTo>
                <a:cubicBezTo>
                  <a:pt x="3789776" y="815214"/>
                  <a:pt x="3814083" y="794776"/>
                  <a:pt x="3815255" y="772511"/>
                </a:cubicBezTo>
                <a:cubicBezTo>
                  <a:pt x="3819709" y="687891"/>
                  <a:pt x="3796940" y="603962"/>
                  <a:pt x="3783724" y="520262"/>
                </a:cubicBezTo>
                <a:cubicBezTo>
                  <a:pt x="3781132" y="503847"/>
                  <a:pt x="3775390" y="487830"/>
                  <a:pt x="3767958" y="472966"/>
                </a:cubicBezTo>
                <a:cubicBezTo>
                  <a:pt x="3725915" y="388882"/>
                  <a:pt x="3752194" y="457201"/>
                  <a:pt x="3689131" y="394138"/>
                </a:cubicBezTo>
                <a:cubicBezTo>
                  <a:pt x="3645421" y="350428"/>
                  <a:pt x="3646019" y="318101"/>
                  <a:pt x="3594538" y="283780"/>
                </a:cubicBezTo>
                <a:cubicBezTo>
                  <a:pt x="3580711" y="274562"/>
                  <a:pt x="3561768" y="276085"/>
                  <a:pt x="3547241" y="268014"/>
                </a:cubicBezTo>
                <a:cubicBezTo>
                  <a:pt x="3514114" y="249610"/>
                  <a:pt x="3484179" y="225973"/>
                  <a:pt x="3452648" y="204952"/>
                </a:cubicBezTo>
                <a:lnTo>
                  <a:pt x="3405351" y="173421"/>
                </a:lnTo>
                <a:lnTo>
                  <a:pt x="3358055" y="141890"/>
                </a:lnTo>
                <a:cubicBezTo>
                  <a:pt x="3347545" y="126124"/>
                  <a:pt x="3342975" y="103994"/>
                  <a:pt x="3326524" y="94593"/>
                </a:cubicBezTo>
                <a:cubicBezTo>
                  <a:pt x="3303258" y="81298"/>
                  <a:pt x="3273692" y="85327"/>
                  <a:pt x="3247696" y="78828"/>
                </a:cubicBezTo>
                <a:cubicBezTo>
                  <a:pt x="3231574" y="74797"/>
                  <a:pt x="3216165" y="68317"/>
                  <a:pt x="3200400" y="63062"/>
                </a:cubicBezTo>
                <a:cubicBezTo>
                  <a:pt x="3063765" y="68317"/>
                  <a:pt x="2926908" y="69420"/>
                  <a:pt x="2790496" y="78828"/>
                </a:cubicBezTo>
                <a:cubicBezTo>
                  <a:pt x="2773917" y="79971"/>
                  <a:pt x="2756177" y="84212"/>
                  <a:pt x="2743200" y="94593"/>
                </a:cubicBezTo>
                <a:cubicBezTo>
                  <a:pt x="2702576" y="127092"/>
                  <a:pt x="2669627" y="168166"/>
                  <a:pt x="2632841" y="204952"/>
                </a:cubicBezTo>
                <a:lnTo>
                  <a:pt x="2585545" y="252249"/>
                </a:lnTo>
                <a:cubicBezTo>
                  <a:pt x="2580290" y="268014"/>
                  <a:pt x="2577211" y="284681"/>
                  <a:pt x="2569779" y="299545"/>
                </a:cubicBezTo>
                <a:cubicBezTo>
                  <a:pt x="2561305" y="316492"/>
                  <a:pt x="2539244" y="327920"/>
                  <a:pt x="2538248" y="346842"/>
                </a:cubicBezTo>
                <a:cubicBezTo>
                  <a:pt x="2537284" y="365154"/>
                  <a:pt x="2530878" y="568583"/>
                  <a:pt x="2569779" y="646386"/>
                </a:cubicBezTo>
                <a:cubicBezTo>
                  <a:pt x="2578253" y="663334"/>
                  <a:pt x="2590800" y="677917"/>
                  <a:pt x="2601310" y="693683"/>
                </a:cubicBezTo>
                <a:cubicBezTo>
                  <a:pt x="2606565" y="714704"/>
                  <a:pt x="2608541" y="736829"/>
                  <a:pt x="2617076" y="756745"/>
                </a:cubicBezTo>
                <a:cubicBezTo>
                  <a:pt x="2624540" y="774161"/>
                  <a:pt x="2636477" y="789486"/>
                  <a:pt x="2648607" y="804042"/>
                </a:cubicBezTo>
                <a:cubicBezTo>
                  <a:pt x="2669652" y="829296"/>
                  <a:pt x="2711048" y="869089"/>
                  <a:pt x="2743200" y="882869"/>
                </a:cubicBezTo>
                <a:cubicBezTo>
                  <a:pt x="2763116" y="891404"/>
                  <a:pt x="2785241" y="893380"/>
                  <a:pt x="2806262" y="898635"/>
                </a:cubicBezTo>
                <a:cubicBezTo>
                  <a:pt x="2911972" y="969109"/>
                  <a:pt x="2886594" y="965979"/>
                  <a:pt x="3105807" y="914400"/>
                </a:cubicBezTo>
                <a:cubicBezTo>
                  <a:pt x="3121983" y="910594"/>
                  <a:pt x="3112354" y="880931"/>
                  <a:pt x="3121572" y="867104"/>
                </a:cubicBezTo>
                <a:cubicBezTo>
                  <a:pt x="3133940" y="848553"/>
                  <a:pt x="3153103" y="835573"/>
                  <a:pt x="3168869" y="819807"/>
                </a:cubicBezTo>
                <a:cubicBezTo>
                  <a:pt x="3206068" y="708209"/>
                  <a:pt x="3202610" y="738479"/>
                  <a:pt x="3168869" y="536028"/>
                </a:cubicBezTo>
                <a:cubicBezTo>
                  <a:pt x="3163976" y="506669"/>
                  <a:pt x="3104839" y="459193"/>
                  <a:pt x="3090041" y="441435"/>
                </a:cubicBezTo>
                <a:cubicBezTo>
                  <a:pt x="3049139" y="392352"/>
                  <a:pt x="3049863" y="350402"/>
                  <a:pt x="2979682" y="315311"/>
                </a:cubicBezTo>
                <a:lnTo>
                  <a:pt x="2916620" y="283780"/>
                </a:lnTo>
                <a:cubicBezTo>
                  <a:pt x="2900855" y="268014"/>
                  <a:pt x="2886452" y="250756"/>
                  <a:pt x="2869324" y="236483"/>
                </a:cubicBezTo>
                <a:cubicBezTo>
                  <a:pt x="2854768" y="224353"/>
                  <a:pt x="2837446" y="215965"/>
                  <a:pt x="2822027" y="204952"/>
                </a:cubicBezTo>
                <a:cubicBezTo>
                  <a:pt x="2800645" y="189679"/>
                  <a:pt x="2780347" y="172928"/>
                  <a:pt x="2758965" y="157655"/>
                </a:cubicBezTo>
                <a:cubicBezTo>
                  <a:pt x="2728691" y="136031"/>
                  <a:pt x="2683248" y="106140"/>
                  <a:pt x="2648607" y="94593"/>
                </a:cubicBezTo>
                <a:cubicBezTo>
                  <a:pt x="2607495" y="80889"/>
                  <a:pt x="2522482" y="63062"/>
                  <a:pt x="2522482" y="63062"/>
                </a:cubicBezTo>
                <a:cubicBezTo>
                  <a:pt x="2375337" y="68317"/>
                  <a:pt x="2227778" y="66600"/>
                  <a:pt x="2081048" y="78828"/>
                </a:cubicBezTo>
                <a:cubicBezTo>
                  <a:pt x="2037862" y="82427"/>
                  <a:pt x="1993684" y="90979"/>
                  <a:pt x="1954924" y="110359"/>
                </a:cubicBezTo>
                <a:cubicBezTo>
                  <a:pt x="1933903" y="120869"/>
                  <a:pt x="1910214" y="127209"/>
                  <a:pt x="1891862" y="141890"/>
                </a:cubicBezTo>
                <a:cubicBezTo>
                  <a:pt x="1867255" y="161575"/>
                  <a:pt x="1786572" y="236903"/>
                  <a:pt x="1765738" y="283780"/>
                </a:cubicBezTo>
                <a:cubicBezTo>
                  <a:pt x="1752239" y="314152"/>
                  <a:pt x="1734207" y="378373"/>
                  <a:pt x="1734207" y="378373"/>
                </a:cubicBezTo>
                <a:cubicBezTo>
                  <a:pt x="1739462" y="446690"/>
                  <a:pt x="1741473" y="515334"/>
                  <a:pt x="1749972" y="583324"/>
                </a:cubicBezTo>
                <a:cubicBezTo>
                  <a:pt x="1752033" y="599814"/>
                  <a:pt x="1762133" y="614398"/>
                  <a:pt x="1765738" y="630621"/>
                </a:cubicBezTo>
                <a:cubicBezTo>
                  <a:pt x="1772672" y="661826"/>
                  <a:pt x="1775234" y="693869"/>
                  <a:pt x="1781503" y="725214"/>
                </a:cubicBezTo>
                <a:cubicBezTo>
                  <a:pt x="1785752" y="746461"/>
                  <a:pt x="1783001" y="771969"/>
                  <a:pt x="1797269" y="788276"/>
                </a:cubicBezTo>
                <a:cubicBezTo>
                  <a:pt x="1841912" y="839296"/>
                  <a:pt x="1883879" y="848677"/>
                  <a:pt x="1939158" y="867104"/>
                </a:cubicBezTo>
                <a:cubicBezTo>
                  <a:pt x="2033751" y="856594"/>
                  <a:pt x="2128719" y="849033"/>
                  <a:pt x="2222938" y="835573"/>
                </a:cubicBezTo>
                <a:cubicBezTo>
                  <a:pt x="2239389" y="833223"/>
                  <a:pt x="2258483" y="831558"/>
                  <a:pt x="2270234" y="819807"/>
                </a:cubicBezTo>
                <a:cubicBezTo>
                  <a:pt x="2281985" y="808056"/>
                  <a:pt x="2280745" y="788276"/>
                  <a:pt x="2286000" y="772511"/>
                </a:cubicBezTo>
                <a:cubicBezTo>
                  <a:pt x="2282388" y="732775"/>
                  <a:pt x="2272309" y="523376"/>
                  <a:pt x="2238703" y="472966"/>
                </a:cubicBezTo>
                <a:cubicBezTo>
                  <a:pt x="2194805" y="407118"/>
                  <a:pt x="2220570" y="439067"/>
                  <a:pt x="2159876" y="378373"/>
                </a:cubicBezTo>
                <a:cubicBezTo>
                  <a:pt x="2131214" y="263729"/>
                  <a:pt x="2169397" y="356363"/>
                  <a:pt x="2096814" y="283780"/>
                </a:cubicBezTo>
                <a:cubicBezTo>
                  <a:pt x="2024230" y="211196"/>
                  <a:pt x="2116864" y="249379"/>
                  <a:pt x="2002220" y="220717"/>
                </a:cubicBezTo>
                <a:cubicBezTo>
                  <a:pt x="1922174" y="140671"/>
                  <a:pt x="1993492" y="195767"/>
                  <a:pt x="1891862" y="157655"/>
                </a:cubicBezTo>
                <a:cubicBezTo>
                  <a:pt x="1869857" y="149403"/>
                  <a:pt x="1850805" y="134376"/>
                  <a:pt x="1828800" y="126124"/>
                </a:cubicBezTo>
                <a:cubicBezTo>
                  <a:pt x="1771314" y="104567"/>
                  <a:pt x="1673631" y="100125"/>
                  <a:pt x="1623848" y="94593"/>
                </a:cubicBezTo>
                <a:cubicBezTo>
                  <a:pt x="1455682" y="99848"/>
                  <a:pt x="1284815" y="79879"/>
                  <a:pt x="1119351" y="110359"/>
                </a:cubicBezTo>
                <a:cubicBezTo>
                  <a:pt x="1075497" y="118437"/>
                  <a:pt x="1056289" y="173421"/>
                  <a:pt x="1024758" y="204952"/>
                </a:cubicBezTo>
                <a:cubicBezTo>
                  <a:pt x="995059" y="234651"/>
                  <a:pt x="963489" y="260039"/>
                  <a:pt x="945931" y="299545"/>
                </a:cubicBezTo>
                <a:cubicBezTo>
                  <a:pt x="932432" y="329917"/>
                  <a:pt x="924910" y="362607"/>
                  <a:pt x="914400" y="394138"/>
                </a:cubicBezTo>
                <a:lnTo>
                  <a:pt x="898634" y="441435"/>
                </a:lnTo>
                <a:cubicBezTo>
                  <a:pt x="903889" y="525518"/>
                  <a:pt x="905581" y="609899"/>
                  <a:pt x="914400" y="693683"/>
                </a:cubicBezTo>
                <a:cubicBezTo>
                  <a:pt x="916140" y="710210"/>
                  <a:pt x="926134" y="724858"/>
                  <a:pt x="930165" y="740980"/>
                </a:cubicBezTo>
                <a:cubicBezTo>
                  <a:pt x="936664" y="766976"/>
                  <a:pt x="929480" y="798656"/>
                  <a:pt x="945931" y="819807"/>
                </a:cubicBezTo>
                <a:cubicBezTo>
                  <a:pt x="969197" y="849720"/>
                  <a:pt x="1008993" y="861848"/>
                  <a:pt x="1040524" y="882869"/>
                </a:cubicBezTo>
                <a:cubicBezTo>
                  <a:pt x="1101648" y="923619"/>
                  <a:pt x="1069844" y="908408"/>
                  <a:pt x="1135117" y="930166"/>
                </a:cubicBezTo>
                <a:cubicBezTo>
                  <a:pt x="1182414" y="924911"/>
                  <a:pt x="1230840" y="925942"/>
                  <a:pt x="1277007" y="914400"/>
                </a:cubicBezTo>
                <a:cubicBezTo>
                  <a:pt x="1306271" y="907084"/>
                  <a:pt x="1353953" y="853220"/>
                  <a:pt x="1371600" y="835573"/>
                </a:cubicBezTo>
                <a:cubicBezTo>
                  <a:pt x="1366345" y="725214"/>
                  <a:pt x="1363996" y="614679"/>
                  <a:pt x="1355834" y="504497"/>
                </a:cubicBezTo>
                <a:cubicBezTo>
                  <a:pt x="1353473" y="472618"/>
                  <a:pt x="1350993" y="439945"/>
                  <a:pt x="1340069" y="409904"/>
                </a:cubicBezTo>
                <a:cubicBezTo>
                  <a:pt x="1310145" y="327614"/>
                  <a:pt x="1293453" y="341352"/>
                  <a:pt x="1245476" y="283780"/>
                </a:cubicBezTo>
                <a:cubicBezTo>
                  <a:pt x="1188173" y="215016"/>
                  <a:pt x="1248054" y="245011"/>
                  <a:pt x="1150882" y="220717"/>
                </a:cubicBezTo>
                <a:cubicBezTo>
                  <a:pt x="1103587" y="149775"/>
                  <a:pt x="1106212" y="127437"/>
                  <a:pt x="1040524" y="94593"/>
                </a:cubicBezTo>
                <a:cubicBezTo>
                  <a:pt x="1025660" y="87161"/>
                  <a:pt x="1008993" y="84083"/>
                  <a:pt x="993227" y="78828"/>
                </a:cubicBezTo>
                <a:cubicBezTo>
                  <a:pt x="977462" y="68318"/>
                  <a:pt x="963347" y="54761"/>
                  <a:pt x="945931" y="47297"/>
                </a:cubicBezTo>
                <a:cubicBezTo>
                  <a:pt x="926015" y="38762"/>
                  <a:pt x="904021" y="36231"/>
                  <a:pt x="882869" y="31531"/>
                </a:cubicBezTo>
                <a:cubicBezTo>
                  <a:pt x="776009" y="7784"/>
                  <a:pt x="783882" y="13750"/>
                  <a:pt x="646386" y="0"/>
                </a:cubicBezTo>
                <a:cubicBezTo>
                  <a:pt x="639636" y="450"/>
                  <a:pt x="417610" y="1202"/>
                  <a:pt x="346841" y="31531"/>
                </a:cubicBezTo>
                <a:cubicBezTo>
                  <a:pt x="329425" y="38995"/>
                  <a:pt x="315310" y="52552"/>
                  <a:pt x="299545" y="63062"/>
                </a:cubicBezTo>
                <a:cubicBezTo>
                  <a:pt x="289035" y="78828"/>
                  <a:pt x="280491" y="96099"/>
                  <a:pt x="268014" y="110359"/>
                </a:cubicBezTo>
                <a:cubicBezTo>
                  <a:pt x="243544" y="138324"/>
                  <a:pt x="189186" y="189186"/>
                  <a:pt x="189186" y="189186"/>
                </a:cubicBezTo>
                <a:cubicBezTo>
                  <a:pt x="178676" y="210207"/>
                  <a:pt x="169315" y="231843"/>
                  <a:pt x="157655" y="252249"/>
                </a:cubicBezTo>
                <a:cubicBezTo>
                  <a:pt x="44667" y="449980"/>
                  <a:pt x="100282" y="91037"/>
                  <a:pt x="141889" y="756745"/>
                </a:cubicBezTo>
                <a:cubicBezTo>
                  <a:pt x="142926" y="773331"/>
                  <a:pt x="145904" y="792291"/>
                  <a:pt x="157655" y="804042"/>
                </a:cubicBezTo>
                <a:cubicBezTo>
                  <a:pt x="182331" y="828718"/>
                  <a:pt x="273841" y="882047"/>
                  <a:pt x="315310" y="898635"/>
                </a:cubicBezTo>
                <a:cubicBezTo>
                  <a:pt x="346169" y="910979"/>
                  <a:pt x="409903" y="930166"/>
                  <a:pt x="409903" y="930166"/>
                </a:cubicBezTo>
                <a:cubicBezTo>
                  <a:pt x="462455" y="924911"/>
                  <a:pt x="517454" y="931101"/>
                  <a:pt x="567558" y="914400"/>
                </a:cubicBezTo>
                <a:cubicBezTo>
                  <a:pt x="585533" y="908408"/>
                  <a:pt x="591394" y="884419"/>
                  <a:pt x="599089" y="867104"/>
                </a:cubicBezTo>
                <a:cubicBezTo>
                  <a:pt x="612588" y="836732"/>
                  <a:pt x="630620" y="772511"/>
                  <a:pt x="630620" y="772511"/>
                </a:cubicBezTo>
                <a:cubicBezTo>
                  <a:pt x="625365" y="714704"/>
                  <a:pt x="629811" y="655175"/>
                  <a:pt x="614855" y="599090"/>
                </a:cubicBezTo>
                <a:cubicBezTo>
                  <a:pt x="608085" y="573701"/>
                  <a:pt x="582831" y="557410"/>
                  <a:pt x="567558" y="536028"/>
                </a:cubicBezTo>
                <a:cubicBezTo>
                  <a:pt x="514357" y="461547"/>
                  <a:pt x="561024" y="507478"/>
                  <a:pt x="472965" y="441435"/>
                </a:cubicBezTo>
                <a:cubicBezTo>
                  <a:pt x="436179" y="367863"/>
                  <a:pt x="457200" y="378373"/>
                  <a:pt x="378372" y="346842"/>
                </a:cubicBezTo>
                <a:cubicBezTo>
                  <a:pt x="347513" y="334498"/>
                  <a:pt x="315310" y="325821"/>
                  <a:pt x="283779" y="315311"/>
                </a:cubicBezTo>
                <a:lnTo>
                  <a:pt x="236482" y="299545"/>
                </a:lnTo>
                <a:cubicBezTo>
                  <a:pt x="52682" y="317926"/>
                  <a:pt x="131641" y="315311"/>
                  <a:pt x="0" y="31531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2667000" y="2209800"/>
            <a:ext cx="809896" cy="191401"/>
          </a:xfrm>
          <a:custGeom>
            <a:avLst/>
            <a:gdLst>
              <a:gd name="connsiteX0" fmla="*/ 6495393 w 6495395"/>
              <a:gd name="connsiteY0" fmla="*/ 472966 h 1103263"/>
              <a:gd name="connsiteX1" fmla="*/ 6448096 w 6495395"/>
              <a:gd name="connsiteY1" fmla="*/ 441435 h 1103263"/>
              <a:gd name="connsiteX2" fmla="*/ 6369269 w 6495395"/>
              <a:gd name="connsiteY2" fmla="*/ 362607 h 1103263"/>
              <a:gd name="connsiteX3" fmla="*/ 6337738 w 6495395"/>
              <a:gd name="connsiteY3" fmla="*/ 315311 h 1103263"/>
              <a:gd name="connsiteX4" fmla="*/ 6243145 w 6495395"/>
              <a:gd name="connsiteY4" fmla="*/ 252249 h 1103263"/>
              <a:gd name="connsiteX5" fmla="*/ 6148551 w 6495395"/>
              <a:gd name="connsiteY5" fmla="*/ 204952 h 1103263"/>
              <a:gd name="connsiteX6" fmla="*/ 6101255 w 6495395"/>
              <a:gd name="connsiteY6" fmla="*/ 173421 h 1103263"/>
              <a:gd name="connsiteX7" fmla="*/ 5738648 w 6495395"/>
              <a:gd name="connsiteY7" fmla="*/ 173421 h 1103263"/>
              <a:gd name="connsiteX8" fmla="*/ 5691351 w 6495395"/>
              <a:gd name="connsiteY8" fmla="*/ 204952 h 1103263"/>
              <a:gd name="connsiteX9" fmla="*/ 5644055 w 6495395"/>
              <a:gd name="connsiteY9" fmla="*/ 220717 h 1103263"/>
              <a:gd name="connsiteX10" fmla="*/ 5628289 w 6495395"/>
              <a:gd name="connsiteY10" fmla="*/ 268014 h 1103263"/>
              <a:gd name="connsiteX11" fmla="*/ 5596758 w 6495395"/>
              <a:gd name="connsiteY11" fmla="*/ 315311 h 1103263"/>
              <a:gd name="connsiteX12" fmla="*/ 5612524 w 6495395"/>
              <a:gd name="connsiteY12" fmla="*/ 819807 h 1103263"/>
              <a:gd name="connsiteX13" fmla="*/ 5849007 w 6495395"/>
              <a:gd name="connsiteY13" fmla="*/ 756745 h 1103263"/>
              <a:gd name="connsiteX14" fmla="*/ 5833241 w 6495395"/>
              <a:gd name="connsiteY14" fmla="*/ 425669 h 1103263"/>
              <a:gd name="connsiteX15" fmla="*/ 5817476 w 6495395"/>
              <a:gd name="connsiteY15" fmla="*/ 362607 h 1103263"/>
              <a:gd name="connsiteX16" fmla="*/ 5722882 w 6495395"/>
              <a:gd name="connsiteY16" fmla="*/ 252249 h 1103263"/>
              <a:gd name="connsiteX17" fmla="*/ 5691351 w 6495395"/>
              <a:gd name="connsiteY17" fmla="*/ 204952 h 1103263"/>
              <a:gd name="connsiteX18" fmla="*/ 5580993 w 6495395"/>
              <a:gd name="connsiteY18" fmla="*/ 141890 h 1103263"/>
              <a:gd name="connsiteX19" fmla="*/ 5439103 w 6495395"/>
              <a:gd name="connsiteY19" fmla="*/ 63062 h 1103263"/>
              <a:gd name="connsiteX20" fmla="*/ 4981903 w 6495395"/>
              <a:gd name="connsiteY20" fmla="*/ 78828 h 1103263"/>
              <a:gd name="connsiteX21" fmla="*/ 4950372 w 6495395"/>
              <a:gd name="connsiteY21" fmla="*/ 126124 h 1103263"/>
              <a:gd name="connsiteX22" fmla="*/ 4855779 w 6495395"/>
              <a:gd name="connsiteY22" fmla="*/ 236483 h 1103263"/>
              <a:gd name="connsiteX23" fmla="*/ 4871545 w 6495395"/>
              <a:gd name="connsiteY23" fmla="*/ 677917 h 1103263"/>
              <a:gd name="connsiteX24" fmla="*/ 4887310 w 6495395"/>
              <a:gd name="connsiteY24" fmla="*/ 756745 h 1103263"/>
              <a:gd name="connsiteX25" fmla="*/ 4903076 w 6495395"/>
              <a:gd name="connsiteY25" fmla="*/ 804042 h 1103263"/>
              <a:gd name="connsiteX26" fmla="*/ 4997669 w 6495395"/>
              <a:gd name="connsiteY26" fmla="*/ 835573 h 1103263"/>
              <a:gd name="connsiteX27" fmla="*/ 5218386 w 6495395"/>
              <a:gd name="connsiteY27" fmla="*/ 772511 h 1103263"/>
              <a:gd name="connsiteX28" fmla="*/ 5234151 w 6495395"/>
              <a:gd name="connsiteY28" fmla="*/ 725214 h 1103263"/>
              <a:gd name="connsiteX29" fmla="*/ 5202620 w 6495395"/>
              <a:gd name="connsiteY29" fmla="*/ 488731 h 1103263"/>
              <a:gd name="connsiteX30" fmla="*/ 5171089 w 6495395"/>
              <a:gd name="connsiteY30" fmla="*/ 441435 h 1103263"/>
              <a:gd name="connsiteX31" fmla="*/ 5123793 w 6495395"/>
              <a:gd name="connsiteY31" fmla="*/ 409904 h 1103263"/>
              <a:gd name="connsiteX32" fmla="*/ 5076496 w 6495395"/>
              <a:gd name="connsiteY32" fmla="*/ 362607 h 1103263"/>
              <a:gd name="connsiteX33" fmla="*/ 4997669 w 6495395"/>
              <a:gd name="connsiteY33" fmla="*/ 252249 h 1103263"/>
              <a:gd name="connsiteX34" fmla="*/ 4903076 w 6495395"/>
              <a:gd name="connsiteY34" fmla="*/ 189186 h 1103263"/>
              <a:gd name="connsiteX35" fmla="*/ 4792717 w 6495395"/>
              <a:gd name="connsiteY35" fmla="*/ 126124 h 1103263"/>
              <a:gd name="connsiteX36" fmla="*/ 4745420 w 6495395"/>
              <a:gd name="connsiteY36" fmla="*/ 110359 h 1103263"/>
              <a:gd name="connsiteX37" fmla="*/ 4335517 w 6495395"/>
              <a:gd name="connsiteY37" fmla="*/ 126124 h 1103263"/>
              <a:gd name="connsiteX38" fmla="*/ 4288220 w 6495395"/>
              <a:gd name="connsiteY38" fmla="*/ 141890 h 1103263"/>
              <a:gd name="connsiteX39" fmla="*/ 4225158 w 6495395"/>
              <a:gd name="connsiteY39" fmla="*/ 189186 h 1103263"/>
              <a:gd name="connsiteX40" fmla="*/ 4162096 w 6495395"/>
              <a:gd name="connsiteY40" fmla="*/ 315311 h 1103263"/>
              <a:gd name="connsiteX41" fmla="*/ 4130565 w 6495395"/>
              <a:gd name="connsiteY41" fmla="*/ 409904 h 1103263"/>
              <a:gd name="connsiteX42" fmla="*/ 4146331 w 6495395"/>
              <a:gd name="connsiteY42" fmla="*/ 630621 h 1103263"/>
              <a:gd name="connsiteX43" fmla="*/ 4209393 w 6495395"/>
              <a:gd name="connsiteY43" fmla="*/ 709449 h 1103263"/>
              <a:gd name="connsiteX44" fmla="*/ 4240924 w 6495395"/>
              <a:gd name="connsiteY44" fmla="*/ 756745 h 1103263"/>
              <a:gd name="connsiteX45" fmla="*/ 4288220 w 6495395"/>
              <a:gd name="connsiteY45" fmla="*/ 772511 h 1103263"/>
              <a:gd name="connsiteX46" fmla="*/ 4493172 w 6495395"/>
              <a:gd name="connsiteY46" fmla="*/ 804042 h 1103263"/>
              <a:gd name="connsiteX47" fmla="*/ 4524703 w 6495395"/>
              <a:gd name="connsiteY47" fmla="*/ 709449 h 1103263"/>
              <a:gd name="connsiteX48" fmla="*/ 4556234 w 6495395"/>
              <a:gd name="connsiteY48" fmla="*/ 677917 h 1103263"/>
              <a:gd name="connsiteX49" fmla="*/ 4540469 w 6495395"/>
              <a:gd name="connsiteY49" fmla="*/ 425669 h 1103263"/>
              <a:gd name="connsiteX50" fmla="*/ 4382814 w 6495395"/>
              <a:gd name="connsiteY50" fmla="*/ 268014 h 1103263"/>
              <a:gd name="connsiteX51" fmla="*/ 4240924 w 6495395"/>
              <a:gd name="connsiteY51" fmla="*/ 173421 h 1103263"/>
              <a:gd name="connsiteX52" fmla="*/ 4146331 w 6495395"/>
              <a:gd name="connsiteY52" fmla="*/ 110359 h 1103263"/>
              <a:gd name="connsiteX53" fmla="*/ 3957145 w 6495395"/>
              <a:gd name="connsiteY53" fmla="*/ 78828 h 1103263"/>
              <a:gd name="connsiteX54" fmla="*/ 3563007 w 6495395"/>
              <a:gd name="connsiteY54" fmla="*/ 110359 h 1103263"/>
              <a:gd name="connsiteX55" fmla="*/ 3515710 w 6495395"/>
              <a:gd name="connsiteY55" fmla="*/ 126124 h 1103263"/>
              <a:gd name="connsiteX56" fmla="*/ 3468414 w 6495395"/>
              <a:gd name="connsiteY56" fmla="*/ 173421 h 1103263"/>
              <a:gd name="connsiteX57" fmla="*/ 3421117 w 6495395"/>
              <a:gd name="connsiteY57" fmla="*/ 189186 h 1103263"/>
              <a:gd name="connsiteX58" fmla="*/ 3342289 w 6495395"/>
              <a:gd name="connsiteY58" fmla="*/ 252249 h 1103263"/>
              <a:gd name="connsiteX59" fmla="*/ 3310758 w 6495395"/>
              <a:gd name="connsiteY59" fmla="*/ 315311 h 1103263"/>
              <a:gd name="connsiteX60" fmla="*/ 3279227 w 6495395"/>
              <a:gd name="connsiteY60" fmla="*/ 409904 h 1103263"/>
              <a:gd name="connsiteX61" fmla="*/ 3326524 w 6495395"/>
              <a:gd name="connsiteY61" fmla="*/ 693683 h 1103263"/>
              <a:gd name="connsiteX62" fmla="*/ 3421117 w 6495395"/>
              <a:gd name="connsiteY62" fmla="*/ 772511 h 1103263"/>
              <a:gd name="connsiteX63" fmla="*/ 3515710 w 6495395"/>
              <a:gd name="connsiteY63" fmla="*/ 835573 h 1103263"/>
              <a:gd name="connsiteX64" fmla="*/ 3767958 w 6495395"/>
              <a:gd name="connsiteY64" fmla="*/ 819807 h 1103263"/>
              <a:gd name="connsiteX65" fmla="*/ 3815255 w 6495395"/>
              <a:gd name="connsiteY65" fmla="*/ 772511 h 1103263"/>
              <a:gd name="connsiteX66" fmla="*/ 3783724 w 6495395"/>
              <a:gd name="connsiteY66" fmla="*/ 520262 h 1103263"/>
              <a:gd name="connsiteX67" fmla="*/ 3767958 w 6495395"/>
              <a:gd name="connsiteY67" fmla="*/ 472966 h 1103263"/>
              <a:gd name="connsiteX68" fmla="*/ 3689131 w 6495395"/>
              <a:gd name="connsiteY68" fmla="*/ 394138 h 1103263"/>
              <a:gd name="connsiteX69" fmla="*/ 3594538 w 6495395"/>
              <a:gd name="connsiteY69" fmla="*/ 283780 h 1103263"/>
              <a:gd name="connsiteX70" fmla="*/ 3547241 w 6495395"/>
              <a:gd name="connsiteY70" fmla="*/ 268014 h 1103263"/>
              <a:gd name="connsiteX71" fmla="*/ 3452648 w 6495395"/>
              <a:gd name="connsiteY71" fmla="*/ 204952 h 1103263"/>
              <a:gd name="connsiteX72" fmla="*/ 3405351 w 6495395"/>
              <a:gd name="connsiteY72" fmla="*/ 173421 h 1103263"/>
              <a:gd name="connsiteX73" fmla="*/ 3358055 w 6495395"/>
              <a:gd name="connsiteY73" fmla="*/ 141890 h 1103263"/>
              <a:gd name="connsiteX74" fmla="*/ 3326524 w 6495395"/>
              <a:gd name="connsiteY74" fmla="*/ 94593 h 1103263"/>
              <a:gd name="connsiteX75" fmla="*/ 3247696 w 6495395"/>
              <a:gd name="connsiteY75" fmla="*/ 78828 h 1103263"/>
              <a:gd name="connsiteX76" fmla="*/ 3200400 w 6495395"/>
              <a:gd name="connsiteY76" fmla="*/ 63062 h 1103263"/>
              <a:gd name="connsiteX77" fmla="*/ 2790496 w 6495395"/>
              <a:gd name="connsiteY77" fmla="*/ 78828 h 1103263"/>
              <a:gd name="connsiteX78" fmla="*/ 2743200 w 6495395"/>
              <a:gd name="connsiteY78" fmla="*/ 94593 h 1103263"/>
              <a:gd name="connsiteX79" fmla="*/ 2632841 w 6495395"/>
              <a:gd name="connsiteY79" fmla="*/ 204952 h 1103263"/>
              <a:gd name="connsiteX80" fmla="*/ 2585545 w 6495395"/>
              <a:gd name="connsiteY80" fmla="*/ 252249 h 1103263"/>
              <a:gd name="connsiteX81" fmla="*/ 2569779 w 6495395"/>
              <a:gd name="connsiteY81" fmla="*/ 299545 h 1103263"/>
              <a:gd name="connsiteX82" fmla="*/ 2538248 w 6495395"/>
              <a:gd name="connsiteY82" fmla="*/ 346842 h 1103263"/>
              <a:gd name="connsiteX83" fmla="*/ 2569779 w 6495395"/>
              <a:gd name="connsiteY83" fmla="*/ 646386 h 1103263"/>
              <a:gd name="connsiteX84" fmla="*/ 2601310 w 6495395"/>
              <a:gd name="connsiteY84" fmla="*/ 693683 h 1103263"/>
              <a:gd name="connsiteX85" fmla="*/ 2617076 w 6495395"/>
              <a:gd name="connsiteY85" fmla="*/ 756745 h 1103263"/>
              <a:gd name="connsiteX86" fmla="*/ 2648607 w 6495395"/>
              <a:gd name="connsiteY86" fmla="*/ 804042 h 1103263"/>
              <a:gd name="connsiteX87" fmla="*/ 2743200 w 6495395"/>
              <a:gd name="connsiteY87" fmla="*/ 882869 h 1103263"/>
              <a:gd name="connsiteX88" fmla="*/ 2806262 w 6495395"/>
              <a:gd name="connsiteY88" fmla="*/ 898635 h 1103263"/>
              <a:gd name="connsiteX89" fmla="*/ 3105807 w 6495395"/>
              <a:gd name="connsiteY89" fmla="*/ 914400 h 1103263"/>
              <a:gd name="connsiteX90" fmla="*/ 3121572 w 6495395"/>
              <a:gd name="connsiteY90" fmla="*/ 867104 h 1103263"/>
              <a:gd name="connsiteX91" fmla="*/ 3168869 w 6495395"/>
              <a:gd name="connsiteY91" fmla="*/ 819807 h 1103263"/>
              <a:gd name="connsiteX92" fmla="*/ 3168869 w 6495395"/>
              <a:gd name="connsiteY92" fmla="*/ 536028 h 1103263"/>
              <a:gd name="connsiteX93" fmla="*/ 3090041 w 6495395"/>
              <a:gd name="connsiteY93" fmla="*/ 441435 h 1103263"/>
              <a:gd name="connsiteX94" fmla="*/ 2979682 w 6495395"/>
              <a:gd name="connsiteY94" fmla="*/ 315311 h 1103263"/>
              <a:gd name="connsiteX95" fmla="*/ 2916620 w 6495395"/>
              <a:gd name="connsiteY95" fmla="*/ 283780 h 1103263"/>
              <a:gd name="connsiteX96" fmla="*/ 2869324 w 6495395"/>
              <a:gd name="connsiteY96" fmla="*/ 236483 h 1103263"/>
              <a:gd name="connsiteX97" fmla="*/ 2822027 w 6495395"/>
              <a:gd name="connsiteY97" fmla="*/ 204952 h 1103263"/>
              <a:gd name="connsiteX98" fmla="*/ 2758965 w 6495395"/>
              <a:gd name="connsiteY98" fmla="*/ 157655 h 1103263"/>
              <a:gd name="connsiteX99" fmla="*/ 2648607 w 6495395"/>
              <a:gd name="connsiteY99" fmla="*/ 94593 h 1103263"/>
              <a:gd name="connsiteX100" fmla="*/ 2522482 w 6495395"/>
              <a:gd name="connsiteY100" fmla="*/ 63062 h 1103263"/>
              <a:gd name="connsiteX101" fmla="*/ 2081048 w 6495395"/>
              <a:gd name="connsiteY101" fmla="*/ 78828 h 1103263"/>
              <a:gd name="connsiteX102" fmla="*/ 1954924 w 6495395"/>
              <a:gd name="connsiteY102" fmla="*/ 110359 h 1103263"/>
              <a:gd name="connsiteX103" fmla="*/ 1891862 w 6495395"/>
              <a:gd name="connsiteY103" fmla="*/ 141890 h 1103263"/>
              <a:gd name="connsiteX104" fmla="*/ 1765738 w 6495395"/>
              <a:gd name="connsiteY104" fmla="*/ 283780 h 1103263"/>
              <a:gd name="connsiteX105" fmla="*/ 1734207 w 6495395"/>
              <a:gd name="connsiteY105" fmla="*/ 378373 h 1103263"/>
              <a:gd name="connsiteX106" fmla="*/ 1749972 w 6495395"/>
              <a:gd name="connsiteY106" fmla="*/ 583324 h 1103263"/>
              <a:gd name="connsiteX107" fmla="*/ 1765738 w 6495395"/>
              <a:gd name="connsiteY107" fmla="*/ 630621 h 1103263"/>
              <a:gd name="connsiteX108" fmla="*/ 1781503 w 6495395"/>
              <a:gd name="connsiteY108" fmla="*/ 725214 h 1103263"/>
              <a:gd name="connsiteX109" fmla="*/ 1797269 w 6495395"/>
              <a:gd name="connsiteY109" fmla="*/ 788276 h 1103263"/>
              <a:gd name="connsiteX110" fmla="*/ 1939158 w 6495395"/>
              <a:gd name="connsiteY110" fmla="*/ 867104 h 1103263"/>
              <a:gd name="connsiteX111" fmla="*/ 2222938 w 6495395"/>
              <a:gd name="connsiteY111" fmla="*/ 835573 h 1103263"/>
              <a:gd name="connsiteX112" fmla="*/ 2270234 w 6495395"/>
              <a:gd name="connsiteY112" fmla="*/ 819807 h 1103263"/>
              <a:gd name="connsiteX113" fmla="*/ 2286000 w 6495395"/>
              <a:gd name="connsiteY113" fmla="*/ 772511 h 1103263"/>
              <a:gd name="connsiteX114" fmla="*/ 2238703 w 6495395"/>
              <a:gd name="connsiteY114" fmla="*/ 472966 h 1103263"/>
              <a:gd name="connsiteX115" fmla="*/ 2159876 w 6495395"/>
              <a:gd name="connsiteY115" fmla="*/ 378373 h 1103263"/>
              <a:gd name="connsiteX116" fmla="*/ 2096814 w 6495395"/>
              <a:gd name="connsiteY116" fmla="*/ 283780 h 1103263"/>
              <a:gd name="connsiteX117" fmla="*/ 2002220 w 6495395"/>
              <a:gd name="connsiteY117" fmla="*/ 220717 h 1103263"/>
              <a:gd name="connsiteX118" fmla="*/ 1891862 w 6495395"/>
              <a:gd name="connsiteY118" fmla="*/ 157655 h 1103263"/>
              <a:gd name="connsiteX119" fmla="*/ 1828800 w 6495395"/>
              <a:gd name="connsiteY119" fmla="*/ 126124 h 1103263"/>
              <a:gd name="connsiteX120" fmla="*/ 1623848 w 6495395"/>
              <a:gd name="connsiteY120" fmla="*/ 94593 h 1103263"/>
              <a:gd name="connsiteX121" fmla="*/ 1119351 w 6495395"/>
              <a:gd name="connsiteY121" fmla="*/ 110359 h 1103263"/>
              <a:gd name="connsiteX122" fmla="*/ 1024758 w 6495395"/>
              <a:gd name="connsiteY122" fmla="*/ 204952 h 1103263"/>
              <a:gd name="connsiteX123" fmla="*/ 945931 w 6495395"/>
              <a:gd name="connsiteY123" fmla="*/ 299545 h 1103263"/>
              <a:gd name="connsiteX124" fmla="*/ 914400 w 6495395"/>
              <a:gd name="connsiteY124" fmla="*/ 394138 h 1103263"/>
              <a:gd name="connsiteX125" fmla="*/ 898634 w 6495395"/>
              <a:gd name="connsiteY125" fmla="*/ 441435 h 1103263"/>
              <a:gd name="connsiteX126" fmla="*/ 914400 w 6495395"/>
              <a:gd name="connsiteY126" fmla="*/ 693683 h 1103263"/>
              <a:gd name="connsiteX127" fmla="*/ 930165 w 6495395"/>
              <a:gd name="connsiteY127" fmla="*/ 740980 h 1103263"/>
              <a:gd name="connsiteX128" fmla="*/ 945931 w 6495395"/>
              <a:gd name="connsiteY128" fmla="*/ 819807 h 1103263"/>
              <a:gd name="connsiteX129" fmla="*/ 1040524 w 6495395"/>
              <a:gd name="connsiteY129" fmla="*/ 882869 h 1103263"/>
              <a:gd name="connsiteX130" fmla="*/ 1135117 w 6495395"/>
              <a:gd name="connsiteY130" fmla="*/ 930166 h 1103263"/>
              <a:gd name="connsiteX131" fmla="*/ 1277007 w 6495395"/>
              <a:gd name="connsiteY131" fmla="*/ 914400 h 1103263"/>
              <a:gd name="connsiteX132" fmla="*/ 1371600 w 6495395"/>
              <a:gd name="connsiteY132" fmla="*/ 835573 h 1103263"/>
              <a:gd name="connsiteX133" fmla="*/ 1355834 w 6495395"/>
              <a:gd name="connsiteY133" fmla="*/ 504497 h 1103263"/>
              <a:gd name="connsiteX134" fmla="*/ 1340069 w 6495395"/>
              <a:gd name="connsiteY134" fmla="*/ 409904 h 1103263"/>
              <a:gd name="connsiteX135" fmla="*/ 1245476 w 6495395"/>
              <a:gd name="connsiteY135" fmla="*/ 283780 h 1103263"/>
              <a:gd name="connsiteX136" fmla="*/ 1150882 w 6495395"/>
              <a:gd name="connsiteY136" fmla="*/ 220717 h 1103263"/>
              <a:gd name="connsiteX137" fmla="*/ 1040524 w 6495395"/>
              <a:gd name="connsiteY137" fmla="*/ 94593 h 1103263"/>
              <a:gd name="connsiteX138" fmla="*/ 993227 w 6495395"/>
              <a:gd name="connsiteY138" fmla="*/ 78828 h 1103263"/>
              <a:gd name="connsiteX139" fmla="*/ 945931 w 6495395"/>
              <a:gd name="connsiteY139" fmla="*/ 47297 h 1103263"/>
              <a:gd name="connsiteX140" fmla="*/ 882869 w 6495395"/>
              <a:gd name="connsiteY140" fmla="*/ 31531 h 1103263"/>
              <a:gd name="connsiteX141" fmla="*/ 646386 w 6495395"/>
              <a:gd name="connsiteY141" fmla="*/ 0 h 1103263"/>
              <a:gd name="connsiteX142" fmla="*/ 346841 w 6495395"/>
              <a:gd name="connsiteY142" fmla="*/ 31531 h 1103263"/>
              <a:gd name="connsiteX143" fmla="*/ 299545 w 6495395"/>
              <a:gd name="connsiteY143" fmla="*/ 63062 h 1103263"/>
              <a:gd name="connsiteX144" fmla="*/ 268014 w 6495395"/>
              <a:gd name="connsiteY144" fmla="*/ 110359 h 1103263"/>
              <a:gd name="connsiteX145" fmla="*/ 189186 w 6495395"/>
              <a:gd name="connsiteY145" fmla="*/ 189186 h 1103263"/>
              <a:gd name="connsiteX146" fmla="*/ 157655 w 6495395"/>
              <a:gd name="connsiteY146" fmla="*/ 252249 h 1103263"/>
              <a:gd name="connsiteX147" fmla="*/ 141889 w 6495395"/>
              <a:gd name="connsiteY147" fmla="*/ 756745 h 1103263"/>
              <a:gd name="connsiteX148" fmla="*/ 157655 w 6495395"/>
              <a:gd name="connsiteY148" fmla="*/ 804042 h 1103263"/>
              <a:gd name="connsiteX149" fmla="*/ 315310 w 6495395"/>
              <a:gd name="connsiteY149" fmla="*/ 898635 h 1103263"/>
              <a:gd name="connsiteX150" fmla="*/ 409903 w 6495395"/>
              <a:gd name="connsiteY150" fmla="*/ 930166 h 1103263"/>
              <a:gd name="connsiteX151" fmla="*/ 567558 w 6495395"/>
              <a:gd name="connsiteY151" fmla="*/ 914400 h 1103263"/>
              <a:gd name="connsiteX152" fmla="*/ 599089 w 6495395"/>
              <a:gd name="connsiteY152" fmla="*/ 867104 h 1103263"/>
              <a:gd name="connsiteX153" fmla="*/ 630620 w 6495395"/>
              <a:gd name="connsiteY153" fmla="*/ 772511 h 1103263"/>
              <a:gd name="connsiteX154" fmla="*/ 614855 w 6495395"/>
              <a:gd name="connsiteY154" fmla="*/ 599090 h 1103263"/>
              <a:gd name="connsiteX155" fmla="*/ 567558 w 6495395"/>
              <a:gd name="connsiteY155" fmla="*/ 536028 h 1103263"/>
              <a:gd name="connsiteX156" fmla="*/ 472965 w 6495395"/>
              <a:gd name="connsiteY156" fmla="*/ 441435 h 1103263"/>
              <a:gd name="connsiteX157" fmla="*/ 378372 w 6495395"/>
              <a:gd name="connsiteY157" fmla="*/ 346842 h 1103263"/>
              <a:gd name="connsiteX158" fmla="*/ 283779 w 6495395"/>
              <a:gd name="connsiteY158" fmla="*/ 315311 h 1103263"/>
              <a:gd name="connsiteX159" fmla="*/ 236482 w 6495395"/>
              <a:gd name="connsiteY159" fmla="*/ 299545 h 1103263"/>
              <a:gd name="connsiteX160" fmla="*/ 0 w 6495395"/>
              <a:gd name="connsiteY160" fmla="*/ 315311 h 110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495395" h="1103263">
                <a:moveTo>
                  <a:pt x="6495393" y="472966"/>
                </a:moveTo>
                <a:cubicBezTo>
                  <a:pt x="6479627" y="462456"/>
                  <a:pt x="6461494" y="454833"/>
                  <a:pt x="6448096" y="441435"/>
                </a:cubicBezTo>
                <a:cubicBezTo>
                  <a:pt x="6342990" y="336329"/>
                  <a:pt x="6495395" y="446692"/>
                  <a:pt x="6369269" y="362607"/>
                </a:cubicBezTo>
                <a:cubicBezTo>
                  <a:pt x="6358759" y="346842"/>
                  <a:pt x="6351998" y="327788"/>
                  <a:pt x="6337738" y="315311"/>
                </a:cubicBezTo>
                <a:cubicBezTo>
                  <a:pt x="6309219" y="290357"/>
                  <a:pt x="6274676" y="273270"/>
                  <a:pt x="6243145" y="252249"/>
                </a:cubicBezTo>
                <a:cubicBezTo>
                  <a:pt x="6182019" y="211498"/>
                  <a:pt x="6213825" y="226709"/>
                  <a:pt x="6148551" y="204952"/>
                </a:cubicBezTo>
                <a:cubicBezTo>
                  <a:pt x="6132786" y="194442"/>
                  <a:pt x="6118202" y="181895"/>
                  <a:pt x="6101255" y="173421"/>
                </a:cubicBezTo>
                <a:cubicBezTo>
                  <a:pt x="5998708" y="122147"/>
                  <a:pt x="5788232" y="170942"/>
                  <a:pt x="5738648" y="173421"/>
                </a:cubicBezTo>
                <a:cubicBezTo>
                  <a:pt x="5722882" y="183931"/>
                  <a:pt x="5708299" y="196478"/>
                  <a:pt x="5691351" y="204952"/>
                </a:cubicBezTo>
                <a:cubicBezTo>
                  <a:pt x="5676487" y="212384"/>
                  <a:pt x="5655806" y="208966"/>
                  <a:pt x="5644055" y="220717"/>
                </a:cubicBezTo>
                <a:cubicBezTo>
                  <a:pt x="5632304" y="232468"/>
                  <a:pt x="5635721" y="253150"/>
                  <a:pt x="5628289" y="268014"/>
                </a:cubicBezTo>
                <a:cubicBezTo>
                  <a:pt x="5619815" y="284962"/>
                  <a:pt x="5607268" y="299545"/>
                  <a:pt x="5596758" y="315311"/>
                </a:cubicBezTo>
                <a:cubicBezTo>
                  <a:pt x="5602013" y="483476"/>
                  <a:pt x="5539242" y="668358"/>
                  <a:pt x="5612524" y="819807"/>
                </a:cubicBezTo>
                <a:cubicBezTo>
                  <a:pt x="5749680" y="1103263"/>
                  <a:pt x="5832477" y="806334"/>
                  <a:pt x="5849007" y="756745"/>
                </a:cubicBezTo>
                <a:cubicBezTo>
                  <a:pt x="5843752" y="646386"/>
                  <a:pt x="5842052" y="535801"/>
                  <a:pt x="5833241" y="425669"/>
                </a:cubicBezTo>
                <a:cubicBezTo>
                  <a:pt x="5831513" y="404070"/>
                  <a:pt x="5827166" y="381987"/>
                  <a:pt x="5817476" y="362607"/>
                </a:cubicBezTo>
                <a:cubicBezTo>
                  <a:pt x="5787954" y="303562"/>
                  <a:pt x="5762326" y="299581"/>
                  <a:pt x="5722882" y="252249"/>
                </a:cubicBezTo>
                <a:cubicBezTo>
                  <a:pt x="5710752" y="237693"/>
                  <a:pt x="5704749" y="218350"/>
                  <a:pt x="5691351" y="204952"/>
                </a:cubicBezTo>
                <a:cubicBezTo>
                  <a:pt x="5664083" y="177683"/>
                  <a:pt x="5611906" y="160438"/>
                  <a:pt x="5580993" y="141890"/>
                </a:cubicBezTo>
                <a:cubicBezTo>
                  <a:pt x="5445467" y="60574"/>
                  <a:pt x="5534238" y="94774"/>
                  <a:pt x="5439103" y="63062"/>
                </a:cubicBezTo>
                <a:cubicBezTo>
                  <a:pt x="5286703" y="68317"/>
                  <a:pt x="5133140" y="59314"/>
                  <a:pt x="4981903" y="78828"/>
                </a:cubicBezTo>
                <a:cubicBezTo>
                  <a:pt x="4963111" y="81253"/>
                  <a:pt x="4962502" y="111568"/>
                  <a:pt x="4950372" y="126124"/>
                </a:cubicBezTo>
                <a:cubicBezTo>
                  <a:pt x="4785673" y="323764"/>
                  <a:pt x="5032918" y="300"/>
                  <a:pt x="4855779" y="236483"/>
                </a:cubicBezTo>
                <a:cubicBezTo>
                  <a:pt x="4861034" y="383628"/>
                  <a:pt x="4862638" y="530948"/>
                  <a:pt x="4871545" y="677917"/>
                </a:cubicBezTo>
                <a:cubicBezTo>
                  <a:pt x="4873166" y="704664"/>
                  <a:pt x="4880811" y="730749"/>
                  <a:pt x="4887310" y="756745"/>
                </a:cubicBezTo>
                <a:cubicBezTo>
                  <a:pt x="4891341" y="772867"/>
                  <a:pt x="4889553" y="794383"/>
                  <a:pt x="4903076" y="804042"/>
                </a:cubicBezTo>
                <a:cubicBezTo>
                  <a:pt x="4930122" y="823360"/>
                  <a:pt x="4997669" y="835573"/>
                  <a:pt x="4997669" y="835573"/>
                </a:cubicBezTo>
                <a:cubicBezTo>
                  <a:pt x="5147680" y="823072"/>
                  <a:pt x="5169137" y="871011"/>
                  <a:pt x="5218386" y="772511"/>
                </a:cubicBezTo>
                <a:cubicBezTo>
                  <a:pt x="5225818" y="757647"/>
                  <a:pt x="5228896" y="740980"/>
                  <a:pt x="5234151" y="725214"/>
                </a:cubicBezTo>
                <a:cubicBezTo>
                  <a:pt x="5230628" y="682940"/>
                  <a:pt x="5234820" y="553130"/>
                  <a:pt x="5202620" y="488731"/>
                </a:cubicBezTo>
                <a:cubicBezTo>
                  <a:pt x="5194146" y="471784"/>
                  <a:pt x="5184487" y="454833"/>
                  <a:pt x="5171089" y="441435"/>
                </a:cubicBezTo>
                <a:cubicBezTo>
                  <a:pt x="5157691" y="428037"/>
                  <a:pt x="5138349" y="422034"/>
                  <a:pt x="5123793" y="409904"/>
                </a:cubicBezTo>
                <a:cubicBezTo>
                  <a:pt x="5106665" y="395630"/>
                  <a:pt x="5092262" y="378373"/>
                  <a:pt x="5076496" y="362607"/>
                </a:cubicBezTo>
                <a:cubicBezTo>
                  <a:pt x="5048834" y="251954"/>
                  <a:pt x="5084765" y="339345"/>
                  <a:pt x="4997669" y="252249"/>
                </a:cubicBezTo>
                <a:cubicBezTo>
                  <a:pt x="4925085" y="179665"/>
                  <a:pt x="5017722" y="217848"/>
                  <a:pt x="4903076" y="189186"/>
                </a:cubicBezTo>
                <a:cubicBezTo>
                  <a:pt x="4855578" y="157521"/>
                  <a:pt x="4848721" y="150126"/>
                  <a:pt x="4792717" y="126124"/>
                </a:cubicBezTo>
                <a:cubicBezTo>
                  <a:pt x="4777442" y="119578"/>
                  <a:pt x="4761186" y="115614"/>
                  <a:pt x="4745420" y="110359"/>
                </a:cubicBezTo>
                <a:cubicBezTo>
                  <a:pt x="4608786" y="115614"/>
                  <a:pt x="4471928" y="116716"/>
                  <a:pt x="4335517" y="126124"/>
                </a:cubicBezTo>
                <a:cubicBezTo>
                  <a:pt x="4318938" y="127267"/>
                  <a:pt x="4302649" y="133645"/>
                  <a:pt x="4288220" y="141890"/>
                </a:cubicBezTo>
                <a:cubicBezTo>
                  <a:pt x="4265406" y="154926"/>
                  <a:pt x="4246179" y="173421"/>
                  <a:pt x="4225158" y="189186"/>
                </a:cubicBezTo>
                <a:cubicBezTo>
                  <a:pt x="4204137" y="231228"/>
                  <a:pt x="4176960" y="270719"/>
                  <a:pt x="4162096" y="315311"/>
                </a:cubicBezTo>
                <a:lnTo>
                  <a:pt x="4130565" y="409904"/>
                </a:lnTo>
                <a:cubicBezTo>
                  <a:pt x="4135820" y="483476"/>
                  <a:pt x="4133512" y="557984"/>
                  <a:pt x="4146331" y="630621"/>
                </a:cubicBezTo>
                <a:cubicBezTo>
                  <a:pt x="4151824" y="661747"/>
                  <a:pt x="4191359" y="686906"/>
                  <a:pt x="4209393" y="709449"/>
                </a:cubicBezTo>
                <a:cubicBezTo>
                  <a:pt x="4221229" y="724245"/>
                  <a:pt x="4226128" y="744908"/>
                  <a:pt x="4240924" y="756745"/>
                </a:cubicBezTo>
                <a:cubicBezTo>
                  <a:pt x="4253901" y="767126"/>
                  <a:pt x="4272455" y="767256"/>
                  <a:pt x="4288220" y="772511"/>
                </a:cubicBezTo>
                <a:cubicBezTo>
                  <a:pt x="4338168" y="847432"/>
                  <a:pt x="4343100" y="884850"/>
                  <a:pt x="4493172" y="804042"/>
                </a:cubicBezTo>
                <a:cubicBezTo>
                  <a:pt x="4522436" y="788285"/>
                  <a:pt x="4501202" y="732951"/>
                  <a:pt x="4524703" y="709449"/>
                </a:cubicBezTo>
                <a:lnTo>
                  <a:pt x="4556234" y="677917"/>
                </a:lnTo>
                <a:cubicBezTo>
                  <a:pt x="4550979" y="593834"/>
                  <a:pt x="4559140" y="507821"/>
                  <a:pt x="4540469" y="425669"/>
                </a:cubicBezTo>
                <a:cubicBezTo>
                  <a:pt x="4515739" y="316856"/>
                  <a:pt x="4449585" y="334785"/>
                  <a:pt x="4382814" y="268014"/>
                </a:cubicBezTo>
                <a:cubicBezTo>
                  <a:pt x="4288665" y="173865"/>
                  <a:pt x="4340036" y="198198"/>
                  <a:pt x="4240924" y="173421"/>
                </a:cubicBezTo>
                <a:cubicBezTo>
                  <a:pt x="4209393" y="152400"/>
                  <a:pt x="4183711" y="116589"/>
                  <a:pt x="4146331" y="110359"/>
                </a:cubicBezTo>
                <a:lnTo>
                  <a:pt x="3957145" y="78828"/>
                </a:lnTo>
                <a:cubicBezTo>
                  <a:pt x="3793751" y="86997"/>
                  <a:pt x="3699528" y="76229"/>
                  <a:pt x="3563007" y="110359"/>
                </a:cubicBezTo>
                <a:cubicBezTo>
                  <a:pt x="3546885" y="114390"/>
                  <a:pt x="3531476" y="120869"/>
                  <a:pt x="3515710" y="126124"/>
                </a:cubicBezTo>
                <a:cubicBezTo>
                  <a:pt x="3499945" y="141890"/>
                  <a:pt x="3486965" y="161054"/>
                  <a:pt x="3468414" y="173421"/>
                </a:cubicBezTo>
                <a:cubicBezTo>
                  <a:pt x="3454587" y="182639"/>
                  <a:pt x="3435981" y="181754"/>
                  <a:pt x="3421117" y="189186"/>
                </a:cubicBezTo>
                <a:cubicBezTo>
                  <a:pt x="3400031" y="199729"/>
                  <a:pt x="3356954" y="230251"/>
                  <a:pt x="3342289" y="252249"/>
                </a:cubicBezTo>
                <a:cubicBezTo>
                  <a:pt x="3329253" y="271804"/>
                  <a:pt x="3319486" y="293490"/>
                  <a:pt x="3310758" y="315311"/>
                </a:cubicBezTo>
                <a:cubicBezTo>
                  <a:pt x="3298414" y="346170"/>
                  <a:pt x="3279227" y="409904"/>
                  <a:pt x="3279227" y="409904"/>
                </a:cubicBezTo>
                <a:cubicBezTo>
                  <a:pt x="3279910" y="418104"/>
                  <a:pt x="3284353" y="651512"/>
                  <a:pt x="3326524" y="693683"/>
                </a:cubicBezTo>
                <a:cubicBezTo>
                  <a:pt x="3464681" y="831843"/>
                  <a:pt x="3289437" y="662780"/>
                  <a:pt x="3421117" y="772511"/>
                </a:cubicBezTo>
                <a:cubicBezTo>
                  <a:pt x="3499848" y="838119"/>
                  <a:pt x="3432592" y="807866"/>
                  <a:pt x="3515710" y="835573"/>
                </a:cubicBezTo>
                <a:cubicBezTo>
                  <a:pt x="3599793" y="830318"/>
                  <a:pt x="3685518" y="837163"/>
                  <a:pt x="3767958" y="819807"/>
                </a:cubicBezTo>
                <a:cubicBezTo>
                  <a:pt x="3789776" y="815214"/>
                  <a:pt x="3814083" y="794776"/>
                  <a:pt x="3815255" y="772511"/>
                </a:cubicBezTo>
                <a:cubicBezTo>
                  <a:pt x="3819709" y="687891"/>
                  <a:pt x="3796940" y="603962"/>
                  <a:pt x="3783724" y="520262"/>
                </a:cubicBezTo>
                <a:cubicBezTo>
                  <a:pt x="3781132" y="503847"/>
                  <a:pt x="3775390" y="487830"/>
                  <a:pt x="3767958" y="472966"/>
                </a:cubicBezTo>
                <a:cubicBezTo>
                  <a:pt x="3725915" y="388882"/>
                  <a:pt x="3752194" y="457201"/>
                  <a:pt x="3689131" y="394138"/>
                </a:cubicBezTo>
                <a:cubicBezTo>
                  <a:pt x="3645421" y="350428"/>
                  <a:pt x="3646019" y="318101"/>
                  <a:pt x="3594538" y="283780"/>
                </a:cubicBezTo>
                <a:cubicBezTo>
                  <a:pt x="3580711" y="274562"/>
                  <a:pt x="3561768" y="276085"/>
                  <a:pt x="3547241" y="268014"/>
                </a:cubicBezTo>
                <a:cubicBezTo>
                  <a:pt x="3514114" y="249610"/>
                  <a:pt x="3484179" y="225973"/>
                  <a:pt x="3452648" y="204952"/>
                </a:cubicBezTo>
                <a:lnTo>
                  <a:pt x="3405351" y="173421"/>
                </a:lnTo>
                <a:lnTo>
                  <a:pt x="3358055" y="141890"/>
                </a:lnTo>
                <a:cubicBezTo>
                  <a:pt x="3347545" y="126124"/>
                  <a:pt x="3342975" y="103994"/>
                  <a:pt x="3326524" y="94593"/>
                </a:cubicBezTo>
                <a:cubicBezTo>
                  <a:pt x="3303258" y="81298"/>
                  <a:pt x="3273692" y="85327"/>
                  <a:pt x="3247696" y="78828"/>
                </a:cubicBezTo>
                <a:cubicBezTo>
                  <a:pt x="3231574" y="74797"/>
                  <a:pt x="3216165" y="68317"/>
                  <a:pt x="3200400" y="63062"/>
                </a:cubicBezTo>
                <a:cubicBezTo>
                  <a:pt x="3063765" y="68317"/>
                  <a:pt x="2926908" y="69420"/>
                  <a:pt x="2790496" y="78828"/>
                </a:cubicBezTo>
                <a:cubicBezTo>
                  <a:pt x="2773917" y="79971"/>
                  <a:pt x="2756177" y="84212"/>
                  <a:pt x="2743200" y="94593"/>
                </a:cubicBezTo>
                <a:cubicBezTo>
                  <a:pt x="2702576" y="127092"/>
                  <a:pt x="2669627" y="168166"/>
                  <a:pt x="2632841" y="204952"/>
                </a:cubicBezTo>
                <a:lnTo>
                  <a:pt x="2585545" y="252249"/>
                </a:lnTo>
                <a:cubicBezTo>
                  <a:pt x="2580290" y="268014"/>
                  <a:pt x="2577211" y="284681"/>
                  <a:pt x="2569779" y="299545"/>
                </a:cubicBezTo>
                <a:cubicBezTo>
                  <a:pt x="2561305" y="316492"/>
                  <a:pt x="2539244" y="327920"/>
                  <a:pt x="2538248" y="346842"/>
                </a:cubicBezTo>
                <a:cubicBezTo>
                  <a:pt x="2537284" y="365154"/>
                  <a:pt x="2530878" y="568583"/>
                  <a:pt x="2569779" y="646386"/>
                </a:cubicBezTo>
                <a:cubicBezTo>
                  <a:pt x="2578253" y="663334"/>
                  <a:pt x="2590800" y="677917"/>
                  <a:pt x="2601310" y="693683"/>
                </a:cubicBezTo>
                <a:cubicBezTo>
                  <a:pt x="2606565" y="714704"/>
                  <a:pt x="2608541" y="736829"/>
                  <a:pt x="2617076" y="756745"/>
                </a:cubicBezTo>
                <a:cubicBezTo>
                  <a:pt x="2624540" y="774161"/>
                  <a:pt x="2636477" y="789486"/>
                  <a:pt x="2648607" y="804042"/>
                </a:cubicBezTo>
                <a:cubicBezTo>
                  <a:pt x="2669652" y="829296"/>
                  <a:pt x="2711048" y="869089"/>
                  <a:pt x="2743200" y="882869"/>
                </a:cubicBezTo>
                <a:cubicBezTo>
                  <a:pt x="2763116" y="891404"/>
                  <a:pt x="2785241" y="893380"/>
                  <a:pt x="2806262" y="898635"/>
                </a:cubicBezTo>
                <a:cubicBezTo>
                  <a:pt x="2911972" y="969109"/>
                  <a:pt x="2886594" y="965979"/>
                  <a:pt x="3105807" y="914400"/>
                </a:cubicBezTo>
                <a:cubicBezTo>
                  <a:pt x="3121983" y="910594"/>
                  <a:pt x="3112354" y="880931"/>
                  <a:pt x="3121572" y="867104"/>
                </a:cubicBezTo>
                <a:cubicBezTo>
                  <a:pt x="3133940" y="848553"/>
                  <a:pt x="3153103" y="835573"/>
                  <a:pt x="3168869" y="819807"/>
                </a:cubicBezTo>
                <a:cubicBezTo>
                  <a:pt x="3206068" y="708209"/>
                  <a:pt x="3202610" y="738479"/>
                  <a:pt x="3168869" y="536028"/>
                </a:cubicBezTo>
                <a:cubicBezTo>
                  <a:pt x="3163976" y="506669"/>
                  <a:pt x="3104839" y="459193"/>
                  <a:pt x="3090041" y="441435"/>
                </a:cubicBezTo>
                <a:cubicBezTo>
                  <a:pt x="3049139" y="392352"/>
                  <a:pt x="3049863" y="350402"/>
                  <a:pt x="2979682" y="315311"/>
                </a:cubicBezTo>
                <a:lnTo>
                  <a:pt x="2916620" y="283780"/>
                </a:lnTo>
                <a:cubicBezTo>
                  <a:pt x="2900855" y="268014"/>
                  <a:pt x="2886452" y="250756"/>
                  <a:pt x="2869324" y="236483"/>
                </a:cubicBezTo>
                <a:cubicBezTo>
                  <a:pt x="2854768" y="224353"/>
                  <a:pt x="2837446" y="215965"/>
                  <a:pt x="2822027" y="204952"/>
                </a:cubicBezTo>
                <a:cubicBezTo>
                  <a:pt x="2800645" y="189679"/>
                  <a:pt x="2780347" y="172928"/>
                  <a:pt x="2758965" y="157655"/>
                </a:cubicBezTo>
                <a:cubicBezTo>
                  <a:pt x="2728691" y="136031"/>
                  <a:pt x="2683248" y="106140"/>
                  <a:pt x="2648607" y="94593"/>
                </a:cubicBezTo>
                <a:cubicBezTo>
                  <a:pt x="2607495" y="80889"/>
                  <a:pt x="2522482" y="63062"/>
                  <a:pt x="2522482" y="63062"/>
                </a:cubicBezTo>
                <a:cubicBezTo>
                  <a:pt x="2375337" y="68317"/>
                  <a:pt x="2227778" y="66600"/>
                  <a:pt x="2081048" y="78828"/>
                </a:cubicBezTo>
                <a:cubicBezTo>
                  <a:pt x="2037862" y="82427"/>
                  <a:pt x="1993684" y="90979"/>
                  <a:pt x="1954924" y="110359"/>
                </a:cubicBezTo>
                <a:cubicBezTo>
                  <a:pt x="1933903" y="120869"/>
                  <a:pt x="1910214" y="127209"/>
                  <a:pt x="1891862" y="141890"/>
                </a:cubicBezTo>
                <a:cubicBezTo>
                  <a:pt x="1867255" y="161575"/>
                  <a:pt x="1786572" y="236903"/>
                  <a:pt x="1765738" y="283780"/>
                </a:cubicBezTo>
                <a:cubicBezTo>
                  <a:pt x="1752239" y="314152"/>
                  <a:pt x="1734207" y="378373"/>
                  <a:pt x="1734207" y="378373"/>
                </a:cubicBezTo>
                <a:cubicBezTo>
                  <a:pt x="1739462" y="446690"/>
                  <a:pt x="1741473" y="515334"/>
                  <a:pt x="1749972" y="583324"/>
                </a:cubicBezTo>
                <a:cubicBezTo>
                  <a:pt x="1752033" y="599814"/>
                  <a:pt x="1762133" y="614398"/>
                  <a:pt x="1765738" y="630621"/>
                </a:cubicBezTo>
                <a:cubicBezTo>
                  <a:pt x="1772672" y="661826"/>
                  <a:pt x="1775234" y="693869"/>
                  <a:pt x="1781503" y="725214"/>
                </a:cubicBezTo>
                <a:cubicBezTo>
                  <a:pt x="1785752" y="746461"/>
                  <a:pt x="1783001" y="771969"/>
                  <a:pt x="1797269" y="788276"/>
                </a:cubicBezTo>
                <a:cubicBezTo>
                  <a:pt x="1841912" y="839296"/>
                  <a:pt x="1883879" y="848677"/>
                  <a:pt x="1939158" y="867104"/>
                </a:cubicBezTo>
                <a:cubicBezTo>
                  <a:pt x="2033751" y="856594"/>
                  <a:pt x="2128719" y="849033"/>
                  <a:pt x="2222938" y="835573"/>
                </a:cubicBezTo>
                <a:cubicBezTo>
                  <a:pt x="2239389" y="833223"/>
                  <a:pt x="2258483" y="831558"/>
                  <a:pt x="2270234" y="819807"/>
                </a:cubicBezTo>
                <a:cubicBezTo>
                  <a:pt x="2281985" y="808056"/>
                  <a:pt x="2280745" y="788276"/>
                  <a:pt x="2286000" y="772511"/>
                </a:cubicBezTo>
                <a:cubicBezTo>
                  <a:pt x="2282388" y="732775"/>
                  <a:pt x="2272309" y="523376"/>
                  <a:pt x="2238703" y="472966"/>
                </a:cubicBezTo>
                <a:cubicBezTo>
                  <a:pt x="2194805" y="407118"/>
                  <a:pt x="2220570" y="439067"/>
                  <a:pt x="2159876" y="378373"/>
                </a:cubicBezTo>
                <a:cubicBezTo>
                  <a:pt x="2131214" y="263729"/>
                  <a:pt x="2169397" y="356363"/>
                  <a:pt x="2096814" y="283780"/>
                </a:cubicBezTo>
                <a:cubicBezTo>
                  <a:pt x="2024230" y="211196"/>
                  <a:pt x="2116864" y="249379"/>
                  <a:pt x="2002220" y="220717"/>
                </a:cubicBezTo>
                <a:cubicBezTo>
                  <a:pt x="1922174" y="140671"/>
                  <a:pt x="1993492" y="195767"/>
                  <a:pt x="1891862" y="157655"/>
                </a:cubicBezTo>
                <a:cubicBezTo>
                  <a:pt x="1869857" y="149403"/>
                  <a:pt x="1850805" y="134376"/>
                  <a:pt x="1828800" y="126124"/>
                </a:cubicBezTo>
                <a:cubicBezTo>
                  <a:pt x="1771314" y="104567"/>
                  <a:pt x="1673631" y="100125"/>
                  <a:pt x="1623848" y="94593"/>
                </a:cubicBezTo>
                <a:cubicBezTo>
                  <a:pt x="1455682" y="99848"/>
                  <a:pt x="1284815" y="79879"/>
                  <a:pt x="1119351" y="110359"/>
                </a:cubicBezTo>
                <a:cubicBezTo>
                  <a:pt x="1075497" y="118437"/>
                  <a:pt x="1056289" y="173421"/>
                  <a:pt x="1024758" y="204952"/>
                </a:cubicBezTo>
                <a:cubicBezTo>
                  <a:pt x="995059" y="234651"/>
                  <a:pt x="963489" y="260039"/>
                  <a:pt x="945931" y="299545"/>
                </a:cubicBezTo>
                <a:cubicBezTo>
                  <a:pt x="932432" y="329917"/>
                  <a:pt x="924910" y="362607"/>
                  <a:pt x="914400" y="394138"/>
                </a:cubicBezTo>
                <a:lnTo>
                  <a:pt x="898634" y="441435"/>
                </a:lnTo>
                <a:cubicBezTo>
                  <a:pt x="903889" y="525518"/>
                  <a:pt x="905581" y="609899"/>
                  <a:pt x="914400" y="693683"/>
                </a:cubicBezTo>
                <a:cubicBezTo>
                  <a:pt x="916140" y="710210"/>
                  <a:pt x="926134" y="724858"/>
                  <a:pt x="930165" y="740980"/>
                </a:cubicBezTo>
                <a:cubicBezTo>
                  <a:pt x="936664" y="766976"/>
                  <a:pt x="929480" y="798656"/>
                  <a:pt x="945931" y="819807"/>
                </a:cubicBezTo>
                <a:cubicBezTo>
                  <a:pt x="969197" y="849720"/>
                  <a:pt x="1008993" y="861848"/>
                  <a:pt x="1040524" y="882869"/>
                </a:cubicBezTo>
                <a:cubicBezTo>
                  <a:pt x="1101648" y="923619"/>
                  <a:pt x="1069844" y="908408"/>
                  <a:pt x="1135117" y="930166"/>
                </a:cubicBezTo>
                <a:cubicBezTo>
                  <a:pt x="1182414" y="924911"/>
                  <a:pt x="1230840" y="925942"/>
                  <a:pt x="1277007" y="914400"/>
                </a:cubicBezTo>
                <a:cubicBezTo>
                  <a:pt x="1306271" y="907084"/>
                  <a:pt x="1353953" y="853220"/>
                  <a:pt x="1371600" y="835573"/>
                </a:cubicBezTo>
                <a:cubicBezTo>
                  <a:pt x="1366345" y="725214"/>
                  <a:pt x="1363996" y="614679"/>
                  <a:pt x="1355834" y="504497"/>
                </a:cubicBezTo>
                <a:cubicBezTo>
                  <a:pt x="1353473" y="472618"/>
                  <a:pt x="1350993" y="439945"/>
                  <a:pt x="1340069" y="409904"/>
                </a:cubicBezTo>
                <a:cubicBezTo>
                  <a:pt x="1310145" y="327614"/>
                  <a:pt x="1293453" y="341352"/>
                  <a:pt x="1245476" y="283780"/>
                </a:cubicBezTo>
                <a:cubicBezTo>
                  <a:pt x="1188173" y="215016"/>
                  <a:pt x="1248054" y="245011"/>
                  <a:pt x="1150882" y="220717"/>
                </a:cubicBezTo>
                <a:cubicBezTo>
                  <a:pt x="1103587" y="149775"/>
                  <a:pt x="1106212" y="127437"/>
                  <a:pt x="1040524" y="94593"/>
                </a:cubicBezTo>
                <a:cubicBezTo>
                  <a:pt x="1025660" y="87161"/>
                  <a:pt x="1008993" y="84083"/>
                  <a:pt x="993227" y="78828"/>
                </a:cubicBezTo>
                <a:cubicBezTo>
                  <a:pt x="977462" y="68318"/>
                  <a:pt x="963347" y="54761"/>
                  <a:pt x="945931" y="47297"/>
                </a:cubicBezTo>
                <a:cubicBezTo>
                  <a:pt x="926015" y="38762"/>
                  <a:pt x="904021" y="36231"/>
                  <a:pt x="882869" y="31531"/>
                </a:cubicBezTo>
                <a:cubicBezTo>
                  <a:pt x="776009" y="7784"/>
                  <a:pt x="783882" y="13750"/>
                  <a:pt x="646386" y="0"/>
                </a:cubicBezTo>
                <a:cubicBezTo>
                  <a:pt x="639636" y="450"/>
                  <a:pt x="417610" y="1202"/>
                  <a:pt x="346841" y="31531"/>
                </a:cubicBezTo>
                <a:cubicBezTo>
                  <a:pt x="329425" y="38995"/>
                  <a:pt x="315310" y="52552"/>
                  <a:pt x="299545" y="63062"/>
                </a:cubicBezTo>
                <a:cubicBezTo>
                  <a:pt x="289035" y="78828"/>
                  <a:pt x="280491" y="96099"/>
                  <a:pt x="268014" y="110359"/>
                </a:cubicBezTo>
                <a:cubicBezTo>
                  <a:pt x="243544" y="138324"/>
                  <a:pt x="189186" y="189186"/>
                  <a:pt x="189186" y="189186"/>
                </a:cubicBezTo>
                <a:cubicBezTo>
                  <a:pt x="178676" y="210207"/>
                  <a:pt x="169315" y="231843"/>
                  <a:pt x="157655" y="252249"/>
                </a:cubicBezTo>
                <a:cubicBezTo>
                  <a:pt x="44667" y="449980"/>
                  <a:pt x="100282" y="91037"/>
                  <a:pt x="141889" y="756745"/>
                </a:cubicBezTo>
                <a:cubicBezTo>
                  <a:pt x="142926" y="773331"/>
                  <a:pt x="145904" y="792291"/>
                  <a:pt x="157655" y="804042"/>
                </a:cubicBezTo>
                <a:cubicBezTo>
                  <a:pt x="182331" y="828718"/>
                  <a:pt x="273841" y="882047"/>
                  <a:pt x="315310" y="898635"/>
                </a:cubicBezTo>
                <a:cubicBezTo>
                  <a:pt x="346169" y="910979"/>
                  <a:pt x="409903" y="930166"/>
                  <a:pt x="409903" y="930166"/>
                </a:cubicBezTo>
                <a:cubicBezTo>
                  <a:pt x="462455" y="924911"/>
                  <a:pt x="517454" y="931101"/>
                  <a:pt x="567558" y="914400"/>
                </a:cubicBezTo>
                <a:cubicBezTo>
                  <a:pt x="585533" y="908408"/>
                  <a:pt x="591394" y="884419"/>
                  <a:pt x="599089" y="867104"/>
                </a:cubicBezTo>
                <a:cubicBezTo>
                  <a:pt x="612588" y="836732"/>
                  <a:pt x="630620" y="772511"/>
                  <a:pt x="630620" y="772511"/>
                </a:cubicBezTo>
                <a:cubicBezTo>
                  <a:pt x="625365" y="714704"/>
                  <a:pt x="629811" y="655175"/>
                  <a:pt x="614855" y="599090"/>
                </a:cubicBezTo>
                <a:cubicBezTo>
                  <a:pt x="608085" y="573701"/>
                  <a:pt x="582831" y="557410"/>
                  <a:pt x="567558" y="536028"/>
                </a:cubicBezTo>
                <a:cubicBezTo>
                  <a:pt x="514357" y="461547"/>
                  <a:pt x="561024" y="507478"/>
                  <a:pt x="472965" y="441435"/>
                </a:cubicBezTo>
                <a:cubicBezTo>
                  <a:pt x="436179" y="367863"/>
                  <a:pt x="457200" y="378373"/>
                  <a:pt x="378372" y="346842"/>
                </a:cubicBezTo>
                <a:cubicBezTo>
                  <a:pt x="347513" y="334498"/>
                  <a:pt x="315310" y="325821"/>
                  <a:pt x="283779" y="315311"/>
                </a:cubicBezTo>
                <a:lnTo>
                  <a:pt x="236482" y="299545"/>
                </a:lnTo>
                <a:cubicBezTo>
                  <a:pt x="52682" y="317926"/>
                  <a:pt x="131641" y="315311"/>
                  <a:pt x="0" y="31531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1" name="Oval 212"/>
          <p:cNvSpPr>
            <a:spLocks noChangeArrowheads="1"/>
          </p:cNvSpPr>
          <p:nvPr/>
        </p:nvSpPr>
        <p:spPr bwMode="auto">
          <a:xfrm>
            <a:off x="2133600" y="2057400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/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2209800" y="2057400"/>
          <a:ext cx="304800" cy="355600"/>
        </p:xfrm>
        <a:graphic>
          <a:graphicData uri="http://schemas.openxmlformats.org/presentationml/2006/ole">
            <p:oleObj spid="_x0000_s294914" name="Equation" r:id="rId3" imgW="152280" imgH="177480" progId="Equation.3">
              <p:embed/>
            </p:oleObj>
          </a:graphicData>
        </a:graphic>
      </p:graphicFrame>
      <p:sp>
        <p:nvSpPr>
          <p:cNvPr id="95" name="TextBox 94"/>
          <p:cNvSpPr txBox="1"/>
          <p:nvPr/>
        </p:nvSpPr>
        <p:spPr>
          <a:xfrm>
            <a:off x="5105400" y="990600"/>
            <a:ext cx="3749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8000"/>
                </a:solidFill>
              </a:rPr>
              <a:t>Check theory (</a:t>
            </a:r>
            <a:r>
              <a:rPr lang="en-US" sz="2400" u="sng" dirty="0" err="1" smtClean="0">
                <a:solidFill>
                  <a:srgbClr val="008000"/>
                </a:solidFill>
              </a:rPr>
              <a:t>pQCD</a:t>
            </a:r>
            <a:r>
              <a:rPr lang="en-US" sz="2400" u="sng" dirty="0" smtClean="0">
                <a:solidFill>
                  <a:srgbClr val="008000"/>
                </a:solidFill>
              </a:rPr>
              <a:t>) </a:t>
            </a:r>
            <a:r>
              <a:rPr lang="en-US" sz="2400" u="sng" dirty="0" smtClean="0">
                <a:solidFill>
                  <a:srgbClr val="008000"/>
                </a:solidFill>
              </a:rPr>
              <a:t>works</a:t>
            </a:r>
            <a:endParaRPr lang="en-US" sz="2400" u="sng" dirty="0" smtClean="0">
              <a:solidFill>
                <a:srgbClr val="008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705600" y="2667000"/>
            <a:ext cx="457200" cy="457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8382000" y="2667000"/>
            <a:ext cx="4572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4916" name="Object 4"/>
          <p:cNvGraphicFramePr>
            <a:graphicFrameLocks noChangeAspect="1"/>
          </p:cNvGraphicFramePr>
          <p:nvPr/>
        </p:nvGraphicFramePr>
        <p:xfrm>
          <a:off x="5060950" y="2667000"/>
          <a:ext cx="3822700" cy="504825"/>
        </p:xfrm>
        <a:graphic>
          <a:graphicData uri="http://schemas.openxmlformats.org/presentationml/2006/ole">
            <p:oleObj spid="_x0000_s294916" name="Equation" r:id="rId4" imgW="1536480" imgH="203040" progId="Equation.3">
              <p:embed/>
            </p:oleObj>
          </a:graphicData>
        </a:graphic>
      </p:graphicFrame>
      <p:sp>
        <p:nvSpPr>
          <p:cNvPr id="99" name="TextBox 98"/>
          <p:cNvSpPr txBox="1"/>
          <p:nvPr/>
        </p:nvSpPr>
        <p:spPr>
          <a:xfrm>
            <a:off x="5181600" y="1981200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This exp.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rot="5400000">
            <a:off x="5676900" y="2552700"/>
            <a:ext cx="381000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8218747" y="1981200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Theory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rot="5400000">
            <a:off x="6934994" y="2285206"/>
            <a:ext cx="381000" cy="2301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5400000">
            <a:off x="8382794" y="2437606"/>
            <a:ext cx="304800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1689715" y="3810000"/>
            <a:ext cx="7454285" cy="2838510"/>
            <a:chOff x="1689715" y="3810000"/>
            <a:chExt cx="7454285" cy="2838510"/>
          </a:xfrm>
        </p:grpSpPr>
        <p:sp>
          <p:nvSpPr>
            <p:cNvPr id="83" name="Rectangle 82"/>
            <p:cNvSpPr/>
            <p:nvPr/>
          </p:nvSpPr>
          <p:spPr>
            <a:xfrm>
              <a:off x="7848600" y="5410200"/>
              <a:ext cx="457200" cy="457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89715" y="3810000"/>
              <a:ext cx="7454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400" u="sng" dirty="0" smtClean="0">
                  <a:solidFill>
                    <a:srgbClr val="008000"/>
                  </a:solidFill>
                </a:rPr>
                <a:t>Extract polarized PDF from spin asymmetries using </a:t>
              </a:r>
              <a:r>
                <a:rPr lang="en-US" sz="2400" u="sng" dirty="0" err="1" smtClean="0">
                  <a:solidFill>
                    <a:srgbClr val="008000"/>
                  </a:solidFill>
                </a:rPr>
                <a:t>pQCD</a:t>
              </a:r>
              <a:endParaRPr lang="en-US" sz="2400" u="sng" dirty="0" smtClean="0">
                <a:solidFill>
                  <a:srgbClr val="008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962400" y="4648200"/>
              <a:ext cx="1138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This exp.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96200" y="4648200"/>
              <a:ext cx="9252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Theory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>
              <a:off x="7925594" y="5180806"/>
              <a:ext cx="304800" cy="1588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5400000">
              <a:off x="4306094" y="5142706"/>
              <a:ext cx="381000" cy="1588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6858000" y="54102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 rot="5400000">
              <a:off x="6020594" y="5104606"/>
              <a:ext cx="304800" cy="1588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3505200" y="5334000"/>
              <a:ext cx="1975669" cy="720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400" dirty="0" smtClean="0"/>
                <a:t>Jet Yield Spin </a:t>
              </a:r>
            </a:p>
            <a:p>
              <a:pPr algn="ctr">
                <a:lnSpc>
                  <a:spcPct val="85000"/>
                </a:lnSpc>
              </a:pPr>
              <a:r>
                <a:rPr lang="en-US" sz="2400" dirty="0" smtClean="0"/>
                <a:t>Asymmetry</a:t>
              </a:r>
              <a:endParaRPr lang="en-US" sz="24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943600" y="54102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73" name="Object 72"/>
            <p:cNvGraphicFramePr>
              <a:graphicFrameLocks noChangeAspect="1"/>
            </p:cNvGraphicFramePr>
            <p:nvPr/>
          </p:nvGraphicFramePr>
          <p:xfrm>
            <a:off x="5334000" y="5410200"/>
            <a:ext cx="3063875" cy="504825"/>
          </p:xfrm>
          <a:graphic>
            <a:graphicData uri="http://schemas.openxmlformats.org/presentationml/2006/ole">
              <p:oleObj spid="_x0000_s294915" name="Equation" r:id="rId5" imgW="1231560" imgH="203040" progId="Equation.3">
                <p:embed/>
              </p:oleObj>
            </a:graphicData>
          </a:graphic>
        </p:graphicFrame>
        <p:sp>
          <p:nvSpPr>
            <p:cNvPr id="103" name="TextBox 102"/>
            <p:cNvSpPr txBox="1"/>
            <p:nvPr/>
          </p:nvSpPr>
          <p:spPr>
            <a:xfrm>
              <a:off x="5334000" y="4572000"/>
              <a:ext cx="12666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Other exp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553200" y="6248400"/>
              <a:ext cx="1095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Extract!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rot="5400000" flipH="1" flipV="1">
              <a:off x="6858000" y="6096000"/>
              <a:ext cx="4572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838200"/>
          </a:xfrm>
        </p:spPr>
        <p:txBody>
          <a:bodyPr/>
          <a:lstStyle/>
          <a:p>
            <a:r>
              <a:rPr lang="en-US" b="1" dirty="0" smtClean="0"/>
              <a:t>Outline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362200" y="1828800"/>
            <a:ext cx="5269391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Why Spin 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Role of the Spin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Proton Spin Structure and Spin </a:t>
            </a:r>
            <a:r>
              <a:rPr lang="en-US" sz="2400" dirty="0"/>
              <a:t>C</a:t>
            </a:r>
            <a:r>
              <a:rPr lang="en-US" sz="2400" dirty="0" smtClean="0"/>
              <a:t>risis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Why Gluons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Role of Gluons 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Probing Gluon Spin Contribution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What’s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figure2_nonp_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066800"/>
            <a:ext cx="3498850" cy="397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ym typeface="Symbol" pitchFamily="18" charset="2"/>
              </a:rPr>
              <a:t>Particle </a:t>
            </a:r>
            <a:r>
              <a:rPr lang="en-US" sz="3600" b="1" dirty="0" smtClean="0">
                <a:sym typeface="Symbol" pitchFamily="18" charset="2"/>
              </a:rPr>
              <a:t>Yield</a:t>
            </a:r>
            <a:r>
              <a:rPr lang="en-US" sz="3600" b="1" dirty="0" smtClean="0">
                <a:sym typeface="Symbol" pitchFamily="18" charset="2"/>
              </a:rPr>
              <a:t> </a:t>
            </a:r>
            <a:r>
              <a:rPr lang="en-US" sz="3600" b="1" dirty="0" smtClean="0">
                <a:sym typeface="Symbol" pitchFamily="18" charset="2"/>
              </a:rPr>
              <a:t>in </a:t>
            </a:r>
            <a:r>
              <a:rPr lang="en-US" sz="3600" b="1" i="1" dirty="0" smtClean="0">
                <a:sym typeface="Symbol" pitchFamily="18" charset="2"/>
              </a:rPr>
              <a:t>pp</a:t>
            </a:r>
          </a:p>
        </p:txBody>
      </p:sp>
      <p:pic>
        <p:nvPicPr>
          <p:cNvPr id="33795" name="Picture 3" descr="C:\Documents and Settings\shura\My Documents\My DELL Documents\presentations\2007\rhic_ags_users\cross_meta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39893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838200" y="1473200"/>
            <a:ext cx="94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ym typeface="Symbol" pitchFamily="18" charset="2"/>
              </a:rPr>
              <a:t>||&lt;0.35</a:t>
            </a:r>
            <a:endParaRPr lang="en-US" sz="1800"/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1066800" y="685800"/>
            <a:ext cx="1957587" cy="5847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PHENIX: </a:t>
            </a:r>
            <a:r>
              <a:rPr lang="en-US" sz="1600" b="1" dirty="0" smtClean="0">
                <a:sym typeface="Symbol" pitchFamily="18" charset="2"/>
              </a:rPr>
              <a:t>pp</a:t>
            </a:r>
            <a:r>
              <a:rPr lang="en-US" sz="1600" b="1" dirty="0">
                <a:sym typeface="Symbol" pitchFamily="18" charset="2"/>
              </a:rPr>
              <a:t>0 </a:t>
            </a:r>
            <a:r>
              <a:rPr lang="en-US" sz="1600" b="1" dirty="0" smtClean="0">
                <a:sym typeface="Symbol" pitchFamily="18" charset="2"/>
              </a:rPr>
              <a:t>X</a:t>
            </a:r>
            <a:endParaRPr lang="en-US" sz="1600" b="1" dirty="0"/>
          </a:p>
          <a:p>
            <a:pPr algn="ctr"/>
            <a:r>
              <a:rPr lang="en-US" sz="1600" b="1" dirty="0"/>
              <a:t>PRD 76, 051106 (R)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791200" y="762000"/>
            <a:ext cx="1833597" cy="5847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STAR: </a:t>
            </a:r>
            <a:r>
              <a:rPr lang="en-US" sz="1600" b="1" dirty="0" err="1">
                <a:sym typeface="Symbol" pitchFamily="18" charset="2"/>
              </a:rPr>
              <a:t>ppjet</a:t>
            </a:r>
            <a:r>
              <a:rPr lang="en-US" sz="1600" b="1" dirty="0">
                <a:sym typeface="Symbol" pitchFamily="18" charset="2"/>
              </a:rPr>
              <a:t> X</a:t>
            </a:r>
            <a:endParaRPr lang="en-US" sz="1600" b="1" dirty="0"/>
          </a:p>
          <a:p>
            <a:pPr algn="ctr"/>
            <a:r>
              <a:rPr lang="en-US" sz="1600" b="1" dirty="0"/>
              <a:t>PRL 97, 252001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419600" y="5057775"/>
            <a:ext cx="4495800" cy="172354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altLang="ja-JP" dirty="0">
                <a:ea typeface="ＭＳ Ｐゴシック" pitchFamily="34" charset="-128"/>
              </a:rPr>
              <a:t>Good agreement between </a:t>
            </a:r>
            <a:r>
              <a:rPr lang="en-US" altLang="ja-JP" dirty="0" smtClean="0">
                <a:ea typeface="ＭＳ Ｐゴシック" pitchFamily="34" charset="-128"/>
              </a:rPr>
              <a:t>theory (</a:t>
            </a:r>
            <a:r>
              <a:rPr lang="en-US" altLang="ja-JP" dirty="0" err="1" smtClean="0">
                <a:ea typeface="ＭＳ Ｐゴシック" pitchFamily="34" charset="-128"/>
              </a:rPr>
              <a:t>pQCD</a:t>
            </a:r>
            <a:r>
              <a:rPr lang="en-US" altLang="ja-JP" dirty="0" smtClean="0">
                <a:ea typeface="ＭＳ Ｐゴシック" pitchFamily="34" charset="-128"/>
              </a:rPr>
              <a:t>) </a:t>
            </a:r>
            <a:r>
              <a:rPr lang="en-US" altLang="ja-JP" dirty="0">
                <a:ea typeface="ＭＳ Ｐゴシック" pitchFamily="34" charset="-128"/>
              </a:rPr>
              <a:t>calculations and data </a:t>
            </a:r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ja-JP" dirty="0">
                <a:ea typeface="ＭＳ Ｐゴシック" pitchFamily="34" charset="-128"/>
              </a:rPr>
              <a:t> confirmation that </a:t>
            </a:r>
            <a:r>
              <a:rPr lang="en-US" altLang="ja-JP" dirty="0" err="1">
                <a:ea typeface="ＭＳ Ｐゴシック" pitchFamily="34" charset="-128"/>
              </a:rPr>
              <a:t>pQCD</a:t>
            </a:r>
            <a:r>
              <a:rPr lang="en-US" altLang="ja-JP" dirty="0">
                <a:ea typeface="ＭＳ Ｐゴシック" pitchFamily="34" charset="-128"/>
              </a:rPr>
              <a:t> can be used to extract spin dependent </a:t>
            </a:r>
            <a:r>
              <a:rPr lang="en-US" altLang="ja-JP" dirty="0" err="1">
                <a:ea typeface="ＭＳ Ｐゴシック" pitchFamily="34" charset="-128"/>
              </a:rPr>
              <a:t>pdf’s</a:t>
            </a:r>
            <a:r>
              <a:rPr lang="en-US" altLang="ja-JP" dirty="0">
                <a:ea typeface="ＭＳ Ｐゴシック" pitchFamily="34" charset="-128"/>
              </a:rPr>
              <a:t> from RHIC data. </a:t>
            </a:r>
          </a:p>
          <a:p>
            <a:pPr marL="738188" lvl="1" indent="-285750">
              <a:lnSpc>
                <a:spcPct val="85000"/>
              </a:lnSpc>
              <a:spcBef>
                <a:spcPct val="20000"/>
              </a:spcBef>
              <a:buSzPct val="80000"/>
              <a:buFontTx/>
              <a:buChar char="•"/>
            </a:pPr>
            <a:r>
              <a:rPr lang="en-US" altLang="ja-JP" dirty="0">
                <a:ea typeface="ＭＳ Ｐゴシック" pitchFamily="34" charset="-128"/>
              </a:rPr>
              <a:t>Same comparison fails at lower energies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Probing </a:t>
            </a:r>
            <a:r>
              <a:rPr lang="en-US" sz="4000" b="1" dirty="0" smtClean="0">
                <a:sym typeface="Symbol" pitchFamily="18" charset="2"/>
              </a:rPr>
              <a:t>G in pol. pp collisions</a:t>
            </a:r>
            <a:r>
              <a:rPr lang="en-US" sz="4000" dirty="0" smtClean="0"/>
              <a:t> </a:t>
            </a:r>
          </a:p>
        </p:txBody>
      </p:sp>
      <p:pic>
        <p:nvPicPr>
          <p:cNvPr id="8199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495800"/>
            <a:ext cx="44196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21"/>
          <p:cNvGraphicFramePr>
            <a:graphicFrameLocks noChangeAspect="1"/>
          </p:cNvGraphicFramePr>
          <p:nvPr/>
        </p:nvGraphicFramePr>
        <p:xfrm>
          <a:off x="2743200" y="1066800"/>
          <a:ext cx="3352800" cy="1151588"/>
        </p:xfrm>
        <a:graphic>
          <a:graphicData uri="http://schemas.openxmlformats.org/presentationml/2006/ole">
            <p:oleObj spid="_x0000_s8194" name="Equation" r:id="rId5" imgW="1218960" imgH="419040" progId="Equation.3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1905000" cy="457200"/>
          </a:xfrm>
        </p:spPr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57200" y="4419600"/>
            <a:ext cx="8382000" cy="1676400"/>
            <a:chOff x="457200" y="4419600"/>
            <a:chExt cx="8382000" cy="1676400"/>
          </a:xfrm>
        </p:grpSpPr>
        <p:sp>
          <p:nvSpPr>
            <p:cNvPr id="8202" name="Oval 23"/>
            <p:cNvSpPr>
              <a:spLocks noChangeArrowheads="1"/>
            </p:cNvSpPr>
            <p:nvPr/>
          </p:nvSpPr>
          <p:spPr bwMode="auto">
            <a:xfrm>
              <a:off x="1981200" y="4419600"/>
              <a:ext cx="1524000" cy="1676400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Oval 24"/>
            <p:cNvSpPr>
              <a:spLocks noChangeArrowheads="1"/>
            </p:cNvSpPr>
            <p:nvPr/>
          </p:nvSpPr>
          <p:spPr bwMode="auto">
            <a:xfrm>
              <a:off x="457200" y="4419600"/>
              <a:ext cx="1524000" cy="1676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Text Box 22"/>
            <p:cNvSpPr txBox="1">
              <a:spLocks noChangeArrowheads="1"/>
            </p:cNvSpPr>
            <p:nvPr/>
          </p:nvSpPr>
          <p:spPr bwMode="auto">
            <a:xfrm>
              <a:off x="5562600" y="4495800"/>
              <a:ext cx="3276600" cy="13604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</a:pPr>
              <a:r>
                <a:rPr lang="en-US" sz="2400" dirty="0"/>
                <a:t>Double longitudinal spin asymmetry A</a:t>
              </a:r>
              <a:r>
                <a:rPr lang="en-US" sz="2400" baseline="-25000" dirty="0"/>
                <a:t>LL</a:t>
              </a:r>
              <a:r>
                <a:rPr lang="en-US" sz="2400" dirty="0"/>
                <a:t> is sensitive to </a:t>
              </a:r>
              <a:r>
                <a:rPr lang="en-US" sz="2400" dirty="0">
                  <a:sym typeface="Symbol" pitchFamily="18" charset="2"/>
                </a:rPr>
                <a:t></a:t>
              </a:r>
              <a:r>
                <a:rPr lang="en-US" sz="2400" dirty="0" smtClean="0">
                  <a:sym typeface="Symbol" pitchFamily="18" charset="2"/>
                </a:rPr>
                <a:t>G </a:t>
              </a:r>
            </a:p>
            <a:p>
              <a:pPr lvl="1">
                <a:lnSpc>
                  <a:spcPct val="90000"/>
                </a:lnSpc>
              </a:pPr>
              <a:r>
                <a:rPr lang="en-US" sz="1800" dirty="0" smtClean="0">
                  <a:sym typeface="Symbol" pitchFamily="18" charset="2"/>
                </a:rPr>
                <a:t>As a quadratic function</a:t>
              </a:r>
              <a:endParaRPr lang="en-US" sz="18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47800" y="2514600"/>
            <a:ext cx="6631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</a:t>
            </a:r>
            <a:r>
              <a:rPr lang="en-US" sz="2400" baseline="30000" dirty="0" smtClean="0">
                <a:sym typeface="Symbol"/>
              </a:rPr>
              <a:t>++</a:t>
            </a:r>
            <a:r>
              <a:rPr lang="en-US" sz="2400" dirty="0" smtClean="0">
                <a:sym typeface="Symbol"/>
              </a:rPr>
              <a:t> - </a:t>
            </a:r>
            <a:r>
              <a:rPr lang="en-US" dirty="0" smtClean="0">
                <a:sym typeface="Symbol"/>
              </a:rPr>
              <a:t>particle production from beam with the same </a:t>
            </a:r>
            <a:r>
              <a:rPr lang="en-US" dirty="0" err="1" smtClean="0">
                <a:sym typeface="Symbol"/>
              </a:rPr>
              <a:t>helicity</a:t>
            </a:r>
            <a:endParaRPr lang="en-US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</a:t>
            </a:r>
            <a:r>
              <a:rPr lang="en-US" sz="2400" baseline="30000" dirty="0" smtClean="0">
                <a:sym typeface="Symbol"/>
              </a:rPr>
              <a:t>+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- </a:t>
            </a:r>
            <a:r>
              <a:rPr lang="en-US" dirty="0" smtClean="0">
                <a:sym typeface="Symbol"/>
              </a:rPr>
              <a:t>particle production from beam with the </a:t>
            </a:r>
            <a:r>
              <a:rPr lang="en-US" dirty="0" smtClean="0">
                <a:sym typeface="Symbol"/>
              </a:rPr>
              <a:t>opposite </a:t>
            </a:r>
            <a:r>
              <a:rPr lang="en-US" dirty="0" err="1" smtClean="0">
                <a:sym typeface="Symbol"/>
              </a:rPr>
              <a:t>helicity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28600" y="3733800"/>
            <a:ext cx="4976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inclusive Jet or </a:t>
            </a:r>
            <a:r>
              <a:rPr lang="en-US" sz="2400" dirty="0" err="1" smtClean="0"/>
              <a:t>hadron</a:t>
            </a:r>
            <a:r>
              <a:rPr lang="en-US" sz="2400" dirty="0" smtClean="0"/>
              <a:t> production: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685800"/>
          </a:xfrm>
        </p:spPr>
        <p:txBody>
          <a:bodyPr/>
          <a:lstStyle/>
          <a:p>
            <a:pPr eaLnBrk="1" hangingPunct="1"/>
            <a:r>
              <a:rPr lang="en-US" b="1" dirty="0" smtClean="0"/>
              <a:t>Measuring A</a:t>
            </a:r>
            <a:r>
              <a:rPr lang="en-US" b="1" baseline="-25000" dirty="0" smtClean="0"/>
              <a:t>LL</a:t>
            </a:r>
            <a:endParaRPr lang="en-US" b="1" dirty="0" smtClean="0"/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0" y="2133600"/>
            <a:ext cx="4572000" cy="3581400"/>
            <a:chOff x="2736" y="1200"/>
            <a:chExt cx="3120" cy="2220"/>
          </a:xfrm>
        </p:grpSpPr>
        <p:sp>
          <p:nvSpPr>
            <p:cNvPr id="9223" name="Rectangle 4"/>
            <p:cNvSpPr>
              <a:spLocks noChangeArrowheads="1"/>
            </p:cNvSpPr>
            <p:nvPr/>
          </p:nvSpPr>
          <p:spPr bwMode="auto">
            <a:xfrm>
              <a:off x="2736" y="1200"/>
              <a:ext cx="2928" cy="18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24" name="Group 5"/>
            <p:cNvGrpSpPr>
              <a:grpSpLocks/>
            </p:cNvGrpSpPr>
            <p:nvPr/>
          </p:nvGrpSpPr>
          <p:grpSpPr bwMode="auto">
            <a:xfrm>
              <a:off x="2736" y="1260"/>
              <a:ext cx="3120" cy="2160"/>
              <a:chOff x="5904" y="720"/>
              <a:chExt cx="2400" cy="1529"/>
            </a:xfrm>
          </p:grpSpPr>
          <p:pic>
            <p:nvPicPr>
              <p:cNvPr id="9225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096" y="960"/>
                <a:ext cx="1920" cy="8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26" name="Rectangle 7"/>
              <p:cNvSpPr>
                <a:spLocks noChangeArrowheads="1"/>
              </p:cNvSpPr>
              <p:nvPr/>
            </p:nvSpPr>
            <p:spPr bwMode="auto">
              <a:xfrm>
                <a:off x="6889" y="848"/>
                <a:ext cx="424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7" name="Freeform 8"/>
              <p:cNvSpPr>
                <a:spLocks/>
              </p:cNvSpPr>
              <p:nvPr/>
            </p:nvSpPr>
            <p:spPr bwMode="auto">
              <a:xfrm>
                <a:off x="7810" y="1503"/>
                <a:ext cx="177" cy="262"/>
              </a:xfrm>
              <a:custGeom>
                <a:avLst/>
                <a:gdLst>
                  <a:gd name="T0" fmla="*/ 0 w 292"/>
                  <a:gd name="T1" fmla="*/ 297 h 246"/>
                  <a:gd name="T2" fmla="*/ 15 w 292"/>
                  <a:gd name="T3" fmla="*/ 259 h 246"/>
                  <a:gd name="T4" fmla="*/ 15 w 292"/>
                  <a:gd name="T5" fmla="*/ 208 h 246"/>
                  <a:gd name="T6" fmla="*/ 52 w 292"/>
                  <a:gd name="T7" fmla="*/ 128 h 246"/>
                  <a:gd name="T8" fmla="*/ 52 w 292"/>
                  <a:gd name="T9" fmla="*/ 73 h 246"/>
                  <a:gd name="T10" fmla="*/ 65 w 292"/>
                  <a:gd name="T11" fmla="*/ 0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2"/>
                  <a:gd name="T19" fmla="*/ 0 h 246"/>
                  <a:gd name="T20" fmla="*/ 292 w 292"/>
                  <a:gd name="T21" fmla="*/ 246 h 2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2" h="246">
                    <a:moveTo>
                      <a:pt x="0" y="246"/>
                    </a:moveTo>
                    <a:lnTo>
                      <a:pt x="64" y="214"/>
                    </a:lnTo>
                    <a:lnTo>
                      <a:pt x="66" y="172"/>
                    </a:lnTo>
                    <a:lnTo>
                      <a:pt x="232" y="106"/>
                    </a:lnTo>
                    <a:lnTo>
                      <a:pt x="232" y="61"/>
                    </a:lnTo>
                    <a:lnTo>
                      <a:pt x="292" y="0"/>
                    </a:lnTo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" name="Oval 9"/>
              <p:cNvSpPr>
                <a:spLocks noChangeArrowheads="1"/>
              </p:cNvSpPr>
              <p:nvPr/>
            </p:nvSpPr>
            <p:spPr bwMode="auto">
              <a:xfrm>
                <a:off x="5982" y="817"/>
                <a:ext cx="2110" cy="1063"/>
              </a:xfrm>
              <a:prstGeom prst="ellipse">
                <a:avLst/>
              </a:pr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Rectangle 10"/>
              <p:cNvSpPr>
                <a:spLocks noChangeArrowheads="1"/>
              </p:cNvSpPr>
              <p:nvPr/>
            </p:nvSpPr>
            <p:spPr bwMode="auto">
              <a:xfrm>
                <a:off x="7913" y="1649"/>
                <a:ext cx="391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Rectangle 11"/>
              <p:cNvSpPr>
                <a:spLocks noChangeArrowheads="1"/>
              </p:cNvSpPr>
              <p:nvPr/>
            </p:nvSpPr>
            <p:spPr bwMode="auto">
              <a:xfrm>
                <a:off x="7054" y="1926"/>
                <a:ext cx="391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Rectangle 12"/>
              <p:cNvSpPr>
                <a:spLocks noChangeArrowheads="1"/>
              </p:cNvSpPr>
              <p:nvPr/>
            </p:nvSpPr>
            <p:spPr bwMode="auto">
              <a:xfrm>
                <a:off x="5904" y="1804"/>
                <a:ext cx="398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Rectangle 13"/>
              <p:cNvSpPr>
                <a:spLocks noChangeArrowheads="1"/>
              </p:cNvSpPr>
              <p:nvPr/>
            </p:nvSpPr>
            <p:spPr bwMode="auto">
              <a:xfrm>
                <a:off x="6840" y="1152"/>
                <a:ext cx="346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3" name="Arc 14"/>
              <p:cNvSpPr>
                <a:spLocks/>
              </p:cNvSpPr>
              <p:nvPr/>
            </p:nvSpPr>
            <p:spPr bwMode="auto">
              <a:xfrm flipH="1">
                <a:off x="6332" y="866"/>
                <a:ext cx="727" cy="475"/>
              </a:xfrm>
              <a:custGeom>
                <a:avLst/>
                <a:gdLst>
                  <a:gd name="T0" fmla="*/ 0 w 15493"/>
                  <a:gd name="T1" fmla="*/ 0 h 21120"/>
                  <a:gd name="T2" fmla="*/ 0 w 15493"/>
                  <a:gd name="T3" fmla="*/ 0 h 21120"/>
                  <a:gd name="T4" fmla="*/ 0 w 15493"/>
                  <a:gd name="T5" fmla="*/ 0 h 21120"/>
                  <a:gd name="T6" fmla="*/ 0 60000 65536"/>
                  <a:gd name="T7" fmla="*/ 0 60000 65536"/>
                  <a:gd name="T8" fmla="*/ 0 60000 65536"/>
                  <a:gd name="T9" fmla="*/ 0 w 15493"/>
                  <a:gd name="T10" fmla="*/ 0 h 21120"/>
                  <a:gd name="T11" fmla="*/ 15493 w 15493"/>
                  <a:gd name="T12" fmla="*/ 21120 h 211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493" h="21120" fill="none" extrusionOk="0">
                    <a:moveTo>
                      <a:pt x="4529" y="0"/>
                    </a:moveTo>
                    <a:cubicBezTo>
                      <a:pt x="8703" y="895"/>
                      <a:pt x="12518" y="3007"/>
                      <a:pt x="15492" y="6069"/>
                    </a:cubicBezTo>
                  </a:path>
                  <a:path w="15493" h="21120" stroke="0" extrusionOk="0">
                    <a:moveTo>
                      <a:pt x="4529" y="0"/>
                    </a:moveTo>
                    <a:cubicBezTo>
                      <a:pt x="8703" y="895"/>
                      <a:pt x="12518" y="3007"/>
                      <a:pt x="15492" y="6069"/>
                    </a:cubicBezTo>
                    <a:lnTo>
                      <a:pt x="0" y="21120"/>
                    </a:lnTo>
                    <a:close/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4" name="Arc 15"/>
              <p:cNvSpPr>
                <a:spLocks/>
              </p:cNvSpPr>
              <p:nvPr/>
            </p:nvSpPr>
            <p:spPr bwMode="auto">
              <a:xfrm flipH="1">
                <a:off x="6022" y="1148"/>
                <a:ext cx="1013" cy="365"/>
              </a:xfrm>
              <a:custGeom>
                <a:avLst/>
                <a:gdLst>
                  <a:gd name="T0" fmla="*/ 0 w 21600"/>
                  <a:gd name="T1" fmla="*/ 0 h 16156"/>
                  <a:gd name="T2" fmla="*/ 0 w 21600"/>
                  <a:gd name="T3" fmla="*/ 0 h 16156"/>
                  <a:gd name="T4" fmla="*/ 0 w 21600"/>
                  <a:gd name="T5" fmla="*/ 0 h 161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6156"/>
                  <a:gd name="T11" fmla="*/ 21600 w 21600"/>
                  <a:gd name="T12" fmla="*/ 16156 h 161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6156" fill="none" extrusionOk="0">
                    <a:moveTo>
                      <a:pt x="19847" y="0"/>
                    </a:moveTo>
                    <a:cubicBezTo>
                      <a:pt x="21003" y="2692"/>
                      <a:pt x="21600" y="5591"/>
                      <a:pt x="21600" y="8522"/>
                    </a:cubicBezTo>
                    <a:cubicBezTo>
                      <a:pt x="21600" y="11129"/>
                      <a:pt x="21127" y="13716"/>
                      <a:pt x="20205" y="16155"/>
                    </a:cubicBezTo>
                  </a:path>
                  <a:path w="21600" h="16156" stroke="0" extrusionOk="0">
                    <a:moveTo>
                      <a:pt x="19847" y="0"/>
                    </a:moveTo>
                    <a:cubicBezTo>
                      <a:pt x="21003" y="2692"/>
                      <a:pt x="21600" y="5591"/>
                      <a:pt x="21600" y="8522"/>
                    </a:cubicBezTo>
                    <a:cubicBezTo>
                      <a:pt x="21600" y="11129"/>
                      <a:pt x="21127" y="13716"/>
                      <a:pt x="20205" y="16155"/>
                    </a:cubicBezTo>
                    <a:lnTo>
                      <a:pt x="0" y="8522"/>
                    </a:lnTo>
                    <a:close/>
                  </a:path>
                </a:pathLst>
              </a:cu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5" name="Arc 16"/>
              <p:cNvSpPr>
                <a:spLocks/>
              </p:cNvSpPr>
              <p:nvPr/>
            </p:nvSpPr>
            <p:spPr bwMode="auto">
              <a:xfrm flipH="1">
                <a:off x="7035" y="1143"/>
                <a:ext cx="1013" cy="360"/>
              </a:xfrm>
              <a:custGeom>
                <a:avLst/>
                <a:gdLst>
                  <a:gd name="T0" fmla="*/ 0 w 21600"/>
                  <a:gd name="T1" fmla="*/ 0 h 15969"/>
                  <a:gd name="T2" fmla="*/ 0 w 21600"/>
                  <a:gd name="T3" fmla="*/ 0 h 15969"/>
                  <a:gd name="T4" fmla="*/ 0 w 21600"/>
                  <a:gd name="T5" fmla="*/ 0 h 1596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5969"/>
                  <a:gd name="T11" fmla="*/ 21600 w 21600"/>
                  <a:gd name="T12" fmla="*/ 15969 h 159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5969" fill="none" extrusionOk="0">
                    <a:moveTo>
                      <a:pt x="1306" y="15969"/>
                    </a:moveTo>
                    <a:cubicBezTo>
                      <a:pt x="442" y="13597"/>
                      <a:pt x="0" y="11093"/>
                      <a:pt x="0" y="8570"/>
                    </a:cubicBezTo>
                    <a:cubicBezTo>
                      <a:pt x="-1" y="5622"/>
                      <a:pt x="603" y="2705"/>
                      <a:pt x="1772" y="-1"/>
                    </a:cubicBezTo>
                  </a:path>
                  <a:path w="21600" h="15969" stroke="0" extrusionOk="0">
                    <a:moveTo>
                      <a:pt x="1306" y="15969"/>
                    </a:moveTo>
                    <a:cubicBezTo>
                      <a:pt x="442" y="13597"/>
                      <a:pt x="0" y="11093"/>
                      <a:pt x="0" y="8570"/>
                    </a:cubicBezTo>
                    <a:cubicBezTo>
                      <a:pt x="-1" y="5622"/>
                      <a:pt x="603" y="2705"/>
                      <a:pt x="1772" y="-1"/>
                    </a:cubicBezTo>
                    <a:lnTo>
                      <a:pt x="21600" y="8570"/>
                    </a:lnTo>
                    <a:close/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" name="Arc 17"/>
              <p:cNvSpPr>
                <a:spLocks/>
              </p:cNvSpPr>
              <p:nvPr/>
            </p:nvSpPr>
            <p:spPr bwMode="auto">
              <a:xfrm flipH="1">
                <a:off x="7087" y="1266"/>
                <a:ext cx="681" cy="555"/>
              </a:xfrm>
              <a:custGeom>
                <a:avLst/>
                <a:gdLst>
                  <a:gd name="T0" fmla="*/ 0 w 14614"/>
                  <a:gd name="T1" fmla="*/ 0 h 21395"/>
                  <a:gd name="T2" fmla="*/ 0 w 14614"/>
                  <a:gd name="T3" fmla="*/ 0 h 21395"/>
                  <a:gd name="T4" fmla="*/ 0 w 14614"/>
                  <a:gd name="T5" fmla="*/ 0 h 21395"/>
                  <a:gd name="T6" fmla="*/ 0 60000 65536"/>
                  <a:gd name="T7" fmla="*/ 0 60000 65536"/>
                  <a:gd name="T8" fmla="*/ 0 60000 65536"/>
                  <a:gd name="T9" fmla="*/ 0 w 14614"/>
                  <a:gd name="T10" fmla="*/ 0 h 21395"/>
                  <a:gd name="T11" fmla="*/ 14614 w 14614"/>
                  <a:gd name="T12" fmla="*/ 21395 h 213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14" h="21395" fill="none" extrusionOk="0">
                    <a:moveTo>
                      <a:pt x="11645" y="21395"/>
                    </a:moveTo>
                    <a:cubicBezTo>
                      <a:pt x="7296" y="20791"/>
                      <a:pt x="3233" y="18876"/>
                      <a:pt x="0" y="15905"/>
                    </a:cubicBezTo>
                  </a:path>
                  <a:path w="14614" h="21395" stroke="0" extrusionOk="0">
                    <a:moveTo>
                      <a:pt x="11645" y="21395"/>
                    </a:moveTo>
                    <a:cubicBezTo>
                      <a:pt x="7296" y="20791"/>
                      <a:pt x="3233" y="18876"/>
                      <a:pt x="0" y="15905"/>
                    </a:cubicBezTo>
                    <a:lnTo>
                      <a:pt x="14614" y="0"/>
                    </a:lnTo>
                    <a:close/>
                  </a:path>
                </a:pathLst>
              </a:cu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Arc 18"/>
              <p:cNvSpPr>
                <a:spLocks/>
              </p:cNvSpPr>
              <p:nvPr/>
            </p:nvSpPr>
            <p:spPr bwMode="auto">
              <a:xfrm flipH="1">
                <a:off x="6324" y="1394"/>
                <a:ext cx="754" cy="423"/>
              </a:xfrm>
              <a:custGeom>
                <a:avLst/>
                <a:gdLst>
                  <a:gd name="T0" fmla="*/ 0 w 16143"/>
                  <a:gd name="T1" fmla="*/ 0 h 21035"/>
                  <a:gd name="T2" fmla="*/ 0 w 16143"/>
                  <a:gd name="T3" fmla="*/ 0 h 21035"/>
                  <a:gd name="T4" fmla="*/ 0 w 16143"/>
                  <a:gd name="T5" fmla="*/ 0 h 21035"/>
                  <a:gd name="T6" fmla="*/ 0 60000 65536"/>
                  <a:gd name="T7" fmla="*/ 0 60000 65536"/>
                  <a:gd name="T8" fmla="*/ 0 60000 65536"/>
                  <a:gd name="T9" fmla="*/ 0 w 16143"/>
                  <a:gd name="T10" fmla="*/ 0 h 21035"/>
                  <a:gd name="T11" fmla="*/ 16143 w 16143"/>
                  <a:gd name="T12" fmla="*/ 21035 h 210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143" h="21035" fill="none" extrusionOk="0">
                    <a:moveTo>
                      <a:pt x="16143" y="14351"/>
                    </a:moveTo>
                    <a:cubicBezTo>
                      <a:pt x="13178" y="17686"/>
                      <a:pt x="9252" y="20021"/>
                      <a:pt x="4907" y="21035"/>
                    </a:cubicBezTo>
                  </a:path>
                  <a:path w="16143" h="21035" stroke="0" extrusionOk="0">
                    <a:moveTo>
                      <a:pt x="16143" y="14351"/>
                    </a:moveTo>
                    <a:cubicBezTo>
                      <a:pt x="13178" y="17686"/>
                      <a:pt x="9252" y="20021"/>
                      <a:pt x="4907" y="21035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Arc 19"/>
              <p:cNvSpPr>
                <a:spLocks/>
              </p:cNvSpPr>
              <p:nvPr/>
            </p:nvSpPr>
            <p:spPr bwMode="auto">
              <a:xfrm flipH="1">
                <a:off x="7032" y="871"/>
                <a:ext cx="710" cy="467"/>
              </a:xfrm>
              <a:custGeom>
                <a:avLst/>
                <a:gdLst>
                  <a:gd name="T0" fmla="*/ 0 w 15115"/>
                  <a:gd name="T1" fmla="*/ 0 h 21197"/>
                  <a:gd name="T2" fmla="*/ 0 w 15115"/>
                  <a:gd name="T3" fmla="*/ 0 h 21197"/>
                  <a:gd name="T4" fmla="*/ 0 w 15115"/>
                  <a:gd name="T5" fmla="*/ 0 h 21197"/>
                  <a:gd name="T6" fmla="*/ 0 60000 65536"/>
                  <a:gd name="T7" fmla="*/ 0 60000 65536"/>
                  <a:gd name="T8" fmla="*/ 0 60000 65536"/>
                  <a:gd name="T9" fmla="*/ 0 w 15115"/>
                  <a:gd name="T10" fmla="*/ 0 h 21197"/>
                  <a:gd name="T11" fmla="*/ 15115 w 15115"/>
                  <a:gd name="T12" fmla="*/ 21197 h 211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115" h="21197" fill="none" extrusionOk="0">
                    <a:moveTo>
                      <a:pt x="0" y="5766"/>
                    </a:moveTo>
                    <a:cubicBezTo>
                      <a:pt x="3013" y="2815"/>
                      <a:pt x="6824" y="810"/>
                      <a:pt x="10962" y="-1"/>
                    </a:cubicBezTo>
                  </a:path>
                  <a:path w="15115" h="21197" stroke="0" extrusionOk="0">
                    <a:moveTo>
                      <a:pt x="0" y="5766"/>
                    </a:moveTo>
                    <a:cubicBezTo>
                      <a:pt x="3013" y="2815"/>
                      <a:pt x="6824" y="810"/>
                      <a:pt x="10962" y="-1"/>
                    </a:cubicBezTo>
                    <a:lnTo>
                      <a:pt x="15115" y="21197"/>
                    </a:lnTo>
                    <a:close/>
                  </a:path>
                </a:pathLst>
              </a:cu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Arc 20"/>
              <p:cNvSpPr>
                <a:spLocks/>
              </p:cNvSpPr>
              <p:nvPr/>
            </p:nvSpPr>
            <p:spPr bwMode="auto">
              <a:xfrm>
                <a:off x="7036" y="1357"/>
                <a:ext cx="774" cy="567"/>
              </a:xfrm>
              <a:custGeom>
                <a:avLst/>
                <a:gdLst>
                  <a:gd name="T0" fmla="*/ 0 w 15361"/>
                  <a:gd name="T1" fmla="*/ 0 h 21244"/>
                  <a:gd name="T2" fmla="*/ 0 w 15361"/>
                  <a:gd name="T3" fmla="*/ 0 h 21244"/>
                  <a:gd name="T4" fmla="*/ 0 w 15361"/>
                  <a:gd name="T5" fmla="*/ 0 h 21244"/>
                  <a:gd name="T6" fmla="*/ 0 60000 65536"/>
                  <a:gd name="T7" fmla="*/ 0 60000 65536"/>
                  <a:gd name="T8" fmla="*/ 0 60000 65536"/>
                  <a:gd name="T9" fmla="*/ 0 w 15361"/>
                  <a:gd name="T10" fmla="*/ 0 h 21244"/>
                  <a:gd name="T11" fmla="*/ 15361 w 15361"/>
                  <a:gd name="T12" fmla="*/ 21244 h 212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361" h="21244" fill="none" extrusionOk="0">
                    <a:moveTo>
                      <a:pt x="15361" y="15185"/>
                    </a:moveTo>
                    <a:cubicBezTo>
                      <a:pt x="12253" y="18329"/>
                      <a:pt x="8255" y="20444"/>
                      <a:pt x="3906" y="21243"/>
                    </a:cubicBezTo>
                  </a:path>
                  <a:path w="15361" h="21244" stroke="0" extrusionOk="0">
                    <a:moveTo>
                      <a:pt x="15361" y="15185"/>
                    </a:moveTo>
                    <a:cubicBezTo>
                      <a:pt x="12253" y="18329"/>
                      <a:pt x="8255" y="20444"/>
                      <a:pt x="3906" y="2124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Arc 21"/>
              <p:cNvSpPr>
                <a:spLocks/>
              </p:cNvSpPr>
              <p:nvPr/>
            </p:nvSpPr>
            <p:spPr bwMode="auto">
              <a:xfrm>
                <a:off x="6284" y="1357"/>
                <a:ext cx="756" cy="567"/>
              </a:xfrm>
              <a:custGeom>
                <a:avLst/>
                <a:gdLst>
                  <a:gd name="T0" fmla="*/ 0 w 15013"/>
                  <a:gd name="T1" fmla="*/ 0 h 21246"/>
                  <a:gd name="T2" fmla="*/ 0 w 15013"/>
                  <a:gd name="T3" fmla="*/ 0 h 21246"/>
                  <a:gd name="T4" fmla="*/ 0 w 15013"/>
                  <a:gd name="T5" fmla="*/ 0 h 21246"/>
                  <a:gd name="T6" fmla="*/ 0 60000 65536"/>
                  <a:gd name="T7" fmla="*/ 0 60000 65536"/>
                  <a:gd name="T8" fmla="*/ 0 60000 65536"/>
                  <a:gd name="T9" fmla="*/ 0 w 15013"/>
                  <a:gd name="T10" fmla="*/ 0 h 21246"/>
                  <a:gd name="T11" fmla="*/ 15013 w 15013"/>
                  <a:gd name="T12" fmla="*/ 21246 h 212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013" h="21246" fill="none" extrusionOk="0">
                    <a:moveTo>
                      <a:pt x="11119" y="21246"/>
                    </a:moveTo>
                    <a:cubicBezTo>
                      <a:pt x="6930" y="20478"/>
                      <a:pt x="3062" y="18489"/>
                      <a:pt x="0" y="15529"/>
                    </a:cubicBezTo>
                  </a:path>
                  <a:path w="15013" h="21246" stroke="0" extrusionOk="0">
                    <a:moveTo>
                      <a:pt x="11119" y="21246"/>
                    </a:moveTo>
                    <a:cubicBezTo>
                      <a:pt x="6930" y="20478"/>
                      <a:pt x="3062" y="18489"/>
                      <a:pt x="0" y="15529"/>
                    </a:cubicBezTo>
                    <a:lnTo>
                      <a:pt x="15013" y="0"/>
                    </a:lnTo>
                    <a:close/>
                  </a:path>
                </a:pathLst>
              </a:cu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Arc 22"/>
              <p:cNvSpPr>
                <a:spLocks/>
              </p:cNvSpPr>
              <p:nvPr/>
            </p:nvSpPr>
            <p:spPr bwMode="auto">
              <a:xfrm>
                <a:off x="5954" y="1111"/>
                <a:ext cx="1087" cy="472"/>
              </a:xfrm>
              <a:custGeom>
                <a:avLst/>
                <a:gdLst>
                  <a:gd name="T0" fmla="*/ 0 w 21600"/>
                  <a:gd name="T1" fmla="*/ 0 h 17626"/>
                  <a:gd name="T2" fmla="*/ 0 w 21600"/>
                  <a:gd name="T3" fmla="*/ 0 h 17626"/>
                  <a:gd name="T4" fmla="*/ 0 w 21600"/>
                  <a:gd name="T5" fmla="*/ 0 h 1762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7626"/>
                  <a:gd name="T11" fmla="*/ 21600 w 21600"/>
                  <a:gd name="T12" fmla="*/ 17626 h 176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7626" fill="none" extrusionOk="0">
                    <a:moveTo>
                      <a:pt x="1688" y="17626"/>
                    </a:moveTo>
                    <a:cubicBezTo>
                      <a:pt x="574" y="14975"/>
                      <a:pt x="0" y="12128"/>
                      <a:pt x="0" y="9253"/>
                    </a:cubicBezTo>
                    <a:cubicBezTo>
                      <a:pt x="-1" y="6052"/>
                      <a:pt x="711" y="2892"/>
                      <a:pt x="2082" y="0"/>
                    </a:cubicBezTo>
                  </a:path>
                  <a:path w="21600" h="17626" stroke="0" extrusionOk="0">
                    <a:moveTo>
                      <a:pt x="1688" y="17626"/>
                    </a:moveTo>
                    <a:cubicBezTo>
                      <a:pt x="574" y="14975"/>
                      <a:pt x="0" y="12128"/>
                      <a:pt x="0" y="9253"/>
                    </a:cubicBezTo>
                    <a:cubicBezTo>
                      <a:pt x="-1" y="6052"/>
                      <a:pt x="711" y="2892"/>
                      <a:pt x="2082" y="0"/>
                    </a:cubicBezTo>
                    <a:lnTo>
                      <a:pt x="21600" y="9253"/>
                    </a:lnTo>
                    <a:close/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Arc 23"/>
              <p:cNvSpPr>
                <a:spLocks/>
              </p:cNvSpPr>
              <p:nvPr/>
            </p:nvSpPr>
            <p:spPr bwMode="auto">
              <a:xfrm>
                <a:off x="6298" y="786"/>
                <a:ext cx="743" cy="577"/>
              </a:xfrm>
              <a:custGeom>
                <a:avLst/>
                <a:gdLst>
                  <a:gd name="T0" fmla="*/ 0 w 14768"/>
                  <a:gd name="T1" fmla="*/ 0 h 21256"/>
                  <a:gd name="T2" fmla="*/ 0 w 14768"/>
                  <a:gd name="T3" fmla="*/ 0 h 21256"/>
                  <a:gd name="T4" fmla="*/ 0 w 14768"/>
                  <a:gd name="T5" fmla="*/ 0 h 21256"/>
                  <a:gd name="T6" fmla="*/ 0 60000 65536"/>
                  <a:gd name="T7" fmla="*/ 0 60000 65536"/>
                  <a:gd name="T8" fmla="*/ 0 60000 65536"/>
                  <a:gd name="T9" fmla="*/ 0 w 14768"/>
                  <a:gd name="T10" fmla="*/ 0 h 21256"/>
                  <a:gd name="T11" fmla="*/ 14768 w 14768"/>
                  <a:gd name="T12" fmla="*/ 21256 h 212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768" h="21256" fill="none" extrusionOk="0">
                    <a:moveTo>
                      <a:pt x="0" y="5493"/>
                    </a:moveTo>
                    <a:cubicBezTo>
                      <a:pt x="3037" y="2647"/>
                      <a:pt x="6833" y="739"/>
                      <a:pt x="10929" y="-1"/>
                    </a:cubicBezTo>
                  </a:path>
                  <a:path w="14768" h="21256" stroke="0" extrusionOk="0">
                    <a:moveTo>
                      <a:pt x="0" y="5493"/>
                    </a:moveTo>
                    <a:cubicBezTo>
                      <a:pt x="3037" y="2647"/>
                      <a:pt x="6833" y="739"/>
                      <a:pt x="10929" y="-1"/>
                    </a:cubicBezTo>
                    <a:lnTo>
                      <a:pt x="14768" y="21256"/>
                    </a:lnTo>
                    <a:close/>
                  </a:path>
                </a:pathLst>
              </a:custGeom>
              <a:noFill/>
              <a:ln w="28575">
                <a:solidFill>
                  <a:srgbClr val="0066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Arc 24"/>
              <p:cNvSpPr>
                <a:spLocks/>
              </p:cNvSpPr>
              <p:nvPr/>
            </p:nvSpPr>
            <p:spPr bwMode="auto">
              <a:xfrm>
                <a:off x="7036" y="789"/>
                <a:ext cx="737" cy="573"/>
              </a:xfrm>
              <a:custGeom>
                <a:avLst/>
                <a:gdLst>
                  <a:gd name="T0" fmla="*/ 0 w 14647"/>
                  <a:gd name="T1" fmla="*/ 0 h 21263"/>
                  <a:gd name="T2" fmla="*/ 0 w 14647"/>
                  <a:gd name="T3" fmla="*/ 0 h 21263"/>
                  <a:gd name="T4" fmla="*/ 0 w 14647"/>
                  <a:gd name="T5" fmla="*/ 0 h 21263"/>
                  <a:gd name="T6" fmla="*/ 0 60000 65536"/>
                  <a:gd name="T7" fmla="*/ 0 60000 65536"/>
                  <a:gd name="T8" fmla="*/ 0 60000 65536"/>
                  <a:gd name="T9" fmla="*/ 0 w 14647"/>
                  <a:gd name="T10" fmla="*/ 0 h 21263"/>
                  <a:gd name="T11" fmla="*/ 14647 w 14647"/>
                  <a:gd name="T12" fmla="*/ 21263 h 212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47" h="21263" fill="none" extrusionOk="0">
                    <a:moveTo>
                      <a:pt x="3802" y="0"/>
                    </a:moveTo>
                    <a:cubicBezTo>
                      <a:pt x="7857" y="725"/>
                      <a:pt x="11619" y="2594"/>
                      <a:pt x="14647" y="5387"/>
                    </a:cubicBezTo>
                  </a:path>
                  <a:path w="14647" h="21263" stroke="0" extrusionOk="0">
                    <a:moveTo>
                      <a:pt x="3802" y="0"/>
                    </a:moveTo>
                    <a:cubicBezTo>
                      <a:pt x="7857" y="725"/>
                      <a:pt x="11619" y="2594"/>
                      <a:pt x="14647" y="5387"/>
                    </a:cubicBezTo>
                    <a:lnTo>
                      <a:pt x="0" y="21263"/>
                    </a:lnTo>
                    <a:close/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Arc 25"/>
              <p:cNvSpPr>
                <a:spLocks/>
              </p:cNvSpPr>
              <p:nvPr/>
            </p:nvSpPr>
            <p:spPr bwMode="auto">
              <a:xfrm>
                <a:off x="7036" y="1102"/>
                <a:ext cx="1087" cy="478"/>
              </a:xfrm>
              <a:custGeom>
                <a:avLst/>
                <a:gdLst>
                  <a:gd name="T0" fmla="*/ 0 w 21600"/>
                  <a:gd name="T1" fmla="*/ 0 h 17979"/>
                  <a:gd name="T2" fmla="*/ 0 w 21600"/>
                  <a:gd name="T3" fmla="*/ 0 h 17979"/>
                  <a:gd name="T4" fmla="*/ 0 w 21600"/>
                  <a:gd name="T5" fmla="*/ 0 h 179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7979"/>
                  <a:gd name="T11" fmla="*/ 21600 w 21600"/>
                  <a:gd name="T12" fmla="*/ 17979 h 179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7979" fill="none" extrusionOk="0">
                    <a:moveTo>
                      <a:pt x="19360" y="0"/>
                    </a:moveTo>
                    <a:cubicBezTo>
                      <a:pt x="20833" y="2977"/>
                      <a:pt x="21600" y="6254"/>
                      <a:pt x="21600" y="9577"/>
                    </a:cubicBezTo>
                    <a:cubicBezTo>
                      <a:pt x="21600" y="12463"/>
                      <a:pt x="21021" y="15320"/>
                      <a:pt x="19898" y="17978"/>
                    </a:cubicBezTo>
                  </a:path>
                  <a:path w="21600" h="17979" stroke="0" extrusionOk="0">
                    <a:moveTo>
                      <a:pt x="19360" y="0"/>
                    </a:moveTo>
                    <a:cubicBezTo>
                      <a:pt x="20833" y="2977"/>
                      <a:pt x="21600" y="6254"/>
                      <a:pt x="21600" y="9577"/>
                    </a:cubicBezTo>
                    <a:cubicBezTo>
                      <a:pt x="21600" y="12463"/>
                      <a:pt x="21021" y="15320"/>
                      <a:pt x="19898" y="17978"/>
                    </a:cubicBezTo>
                    <a:lnTo>
                      <a:pt x="0" y="9577"/>
                    </a:lnTo>
                    <a:close/>
                  </a:path>
                </a:pathLst>
              </a:cu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5" name="Freeform 26"/>
              <p:cNvSpPr>
                <a:spLocks/>
              </p:cNvSpPr>
              <p:nvPr/>
            </p:nvSpPr>
            <p:spPr bwMode="auto">
              <a:xfrm>
                <a:off x="6846" y="1817"/>
                <a:ext cx="389" cy="106"/>
              </a:xfrm>
              <a:custGeom>
                <a:avLst/>
                <a:gdLst>
                  <a:gd name="T0" fmla="*/ 0 w 639"/>
                  <a:gd name="T1" fmla="*/ 0 h 99"/>
                  <a:gd name="T2" fmla="*/ 39 w 639"/>
                  <a:gd name="T3" fmla="*/ 21 h 99"/>
                  <a:gd name="T4" fmla="*/ 50 w 639"/>
                  <a:gd name="T5" fmla="*/ 70 h 99"/>
                  <a:gd name="T6" fmla="*/ 91 w 639"/>
                  <a:gd name="T7" fmla="*/ 70 h 99"/>
                  <a:gd name="T8" fmla="*/ 100 w 639"/>
                  <a:gd name="T9" fmla="*/ 117 h 99"/>
                  <a:gd name="T10" fmla="*/ 144 w 639"/>
                  <a:gd name="T11" fmla="*/ 121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9"/>
                  <a:gd name="T19" fmla="*/ 0 h 99"/>
                  <a:gd name="T20" fmla="*/ 639 w 639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9" h="99">
                    <a:moveTo>
                      <a:pt x="0" y="0"/>
                    </a:moveTo>
                    <a:lnTo>
                      <a:pt x="172" y="18"/>
                    </a:lnTo>
                    <a:lnTo>
                      <a:pt x="220" y="57"/>
                    </a:lnTo>
                    <a:lnTo>
                      <a:pt x="406" y="57"/>
                    </a:lnTo>
                    <a:lnTo>
                      <a:pt x="445" y="95"/>
                    </a:lnTo>
                    <a:lnTo>
                      <a:pt x="639" y="99"/>
                    </a:lnTo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6" name="Freeform 27"/>
              <p:cNvSpPr>
                <a:spLocks/>
              </p:cNvSpPr>
              <p:nvPr/>
            </p:nvSpPr>
            <p:spPr bwMode="auto">
              <a:xfrm>
                <a:off x="6843" y="1820"/>
                <a:ext cx="382" cy="103"/>
              </a:xfrm>
              <a:custGeom>
                <a:avLst/>
                <a:gdLst>
                  <a:gd name="T0" fmla="*/ 0 w 630"/>
                  <a:gd name="T1" fmla="*/ 116 h 97"/>
                  <a:gd name="T2" fmla="*/ 39 w 630"/>
                  <a:gd name="T3" fmla="*/ 115 h 97"/>
                  <a:gd name="T4" fmla="*/ 50 w 630"/>
                  <a:gd name="T5" fmla="*/ 61 h 97"/>
                  <a:gd name="T6" fmla="*/ 91 w 630"/>
                  <a:gd name="T7" fmla="*/ 61 h 97"/>
                  <a:gd name="T8" fmla="*/ 100 w 630"/>
                  <a:gd name="T9" fmla="*/ 18 h 97"/>
                  <a:gd name="T10" fmla="*/ 141 w 630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97"/>
                  <a:gd name="T20" fmla="*/ 630 w 630"/>
                  <a:gd name="T21" fmla="*/ 97 h 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97">
                    <a:moveTo>
                      <a:pt x="0" y="97"/>
                    </a:moveTo>
                    <a:lnTo>
                      <a:pt x="177" y="96"/>
                    </a:lnTo>
                    <a:lnTo>
                      <a:pt x="225" y="51"/>
                    </a:lnTo>
                    <a:lnTo>
                      <a:pt x="408" y="51"/>
                    </a:lnTo>
                    <a:lnTo>
                      <a:pt x="449" y="15"/>
                    </a:lnTo>
                    <a:lnTo>
                      <a:pt x="630" y="0"/>
                    </a:lnTo>
                  </a:path>
                </a:pathLst>
              </a:cu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7009" y="1848"/>
                <a:ext cx="57" cy="62"/>
              </a:xfrm>
              <a:prstGeom prst="rect">
                <a:avLst/>
              </a:prstGeom>
              <a:solidFill>
                <a:schemeClr val="accent1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Freeform 29"/>
              <p:cNvSpPr>
                <a:spLocks/>
              </p:cNvSpPr>
              <p:nvPr/>
            </p:nvSpPr>
            <p:spPr bwMode="auto">
              <a:xfrm>
                <a:off x="6844" y="786"/>
                <a:ext cx="386" cy="86"/>
              </a:xfrm>
              <a:custGeom>
                <a:avLst/>
                <a:gdLst>
                  <a:gd name="T0" fmla="*/ 0 w 636"/>
                  <a:gd name="T1" fmla="*/ 0 h 80"/>
                  <a:gd name="T2" fmla="*/ 38 w 636"/>
                  <a:gd name="T3" fmla="*/ 2 h 80"/>
                  <a:gd name="T4" fmla="*/ 50 w 636"/>
                  <a:gd name="T5" fmla="*/ 40 h 80"/>
                  <a:gd name="T6" fmla="*/ 89 w 636"/>
                  <a:gd name="T7" fmla="*/ 37 h 80"/>
                  <a:gd name="T8" fmla="*/ 100 w 636"/>
                  <a:gd name="T9" fmla="*/ 84 h 80"/>
                  <a:gd name="T10" fmla="*/ 142 w 636"/>
                  <a:gd name="T11" fmla="*/ 99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6"/>
                  <a:gd name="T19" fmla="*/ 0 h 80"/>
                  <a:gd name="T20" fmla="*/ 636 w 636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6" h="80">
                    <a:moveTo>
                      <a:pt x="0" y="0"/>
                    </a:moveTo>
                    <a:lnTo>
                      <a:pt x="172" y="2"/>
                    </a:lnTo>
                    <a:lnTo>
                      <a:pt x="222" y="32"/>
                    </a:lnTo>
                    <a:lnTo>
                      <a:pt x="400" y="30"/>
                    </a:lnTo>
                    <a:lnTo>
                      <a:pt x="446" y="68"/>
                    </a:lnTo>
                    <a:lnTo>
                      <a:pt x="636" y="80"/>
                    </a:lnTo>
                  </a:path>
                </a:pathLst>
              </a:cu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9" name="Freeform 30"/>
              <p:cNvSpPr>
                <a:spLocks/>
              </p:cNvSpPr>
              <p:nvPr/>
            </p:nvSpPr>
            <p:spPr bwMode="auto">
              <a:xfrm>
                <a:off x="6859" y="765"/>
                <a:ext cx="388" cy="84"/>
              </a:xfrm>
              <a:custGeom>
                <a:avLst/>
                <a:gdLst>
                  <a:gd name="T0" fmla="*/ 0 w 638"/>
                  <a:gd name="T1" fmla="*/ 92 h 80"/>
                  <a:gd name="T2" fmla="*/ 40 w 638"/>
                  <a:gd name="T3" fmla="*/ 86 h 80"/>
                  <a:gd name="T4" fmla="*/ 50 w 638"/>
                  <a:gd name="T5" fmla="*/ 38 h 80"/>
                  <a:gd name="T6" fmla="*/ 89 w 638"/>
                  <a:gd name="T7" fmla="*/ 38 h 80"/>
                  <a:gd name="T8" fmla="*/ 102 w 638"/>
                  <a:gd name="T9" fmla="*/ 0 h 80"/>
                  <a:gd name="T10" fmla="*/ 144 w 638"/>
                  <a:gd name="T11" fmla="*/ 4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8"/>
                  <a:gd name="T19" fmla="*/ 0 h 80"/>
                  <a:gd name="T20" fmla="*/ 638 w 638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8" h="80">
                    <a:moveTo>
                      <a:pt x="0" y="80"/>
                    </a:moveTo>
                    <a:lnTo>
                      <a:pt x="178" y="74"/>
                    </a:lnTo>
                    <a:lnTo>
                      <a:pt x="222" y="32"/>
                    </a:lnTo>
                    <a:lnTo>
                      <a:pt x="398" y="32"/>
                    </a:lnTo>
                    <a:lnTo>
                      <a:pt x="452" y="0"/>
                    </a:lnTo>
                    <a:lnTo>
                      <a:pt x="638" y="4"/>
                    </a:lnTo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Freeform 31"/>
              <p:cNvSpPr>
                <a:spLocks/>
              </p:cNvSpPr>
              <p:nvPr/>
            </p:nvSpPr>
            <p:spPr bwMode="auto">
              <a:xfrm>
                <a:off x="6039" y="1583"/>
                <a:ext cx="286" cy="103"/>
              </a:xfrm>
              <a:custGeom>
                <a:avLst/>
                <a:gdLst>
                  <a:gd name="T0" fmla="*/ 0 w 470"/>
                  <a:gd name="T1" fmla="*/ 0 h 96"/>
                  <a:gd name="T2" fmla="*/ 24 w 470"/>
                  <a:gd name="T3" fmla="*/ 67 h 96"/>
                  <a:gd name="T4" fmla="*/ 34 w 470"/>
                  <a:gd name="T5" fmla="*/ 54 h 96"/>
                  <a:gd name="T6" fmla="*/ 61 w 470"/>
                  <a:gd name="T7" fmla="*/ 112 h 96"/>
                  <a:gd name="T8" fmla="*/ 77 w 470"/>
                  <a:gd name="T9" fmla="*/ 84 h 96"/>
                  <a:gd name="T10" fmla="*/ 106 w 470"/>
                  <a:gd name="T11" fmla="*/ 119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0"/>
                  <a:gd name="T19" fmla="*/ 0 h 96"/>
                  <a:gd name="T20" fmla="*/ 470 w 470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0" h="96">
                    <a:moveTo>
                      <a:pt x="0" y="0"/>
                    </a:moveTo>
                    <a:lnTo>
                      <a:pt x="106" y="54"/>
                    </a:lnTo>
                    <a:lnTo>
                      <a:pt x="152" y="44"/>
                    </a:lnTo>
                    <a:lnTo>
                      <a:pt x="270" y="90"/>
                    </a:lnTo>
                    <a:lnTo>
                      <a:pt x="344" y="68"/>
                    </a:lnTo>
                    <a:lnTo>
                      <a:pt x="470" y="96"/>
                    </a:lnTo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1" name="Freeform 32"/>
              <p:cNvSpPr>
                <a:spLocks/>
              </p:cNvSpPr>
              <p:nvPr/>
            </p:nvSpPr>
            <p:spPr bwMode="auto">
              <a:xfrm>
                <a:off x="6086" y="1511"/>
                <a:ext cx="201" cy="265"/>
              </a:xfrm>
              <a:custGeom>
                <a:avLst/>
                <a:gdLst>
                  <a:gd name="T0" fmla="*/ 0 w 330"/>
                  <a:gd name="T1" fmla="*/ 0 h 248"/>
                  <a:gd name="T2" fmla="*/ 15 w 330"/>
                  <a:gd name="T3" fmla="*/ 56 h 248"/>
                  <a:gd name="T4" fmla="*/ 18 w 330"/>
                  <a:gd name="T5" fmla="*/ 135 h 248"/>
                  <a:gd name="T6" fmla="*/ 43 w 330"/>
                  <a:gd name="T7" fmla="*/ 190 h 248"/>
                  <a:gd name="T8" fmla="*/ 44 w 330"/>
                  <a:gd name="T9" fmla="*/ 247 h 248"/>
                  <a:gd name="T10" fmla="*/ 74 w 330"/>
                  <a:gd name="T11" fmla="*/ 302 h 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0"/>
                  <a:gd name="T19" fmla="*/ 0 h 248"/>
                  <a:gd name="T20" fmla="*/ 330 w 330"/>
                  <a:gd name="T21" fmla="*/ 248 h 2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0" h="248">
                    <a:moveTo>
                      <a:pt x="0" y="0"/>
                    </a:moveTo>
                    <a:lnTo>
                      <a:pt x="68" y="46"/>
                    </a:lnTo>
                    <a:lnTo>
                      <a:pt x="78" y="110"/>
                    </a:lnTo>
                    <a:lnTo>
                      <a:pt x="192" y="156"/>
                    </a:lnTo>
                    <a:lnTo>
                      <a:pt x="196" y="202"/>
                    </a:lnTo>
                    <a:lnTo>
                      <a:pt x="330" y="248"/>
                    </a:ln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 rot="1511052">
                <a:off x="6142" y="1615"/>
                <a:ext cx="57" cy="62"/>
              </a:xfrm>
              <a:prstGeom prst="rect">
                <a:avLst/>
              </a:prstGeom>
              <a:solidFill>
                <a:schemeClr val="accent1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3" name="Freeform 34"/>
              <p:cNvSpPr>
                <a:spLocks/>
              </p:cNvSpPr>
              <p:nvPr/>
            </p:nvSpPr>
            <p:spPr bwMode="auto">
              <a:xfrm>
                <a:off x="6058" y="999"/>
                <a:ext cx="277" cy="117"/>
              </a:xfrm>
              <a:custGeom>
                <a:avLst/>
                <a:gdLst>
                  <a:gd name="T0" fmla="*/ 0 w 456"/>
                  <a:gd name="T1" fmla="*/ 132 h 110"/>
                  <a:gd name="T2" fmla="*/ 18 w 456"/>
                  <a:gd name="T3" fmla="*/ 84 h 110"/>
                  <a:gd name="T4" fmla="*/ 30 w 456"/>
                  <a:gd name="T5" fmla="*/ 82 h 110"/>
                  <a:gd name="T6" fmla="*/ 66 w 456"/>
                  <a:gd name="T7" fmla="*/ 2 h 110"/>
                  <a:gd name="T8" fmla="*/ 78 w 456"/>
                  <a:gd name="T9" fmla="*/ 26 h 110"/>
                  <a:gd name="T10" fmla="*/ 102 w 456"/>
                  <a:gd name="T11" fmla="*/ 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110"/>
                  <a:gd name="T20" fmla="*/ 456 w 456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110">
                    <a:moveTo>
                      <a:pt x="0" y="110"/>
                    </a:moveTo>
                    <a:lnTo>
                      <a:pt x="80" y="70"/>
                    </a:lnTo>
                    <a:lnTo>
                      <a:pt x="136" y="68"/>
                    </a:lnTo>
                    <a:lnTo>
                      <a:pt x="296" y="2"/>
                    </a:lnTo>
                    <a:lnTo>
                      <a:pt x="348" y="22"/>
                    </a:lnTo>
                    <a:lnTo>
                      <a:pt x="456" y="0"/>
                    </a:lnTo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Freeform 35"/>
              <p:cNvSpPr>
                <a:spLocks/>
              </p:cNvSpPr>
              <p:nvPr/>
            </p:nvSpPr>
            <p:spPr bwMode="auto">
              <a:xfrm>
                <a:off x="6104" y="934"/>
                <a:ext cx="195" cy="215"/>
              </a:xfrm>
              <a:custGeom>
                <a:avLst/>
                <a:gdLst>
                  <a:gd name="T0" fmla="*/ 0 w 322"/>
                  <a:gd name="T1" fmla="*/ 239 h 204"/>
                  <a:gd name="T2" fmla="*/ 13 w 322"/>
                  <a:gd name="T3" fmla="*/ 192 h 204"/>
                  <a:gd name="T4" fmla="*/ 13 w 322"/>
                  <a:gd name="T5" fmla="*/ 152 h 204"/>
                  <a:gd name="T6" fmla="*/ 48 w 322"/>
                  <a:gd name="T7" fmla="*/ 78 h 204"/>
                  <a:gd name="T8" fmla="*/ 49 w 322"/>
                  <a:gd name="T9" fmla="*/ 36 h 204"/>
                  <a:gd name="T10" fmla="*/ 71 w 322"/>
                  <a:gd name="T11" fmla="*/ 0 h 2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2"/>
                  <a:gd name="T19" fmla="*/ 0 h 204"/>
                  <a:gd name="T20" fmla="*/ 322 w 322"/>
                  <a:gd name="T21" fmla="*/ 204 h 2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2" h="204">
                    <a:moveTo>
                      <a:pt x="0" y="204"/>
                    </a:moveTo>
                    <a:lnTo>
                      <a:pt x="58" y="164"/>
                    </a:lnTo>
                    <a:lnTo>
                      <a:pt x="58" y="130"/>
                    </a:lnTo>
                    <a:lnTo>
                      <a:pt x="218" y="66"/>
                    </a:lnTo>
                    <a:lnTo>
                      <a:pt x="222" y="30"/>
                    </a:lnTo>
                    <a:lnTo>
                      <a:pt x="322" y="0"/>
                    </a:ln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Rectangle 36"/>
              <p:cNvSpPr>
                <a:spLocks noChangeArrowheads="1"/>
              </p:cNvSpPr>
              <p:nvPr/>
            </p:nvSpPr>
            <p:spPr bwMode="auto">
              <a:xfrm rot="-1277282">
                <a:off x="6164" y="1002"/>
                <a:ext cx="59" cy="61"/>
              </a:xfrm>
              <a:prstGeom prst="rect">
                <a:avLst/>
              </a:prstGeom>
              <a:solidFill>
                <a:schemeClr val="accent1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Rectangle 37"/>
              <p:cNvSpPr>
                <a:spLocks noChangeArrowheads="1"/>
              </p:cNvSpPr>
              <p:nvPr/>
            </p:nvSpPr>
            <p:spPr bwMode="auto">
              <a:xfrm>
                <a:off x="7005" y="786"/>
                <a:ext cx="57" cy="62"/>
              </a:xfrm>
              <a:prstGeom prst="rect">
                <a:avLst/>
              </a:prstGeom>
              <a:solidFill>
                <a:schemeClr val="accent1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7" name="Freeform 38"/>
              <p:cNvSpPr>
                <a:spLocks/>
              </p:cNvSpPr>
              <p:nvPr/>
            </p:nvSpPr>
            <p:spPr bwMode="auto">
              <a:xfrm>
                <a:off x="7773" y="934"/>
                <a:ext cx="193" cy="209"/>
              </a:xfrm>
              <a:custGeom>
                <a:avLst/>
                <a:gdLst>
                  <a:gd name="T0" fmla="*/ 0 w 316"/>
                  <a:gd name="T1" fmla="*/ 0 h 197"/>
                  <a:gd name="T2" fmla="*/ 17 w 316"/>
                  <a:gd name="T3" fmla="*/ 29 h 197"/>
                  <a:gd name="T4" fmla="*/ 20 w 316"/>
                  <a:gd name="T5" fmla="*/ 68 h 197"/>
                  <a:gd name="T6" fmla="*/ 60 w 316"/>
                  <a:gd name="T7" fmla="*/ 150 h 197"/>
                  <a:gd name="T8" fmla="*/ 60 w 316"/>
                  <a:gd name="T9" fmla="*/ 196 h 197"/>
                  <a:gd name="T10" fmla="*/ 72 w 316"/>
                  <a:gd name="T11" fmla="*/ 236 h 1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6"/>
                  <a:gd name="T19" fmla="*/ 0 h 197"/>
                  <a:gd name="T20" fmla="*/ 316 w 316"/>
                  <a:gd name="T21" fmla="*/ 197 h 1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6" h="197">
                    <a:moveTo>
                      <a:pt x="0" y="0"/>
                    </a:moveTo>
                    <a:lnTo>
                      <a:pt x="75" y="24"/>
                    </a:lnTo>
                    <a:lnTo>
                      <a:pt x="87" y="57"/>
                    </a:lnTo>
                    <a:lnTo>
                      <a:pt x="264" y="125"/>
                    </a:lnTo>
                    <a:lnTo>
                      <a:pt x="262" y="164"/>
                    </a:lnTo>
                    <a:lnTo>
                      <a:pt x="316" y="197"/>
                    </a:lnTo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Freeform 39"/>
              <p:cNvSpPr>
                <a:spLocks/>
              </p:cNvSpPr>
              <p:nvPr/>
            </p:nvSpPr>
            <p:spPr bwMode="auto">
              <a:xfrm>
                <a:off x="7767" y="1580"/>
                <a:ext cx="272" cy="106"/>
              </a:xfrm>
              <a:custGeom>
                <a:avLst/>
                <a:gdLst>
                  <a:gd name="T0" fmla="*/ 0 w 448"/>
                  <a:gd name="T1" fmla="*/ 111 h 99"/>
                  <a:gd name="T2" fmla="*/ 21 w 448"/>
                  <a:gd name="T3" fmla="*/ 88 h 99"/>
                  <a:gd name="T4" fmla="*/ 32 w 448"/>
                  <a:gd name="T5" fmla="*/ 121 h 99"/>
                  <a:gd name="T6" fmla="*/ 68 w 448"/>
                  <a:gd name="T7" fmla="*/ 40 h 99"/>
                  <a:gd name="T8" fmla="*/ 80 w 448"/>
                  <a:gd name="T9" fmla="*/ 63 h 99"/>
                  <a:gd name="T10" fmla="*/ 100 w 448"/>
                  <a:gd name="T11" fmla="*/ 0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8"/>
                  <a:gd name="T19" fmla="*/ 0 h 99"/>
                  <a:gd name="T20" fmla="*/ 448 w 448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8" h="99">
                    <a:moveTo>
                      <a:pt x="0" y="91"/>
                    </a:moveTo>
                    <a:lnTo>
                      <a:pt x="93" y="72"/>
                    </a:lnTo>
                    <a:lnTo>
                      <a:pt x="141" y="99"/>
                    </a:lnTo>
                    <a:lnTo>
                      <a:pt x="304" y="33"/>
                    </a:lnTo>
                    <a:lnTo>
                      <a:pt x="354" y="51"/>
                    </a:lnTo>
                    <a:lnTo>
                      <a:pt x="448" y="0"/>
                    </a:ln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9" name="Rectangle 40"/>
              <p:cNvSpPr>
                <a:spLocks noChangeArrowheads="1"/>
              </p:cNvSpPr>
              <p:nvPr/>
            </p:nvSpPr>
            <p:spPr bwMode="auto">
              <a:xfrm rot="-1277282">
                <a:off x="7873" y="1617"/>
                <a:ext cx="58" cy="62"/>
              </a:xfrm>
              <a:prstGeom prst="rect">
                <a:avLst/>
              </a:prstGeom>
              <a:solidFill>
                <a:schemeClr val="accent1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Freeform 41"/>
              <p:cNvSpPr>
                <a:spLocks/>
              </p:cNvSpPr>
              <p:nvPr/>
            </p:nvSpPr>
            <p:spPr bwMode="auto">
              <a:xfrm>
                <a:off x="7739" y="997"/>
                <a:ext cx="273" cy="107"/>
              </a:xfrm>
              <a:custGeom>
                <a:avLst/>
                <a:gdLst>
                  <a:gd name="T0" fmla="*/ 0 w 450"/>
                  <a:gd name="T1" fmla="*/ 0 h 96"/>
                  <a:gd name="T2" fmla="*/ 19 w 450"/>
                  <a:gd name="T3" fmla="*/ 26 h 96"/>
                  <a:gd name="T4" fmla="*/ 33 w 450"/>
                  <a:gd name="T5" fmla="*/ 0 h 96"/>
                  <a:gd name="T6" fmla="*/ 72 w 450"/>
                  <a:gd name="T7" fmla="*/ 91 h 96"/>
                  <a:gd name="T8" fmla="*/ 85 w 450"/>
                  <a:gd name="T9" fmla="*/ 79 h 96"/>
                  <a:gd name="T10" fmla="*/ 101 w 450"/>
                  <a:gd name="T11" fmla="*/ 133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0"/>
                  <a:gd name="T19" fmla="*/ 0 h 96"/>
                  <a:gd name="T20" fmla="*/ 450 w 450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0" h="96">
                    <a:moveTo>
                      <a:pt x="0" y="0"/>
                    </a:moveTo>
                    <a:lnTo>
                      <a:pt x="84" y="19"/>
                    </a:lnTo>
                    <a:lnTo>
                      <a:pt x="147" y="0"/>
                    </a:lnTo>
                    <a:lnTo>
                      <a:pt x="319" y="66"/>
                    </a:lnTo>
                    <a:lnTo>
                      <a:pt x="379" y="57"/>
                    </a:lnTo>
                    <a:lnTo>
                      <a:pt x="450" y="96"/>
                    </a:ln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Rectangle 42"/>
              <p:cNvSpPr>
                <a:spLocks noChangeArrowheads="1"/>
              </p:cNvSpPr>
              <p:nvPr/>
            </p:nvSpPr>
            <p:spPr bwMode="auto">
              <a:xfrm rot="1511052">
                <a:off x="7853" y="1000"/>
                <a:ext cx="58" cy="62"/>
              </a:xfrm>
              <a:prstGeom prst="rect">
                <a:avLst/>
              </a:prstGeom>
              <a:solidFill>
                <a:schemeClr val="accent1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62" name="Group 43"/>
              <p:cNvGrpSpPr>
                <a:grpSpLocks/>
              </p:cNvGrpSpPr>
              <p:nvPr/>
            </p:nvGrpSpPr>
            <p:grpSpPr bwMode="auto">
              <a:xfrm>
                <a:off x="7117" y="1877"/>
                <a:ext cx="87" cy="85"/>
                <a:chOff x="2857" y="2090"/>
                <a:chExt cx="144" cy="80"/>
              </a:xfrm>
            </p:grpSpPr>
            <p:sp>
              <p:nvSpPr>
                <p:cNvPr id="9316" name="Oval 44"/>
                <p:cNvSpPr>
                  <a:spLocks noChangeArrowheads="1"/>
                </p:cNvSpPr>
                <p:nvPr/>
              </p:nvSpPr>
              <p:spPr bwMode="auto">
                <a:xfrm rot="93880">
                  <a:off x="2857" y="2090"/>
                  <a:ext cx="144" cy="80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17" name="AutoShape 45"/>
                <p:cNvSpPr>
                  <a:spLocks noChangeArrowheads="1"/>
                </p:cNvSpPr>
                <p:nvPr/>
              </p:nvSpPr>
              <p:spPr bwMode="auto">
                <a:xfrm rot="245893">
                  <a:off x="2893" y="2101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63" name="Group 46"/>
              <p:cNvGrpSpPr>
                <a:grpSpLocks/>
              </p:cNvGrpSpPr>
              <p:nvPr/>
            </p:nvGrpSpPr>
            <p:grpSpPr bwMode="auto">
              <a:xfrm>
                <a:off x="7114" y="1782"/>
                <a:ext cx="87" cy="86"/>
                <a:chOff x="2852" y="2001"/>
                <a:chExt cx="144" cy="80"/>
              </a:xfrm>
            </p:grpSpPr>
            <p:sp>
              <p:nvSpPr>
                <p:cNvPr id="9314" name="Oval 47"/>
                <p:cNvSpPr>
                  <a:spLocks noChangeArrowheads="1"/>
                </p:cNvSpPr>
                <p:nvPr/>
              </p:nvSpPr>
              <p:spPr bwMode="auto">
                <a:xfrm rot="-205518">
                  <a:off x="2852" y="2001"/>
                  <a:ext cx="144" cy="80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15" name="AutoShape 48"/>
                <p:cNvSpPr>
                  <a:spLocks noChangeArrowheads="1"/>
                </p:cNvSpPr>
                <p:nvPr/>
              </p:nvSpPr>
              <p:spPr bwMode="auto">
                <a:xfrm rot="-53504">
                  <a:off x="2888" y="2008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64" name="Group 49"/>
              <p:cNvGrpSpPr>
                <a:grpSpLocks/>
              </p:cNvGrpSpPr>
              <p:nvPr/>
            </p:nvGrpSpPr>
            <p:grpSpPr bwMode="auto">
              <a:xfrm>
                <a:off x="6865" y="1873"/>
                <a:ext cx="87" cy="87"/>
                <a:chOff x="2852" y="2001"/>
                <a:chExt cx="144" cy="80"/>
              </a:xfrm>
            </p:grpSpPr>
            <p:sp>
              <p:nvSpPr>
                <p:cNvPr id="9312" name="Oval 50"/>
                <p:cNvSpPr>
                  <a:spLocks noChangeArrowheads="1"/>
                </p:cNvSpPr>
                <p:nvPr/>
              </p:nvSpPr>
              <p:spPr bwMode="auto">
                <a:xfrm rot="-205518">
                  <a:off x="2852" y="2001"/>
                  <a:ext cx="144" cy="80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13" name="AutoShape 51"/>
                <p:cNvSpPr>
                  <a:spLocks noChangeArrowheads="1"/>
                </p:cNvSpPr>
                <p:nvPr/>
              </p:nvSpPr>
              <p:spPr bwMode="auto">
                <a:xfrm rot="-53504">
                  <a:off x="2888" y="2008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65" name="Group 52"/>
              <p:cNvGrpSpPr>
                <a:grpSpLocks/>
              </p:cNvGrpSpPr>
              <p:nvPr/>
            </p:nvGrpSpPr>
            <p:grpSpPr bwMode="auto">
              <a:xfrm>
                <a:off x="6863" y="1780"/>
                <a:ext cx="87" cy="85"/>
                <a:chOff x="2857" y="2090"/>
                <a:chExt cx="144" cy="80"/>
              </a:xfrm>
            </p:grpSpPr>
            <p:sp>
              <p:nvSpPr>
                <p:cNvPr id="9310" name="Oval 53"/>
                <p:cNvSpPr>
                  <a:spLocks noChangeArrowheads="1"/>
                </p:cNvSpPr>
                <p:nvPr/>
              </p:nvSpPr>
              <p:spPr bwMode="auto">
                <a:xfrm rot="93880">
                  <a:off x="2857" y="2090"/>
                  <a:ext cx="144" cy="80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11" name="AutoShape 54"/>
                <p:cNvSpPr>
                  <a:spLocks noChangeArrowheads="1"/>
                </p:cNvSpPr>
                <p:nvPr/>
              </p:nvSpPr>
              <p:spPr bwMode="auto">
                <a:xfrm rot="245893">
                  <a:off x="2893" y="2101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66" name="Group 55"/>
              <p:cNvGrpSpPr>
                <a:grpSpLocks/>
              </p:cNvGrpSpPr>
              <p:nvPr/>
            </p:nvGrpSpPr>
            <p:grpSpPr bwMode="auto">
              <a:xfrm rot="720126">
                <a:off x="6260" y="1637"/>
                <a:ext cx="87" cy="84"/>
                <a:chOff x="2857" y="2090"/>
                <a:chExt cx="144" cy="80"/>
              </a:xfrm>
            </p:grpSpPr>
            <p:sp>
              <p:nvSpPr>
                <p:cNvPr id="9308" name="Oval 56"/>
                <p:cNvSpPr>
                  <a:spLocks noChangeArrowheads="1"/>
                </p:cNvSpPr>
                <p:nvPr/>
              </p:nvSpPr>
              <p:spPr bwMode="auto">
                <a:xfrm rot="93880">
                  <a:off x="2857" y="2090"/>
                  <a:ext cx="144" cy="80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09" name="AutoShape 57"/>
                <p:cNvSpPr>
                  <a:spLocks noChangeArrowheads="1"/>
                </p:cNvSpPr>
                <p:nvPr/>
              </p:nvSpPr>
              <p:spPr bwMode="auto">
                <a:xfrm rot="245893">
                  <a:off x="2893" y="2101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67" name="Group 58"/>
              <p:cNvGrpSpPr>
                <a:grpSpLocks/>
              </p:cNvGrpSpPr>
              <p:nvPr/>
            </p:nvGrpSpPr>
            <p:grpSpPr bwMode="auto">
              <a:xfrm rot="1256429">
                <a:off x="6215" y="1715"/>
                <a:ext cx="88" cy="85"/>
                <a:chOff x="2852" y="2001"/>
                <a:chExt cx="144" cy="80"/>
              </a:xfrm>
            </p:grpSpPr>
            <p:sp>
              <p:nvSpPr>
                <p:cNvPr id="9306" name="Oval 59"/>
                <p:cNvSpPr>
                  <a:spLocks noChangeArrowheads="1"/>
                </p:cNvSpPr>
                <p:nvPr/>
              </p:nvSpPr>
              <p:spPr bwMode="auto">
                <a:xfrm rot="-205518">
                  <a:off x="2852" y="2001"/>
                  <a:ext cx="144" cy="80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07" name="AutoShape 60"/>
                <p:cNvSpPr>
                  <a:spLocks noChangeArrowheads="1"/>
                </p:cNvSpPr>
                <p:nvPr/>
              </p:nvSpPr>
              <p:spPr bwMode="auto">
                <a:xfrm rot="-53504">
                  <a:off x="2888" y="2008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68" name="Group 61"/>
              <p:cNvGrpSpPr>
                <a:grpSpLocks/>
              </p:cNvGrpSpPr>
              <p:nvPr/>
            </p:nvGrpSpPr>
            <p:grpSpPr bwMode="auto">
              <a:xfrm rot="2116848">
                <a:off x="6043" y="1465"/>
                <a:ext cx="89" cy="84"/>
                <a:chOff x="2852" y="2001"/>
                <a:chExt cx="144" cy="80"/>
              </a:xfrm>
            </p:grpSpPr>
            <p:sp>
              <p:nvSpPr>
                <p:cNvPr id="9304" name="Oval 62"/>
                <p:cNvSpPr>
                  <a:spLocks noChangeArrowheads="1"/>
                </p:cNvSpPr>
                <p:nvPr/>
              </p:nvSpPr>
              <p:spPr bwMode="auto">
                <a:xfrm rot="-205518">
                  <a:off x="2852" y="2001"/>
                  <a:ext cx="144" cy="80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05" name="AutoShape 63"/>
                <p:cNvSpPr>
                  <a:spLocks noChangeArrowheads="1"/>
                </p:cNvSpPr>
                <p:nvPr/>
              </p:nvSpPr>
              <p:spPr bwMode="auto">
                <a:xfrm rot="-53504">
                  <a:off x="2888" y="2008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69" name="Group 64"/>
              <p:cNvGrpSpPr>
                <a:grpSpLocks/>
              </p:cNvGrpSpPr>
              <p:nvPr/>
            </p:nvGrpSpPr>
            <p:grpSpPr bwMode="auto">
              <a:xfrm rot="1501106">
                <a:off x="6006" y="1538"/>
                <a:ext cx="87" cy="85"/>
                <a:chOff x="2857" y="2090"/>
                <a:chExt cx="144" cy="80"/>
              </a:xfrm>
            </p:grpSpPr>
            <p:sp>
              <p:nvSpPr>
                <p:cNvPr id="9302" name="Oval 65"/>
                <p:cNvSpPr>
                  <a:spLocks noChangeArrowheads="1"/>
                </p:cNvSpPr>
                <p:nvPr/>
              </p:nvSpPr>
              <p:spPr bwMode="auto">
                <a:xfrm rot="93880">
                  <a:off x="2857" y="2090"/>
                  <a:ext cx="144" cy="80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03" name="AutoShape 66"/>
                <p:cNvSpPr>
                  <a:spLocks noChangeArrowheads="1"/>
                </p:cNvSpPr>
                <p:nvPr/>
              </p:nvSpPr>
              <p:spPr bwMode="auto">
                <a:xfrm rot="245893">
                  <a:off x="2893" y="2101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70" name="Group 67"/>
              <p:cNvGrpSpPr>
                <a:grpSpLocks/>
              </p:cNvGrpSpPr>
              <p:nvPr/>
            </p:nvGrpSpPr>
            <p:grpSpPr bwMode="auto">
              <a:xfrm rot="-2744604">
                <a:off x="5929" y="1156"/>
                <a:ext cx="153" cy="49"/>
                <a:chOff x="2857" y="2090"/>
                <a:chExt cx="144" cy="80"/>
              </a:xfrm>
            </p:grpSpPr>
            <p:sp>
              <p:nvSpPr>
                <p:cNvPr id="9300" name="Oval 68"/>
                <p:cNvSpPr>
                  <a:spLocks noChangeArrowheads="1"/>
                </p:cNvSpPr>
                <p:nvPr/>
              </p:nvSpPr>
              <p:spPr bwMode="auto">
                <a:xfrm rot="93880">
                  <a:off x="2857" y="2090"/>
                  <a:ext cx="144" cy="80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01" name="AutoShape 69"/>
                <p:cNvSpPr>
                  <a:spLocks noChangeArrowheads="1"/>
                </p:cNvSpPr>
                <p:nvPr/>
              </p:nvSpPr>
              <p:spPr bwMode="auto">
                <a:xfrm rot="245893">
                  <a:off x="2893" y="2101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71" name="Group 70"/>
              <p:cNvGrpSpPr>
                <a:grpSpLocks/>
              </p:cNvGrpSpPr>
              <p:nvPr/>
            </p:nvGrpSpPr>
            <p:grpSpPr bwMode="auto">
              <a:xfrm rot="-2513817">
                <a:off x="6020" y="1171"/>
                <a:ext cx="88" cy="84"/>
                <a:chOff x="2852" y="2001"/>
                <a:chExt cx="144" cy="80"/>
              </a:xfrm>
            </p:grpSpPr>
            <p:sp>
              <p:nvSpPr>
                <p:cNvPr id="9298" name="Oval 71"/>
                <p:cNvSpPr>
                  <a:spLocks noChangeArrowheads="1"/>
                </p:cNvSpPr>
                <p:nvPr/>
              </p:nvSpPr>
              <p:spPr bwMode="auto">
                <a:xfrm rot="-205518">
                  <a:off x="2852" y="2001"/>
                  <a:ext cx="144" cy="80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9" name="AutoShape 72"/>
                <p:cNvSpPr>
                  <a:spLocks noChangeArrowheads="1"/>
                </p:cNvSpPr>
                <p:nvPr/>
              </p:nvSpPr>
              <p:spPr bwMode="auto">
                <a:xfrm rot="-53504">
                  <a:off x="2888" y="2008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72" name="Group 73"/>
              <p:cNvGrpSpPr>
                <a:grpSpLocks/>
              </p:cNvGrpSpPr>
              <p:nvPr/>
            </p:nvGrpSpPr>
            <p:grpSpPr bwMode="auto">
              <a:xfrm rot="-2669937">
                <a:off x="8038" y="1462"/>
                <a:ext cx="88" cy="84"/>
                <a:chOff x="2852" y="2001"/>
                <a:chExt cx="144" cy="80"/>
              </a:xfrm>
            </p:grpSpPr>
            <p:sp>
              <p:nvSpPr>
                <p:cNvPr id="9296" name="Oval 74"/>
                <p:cNvSpPr>
                  <a:spLocks noChangeArrowheads="1"/>
                </p:cNvSpPr>
                <p:nvPr/>
              </p:nvSpPr>
              <p:spPr bwMode="auto">
                <a:xfrm rot="-205518">
                  <a:off x="2852" y="2001"/>
                  <a:ext cx="144" cy="80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7" name="AutoShape 75"/>
                <p:cNvSpPr>
                  <a:spLocks noChangeArrowheads="1"/>
                </p:cNvSpPr>
                <p:nvPr/>
              </p:nvSpPr>
              <p:spPr bwMode="auto">
                <a:xfrm rot="-53504">
                  <a:off x="2888" y="2008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73" name="Group 76"/>
              <p:cNvGrpSpPr>
                <a:grpSpLocks/>
              </p:cNvGrpSpPr>
              <p:nvPr/>
            </p:nvGrpSpPr>
            <p:grpSpPr bwMode="auto">
              <a:xfrm rot="-2775890">
                <a:off x="7931" y="1439"/>
                <a:ext cx="154" cy="49"/>
                <a:chOff x="2857" y="2090"/>
                <a:chExt cx="144" cy="80"/>
              </a:xfrm>
            </p:grpSpPr>
            <p:sp>
              <p:nvSpPr>
                <p:cNvPr id="9294" name="Oval 77"/>
                <p:cNvSpPr>
                  <a:spLocks noChangeArrowheads="1"/>
                </p:cNvSpPr>
                <p:nvPr/>
              </p:nvSpPr>
              <p:spPr bwMode="auto">
                <a:xfrm rot="93880">
                  <a:off x="2857" y="2090"/>
                  <a:ext cx="144" cy="80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5" name="AutoShape 78"/>
                <p:cNvSpPr>
                  <a:spLocks noChangeArrowheads="1"/>
                </p:cNvSpPr>
                <p:nvPr/>
              </p:nvSpPr>
              <p:spPr bwMode="auto">
                <a:xfrm rot="245893">
                  <a:off x="2893" y="2101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74" name="Group 79"/>
              <p:cNvGrpSpPr>
                <a:grpSpLocks/>
              </p:cNvGrpSpPr>
              <p:nvPr/>
            </p:nvGrpSpPr>
            <p:grpSpPr bwMode="auto">
              <a:xfrm rot="5400000">
                <a:off x="7115" y="838"/>
                <a:ext cx="127" cy="57"/>
                <a:chOff x="1695" y="3075"/>
                <a:chExt cx="119" cy="93"/>
              </a:xfrm>
            </p:grpSpPr>
            <p:sp>
              <p:nvSpPr>
                <p:cNvPr id="9289" name="Oval 80"/>
                <p:cNvSpPr>
                  <a:spLocks noChangeArrowheads="1"/>
                </p:cNvSpPr>
                <p:nvPr/>
              </p:nvSpPr>
              <p:spPr bwMode="auto">
                <a:xfrm>
                  <a:off x="1728" y="3120"/>
                  <a:ext cx="48" cy="48"/>
                </a:xfrm>
                <a:prstGeom prst="ellipse">
                  <a:avLst/>
                </a:prstGeom>
                <a:solidFill>
                  <a:srgbClr val="CC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0" name="Line 81"/>
                <p:cNvSpPr>
                  <a:spLocks noChangeAspect="1" noChangeShapeType="1"/>
                </p:cNvSpPr>
                <p:nvPr/>
              </p:nvSpPr>
              <p:spPr bwMode="auto">
                <a:xfrm>
                  <a:off x="1773" y="3096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1" name="Line 82"/>
                <p:cNvSpPr>
                  <a:spLocks noChangeAspect="1" noChangeShapeType="1"/>
                </p:cNvSpPr>
                <p:nvPr/>
              </p:nvSpPr>
              <p:spPr bwMode="auto">
                <a:xfrm>
                  <a:off x="1791" y="3078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2" name="Line 8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713" y="3093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3" name="Line 84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695" y="3075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75" name="Group 85"/>
              <p:cNvGrpSpPr>
                <a:grpSpLocks/>
              </p:cNvGrpSpPr>
              <p:nvPr/>
            </p:nvGrpSpPr>
            <p:grpSpPr bwMode="auto">
              <a:xfrm rot="-5400000">
                <a:off x="7079" y="755"/>
                <a:ext cx="128" cy="58"/>
                <a:chOff x="1695" y="3075"/>
                <a:chExt cx="119" cy="93"/>
              </a:xfrm>
            </p:grpSpPr>
            <p:sp>
              <p:nvSpPr>
                <p:cNvPr id="9284" name="Oval 86"/>
                <p:cNvSpPr>
                  <a:spLocks noChangeArrowheads="1"/>
                </p:cNvSpPr>
                <p:nvPr/>
              </p:nvSpPr>
              <p:spPr bwMode="auto">
                <a:xfrm>
                  <a:off x="1728" y="3120"/>
                  <a:ext cx="48" cy="48"/>
                </a:xfrm>
                <a:prstGeom prst="ellipse">
                  <a:avLst/>
                </a:prstGeom>
                <a:solidFill>
                  <a:srgbClr val="CC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85" name="Line 87"/>
                <p:cNvSpPr>
                  <a:spLocks noChangeAspect="1" noChangeShapeType="1"/>
                </p:cNvSpPr>
                <p:nvPr/>
              </p:nvSpPr>
              <p:spPr bwMode="auto">
                <a:xfrm>
                  <a:off x="1773" y="3096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86" name="Line 88"/>
                <p:cNvSpPr>
                  <a:spLocks noChangeAspect="1" noChangeShapeType="1"/>
                </p:cNvSpPr>
                <p:nvPr/>
              </p:nvSpPr>
              <p:spPr bwMode="auto">
                <a:xfrm>
                  <a:off x="1791" y="3078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87" name="Line 8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713" y="3093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88" name="Line 9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695" y="3075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76" name="Group 91"/>
              <p:cNvGrpSpPr>
                <a:grpSpLocks/>
              </p:cNvGrpSpPr>
              <p:nvPr/>
            </p:nvGrpSpPr>
            <p:grpSpPr bwMode="auto">
              <a:xfrm rot="4177826">
                <a:off x="7772" y="968"/>
                <a:ext cx="131" cy="75"/>
                <a:chOff x="3854" y="1435"/>
                <a:chExt cx="123" cy="123"/>
              </a:xfrm>
            </p:grpSpPr>
            <p:sp>
              <p:nvSpPr>
                <p:cNvPr id="9277" name="Oval 92"/>
                <p:cNvSpPr>
                  <a:spLocks noChangeArrowheads="1"/>
                </p:cNvSpPr>
                <p:nvPr/>
              </p:nvSpPr>
              <p:spPr bwMode="auto">
                <a:xfrm rot="5400000">
                  <a:off x="3888" y="1472"/>
                  <a:ext cx="48" cy="48"/>
                </a:xfrm>
                <a:prstGeom prst="ellipse">
                  <a:avLst/>
                </a:prstGeom>
                <a:solidFill>
                  <a:srgbClr val="CC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278" name="Group 93"/>
                <p:cNvGrpSpPr>
                  <a:grpSpLocks/>
                </p:cNvGrpSpPr>
                <p:nvPr/>
              </p:nvGrpSpPr>
              <p:grpSpPr bwMode="auto">
                <a:xfrm>
                  <a:off x="3936" y="1517"/>
                  <a:ext cx="41" cy="41"/>
                  <a:chOff x="3936" y="1517"/>
                  <a:chExt cx="41" cy="41"/>
                </a:xfrm>
              </p:grpSpPr>
              <p:sp>
                <p:nvSpPr>
                  <p:cNvPr id="9282" name="Line 94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3936" y="1517"/>
                    <a:ext cx="23" cy="23"/>
                  </a:xfrm>
                  <a:prstGeom prst="line">
                    <a:avLst/>
                  </a:prstGeom>
                  <a:noFill/>
                  <a:ln w="9525">
                    <a:solidFill>
                      <a:srgbClr val="CC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83" name="Line 95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3954" y="1535"/>
                    <a:ext cx="23" cy="23"/>
                  </a:xfrm>
                  <a:prstGeom prst="line">
                    <a:avLst/>
                  </a:prstGeom>
                  <a:noFill/>
                  <a:ln w="9525">
                    <a:solidFill>
                      <a:srgbClr val="CC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79" name="Group 96"/>
                <p:cNvGrpSpPr>
                  <a:grpSpLocks/>
                </p:cNvGrpSpPr>
                <p:nvPr/>
              </p:nvGrpSpPr>
              <p:grpSpPr bwMode="auto">
                <a:xfrm>
                  <a:off x="3854" y="1435"/>
                  <a:ext cx="41" cy="41"/>
                  <a:chOff x="3936" y="1517"/>
                  <a:chExt cx="41" cy="41"/>
                </a:xfrm>
              </p:grpSpPr>
              <p:sp>
                <p:nvSpPr>
                  <p:cNvPr id="9280" name="Line 97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3936" y="1517"/>
                    <a:ext cx="23" cy="23"/>
                  </a:xfrm>
                  <a:prstGeom prst="line">
                    <a:avLst/>
                  </a:prstGeom>
                  <a:noFill/>
                  <a:ln w="9525">
                    <a:solidFill>
                      <a:srgbClr val="CC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81" name="Line 98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3954" y="1535"/>
                    <a:ext cx="23" cy="23"/>
                  </a:xfrm>
                  <a:prstGeom prst="line">
                    <a:avLst/>
                  </a:prstGeom>
                  <a:noFill/>
                  <a:ln w="9525">
                    <a:solidFill>
                      <a:srgbClr val="CC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aphicFrame>
        <p:nvGraphicFramePr>
          <p:cNvPr id="9218" name="Object 102"/>
          <p:cNvGraphicFramePr>
            <a:graphicFrameLocks noChangeAspect="1"/>
          </p:cNvGraphicFramePr>
          <p:nvPr/>
        </p:nvGraphicFramePr>
        <p:xfrm>
          <a:off x="1524000" y="1066800"/>
          <a:ext cx="6056313" cy="800100"/>
        </p:xfrm>
        <a:graphic>
          <a:graphicData uri="http://schemas.openxmlformats.org/presentationml/2006/ole">
            <p:oleObj spid="_x0000_s9218" name="Equation" r:id="rId5" imgW="3263760" imgH="431640" progId="Equation.3">
              <p:embed/>
            </p:oleObj>
          </a:graphicData>
        </a:graphic>
      </p:graphicFrame>
      <p:sp>
        <p:nvSpPr>
          <p:cNvPr id="9221" name="Text Box 103"/>
          <p:cNvSpPr txBox="1">
            <a:spLocks noChangeArrowheads="1"/>
          </p:cNvSpPr>
          <p:nvPr/>
        </p:nvSpPr>
        <p:spPr bwMode="auto">
          <a:xfrm>
            <a:off x="4870450" y="2438400"/>
            <a:ext cx="4273550" cy="16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US" sz="2400" dirty="0"/>
              <a:t>(N) Yield </a:t>
            </a:r>
          </a:p>
          <a:p>
            <a:pPr>
              <a:lnSpc>
                <a:spcPct val="85000"/>
              </a:lnSpc>
              <a:spcAft>
                <a:spcPts val="0"/>
              </a:spcAft>
            </a:pPr>
            <a:r>
              <a:rPr lang="en-US" sz="2400" dirty="0"/>
              <a:t>(R) Relative </a:t>
            </a:r>
            <a:r>
              <a:rPr lang="en-US" sz="2400" dirty="0" smtClean="0"/>
              <a:t>Luminosity</a:t>
            </a:r>
          </a:p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US" sz="2400" dirty="0" smtClean="0"/>
              <a:t>      (collision rate)</a:t>
            </a:r>
            <a:endParaRPr lang="en-US" sz="2400" dirty="0"/>
          </a:p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US" sz="2400" dirty="0" smtClean="0"/>
              <a:t>(</a:t>
            </a:r>
            <a:r>
              <a:rPr lang="en-US" sz="2400" dirty="0"/>
              <a:t>P) Polarization </a:t>
            </a:r>
          </a:p>
        </p:txBody>
      </p:sp>
      <p:sp>
        <p:nvSpPr>
          <p:cNvPr id="9222" name="Text Box 104"/>
          <p:cNvSpPr txBox="1">
            <a:spLocks noChangeArrowheads="1"/>
          </p:cNvSpPr>
          <p:nvPr/>
        </p:nvSpPr>
        <p:spPr bwMode="auto">
          <a:xfrm>
            <a:off x="365125" y="5272088"/>
            <a:ext cx="7483475" cy="1371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>
              <a:buFont typeface="Wingdings" pitchFamily="2" charset="2"/>
              <a:buChar char="ü"/>
            </a:pPr>
            <a:r>
              <a:rPr lang="en-US" dirty="0"/>
              <a:t>Bunch spin configuration </a:t>
            </a:r>
            <a:r>
              <a:rPr lang="en-US" dirty="0" smtClean="0"/>
              <a:t>(+ or </a:t>
            </a:r>
            <a:r>
              <a:rPr lang="en-US" dirty="0" smtClean="0">
                <a:sym typeface="Symbol"/>
              </a:rPr>
              <a:t> </a:t>
            </a:r>
            <a:r>
              <a:rPr lang="en-US" dirty="0" err="1" smtClean="0">
                <a:sym typeface="Symbol"/>
              </a:rPr>
              <a:t>helicity</a:t>
            </a:r>
            <a:r>
              <a:rPr lang="en-US" dirty="0" smtClean="0"/>
              <a:t>) alternates </a:t>
            </a:r>
            <a:r>
              <a:rPr lang="en-US" dirty="0"/>
              <a:t>every 106 ns </a:t>
            </a:r>
          </a:p>
          <a:p>
            <a:pPr marL="287338" indent="-287338">
              <a:buFont typeface="Wingdings" pitchFamily="2" charset="2"/>
              <a:buChar char="ü"/>
            </a:pPr>
            <a:r>
              <a:rPr lang="en-US" dirty="0"/>
              <a:t>Data for all bunch spin configurations are collected at the same time</a:t>
            </a:r>
          </a:p>
          <a:p>
            <a:pPr marL="287338" indent="-287338"/>
            <a:endParaRPr lang="en-US" dirty="0"/>
          </a:p>
          <a:p>
            <a:pPr marL="287338" indent="-287338"/>
            <a:r>
              <a:rPr lang="en-US" sz="2400" dirty="0">
                <a:sym typeface="Symbol" pitchFamily="18" charset="2"/>
              </a:rPr>
              <a:t> </a:t>
            </a:r>
            <a:r>
              <a:rPr lang="en-US" sz="2400" dirty="0">
                <a:solidFill>
                  <a:srgbClr val="CC3300"/>
                </a:solidFill>
              </a:rPr>
              <a:t>Possibility for false asymmetries </a:t>
            </a:r>
            <a:r>
              <a:rPr lang="en-US" sz="2400" dirty="0" smtClean="0">
                <a:solidFill>
                  <a:srgbClr val="CC3300"/>
                </a:solidFill>
              </a:rPr>
              <a:t>is </a:t>
            </a:r>
            <a:r>
              <a:rPr lang="en-US" sz="2400" dirty="0">
                <a:solidFill>
                  <a:srgbClr val="CC3300"/>
                </a:solidFill>
              </a:rPr>
              <a:t>greatly reduced</a:t>
            </a:r>
          </a:p>
        </p:txBody>
      </p:sp>
      <p:sp>
        <p:nvSpPr>
          <p:cNvPr id="102" name="Slide Number Placeholder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1752600" y="3352800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3352800" y="1676400"/>
            <a:ext cx="5791200" cy="3930650"/>
          </a:xfrm>
          <a:prstGeom prst="rect">
            <a:avLst/>
          </a:prstGeom>
          <a:noFill/>
          <a:ln w="36720">
            <a:noFill/>
            <a:round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228600"/>
            <a:ext cx="4953000" cy="685800"/>
          </a:xfrm>
        </p:spPr>
        <p:txBody>
          <a:bodyPr/>
          <a:lstStyle/>
          <a:p>
            <a:pPr eaLnBrk="1" hangingPunct="1"/>
            <a:r>
              <a:rPr lang="en-US" b="1" dirty="0" smtClean="0"/>
              <a:t>A</a:t>
            </a:r>
            <a:r>
              <a:rPr lang="en-US" b="1" baseline="-25000" dirty="0" smtClean="0"/>
              <a:t>LL</a:t>
            </a:r>
            <a:r>
              <a:rPr lang="en-US" b="1" dirty="0" smtClean="0"/>
              <a:t>: jets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4343400" y="5715000"/>
            <a:ext cx="388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CC3300"/>
                </a:solidFill>
                <a:ea typeface="ＭＳ Ｐゴシック" pitchFamily="34" charset="-128"/>
              </a:rPr>
              <a:t>Run2003&amp;2004</a:t>
            </a:r>
            <a:r>
              <a:rPr lang="en-US" dirty="0">
                <a:solidFill>
                  <a:srgbClr val="CC3300"/>
                </a:solidFill>
                <a:ea typeface="ＭＳ Ｐゴシック" pitchFamily="34" charset="-128"/>
              </a:rPr>
              <a:t>: PRL 97, 252001</a:t>
            </a:r>
          </a:p>
          <a:p>
            <a:pPr eaLnBrk="0" hangingPunct="0"/>
            <a:r>
              <a:rPr lang="en-US" dirty="0" smtClean="0">
                <a:solidFill>
                  <a:srgbClr val="CC3300"/>
                </a:solidFill>
                <a:ea typeface="ＭＳ Ｐゴシック" pitchFamily="34" charset="-128"/>
              </a:rPr>
              <a:t>Run2005</a:t>
            </a:r>
            <a:r>
              <a:rPr lang="en-US" dirty="0">
                <a:solidFill>
                  <a:srgbClr val="CC3300"/>
                </a:solidFill>
                <a:ea typeface="ＭＳ Ｐゴシック" pitchFamily="34" charset="-128"/>
              </a:rPr>
              <a:t>: PRL 100, 232003</a:t>
            </a: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3581400" y="1371600"/>
            <a:ext cx="5383213" cy="3698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/>
              <a:t>STAR Preliminary Run2006 (</a:t>
            </a:r>
            <a:r>
              <a:rPr lang="en-US" sz="1800" b="1">
                <a:sym typeface="Symbol" pitchFamily="18" charset="2"/>
              </a:rPr>
              <a:t>s=200 GeV</a:t>
            </a:r>
            <a:r>
              <a:rPr lang="en-US" sz="1800" b="1"/>
              <a:t>)</a:t>
            </a:r>
          </a:p>
        </p:txBody>
      </p:sp>
      <p:sp>
        <p:nvSpPr>
          <p:cNvPr id="35848" name="Text Box 19"/>
          <p:cNvSpPr txBox="1">
            <a:spLocks noChangeArrowheads="1"/>
          </p:cNvSpPr>
          <p:nvPr/>
        </p:nvSpPr>
        <p:spPr bwMode="auto">
          <a:xfrm>
            <a:off x="457200" y="4038600"/>
            <a:ext cx="2209800" cy="1323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Large and modest gluon polarization scenarios are not consistent with data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1676400"/>
            <a:ext cx="3352800" cy="1465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ym typeface="Symbol" pitchFamily="18" charset="2"/>
              </a:rPr>
              <a:t>GRSV Models:</a:t>
            </a:r>
          </a:p>
          <a:p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“</a:t>
            </a:r>
            <a:r>
              <a:rPr lang="en-US" sz="1800" dirty="0">
                <a:solidFill>
                  <a:srgbClr val="FF0000"/>
                </a:solidFill>
              </a:rPr>
              <a:t>G = G”:    </a:t>
            </a:r>
            <a:r>
              <a:rPr lang="en-US" sz="1600" dirty="0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lang="en-US" sz="1600" dirty="0">
                <a:solidFill>
                  <a:srgbClr val="FF0000"/>
                </a:solidFill>
              </a:rPr>
              <a:t>G(Q</a:t>
            </a:r>
            <a:r>
              <a:rPr lang="en-US" sz="1600" baseline="30000" dirty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=1GeV</a:t>
            </a:r>
            <a:r>
              <a:rPr lang="en-US" sz="1600" baseline="30000" dirty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)= 1.9</a:t>
            </a:r>
            <a:endParaRPr lang="en-US" sz="1600" dirty="0"/>
          </a:p>
          <a:p>
            <a:r>
              <a:rPr lang="en-US" sz="1800" dirty="0">
                <a:solidFill>
                  <a:srgbClr val="008000"/>
                </a:solidFill>
                <a:sym typeface="Symbol" pitchFamily="18" charset="2"/>
              </a:rPr>
              <a:t>“</a:t>
            </a:r>
            <a:r>
              <a:rPr lang="en-US" sz="1800" dirty="0">
                <a:solidFill>
                  <a:srgbClr val="008000"/>
                </a:solidFill>
              </a:rPr>
              <a:t>G = -G”:   </a:t>
            </a:r>
            <a:r>
              <a:rPr lang="en-US" sz="1600" dirty="0">
                <a:solidFill>
                  <a:srgbClr val="008000"/>
                </a:solidFill>
                <a:sym typeface="Symbol" pitchFamily="18" charset="2"/>
              </a:rPr>
              <a:t></a:t>
            </a:r>
            <a:r>
              <a:rPr lang="en-US" sz="1600" dirty="0">
                <a:solidFill>
                  <a:srgbClr val="008000"/>
                </a:solidFill>
              </a:rPr>
              <a:t>G(Q</a:t>
            </a:r>
            <a:r>
              <a:rPr lang="en-US" sz="1600" baseline="30000" dirty="0">
                <a:solidFill>
                  <a:srgbClr val="008000"/>
                </a:solidFill>
              </a:rPr>
              <a:t>2</a:t>
            </a:r>
            <a:r>
              <a:rPr lang="en-US" sz="1600" dirty="0">
                <a:solidFill>
                  <a:srgbClr val="008000"/>
                </a:solidFill>
              </a:rPr>
              <a:t>=1GeV</a:t>
            </a:r>
            <a:r>
              <a:rPr lang="en-US" sz="1600" baseline="30000" dirty="0">
                <a:solidFill>
                  <a:srgbClr val="008000"/>
                </a:solidFill>
              </a:rPr>
              <a:t>2</a:t>
            </a:r>
            <a:r>
              <a:rPr lang="en-US" sz="1600" dirty="0" smtClean="0">
                <a:solidFill>
                  <a:srgbClr val="008000"/>
                </a:solidFill>
              </a:rPr>
              <a:t>)= </a:t>
            </a:r>
            <a:r>
              <a:rPr lang="en-US" sz="1600" dirty="0" smtClean="0">
                <a:solidFill>
                  <a:srgbClr val="008000"/>
                </a:solidFill>
                <a:latin typeface="ZapfChancery"/>
              </a:rPr>
              <a:t>–</a:t>
            </a:r>
            <a:r>
              <a:rPr lang="en-US" sz="1600" dirty="0" smtClean="0">
                <a:solidFill>
                  <a:srgbClr val="008000"/>
                </a:solidFill>
              </a:rPr>
              <a:t>1.8</a:t>
            </a:r>
            <a:endParaRPr lang="en-US" sz="1600" dirty="0">
              <a:solidFill>
                <a:srgbClr val="008000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“</a:t>
            </a:r>
            <a:r>
              <a:rPr lang="en-US" sz="1800" dirty="0">
                <a:solidFill>
                  <a:schemeClr val="accent2"/>
                </a:solidFill>
              </a:rPr>
              <a:t>G = 0”:     </a:t>
            </a:r>
            <a:r>
              <a:rPr lang="en-US" sz="1600" dirty="0">
                <a:solidFill>
                  <a:schemeClr val="accent2"/>
                </a:solidFill>
                <a:sym typeface="Symbol" pitchFamily="18" charset="2"/>
              </a:rPr>
              <a:t></a:t>
            </a:r>
            <a:r>
              <a:rPr lang="en-US" sz="1600" dirty="0">
                <a:solidFill>
                  <a:schemeClr val="accent2"/>
                </a:solidFill>
              </a:rPr>
              <a:t>G(Q</a:t>
            </a:r>
            <a:r>
              <a:rPr lang="en-US" sz="1600" baseline="30000" dirty="0">
                <a:solidFill>
                  <a:schemeClr val="accent2"/>
                </a:solidFill>
              </a:rPr>
              <a:t>2</a:t>
            </a:r>
            <a:r>
              <a:rPr lang="en-US" sz="1600" dirty="0">
                <a:solidFill>
                  <a:schemeClr val="accent2"/>
                </a:solidFill>
              </a:rPr>
              <a:t>=1GeV</a:t>
            </a:r>
            <a:r>
              <a:rPr lang="en-US" sz="1600" baseline="30000" dirty="0">
                <a:solidFill>
                  <a:schemeClr val="accent2"/>
                </a:solidFill>
              </a:rPr>
              <a:t>2</a:t>
            </a:r>
            <a:r>
              <a:rPr lang="en-US" sz="1600" dirty="0">
                <a:solidFill>
                  <a:schemeClr val="accent2"/>
                </a:solidFill>
              </a:rPr>
              <a:t>)=0.1</a:t>
            </a:r>
          </a:p>
          <a:p>
            <a:r>
              <a:rPr lang="en-US" sz="1800" dirty="0">
                <a:sym typeface="Symbol" pitchFamily="18" charset="2"/>
              </a:rPr>
              <a:t>“</a:t>
            </a:r>
            <a:r>
              <a:rPr lang="en-US" sz="1800" dirty="0"/>
              <a:t>G = std”:   </a:t>
            </a:r>
            <a:r>
              <a:rPr lang="en-US" sz="1600" dirty="0">
                <a:sym typeface="Symbol" pitchFamily="18" charset="2"/>
              </a:rPr>
              <a:t></a:t>
            </a:r>
            <a:r>
              <a:rPr lang="en-US" sz="1600" dirty="0"/>
              <a:t>G(Q</a:t>
            </a:r>
            <a:r>
              <a:rPr lang="en-US" sz="1600" baseline="30000" dirty="0"/>
              <a:t>2</a:t>
            </a:r>
            <a:r>
              <a:rPr lang="en-US" sz="1600" dirty="0"/>
              <a:t>=1GeV</a:t>
            </a:r>
            <a:r>
              <a:rPr lang="en-US" sz="1600" baseline="30000" dirty="0"/>
              <a:t>2</a:t>
            </a:r>
            <a:r>
              <a:rPr lang="en-US" sz="1600" dirty="0"/>
              <a:t>)=0.4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4495800" cy="762000"/>
          </a:xfrm>
        </p:spPr>
        <p:txBody>
          <a:bodyPr/>
          <a:lstStyle/>
          <a:p>
            <a:pPr eaLnBrk="1" hangingPunct="1"/>
            <a:r>
              <a:rPr lang="en-US" b="1" dirty="0" smtClean="0"/>
              <a:t>A</a:t>
            </a:r>
            <a:r>
              <a:rPr lang="en-US" b="1" baseline="-25000" dirty="0" smtClean="0"/>
              <a:t>LL</a:t>
            </a:r>
            <a:r>
              <a:rPr lang="en-US" b="1" dirty="0" smtClean="0"/>
              <a:t>: </a:t>
            </a:r>
            <a:r>
              <a:rPr lang="en-US" b="1" dirty="0" smtClean="0">
                <a:sym typeface="Symbol" pitchFamily="18" charset="2"/>
              </a:rPr>
              <a:t>0</a:t>
            </a:r>
            <a:endParaRPr lang="en-US" b="1" dirty="0" smtClean="0"/>
          </a:p>
        </p:txBody>
      </p:sp>
      <p:sp>
        <p:nvSpPr>
          <p:cNvPr id="36869" name="Text Box 97"/>
          <p:cNvSpPr txBox="1">
            <a:spLocks noChangeArrowheads="1"/>
          </p:cNvSpPr>
          <p:nvPr/>
        </p:nvSpPr>
        <p:spPr bwMode="auto">
          <a:xfrm>
            <a:off x="4648200" y="6019800"/>
            <a:ext cx="4495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CC3300"/>
                </a:solidFill>
                <a:ea typeface="ＭＳ Ｐゴシック" pitchFamily="34" charset="-128"/>
              </a:rPr>
              <a:t>Run3,4,5: </a:t>
            </a:r>
            <a:r>
              <a:rPr lang="en-US" sz="1800">
                <a:solidFill>
                  <a:srgbClr val="CC3300"/>
                </a:solidFill>
                <a:ea typeface="ＭＳ Ｐゴシック" pitchFamily="34" charset="-128"/>
              </a:rPr>
              <a:t>PRL 93, 202002; PRD 73, 091102; </a:t>
            </a:r>
          </a:p>
          <a:p>
            <a:pPr eaLnBrk="0" hangingPunct="0">
              <a:lnSpc>
                <a:spcPct val="90000"/>
              </a:lnSpc>
            </a:pPr>
            <a:r>
              <a:rPr lang="en-US" sz="1800">
                <a:solidFill>
                  <a:srgbClr val="CC3300"/>
                </a:solidFill>
                <a:ea typeface="ＭＳ Ｐゴシック" pitchFamily="34" charset="-128"/>
              </a:rPr>
              <a:t>                   </a:t>
            </a:r>
            <a:r>
              <a:rPr lang="en-US" sz="1800">
                <a:solidFill>
                  <a:srgbClr val="C00000"/>
                </a:solidFill>
              </a:rPr>
              <a:t>PRD 76, 051106 (R)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36873" name="Text Box 96"/>
          <p:cNvSpPr txBox="1">
            <a:spLocks noChangeArrowheads="1"/>
          </p:cNvSpPr>
          <p:nvPr/>
        </p:nvSpPr>
        <p:spPr bwMode="auto">
          <a:xfrm>
            <a:off x="5410200" y="1143000"/>
            <a:ext cx="3437159" cy="646331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/>
              <a:t>PHENIX </a:t>
            </a:r>
            <a:r>
              <a:rPr lang="en-US" sz="1800" b="1" dirty="0" smtClean="0"/>
              <a:t>Run2006 </a:t>
            </a:r>
            <a:r>
              <a:rPr lang="en-US" sz="1800" b="1" dirty="0"/>
              <a:t>(</a:t>
            </a:r>
            <a:r>
              <a:rPr lang="en-US" sz="1800" b="1" dirty="0">
                <a:sym typeface="Symbol" pitchFamily="18" charset="2"/>
              </a:rPr>
              <a:t>s=200 </a:t>
            </a:r>
            <a:r>
              <a:rPr lang="en-US" sz="1800" b="1" dirty="0" err="1">
                <a:sym typeface="Symbol" pitchFamily="18" charset="2"/>
              </a:rPr>
              <a:t>GeV</a:t>
            </a:r>
            <a:r>
              <a:rPr lang="en-US" sz="1800" b="1" dirty="0"/>
              <a:t>)</a:t>
            </a:r>
          </a:p>
          <a:p>
            <a:pPr algn="ctr"/>
            <a:r>
              <a:rPr lang="en-US" sz="1800" b="1" dirty="0"/>
              <a:t> arXiv:0810.0694</a:t>
            </a:r>
          </a:p>
        </p:txBody>
      </p:sp>
      <p:pic>
        <p:nvPicPr>
          <p:cNvPr id="3687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6550" y="1752600"/>
            <a:ext cx="49974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TextBox 14"/>
          <p:cNvSpPr txBox="1">
            <a:spLocks noChangeArrowheads="1"/>
          </p:cNvSpPr>
          <p:nvPr/>
        </p:nvSpPr>
        <p:spPr bwMode="auto">
          <a:xfrm>
            <a:off x="304800" y="3352800"/>
            <a:ext cx="3505200" cy="1016000"/>
          </a:xfrm>
          <a:prstGeom prst="rect">
            <a:avLst/>
          </a:prstGeom>
          <a:solidFill>
            <a:srgbClr val="FFFF00"/>
          </a:solidFill>
          <a:ln w="9525">
            <a:solidFill>
              <a:srgbClr val="E7F74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Statistical precision of RHIC A</a:t>
            </a:r>
            <a:r>
              <a:rPr lang="en-US" baseline="-25000" dirty="0"/>
              <a:t>LL</a:t>
            </a:r>
            <a:r>
              <a:rPr lang="en-US" dirty="0"/>
              <a:t> data </a:t>
            </a:r>
            <a:r>
              <a:rPr lang="en-US" dirty="0" smtClean="0"/>
              <a:t>started to dominate in </a:t>
            </a:r>
            <a:r>
              <a:rPr lang="en-US" dirty="0">
                <a:sym typeface="Symbol" pitchFamily="18" charset="2"/>
              </a:rPr>
              <a:t>G constraint</a:t>
            </a:r>
            <a:r>
              <a:rPr lang="en-US" dirty="0"/>
              <a:t> </a:t>
            </a:r>
          </a:p>
        </p:txBody>
      </p:sp>
      <p:sp>
        <p:nvSpPr>
          <p:cNvPr id="36876" name="TextBox 15"/>
          <p:cNvSpPr txBox="1">
            <a:spLocks noChangeArrowheads="1"/>
          </p:cNvSpPr>
          <p:nvPr/>
        </p:nvSpPr>
        <p:spPr bwMode="auto">
          <a:xfrm>
            <a:off x="7239000" y="2667000"/>
            <a:ext cx="1676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en-US" sz="1800"/>
              <a:t>Uncertainty from DIS data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z="4000" b="1" dirty="0" smtClean="0"/>
              <a:t>From A</a:t>
            </a:r>
            <a:r>
              <a:rPr lang="en-US" sz="4000" b="1" baseline="-25000" dirty="0" smtClean="0"/>
              <a:t>LL</a:t>
            </a:r>
            <a:r>
              <a:rPr lang="en-US" sz="4000" b="1" dirty="0" smtClean="0"/>
              <a:t>(</a:t>
            </a:r>
            <a:r>
              <a:rPr lang="en-US" sz="4000" b="1" dirty="0" err="1" smtClean="0"/>
              <a:t>p</a:t>
            </a:r>
            <a:r>
              <a:rPr lang="en-US" sz="4000" b="1" baseline="-25000" dirty="0" err="1" smtClean="0"/>
              <a:t>T</a:t>
            </a:r>
            <a:r>
              <a:rPr lang="en-US" sz="4000" b="1" dirty="0" smtClean="0"/>
              <a:t>) to </a:t>
            </a:r>
            <a:r>
              <a:rPr lang="en-US" sz="4000" b="1" dirty="0" smtClean="0">
                <a:sym typeface="Symbol" pitchFamily="18" charset="2"/>
              </a:rPr>
              <a:t>g</a:t>
            </a:r>
            <a:r>
              <a:rPr lang="en-US" sz="4000" b="1" dirty="0" smtClean="0"/>
              <a:t>(</a:t>
            </a:r>
            <a:r>
              <a:rPr lang="en-US" sz="4000" b="1" dirty="0" err="1" smtClean="0"/>
              <a:t>x</a:t>
            </a:r>
            <a:r>
              <a:rPr lang="en-US" sz="4000" b="1" baseline="-25000" dirty="0" err="1" smtClean="0"/>
              <a:t>gluon</a:t>
            </a:r>
            <a:r>
              <a:rPr lang="en-US" sz="4000" b="1" dirty="0" smtClean="0"/>
              <a:t>) 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0" name="Picture 7" descr="Kenichi_pi0_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0"/>
            <a:ext cx="4800621" cy="311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3"/>
          <p:cNvSpPr txBox="1">
            <a:spLocks noChangeArrowheads="1"/>
          </p:cNvSpPr>
          <p:nvPr/>
        </p:nvSpPr>
        <p:spPr bwMode="auto">
          <a:xfrm>
            <a:off x="1905000" y="2362200"/>
            <a:ext cx="923651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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(G)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86400" y="1447800"/>
          <a:ext cx="2216150" cy="685800"/>
        </p:xfrm>
        <a:graphic>
          <a:graphicData uri="http://schemas.openxmlformats.org/presentationml/2006/ole">
            <p:oleObj spid="_x0000_s295938" name="Equation" r:id="rId4" imgW="1600200" imgH="495000" progId="Equation.3">
              <p:embed/>
            </p:oleObj>
          </a:graphicData>
        </a:graphic>
      </p:graphicFrame>
      <p:graphicFrame>
        <p:nvGraphicFramePr>
          <p:cNvPr id="72" name="Object 19"/>
          <p:cNvGraphicFramePr>
            <a:graphicFrameLocks noChangeAspect="1"/>
          </p:cNvGraphicFramePr>
          <p:nvPr/>
        </p:nvGraphicFramePr>
        <p:xfrm>
          <a:off x="381000" y="5638800"/>
          <a:ext cx="6979046" cy="381000"/>
        </p:xfrm>
        <a:graphic>
          <a:graphicData uri="http://schemas.openxmlformats.org/presentationml/2006/ole">
            <p:oleObj spid="_x0000_s295939" name="Equation" r:id="rId5" imgW="4419360" imgH="241200" progId="Equation.3">
              <p:embed/>
            </p:oleObj>
          </a:graphicData>
        </a:graphic>
      </p:graphicFrame>
      <p:graphicFrame>
        <p:nvGraphicFramePr>
          <p:cNvPr id="71" name="Object 18"/>
          <p:cNvGraphicFramePr>
            <a:graphicFrameLocks noChangeAspect="1"/>
          </p:cNvGraphicFramePr>
          <p:nvPr/>
        </p:nvGraphicFramePr>
        <p:xfrm>
          <a:off x="381000" y="6096000"/>
          <a:ext cx="2287940" cy="346075"/>
        </p:xfrm>
        <a:graphic>
          <a:graphicData uri="http://schemas.openxmlformats.org/presentationml/2006/ole">
            <p:oleObj spid="_x0000_s295940" name="Equation" r:id="rId6" imgW="1346040" imgH="20304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8600" y="914400"/>
            <a:ext cx="518763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Generate </a:t>
            </a:r>
            <a:r>
              <a:rPr lang="en-US" kern="0" dirty="0">
                <a:solidFill>
                  <a:sysClr val="windowText" lastClr="000000"/>
                </a:solidFill>
                <a:sym typeface="Symbol"/>
              </a:rPr>
              <a:t>g(x) curves for different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Calculate </a:t>
            </a:r>
            <a:r>
              <a:rPr lang="en-US" kern="0" dirty="0" smtClean="0">
                <a:solidFill>
                  <a:sysClr val="windowText" lastClr="000000"/>
                </a:solidFill>
              </a:rPr>
              <a:t>A</a:t>
            </a:r>
            <a:r>
              <a:rPr lang="en-US" kern="0" baseline="-25000" dirty="0" smtClean="0">
                <a:solidFill>
                  <a:sysClr val="windowText" lastClr="000000"/>
                </a:solidFill>
              </a:rPr>
              <a:t>LL</a:t>
            </a:r>
            <a:r>
              <a:rPr lang="en-US" kern="0" dirty="0" smtClean="0">
                <a:solidFill>
                  <a:sysClr val="windowText" lastClr="000000"/>
                </a:solidFill>
              </a:rPr>
              <a:t>(</a:t>
            </a:r>
            <a:r>
              <a:rPr lang="en-US" kern="0" dirty="0" err="1" smtClean="0">
                <a:solidFill>
                  <a:sysClr val="windowText" lastClr="000000"/>
                </a:solidFill>
              </a:rPr>
              <a:t>p</a:t>
            </a:r>
            <a:r>
              <a:rPr lang="en-US" kern="0" baseline="-25000" dirty="0" err="1" smtClean="0">
                <a:solidFill>
                  <a:sysClr val="windowText" lastClr="000000"/>
                </a:solidFill>
              </a:rPr>
              <a:t>T</a:t>
            </a:r>
            <a:r>
              <a:rPr lang="en-US" kern="0" dirty="0" smtClean="0">
                <a:solidFill>
                  <a:sysClr val="windowText" lastClr="000000"/>
                </a:solidFill>
              </a:rPr>
              <a:t>) </a:t>
            </a:r>
            <a:r>
              <a:rPr lang="en-US" kern="0" dirty="0">
                <a:solidFill>
                  <a:sysClr val="windowText" lastClr="000000"/>
                </a:solidFill>
              </a:rPr>
              <a:t>for each </a:t>
            </a:r>
            <a:r>
              <a:rPr lang="en-US" kern="0" dirty="0">
                <a:solidFill>
                  <a:sysClr val="windowText" lastClr="000000"/>
                </a:solidFill>
                <a:sym typeface="Symbol"/>
              </a:rPr>
              <a:t>G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sym typeface="Symbol"/>
              </a:rPr>
              <a:t>Compare A</a:t>
            </a:r>
            <a:r>
              <a:rPr lang="en-US" kern="0" baseline="-25000" dirty="0">
                <a:solidFill>
                  <a:sysClr val="windowText" lastClr="000000"/>
                </a:solidFill>
                <a:sym typeface="Symbol"/>
              </a:rPr>
              <a:t>LL</a:t>
            </a:r>
            <a:r>
              <a:rPr lang="en-US" kern="0" dirty="0">
                <a:solidFill>
                  <a:sysClr val="windowText" lastClr="000000"/>
                </a:solidFill>
                <a:sym typeface="Symbol"/>
              </a:rPr>
              <a:t> data to curves (produce </a:t>
            </a:r>
            <a:r>
              <a:rPr lang="en-US" kern="0" baseline="30000" dirty="0">
                <a:solidFill>
                  <a:sysClr val="windowText" lastClr="000000"/>
                </a:solidFill>
                <a:sym typeface="Symbol"/>
              </a:rPr>
              <a:t>2</a:t>
            </a:r>
            <a:r>
              <a:rPr lang="en-US" kern="0" dirty="0">
                <a:solidFill>
                  <a:sysClr val="windowText" lastClr="000000"/>
                </a:solidFill>
                <a:sym typeface="Symbol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sym typeface="Symbol"/>
              </a:rPr>
              <a:t>vs</a:t>
            </a:r>
            <a:r>
              <a:rPr lang="en-US" kern="0" dirty="0">
                <a:solidFill>
                  <a:sysClr val="windowText" lastClr="000000"/>
                </a:solidFill>
                <a:sym typeface="Symbol"/>
              </a:rPr>
              <a:t> G</a:t>
            </a:r>
            <a:r>
              <a:rPr lang="en-US" kern="0" dirty="0" smtClean="0">
                <a:solidFill>
                  <a:sysClr val="windowText" lastClr="000000"/>
                </a:solidFill>
                <a:sym typeface="Symbol"/>
              </a:rPr>
              <a:t>):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95942" name="Object 17"/>
          <p:cNvGraphicFramePr>
            <a:graphicFrameLocks noChangeAspect="1"/>
          </p:cNvGraphicFramePr>
          <p:nvPr/>
        </p:nvGraphicFramePr>
        <p:xfrm>
          <a:off x="3962400" y="914399"/>
          <a:ext cx="1524000" cy="482351"/>
        </p:xfrm>
        <a:graphic>
          <a:graphicData uri="http://schemas.openxmlformats.org/presentationml/2006/ole">
            <p:oleObj spid="_x0000_s295942" name="Equation" r:id="rId7" imgW="1041120" imgH="33012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91200" y="3048000"/>
            <a:ext cx="321543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From </a:t>
            </a:r>
            <a:r>
              <a:rPr lang="en-US" sz="2400" dirty="0" err="1" smtClean="0"/>
              <a:t>pQCD</a:t>
            </a:r>
            <a:r>
              <a:rPr lang="en-US" sz="2400" dirty="0" smtClean="0"/>
              <a:t>: </a:t>
            </a:r>
          </a:p>
          <a:p>
            <a:pPr lvl="1">
              <a:spcAft>
                <a:spcPts val="600"/>
              </a:spcAft>
            </a:pP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= 2</a:t>
            </a:r>
            <a:r>
              <a:rPr lang="en-US" sz="2400" dirty="0" smtClean="0">
                <a:sym typeface="Symbol"/>
              </a:rPr>
              <a:t>12 </a:t>
            </a:r>
            <a:r>
              <a:rPr lang="en-US" sz="2400" dirty="0" err="1" smtClean="0">
                <a:sym typeface="Symbol"/>
              </a:rPr>
              <a:t>GeV</a:t>
            </a:r>
            <a:r>
              <a:rPr lang="en-US" sz="2400" dirty="0" smtClean="0">
                <a:sym typeface="Symbol"/>
              </a:rPr>
              <a:t>/c  </a:t>
            </a:r>
          </a:p>
          <a:p>
            <a:pPr lvl="1">
              <a:spcAft>
                <a:spcPts val="600"/>
              </a:spcAft>
            </a:pPr>
            <a:r>
              <a:rPr lang="en-US" sz="2400" dirty="0" err="1" smtClean="0">
                <a:sym typeface="Symbol"/>
              </a:rPr>
              <a:t>x</a:t>
            </a:r>
            <a:r>
              <a:rPr lang="en-US" sz="2400" baseline="-25000" dirty="0" err="1" smtClean="0">
                <a:sym typeface="Symbol"/>
              </a:rPr>
              <a:t>gluon</a:t>
            </a:r>
            <a:r>
              <a:rPr lang="en-US" sz="2400" dirty="0" smtClean="0">
                <a:sym typeface="Symbol"/>
              </a:rPr>
              <a:t> = 0.02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 0.3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5791200" cy="990600"/>
          </a:xfrm>
        </p:spPr>
        <p:txBody>
          <a:bodyPr/>
          <a:lstStyle/>
          <a:p>
            <a:r>
              <a:rPr lang="en-US" sz="4000" b="1" dirty="0" smtClean="0">
                <a:sym typeface="Symbol" pitchFamily="18" charset="2"/>
              </a:rPr>
              <a:t>G: </a:t>
            </a:r>
            <a:r>
              <a:rPr lang="en-US" sz="4000" b="1" dirty="0" smtClean="0"/>
              <a:t>Global Fit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219200"/>
            <a:ext cx="8001000" cy="9906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6600"/>
                </a:solidFill>
                <a:latin typeface="+mj-lt"/>
              </a:rPr>
              <a:t>PRL 101, 072001(2008)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6600"/>
                </a:solidFill>
                <a:latin typeface="+mj-lt"/>
              </a:rPr>
              <a:t>First truly global analysis of polarized DIS, SIDIS and RHIC </a:t>
            </a:r>
            <a:r>
              <a:rPr lang="en-US" dirty="0" smtClean="0">
                <a:solidFill>
                  <a:srgbClr val="006600"/>
                </a:solidFill>
                <a:latin typeface="+mj-lt"/>
              </a:rPr>
              <a:t>results</a:t>
            </a:r>
            <a:endParaRPr lang="en-US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39940" name="Picture 4" descr="dssv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514600"/>
            <a:ext cx="3714387" cy="364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089142" y="0"/>
            <a:ext cx="205485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Daniel de </a:t>
            </a:r>
            <a:r>
              <a:rPr lang="en-US" dirty="0" err="1" smtClean="0">
                <a:solidFill>
                  <a:srgbClr val="C00000"/>
                </a:solidFill>
              </a:rPr>
              <a:t>Florian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Rodolfo </a:t>
            </a:r>
            <a:r>
              <a:rPr lang="en-US" dirty="0" err="1" smtClean="0">
                <a:solidFill>
                  <a:srgbClr val="C00000"/>
                </a:solidFill>
              </a:rPr>
              <a:t>Sassot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Marco </a:t>
            </a:r>
            <a:r>
              <a:rPr lang="en-US" dirty="0" err="1" smtClean="0">
                <a:solidFill>
                  <a:srgbClr val="C00000"/>
                </a:solidFill>
              </a:rPr>
              <a:t>Stratmann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Werner </a:t>
            </a:r>
            <a:r>
              <a:rPr lang="en-US" dirty="0" err="1" smtClean="0">
                <a:solidFill>
                  <a:srgbClr val="C00000"/>
                </a:solidFill>
              </a:rPr>
              <a:t>Vogelsang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</p:spPr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3124200"/>
            <a:ext cx="366158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Uncertainty estimation:</a:t>
            </a:r>
          </a:p>
          <a:p>
            <a:pPr lvl="1"/>
            <a:r>
              <a:rPr lang="en-US" sz="2400" dirty="0" smtClean="0">
                <a:solidFill>
                  <a:srgbClr val="008000"/>
                </a:solidFill>
                <a:sym typeface="Symbol"/>
              </a:rPr>
              <a:t></a:t>
            </a:r>
            <a:r>
              <a:rPr lang="en-US" sz="2400" baseline="30000" dirty="0" smtClean="0">
                <a:solidFill>
                  <a:srgbClr val="008000"/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rgbClr val="008000"/>
                </a:solidFill>
                <a:sym typeface="Symbol"/>
              </a:rPr>
              <a:t>=1 </a:t>
            </a:r>
            <a:r>
              <a:rPr lang="en-US" sz="2400" dirty="0" smtClean="0">
                <a:solidFill>
                  <a:srgbClr val="008000"/>
                </a:solidFill>
                <a:sym typeface="Symbol"/>
              </a:rPr>
              <a:t>         </a:t>
            </a:r>
            <a:r>
              <a:rPr lang="en-US" dirty="0" smtClean="0">
                <a:sym typeface="Symbol"/>
              </a:rPr>
              <a:t>(</a:t>
            </a:r>
            <a:r>
              <a:rPr lang="en-US" dirty="0" smtClean="0">
                <a:sym typeface="Symbol"/>
              </a:rPr>
              <a:t>optimistic)</a:t>
            </a:r>
            <a:endParaRPr lang="en-US" sz="2400" dirty="0" smtClean="0">
              <a:sym typeface="Symbol"/>
            </a:endParaRPr>
          </a:p>
          <a:p>
            <a:pPr lvl="1"/>
            <a:r>
              <a:rPr lang="en-US" sz="2400" dirty="0" smtClean="0">
                <a:solidFill>
                  <a:srgbClr val="FFCC00"/>
                </a:solidFill>
                <a:sym typeface="Symbol"/>
              </a:rPr>
              <a:t></a:t>
            </a:r>
            <a:r>
              <a:rPr lang="en-US" sz="2400" baseline="30000" dirty="0" smtClean="0">
                <a:solidFill>
                  <a:srgbClr val="FFCC00"/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rgbClr val="FFCC00"/>
                </a:solidFill>
                <a:sym typeface="Symbol"/>
              </a:rPr>
              <a:t>/</a:t>
            </a:r>
            <a:r>
              <a:rPr lang="en-US" sz="2400" baseline="30000" dirty="0" smtClean="0">
                <a:solidFill>
                  <a:srgbClr val="FFCC00"/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rgbClr val="FFCC00"/>
                </a:solidFill>
                <a:sym typeface="Symbol"/>
              </a:rPr>
              <a:t>=2%  </a:t>
            </a:r>
            <a:r>
              <a:rPr lang="en-US" dirty="0" smtClean="0">
                <a:sym typeface="Symbol"/>
              </a:rPr>
              <a:t>(conservative)</a:t>
            </a:r>
            <a:endParaRPr lang="en-US" dirty="0" smtClean="0">
              <a:sym typeface="Symbol"/>
            </a:endParaRPr>
          </a:p>
          <a:p>
            <a:pPr lvl="1">
              <a:spcBef>
                <a:spcPts val="600"/>
              </a:spcBef>
            </a:pPr>
            <a:r>
              <a:rPr lang="en-US" sz="2200" dirty="0" smtClean="0">
                <a:solidFill>
                  <a:srgbClr val="002060"/>
                </a:solidFill>
                <a:sym typeface="Symbol"/>
              </a:rPr>
              <a:t>… Truth is in between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3962400"/>
            <a:ext cx="1582484" cy="3877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  <a:sym typeface="Symbol"/>
              </a:rPr>
              <a:t></a:t>
            </a:r>
            <a:r>
              <a:rPr lang="en-US" sz="2400" baseline="30000" dirty="0" smtClean="0">
                <a:solidFill>
                  <a:srgbClr val="FFFF00"/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/</a:t>
            </a:r>
            <a:r>
              <a:rPr lang="en-US" sz="2400" baseline="30000" dirty="0" smtClean="0">
                <a:solidFill>
                  <a:srgbClr val="FFFF00"/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=2%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4000" b="1" dirty="0" smtClean="0">
                <a:sym typeface="Symbol" pitchFamily="18" charset="2"/>
              </a:rPr>
              <a:t>G: </a:t>
            </a:r>
            <a:r>
              <a:rPr lang="en-US" sz="4000" b="1" dirty="0" smtClean="0"/>
              <a:t>From DIS to RHIC</a:t>
            </a:r>
            <a:endParaRPr lang="en-US" sz="4000" b="1" dirty="0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338743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dssv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524000"/>
            <a:ext cx="3276600" cy="2691765"/>
          </a:xfrm>
          <a:prstGeom prst="rect">
            <a:avLst/>
          </a:prstGeom>
          <a:solidFill>
            <a:srgbClr val="FF9999"/>
          </a:solidFill>
          <a:ln w="57150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600200" y="5943600"/>
            <a:ext cx="6107762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Considerable improvement in </a:t>
            </a:r>
            <a:r>
              <a:rPr lang="en-US" sz="2400" dirty="0" smtClean="0">
                <a:sym typeface="Symbol"/>
              </a:rPr>
              <a:t>G determination</a:t>
            </a:r>
          </a:p>
          <a:p>
            <a:pPr algn="ctr"/>
            <a:r>
              <a:rPr lang="en-US" sz="1800" dirty="0" smtClean="0">
                <a:sym typeface="Symbol"/>
              </a:rPr>
              <a:t>(a lot of work still needed for correct error estimation)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762000"/>
            <a:ext cx="3478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DIS+RHIC: DSSV-2008</a:t>
            </a:r>
          </a:p>
          <a:p>
            <a:pPr algn="ctr"/>
            <a:r>
              <a:rPr lang="en-US" sz="1600" dirty="0" smtClean="0"/>
              <a:t>RHIC data constrains </a:t>
            </a:r>
            <a:r>
              <a:rPr lang="en-US" sz="1600" dirty="0" smtClean="0">
                <a:sym typeface="Symbol"/>
              </a:rPr>
              <a:t>G at 0.02&lt;x&lt;0.3</a:t>
            </a:r>
            <a:endParaRPr lang="en-US" sz="16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762000"/>
            <a:ext cx="2195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DIS: AAC-2004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85800" y="1524000"/>
            <a:ext cx="7467600" cy="2743200"/>
            <a:chOff x="685800" y="1524000"/>
            <a:chExt cx="7467600" cy="2743200"/>
          </a:xfrm>
        </p:grpSpPr>
        <p:grpSp>
          <p:nvGrpSpPr>
            <p:cNvPr id="23" name="Group 22"/>
            <p:cNvGrpSpPr/>
            <p:nvPr/>
          </p:nvGrpSpPr>
          <p:grpSpPr>
            <a:xfrm>
              <a:off x="685800" y="1524000"/>
              <a:ext cx="7467600" cy="2743200"/>
              <a:chOff x="685800" y="1524000"/>
              <a:chExt cx="7467600" cy="27432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85800" y="2971800"/>
                <a:ext cx="3048000" cy="381000"/>
              </a:xfrm>
              <a:prstGeom prst="rect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rot="5400000">
                <a:off x="3543300" y="1714500"/>
                <a:ext cx="1447800" cy="106680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3733800" y="3276600"/>
                <a:ext cx="990600" cy="60960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4876800" y="1524000"/>
                <a:ext cx="3276600" cy="2743200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4876800" y="1524000"/>
              <a:ext cx="2819400" cy="2362200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115568" y="1524000"/>
            <a:ext cx="8047037" cy="4303931"/>
            <a:chOff x="1115568" y="1524000"/>
            <a:chExt cx="8047037" cy="4303931"/>
          </a:xfrm>
        </p:grpSpPr>
        <p:grpSp>
          <p:nvGrpSpPr>
            <p:cNvPr id="31" name="Group 30"/>
            <p:cNvGrpSpPr/>
            <p:nvPr/>
          </p:nvGrpSpPr>
          <p:grpSpPr>
            <a:xfrm>
              <a:off x="1115568" y="1524000"/>
              <a:ext cx="8047037" cy="4303931"/>
              <a:chOff x="1096963" y="1524000"/>
              <a:chExt cx="8047037" cy="4303931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096963" y="4419600"/>
                <a:ext cx="8047037" cy="1408331"/>
                <a:chOff x="1096963" y="4419600"/>
                <a:chExt cx="8047037" cy="1408331"/>
              </a:xfrm>
            </p:grpSpPr>
            <p:graphicFrame>
              <p:nvGraphicFramePr>
                <p:cNvPr id="9" name="Object 8"/>
                <p:cNvGraphicFramePr>
                  <a:graphicFrameLocks noChangeAspect="1"/>
                </p:cNvGraphicFramePr>
                <p:nvPr/>
              </p:nvGraphicFramePr>
              <p:xfrm>
                <a:off x="4572000" y="5257800"/>
                <a:ext cx="1806575" cy="412750"/>
              </p:xfrm>
              <a:graphic>
                <a:graphicData uri="http://schemas.openxmlformats.org/presentationml/2006/ole">
                  <p:oleObj spid="_x0000_s101380" name="Equation" r:id="rId5" imgW="1054080" imgH="241200" progId="Equation.3">
                    <p:embed/>
                  </p:oleObj>
                </a:graphicData>
              </a:graphic>
            </p:graphicFrame>
            <p:graphicFrame>
              <p:nvGraphicFramePr>
                <p:cNvPr id="101381" name="Object 5"/>
                <p:cNvGraphicFramePr>
                  <a:graphicFrameLocks noChangeAspect="1"/>
                </p:cNvGraphicFramePr>
                <p:nvPr/>
              </p:nvGraphicFramePr>
              <p:xfrm>
                <a:off x="1096963" y="4451350"/>
                <a:ext cx="2024062" cy="349250"/>
              </p:xfrm>
              <a:graphic>
                <a:graphicData uri="http://schemas.openxmlformats.org/presentationml/2006/ole">
                  <p:oleObj spid="_x0000_s101381" name="Equation" r:id="rId6" imgW="1180800" imgH="203040" progId="Equation.3">
                    <p:embed/>
                  </p:oleObj>
                </a:graphicData>
              </a:graphic>
            </p:graphicFrame>
            <p:graphicFrame>
              <p:nvGraphicFramePr>
                <p:cNvPr id="101382" name="Object 6"/>
                <p:cNvGraphicFramePr>
                  <a:graphicFrameLocks noChangeAspect="1"/>
                </p:cNvGraphicFramePr>
                <p:nvPr/>
              </p:nvGraphicFramePr>
              <p:xfrm>
                <a:off x="4572000" y="4419600"/>
                <a:ext cx="2044700" cy="347662"/>
              </p:xfrm>
              <a:graphic>
                <a:graphicData uri="http://schemas.openxmlformats.org/presentationml/2006/ole">
                  <p:oleObj spid="_x0000_s101382" name="Equation" r:id="rId7" imgW="1193760" imgH="203040" progId="Equation.3">
                    <p:embed/>
                  </p:oleObj>
                </a:graphicData>
              </a:graphic>
            </p:graphicFrame>
            <p:sp>
              <p:nvSpPr>
                <p:cNvPr id="18" name="TextBox 17"/>
                <p:cNvSpPr txBox="1"/>
                <p:nvPr/>
              </p:nvSpPr>
              <p:spPr>
                <a:xfrm>
                  <a:off x="6553200" y="5181600"/>
                  <a:ext cx="25908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/>
                    <a:t>“</a:t>
                  </a:r>
                  <a:r>
                    <a:rPr lang="en-US" sz="1800" dirty="0" smtClean="0"/>
                    <a:t>Conservative</a:t>
                  </a:r>
                  <a:r>
                    <a:rPr lang="en-US" sz="1800" dirty="0" smtClean="0"/>
                    <a:t>” </a:t>
                  </a:r>
                  <a:r>
                    <a:rPr lang="en-US" sz="1800" dirty="0" smtClean="0"/>
                    <a:t>error estimation: </a:t>
                  </a:r>
                  <a:r>
                    <a:rPr lang="en-US" sz="1800" dirty="0" smtClean="0">
                      <a:solidFill>
                        <a:srgbClr val="F6BD4C"/>
                      </a:solidFill>
                      <a:sym typeface="Symbol"/>
                    </a:rPr>
                    <a:t></a:t>
                  </a:r>
                  <a:r>
                    <a:rPr lang="en-US" sz="1800" baseline="30000" dirty="0" smtClean="0">
                      <a:solidFill>
                        <a:srgbClr val="F6BD4C"/>
                      </a:solidFill>
                      <a:sym typeface="Symbol"/>
                    </a:rPr>
                    <a:t>2</a:t>
                  </a:r>
                  <a:r>
                    <a:rPr lang="en-US" sz="1800" dirty="0" smtClean="0">
                      <a:solidFill>
                        <a:srgbClr val="F6BD4C"/>
                      </a:solidFill>
                      <a:sym typeface="Symbol"/>
                    </a:rPr>
                    <a:t> /</a:t>
                  </a:r>
                  <a:r>
                    <a:rPr lang="en-US" sz="1800" baseline="30000" dirty="0" smtClean="0">
                      <a:solidFill>
                        <a:srgbClr val="F6BD4C"/>
                      </a:solidFill>
                      <a:sym typeface="Symbol"/>
                    </a:rPr>
                    <a:t>2</a:t>
                  </a:r>
                  <a:r>
                    <a:rPr lang="en-US" sz="1800" dirty="0" smtClean="0">
                      <a:solidFill>
                        <a:srgbClr val="F6BD4C"/>
                      </a:solidFill>
                      <a:sym typeface="Symbol"/>
                    </a:rPr>
                    <a:t>=2%</a:t>
                  </a:r>
                  <a:endParaRPr lang="en-US" sz="1800" dirty="0">
                    <a:solidFill>
                      <a:srgbClr val="F6BD4C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81800" y="4419600"/>
                  <a:ext cx="1905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/>
                    <a:t>“Optimistic” error estimation: </a:t>
                  </a:r>
                  <a:r>
                    <a:rPr lang="en-US" sz="1800" dirty="0" smtClean="0">
                      <a:solidFill>
                        <a:srgbClr val="008000"/>
                      </a:solidFill>
                      <a:sym typeface="Symbol"/>
                    </a:rPr>
                    <a:t></a:t>
                  </a:r>
                  <a:r>
                    <a:rPr lang="en-US" sz="1800" baseline="30000" dirty="0" smtClean="0">
                      <a:solidFill>
                        <a:srgbClr val="008000"/>
                      </a:solidFill>
                      <a:sym typeface="Symbol"/>
                    </a:rPr>
                    <a:t>2</a:t>
                  </a:r>
                  <a:r>
                    <a:rPr lang="en-US" sz="1800" dirty="0" smtClean="0">
                      <a:solidFill>
                        <a:srgbClr val="008000"/>
                      </a:solidFill>
                      <a:sym typeface="Symbol"/>
                    </a:rPr>
                    <a:t>=1</a:t>
                  </a:r>
                  <a:endParaRPr lang="en-US" sz="1800" dirty="0">
                    <a:solidFill>
                      <a:srgbClr val="008000"/>
                    </a:solidFill>
                  </a:endParaRPr>
                </a:p>
              </p:txBody>
            </p:sp>
          </p:grpSp>
          <p:sp>
            <p:nvSpPr>
              <p:cNvPr id="29" name="Rectangle 28"/>
              <p:cNvSpPr/>
              <p:nvPr/>
            </p:nvSpPr>
            <p:spPr>
              <a:xfrm>
                <a:off x="1981200" y="1752600"/>
                <a:ext cx="1752600" cy="2209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096000" y="1524000"/>
                <a:ext cx="1600200" cy="2362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744968" y="5486400"/>
              <a:ext cx="1234633" cy="3139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dirty="0" smtClean="0">
                  <a:solidFill>
                    <a:srgbClr val="FFFF00"/>
                  </a:solidFill>
                  <a:sym typeface="Symbol"/>
                </a:rPr>
                <a:t></a:t>
              </a:r>
              <a:r>
                <a:rPr lang="en-US" sz="1800" baseline="30000" dirty="0" smtClean="0">
                  <a:solidFill>
                    <a:srgbClr val="FFFF00"/>
                  </a:solidFill>
                  <a:sym typeface="Symbol"/>
                </a:rPr>
                <a:t>2</a:t>
              </a:r>
              <a:r>
                <a:rPr lang="en-US" sz="1800" dirty="0" smtClean="0">
                  <a:solidFill>
                    <a:srgbClr val="FFFF00"/>
                  </a:solidFill>
                  <a:sym typeface="Symbol"/>
                </a:rPr>
                <a:t>/</a:t>
              </a:r>
              <a:r>
                <a:rPr lang="en-US" sz="1800" baseline="30000" dirty="0" smtClean="0">
                  <a:solidFill>
                    <a:srgbClr val="FFFF00"/>
                  </a:solidFill>
                  <a:sym typeface="Symbol"/>
                </a:rPr>
                <a:t>2</a:t>
              </a:r>
              <a:r>
                <a:rPr lang="en-US" sz="1800" dirty="0" smtClean="0">
                  <a:solidFill>
                    <a:srgbClr val="FFFF00"/>
                  </a:solidFill>
                  <a:sym typeface="Symbol"/>
                </a:rPr>
                <a:t>=2%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b="1" dirty="0" smtClean="0"/>
              <a:t>So, the Proton Spin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219200" y="990600"/>
            <a:ext cx="1687513" cy="996950"/>
            <a:chOff x="1219200" y="990600"/>
            <a:chExt cx="1687513" cy="996950"/>
          </a:xfrm>
        </p:grpSpPr>
        <p:graphicFrame>
          <p:nvGraphicFramePr>
            <p:cNvPr id="256008" name="Object 8"/>
            <p:cNvGraphicFramePr>
              <a:graphicFrameLocks noChangeAspect="1"/>
            </p:cNvGraphicFramePr>
            <p:nvPr/>
          </p:nvGraphicFramePr>
          <p:xfrm>
            <a:off x="2362200" y="990600"/>
            <a:ext cx="544513" cy="996950"/>
          </p:xfrm>
          <a:graphic>
            <a:graphicData uri="http://schemas.openxmlformats.org/presentationml/2006/ole">
              <p:oleObj spid="_x0000_s256008" name="Equation" r:id="rId3" imgW="177480" imgH="393480" progId="Equation.3">
                <p:embed/>
              </p:oleObj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1219200" y="1219200"/>
              <a:ext cx="931665" cy="556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 smtClean="0"/>
                <a:t>Proton 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 smtClean="0"/>
                <a:t>Spin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362200" y="990600"/>
            <a:ext cx="2216150" cy="1955505"/>
            <a:chOff x="2362200" y="990600"/>
            <a:chExt cx="2216150" cy="1955505"/>
          </a:xfrm>
        </p:grpSpPr>
        <p:graphicFrame>
          <p:nvGraphicFramePr>
            <p:cNvPr id="256005" name="Object 5"/>
            <p:cNvGraphicFramePr>
              <a:graphicFrameLocks noChangeAspect="1"/>
            </p:cNvGraphicFramePr>
            <p:nvPr/>
          </p:nvGraphicFramePr>
          <p:xfrm>
            <a:off x="2362200" y="990600"/>
            <a:ext cx="2216150" cy="996950"/>
          </p:xfrm>
          <a:graphic>
            <a:graphicData uri="http://schemas.openxmlformats.org/presentationml/2006/ole">
              <p:oleObj spid="_x0000_s256005" name="Equation" r:id="rId4" imgW="723600" imgH="393480" progId="Equation.3">
                <p:embed/>
              </p:oleObj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2895600" y="2057400"/>
              <a:ext cx="1563248" cy="888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 smtClean="0"/>
                <a:t>(Anti)quark</a:t>
              </a:r>
            </a:p>
            <a:p>
              <a:pPr algn="ctr">
                <a:lnSpc>
                  <a:spcPct val="85000"/>
                </a:lnSpc>
              </a:pPr>
              <a:r>
                <a:rPr lang="en-US" dirty="0" smtClean="0"/>
                <a:t>Contribution:</a:t>
              </a:r>
            </a:p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rgbClr val="C00000"/>
                  </a:solidFill>
                  <a:latin typeface="+mj-lt"/>
                </a:rPr>
                <a:t>0.10</a:t>
              </a:r>
              <a:r>
                <a:rPr lang="en-US" b="1" dirty="0" smtClean="0">
                  <a:solidFill>
                    <a:srgbClr val="C00000"/>
                  </a:solidFill>
                  <a:latin typeface="ZapfChancery"/>
                </a:rPr>
                <a:t>–0.15</a:t>
              </a:r>
              <a:endParaRPr lang="en-US" b="1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62200" y="990600"/>
            <a:ext cx="3773048" cy="1867763"/>
            <a:chOff x="2362200" y="990600"/>
            <a:chExt cx="3773048" cy="1867763"/>
          </a:xfrm>
        </p:grpSpPr>
        <p:graphicFrame>
          <p:nvGraphicFramePr>
            <p:cNvPr id="256006" name="Object 6"/>
            <p:cNvGraphicFramePr>
              <a:graphicFrameLocks noChangeAspect="1"/>
            </p:cNvGraphicFramePr>
            <p:nvPr/>
          </p:nvGraphicFramePr>
          <p:xfrm>
            <a:off x="2362200" y="990600"/>
            <a:ext cx="3578225" cy="996950"/>
          </p:xfrm>
          <a:graphic>
            <a:graphicData uri="http://schemas.openxmlformats.org/presentationml/2006/ole">
              <p:oleObj spid="_x0000_s256006" name="Equation" r:id="rId5" imgW="1168200" imgH="393480" progId="Equation.3">
                <p:embed/>
              </p:oleObj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4572000" y="1981200"/>
              <a:ext cx="1563248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 smtClean="0"/>
                <a:t>Gluon</a:t>
              </a:r>
            </a:p>
            <a:p>
              <a:pPr algn="ctr">
                <a:lnSpc>
                  <a:spcPct val="85000"/>
                </a:lnSpc>
              </a:pPr>
              <a:r>
                <a:rPr lang="en-US" dirty="0" smtClean="0"/>
                <a:t>Contribution:</a:t>
              </a:r>
            </a:p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rgbClr val="C00000"/>
                  </a:solidFill>
                  <a:latin typeface="+mj-lt"/>
                </a:rPr>
                <a:t>~0?</a:t>
              </a:r>
              <a:endParaRPr lang="en-US" b="1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362200" y="990600"/>
            <a:ext cx="5515915" cy="1867763"/>
            <a:chOff x="2362200" y="990600"/>
            <a:chExt cx="5515915" cy="1867763"/>
          </a:xfrm>
        </p:grpSpPr>
        <p:graphicFrame>
          <p:nvGraphicFramePr>
            <p:cNvPr id="256007" name="Object 7"/>
            <p:cNvGraphicFramePr>
              <a:graphicFrameLocks noChangeAspect="1"/>
            </p:cNvGraphicFramePr>
            <p:nvPr/>
          </p:nvGraphicFramePr>
          <p:xfrm>
            <a:off x="2362200" y="990600"/>
            <a:ext cx="4627563" cy="996950"/>
          </p:xfrm>
          <a:graphic>
            <a:graphicData uri="http://schemas.openxmlformats.org/presentationml/2006/ole">
              <p:oleObj spid="_x0000_s256007" name="Equation" r:id="rId6" imgW="1511280" imgH="393480" progId="Equation.3">
                <p:embed/>
              </p:oleObj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6172200" y="1981200"/>
              <a:ext cx="1705915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 smtClean="0"/>
                <a:t>Parton Orbital </a:t>
              </a:r>
            </a:p>
            <a:p>
              <a:pPr algn="ctr">
                <a:lnSpc>
                  <a:spcPct val="85000"/>
                </a:lnSpc>
              </a:pPr>
              <a:r>
                <a:rPr lang="en-US" dirty="0" smtClean="0"/>
                <a:t>Momentum:</a:t>
              </a:r>
            </a:p>
            <a:p>
              <a:pPr algn="ctr">
                <a:lnSpc>
                  <a:spcPct val="85000"/>
                </a:lnSpc>
              </a:pPr>
              <a:r>
                <a:rPr lang="en-US" b="1" dirty="0" smtClean="0">
                  <a:solidFill>
                    <a:srgbClr val="C00000"/>
                  </a:solidFill>
                  <a:latin typeface="+mj-lt"/>
                </a:rPr>
                <a:t>???</a:t>
              </a:r>
              <a:endParaRPr lang="en-US" b="1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19600" y="2858362"/>
            <a:ext cx="2209800" cy="1485038"/>
            <a:chOff x="1752600" y="3010762"/>
            <a:chExt cx="2209800" cy="1485038"/>
          </a:xfrm>
        </p:grpSpPr>
        <p:grpSp>
          <p:nvGrpSpPr>
            <p:cNvPr id="15" name="Group 14"/>
            <p:cNvGrpSpPr/>
            <p:nvPr/>
          </p:nvGrpSpPr>
          <p:grpSpPr>
            <a:xfrm>
              <a:off x="1752600" y="3276600"/>
              <a:ext cx="2209800" cy="1219200"/>
              <a:chOff x="2514600" y="3657600"/>
              <a:chExt cx="2209800" cy="1219200"/>
            </a:xfrm>
          </p:grpSpPr>
          <p:sp>
            <p:nvSpPr>
              <p:cNvPr id="17" name="Explosion 1 16"/>
              <p:cNvSpPr/>
              <p:nvPr/>
            </p:nvSpPr>
            <p:spPr>
              <a:xfrm>
                <a:off x="2514600" y="3657600"/>
                <a:ext cx="2209800" cy="1219200"/>
              </a:xfrm>
              <a:prstGeom prst="irregularSeal1">
                <a:avLst/>
              </a:prstGeom>
              <a:solidFill>
                <a:srgbClr val="FFCC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43200" y="4038600"/>
                <a:ext cx="16626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Spin Crisis II?</a:t>
                </a:r>
                <a:endParaRPr lang="en-US" dirty="0"/>
              </a:p>
            </p:txBody>
          </p:sp>
        </p:grpSp>
        <p:cxnSp>
          <p:nvCxnSpPr>
            <p:cNvPr id="16" name="Straight Arrow Connector 15"/>
            <p:cNvCxnSpPr>
              <a:stCxn id="12" idx="2"/>
            </p:cNvCxnSpPr>
            <p:nvPr/>
          </p:nvCxnSpPr>
          <p:spPr>
            <a:xfrm rot="16200000" flipH="1">
              <a:off x="2543894" y="3153493"/>
              <a:ext cx="418237" cy="13277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066800" y="2743200"/>
            <a:ext cx="2057400" cy="1447800"/>
            <a:chOff x="1752600" y="3048000"/>
            <a:chExt cx="2057400" cy="1447800"/>
          </a:xfrm>
        </p:grpSpPr>
        <p:grpSp>
          <p:nvGrpSpPr>
            <p:cNvPr id="20" name="Group 14"/>
            <p:cNvGrpSpPr/>
            <p:nvPr/>
          </p:nvGrpSpPr>
          <p:grpSpPr>
            <a:xfrm>
              <a:off x="1752600" y="3276600"/>
              <a:ext cx="2057400" cy="1219200"/>
              <a:chOff x="2514600" y="3657600"/>
              <a:chExt cx="2057400" cy="1219200"/>
            </a:xfrm>
          </p:grpSpPr>
          <p:sp>
            <p:nvSpPr>
              <p:cNvPr id="22" name="Explosion 1 21"/>
              <p:cNvSpPr/>
              <p:nvPr/>
            </p:nvSpPr>
            <p:spPr>
              <a:xfrm>
                <a:off x="2514600" y="3657600"/>
                <a:ext cx="2057400" cy="1219200"/>
              </a:xfrm>
              <a:prstGeom prst="irregularSeal1">
                <a:avLst/>
              </a:prstGeom>
              <a:solidFill>
                <a:srgbClr val="FFCC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895600" y="4038600"/>
                <a:ext cx="13147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Spin Crisis</a:t>
                </a:r>
                <a:endParaRPr lang="en-US" dirty="0"/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 rot="10800000" flipV="1">
              <a:off x="3200400" y="3048000"/>
              <a:ext cx="457200" cy="3810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905000" y="4214451"/>
            <a:ext cx="5304657" cy="2462098"/>
            <a:chOff x="1905000" y="4214451"/>
            <a:chExt cx="5304657" cy="2462098"/>
          </a:xfrm>
        </p:grpSpPr>
        <p:sp>
          <p:nvSpPr>
            <p:cNvPr id="31" name="TextBox 4"/>
            <p:cNvSpPr txBox="1">
              <a:spLocks noChangeArrowheads="1"/>
            </p:cNvSpPr>
            <p:nvPr/>
          </p:nvSpPr>
          <p:spPr bwMode="auto">
            <a:xfrm>
              <a:off x="1905000" y="4953000"/>
              <a:ext cx="5304657" cy="172354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ym typeface="Symbol" pitchFamily="18" charset="2"/>
                </a:rPr>
                <a:t>Data are sensitive to                         at 0.02&lt;</a:t>
              </a:r>
              <a:r>
                <a:rPr lang="en-US" i="1" dirty="0" smtClean="0">
                  <a:sym typeface="Symbol" pitchFamily="18" charset="2"/>
                </a:rPr>
                <a:t>x</a:t>
              </a:r>
              <a:r>
                <a:rPr lang="en-US" dirty="0" smtClean="0">
                  <a:sym typeface="Symbol" pitchFamily="18" charset="2"/>
                </a:rPr>
                <a:t>&lt;0.3</a:t>
              </a:r>
            </a:p>
            <a:p>
              <a:pPr lvl="1"/>
              <a:r>
                <a:rPr lang="en-US" sz="1800" dirty="0" smtClean="0">
                  <a:sym typeface="Symbol" pitchFamily="18" charset="2"/>
                </a:rPr>
                <a:t>Need to extend </a:t>
              </a:r>
              <a:r>
                <a:rPr lang="en-US" sz="1800" i="1" dirty="0" smtClean="0">
                  <a:sym typeface="Symbol" pitchFamily="18" charset="2"/>
                </a:rPr>
                <a:t>x</a:t>
              </a:r>
              <a:r>
                <a:rPr lang="en-US" sz="1800" dirty="0" smtClean="0">
                  <a:sym typeface="Symbol" pitchFamily="18" charset="2"/>
                </a:rPr>
                <a:t> range</a:t>
              </a:r>
              <a:endParaRPr lang="en-US" sz="1800" dirty="0" smtClean="0"/>
            </a:p>
            <a:p>
              <a:pPr lvl="1"/>
              <a:r>
                <a:rPr lang="en-US" sz="1800" dirty="0" smtClean="0">
                  <a:sym typeface="Symbol" pitchFamily="18" charset="2"/>
                </a:rPr>
                <a:t>…Spin Crisis arose after getting access to lower x</a:t>
              </a:r>
            </a:p>
            <a:p>
              <a:pPr>
                <a:spcBef>
                  <a:spcPts val="1200"/>
                </a:spcBef>
              </a:pPr>
              <a:r>
                <a:rPr lang="en-US" dirty="0" smtClean="0"/>
                <a:t>Data </a:t>
              </a:r>
              <a:r>
                <a:rPr lang="en-US" dirty="0"/>
                <a:t>are not sensitive to the shape of </a:t>
              </a:r>
              <a:r>
                <a:rPr lang="en-US" dirty="0">
                  <a:sym typeface="Symbol" pitchFamily="18" charset="2"/>
                </a:rPr>
                <a:t>g(</a:t>
              </a:r>
              <a:r>
                <a:rPr lang="en-US" i="1" dirty="0">
                  <a:sym typeface="Symbol" pitchFamily="18" charset="2"/>
                </a:rPr>
                <a:t>x</a:t>
              </a:r>
              <a:r>
                <a:rPr lang="en-US" dirty="0">
                  <a:sym typeface="Symbol" pitchFamily="18" charset="2"/>
                </a:rPr>
                <a:t>)</a:t>
              </a:r>
            </a:p>
            <a:p>
              <a:pPr lvl="1"/>
              <a:r>
                <a:rPr lang="en-US" sz="1800" dirty="0">
                  <a:sym typeface="Symbol" pitchFamily="18" charset="2"/>
                </a:rPr>
                <a:t>Need back-to-back </a:t>
              </a:r>
              <a:r>
                <a:rPr lang="en-US" sz="1800" dirty="0" smtClean="0">
                  <a:sym typeface="Symbol" pitchFamily="18" charset="2"/>
                </a:rPr>
                <a:t>processes</a:t>
              </a:r>
              <a:endParaRPr lang="en-US" sz="1800" dirty="0">
                <a:sym typeface="Symbol" pitchFamily="18" charset="2"/>
              </a:endParaRPr>
            </a:p>
          </p:txBody>
        </p:sp>
        <p:graphicFrame>
          <p:nvGraphicFramePr>
            <p:cNvPr id="32" name="Object 4"/>
            <p:cNvGraphicFramePr>
              <a:graphicFrameLocks noChangeAspect="1"/>
            </p:cNvGraphicFramePr>
            <p:nvPr/>
          </p:nvGraphicFramePr>
          <p:xfrm>
            <a:off x="4127500" y="4978400"/>
            <a:ext cx="1454150" cy="398463"/>
          </p:xfrm>
          <a:graphic>
            <a:graphicData uri="http://schemas.openxmlformats.org/presentationml/2006/ole">
              <p:oleObj spid="_x0000_s256009" name="Equation" r:id="rId7" imgW="1015920" imgH="279360" progId="Equation.3">
                <p:embed/>
              </p:oleObj>
            </a:graphicData>
          </a:graphic>
        </p:graphicFrame>
        <p:sp>
          <p:nvSpPr>
            <p:cNvPr id="37" name="Down Arrow 36"/>
            <p:cNvSpPr/>
            <p:nvPr/>
          </p:nvSpPr>
          <p:spPr>
            <a:xfrm rot="2365109">
              <a:off x="4740411" y="4214451"/>
              <a:ext cx="302740" cy="638897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b="1" dirty="0" smtClean="0">
                <a:sym typeface="Symbol" pitchFamily="18" charset="2"/>
              </a:rPr>
              <a:t></a:t>
            </a:r>
            <a:r>
              <a:rPr lang="en-US" b="1" dirty="0" smtClean="0"/>
              <a:t>G at RHIC: what’s next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379413" y="1260475"/>
            <a:ext cx="4724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lnSpc>
                <a:spcPct val="85000"/>
              </a:lnSpc>
              <a:buSzPct val="80000"/>
              <a:buFont typeface="Wingdings" pitchFamily="2" charset="2"/>
              <a:buChar char="q"/>
            </a:pPr>
            <a:r>
              <a:rPr lang="en-US" sz="2400" dirty="0">
                <a:solidFill>
                  <a:srgbClr val="006600"/>
                </a:solidFill>
              </a:rPr>
              <a:t>Improve exp. uncertainties and move to higher </a:t>
            </a:r>
            <a:r>
              <a:rPr lang="en-US" sz="2400" dirty="0" err="1" smtClean="0">
                <a:solidFill>
                  <a:srgbClr val="00660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006600"/>
                </a:solidFill>
              </a:rPr>
              <a:t>T</a:t>
            </a:r>
            <a:r>
              <a:rPr lang="en-US" sz="2400" dirty="0" smtClean="0">
                <a:solidFill>
                  <a:srgbClr val="006600"/>
                </a:solidFill>
              </a:rPr>
              <a:t> (higher </a:t>
            </a:r>
            <a:r>
              <a:rPr lang="en-US" sz="2400" i="1" dirty="0" smtClean="0">
                <a:solidFill>
                  <a:srgbClr val="006600"/>
                </a:solidFill>
              </a:rPr>
              <a:t>x</a:t>
            </a:r>
            <a:r>
              <a:rPr lang="en-US" sz="2400" dirty="0" smtClean="0">
                <a:solidFill>
                  <a:srgbClr val="006600"/>
                </a:solidFill>
              </a:rPr>
              <a:t>)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81000" y="4572000"/>
            <a:ext cx="5562600" cy="12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indent="-346075">
              <a:lnSpc>
                <a:spcPct val="85000"/>
              </a:lnSpc>
              <a:buSzPct val="80000"/>
              <a:buFont typeface="Wingdings" pitchFamily="2" charset="2"/>
              <a:buChar char="q"/>
            </a:pPr>
            <a:r>
              <a:rPr lang="en-US" sz="2400" dirty="0">
                <a:solidFill>
                  <a:srgbClr val="006600"/>
                </a:solidFill>
              </a:rPr>
              <a:t>Different </a:t>
            </a:r>
            <a:r>
              <a:rPr lang="en-US" sz="2400" dirty="0">
                <a:solidFill>
                  <a:srgbClr val="006600"/>
                </a:solidFill>
                <a:sym typeface="Symbol" pitchFamily="18" charset="2"/>
              </a:rPr>
              <a:t></a:t>
            </a:r>
            <a:r>
              <a:rPr lang="en-US" sz="2400" dirty="0" smtClean="0">
                <a:solidFill>
                  <a:srgbClr val="006600"/>
                </a:solidFill>
                <a:sym typeface="Symbol" pitchFamily="18" charset="2"/>
              </a:rPr>
              <a:t>s </a:t>
            </a:r>
            <a:r>
              <a:rPr lang="en-US" dirty="0" smtClean="0">
                <a:solidFill>
                  <a:srgbClr val="006600"/>
                </a:solidFill>
                <a:sym typeface="Symbol" pitchFamily="18" charset="2"/>
              </a:rPr>
              <a:t>(colliding beam energy)</a:t>
            </a:r>
            <a:endParaRPr lang="en-US" sz="2400" dirty="0">
              <a:solidFill>
                <a:srgbClr val="006600"/>
              </a:solidFill>
              <a:sym typeface="Symbol" pitchFamily="18" charset="2"/>
            </a:endParaRPr>
          </a:p>
          <a:p>
            <a:pPr marL="744538" lvl="1" indent="-284163">
              <a:buFont typeface="Wingdings" pitchFamily="2" charset="2"/>
              <a:buChar char="ü"/>
            </a:pPr>
            <a:r>
              <a:rPr lang="en-US" sz="1800" dirty="0"/>
              <a:t>Different </a:t>
            </a:r>
            <a:r>
              <a:rPr lang="en-US" sz="1800" i="1" dirty="0" smtClean="0"/>
              <a:t>x</a:t>
            </a:r>
          </a:p>
          <a:p>
            <a:pPr marL="744538" lvl="1" indent="-284163">
              <a:buFont typeface="Wingdings" pitchFamily="2" charset="2"/>
              <a:buChar char="ü"/>
            </a:pPr>
            <a:r>
              <a:rPr lang="en-US" sz="1800" dirty="0" smtClean="0"/>
              <a:t>Important cross check: measurements for the same </a:t>
            </a:r>
            <a:r>
              <a:rPr lang="en-US" sz="1800" i="1" dirty="0" smtClean="0"/>
              <a:t>x</a:t>
            </a:r>
            <a:r>
              <a:rPr lang="en-US" sz="1800" dirty="0" smtClean="0"/>
              <a:t> at different Q</a:t>
            </a:r>
            <a:r>
              <a:rPr lang="en-US" sz="1800" baseline="30000" dirty="0" smtClean="0"/>
              <a:t>2</a:t>
            </a:r>
            <a:endParaRPr lang="en-US" baseline="30000" dirty="0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81000" y="3733800"/>
            <a:ext cx="50292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lnSpc>
                <a:spcPct val="85000"/>
              </a:lnSpc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US" sz="2400" i="1" dirty="0">
                <a:solidFill>
                  <a:srgbClr val="006600"/>
                </a:solidFill>
              </a:rPr>
              <a:t>pp</a:t>
            </a:r>
            <a:r>
              <a:rPr lang="en-US" sz="2400" dirty="0">
                <a:solidFill>
                  <a:srgbClr val="006600"/>
                </a:solidFill>
              </a:rPr>
              <a:t> </a:t>
            </a:r>
            <a:r>
              <a:rPr lang="en-US" sz="2400" dirty="0">
                <a:solidFill>
                  <a:srgbClr val="006600"/>
                </a:solidFill>
                <a:sym typeface="Symbol" pitchFamily="18" charset="2"/>
              </a:rPr>
              <a:t> </a:t>
            </a:r>
            <a:r>
              <a:rPr lang="en-US" sz="2400" i="1" dirty="0">
                <a:solidFill>
                  <a:srgbClr val="006600"/>
                </a:solidFill>
                <a:sym typeface="Symbol" pitchFamily="18" charset="2"/>
              </a:rPr>
              <a:t></a:t>
            </a:r>
            <a:r>
              <a:rPr lang="en-US" sz="2400" dirty="0">
                <a:solidFill>
                  <a:srgbClr val="006600"/>
                </a:solidFill>
                <a:sym typeface="Symbol" pitchFamily="18" charset="2"/>
              </a:rPr>
              <a:t> + </a:t>
            </a:r>
            <a:r>
              <a:rPr lang="en-US" sz="2400" i="1" dirty="0">
                <a:solidFill>
                  <a:srgbClr val="006600"/>
                </a:solidFill>
                <a:sym typeface="Symbol" pitchFamily="18" charset="2"/>
              </a:rPr>
              <a:t>jet</a:t>
            </a:r>
            <a:r>
              <a:rPr lang="en-US" sz="2400" dirty="0">
                <a:sym typeface="Symbol" pitchFamily="18" charset="2"/>
              </a:rPr>
              <a:t> and </a:t>
            </a:r>
            <a:r>
              <a:rPr lang="en-US" sz="2400" i="1" dirty="0">
                <a:solidFill>
                  <a:srgbClr val="006600"/>
                </a:solidFill>
              </a:rPr>
              <a:t>pp</a:t>
            </a:r>
            <a:r>
              <a:rPr lang="en-US" sz="2400" dirty="0">
                <a:solidFill>
                  <a:srgbClr val="006600"/>
                </a:solidFill>
              </a:rPr>
              <a:t> </a:t>
            </a:r>
            <a:r>
              <a:rPr lang="en-US" sz="2400" dirty="0">
                <a:solidFill>
                  <a:srgbClr val="006600"/>
                </a:solidFill>
                <a:sym typeface="Symbol" pitchFamily="18" charset="2"/>
              </a:rPr>
              <a:t> </a:t>
            </a:r>
            <a:r>
              <a:rPr lang="en-US" sz="2400" i="1" dirty="0">
                <a:solidFill>
                  <a:srgbClr val="006600"/>
                </a:solidFill>
                <a:sym typeface="Symbol" pitchFamily="18" charset="2"/>
              </a:rPr>
              <a:t>jet</a:t>
            </a:r>
            <a:r>
              <a:rPr lang="en-US" sz="2400" dirty="0">
                <a:solidFill>
                  <a:srgbClr val="006600"/>
                </a:solidFill>
                <a:sym typeface="Symbol" pitchFamily="18" charset="2"/>
              </a:rPr>
              <a:t> + </a:t>
            </a:r>
            <a:r>
              <a:rPr lang="en-US" sz="2400" i="1" dirty="0">
                <a:solidFill>
                  <a:srgbClr val="006600"/>
                </a:solidFill>
                <a:sym typeface="Symbol" pitchFamily="18" charset="2"/>
              </a:rPr>
              <a:t>jet</a:t>
            </a:r>
            <a:r>
              <a:rPr lang="en-US" sz="2400" i="1" dirty="0">
                <a:sym typeface="Symbol" pitchFamily="18" charset="2"/>
              </a:rPr>
              <a:t> </a:t>
            </a:r>
          </a:p>
          <a:p>
            <a:pPr marL="744538" lvl="1" indent="-284163">
              <a:buFont typeface="Wingdings" pitchFamily="2" charset="2"/>
              <a:buChar char="ü"/>
            </a:pPr>
            <a:r>
              <a:rPr lang="en-US" sz="1800" dirty="0"/>
              <a:t>Map </a:t>
            </a:r>
            <a:r>
              <a:rPr lang="en-US" sz="1800" dirty="0" smtClean="0">
                <a:sym typeface="Symbol" pitchFamily="18" charset="2"/>
              </a:rPr>
              <a:t>g </a:t>
            </a:r>
            <a:r>
              <a:rPr lang="en-US" sz="1800" dirty="0" err="1">
                <a:sym typeface="Symbol" pitchFamily="18" charset="2"/>
              </a:rPr>
              <a:t>vs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i="1" dirty="0">
                <a:sym typeface="Symbol" pitchFamily="18" charset="2"/>
              </a:rPr>
              <a:t>x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81000" y="2209800"/>
            <a:ext cx="8382000" cy="1281113"/>
            <a:chOff x="240" y="1392"/>
            <a:chExt cx="5280" cy="807"/>
          </a:xfrm>
        </p:grpSpPr>
        <p:sp>
          <p:nvSpPr>
            <p:cNvPr id="12301" name="Text Box 3"/>
            <p:cNvSpPr txBox="1">
              <a:spLocks noChangeArrowheads="1"/>
            </p:cNvSpPr>
            <p:nvPr/>
          </p:nvSpPr>
          <p:spPr bwMode="auto">
            <a:xfrm>
              <a:off x="240" y="1392"/>
              <a:ext cx="2543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8925" indent="-288925">
                <a:buSzPct val="80000"/>
                <a:buFont typeface="Wingdings" pitchFamily="2" charset="2"/>
                <a:buChar char="q"/>
              </a:pPr>
              <a:r>
                <a:rPr lang="en-US" sz="2400" dirty="0">
                  <a:solidFill>
                    <a:srgbClr val="006600"/>
                  </a:solidFill>
                </a:rPr>
                <a:t>Different channels</a:t>
              </a:r>
            </a:p>
            <a:p>
              <a:pPr marL="741363" lvl="1" indent="-284163">
                <a:buFont typeface="Wingdings" pitchFamily="2" charset="2"/>
                <a:buChar char="ü"/>
              </a:pPr>
              <a:r>
                <a:rPr lang="en-US" sz="1800" dirty="0"/>
                <a:t>Different </a:t>
              </a:r>
              <a:r>
                <a:rPr lang="en-US" sz="1800" dirty="0" err="1"/>
                <a:t>systematics</a:t>
              </a:r>
              <a:endParaRPr lang="en-US" sz="1800" dirty="0"/>
            </a:p>
            <a:p>
              <a:pPr marL="741363" lvl="1" indent="-284163">
                <a:buFont typeface="Wingdings" pitchFamily="2" charset="2"/>
                <a:buChar char="ü"/>
              </a:pPr>
              <a:r>
                <a:rPr lang="en-US" sz="1800" dirty="0"/>
                <a:t>Different </a:t>
              </a:r>
              <a:r>
                <a:rPr lang="en-US" sz="1800" i="1" dirty="0"/>
                <a:t>x</a:t>
              </a:r>
            </a:p>
            <a:p>
              <a:pPr marL="741363" lvl="1" indent="-284163">
                <a:buFont typeface="Wingdings" pitchFamily="2" charset="2"/>
                <a:buChar char="ü"/>
              </a:pPr>
              <a:r>
                <a:rPr lang="en-US" sz="1800" dirty="0" err="1"/>
                <a:t>gq</a:t>
              </a:r>
              <a:r>
                <a:rPr lang="en-US" sz="1800" dirty="0" err="1">
                  <a:sym typeface="Symbol" pitchFamily="18" charset="2"/>
                </a:rPr>
                <a:t>g</a:t>
              </a:r>
              <a:r>
                <a:rPr lang="en-US" sz="1800" dirty="0">
                  <a:sym typeface="Symbol" pitchFamily="18" charset="2"/>
                </a:rPr>
                <a:t> sensitive to G sign</a:t>
              </a:r>
              <a:endParaRPr lang="en-US" sz="1800" dirty="0"/>
            </a:p>
          </p:txBody>
        </p:sp>
        <p:graphicFrame>
          <p:nvGraphicFramePr>
            <p:cNvPr id="12290" name="Object 22"/>
            <p:cNvGraphicFramePr>
              <a:graphicFrameLocks noChangeAspect="1"/>
            </p:cNvGraphicFramePr>
            <p:nvPr/>
          </p:nvGraphicFramePr>
          <p:xfrm>
            <a:off x="2544" y="1632"/>
            <a:ext cx="672" cy="451"/>
          </p:xfrm>
          <a:graphic>
            <a:graphicData uri="http://schemas.openxmlformats.org/presentationml/2006/ole">
              <p:oleObj spid="_x0000_s12290" name="Image" r:id="rId4" imgW="4215873" imgH="2831746" progId="">
                <p:embed/>
              </p:oleObj>
            </a:graphicData>
          </a:graphic>
        </p:graphicFrame>
        <p:graphicFrame>
          <p:nvGraphicFramePr>
            <p:cNvPr id="12291" name="Object 23"/>
            <p:cNvGraphicFramePr>
              <a:graphicFrameLocks noChangeAspect="1"/>
            </p:cNvGraphicFramePr>
            <p:nvPr/>
          </p:nvGraphicFramePr>
          <p:xfrm>
            <a:off x="4176" y="1632"/>
            <a:ext cx="688" cy="460"/>
          </p:xfrm>
          <a:graphic>
            <a:graphicData uri="http://schemas.openxmlformats.org/presentationml/2006/ole">
              <p:oleObj spid="_x0000_s12291" name="Image" r:id="rId5" imgW="4317460" imgH="2882540" progId="">
                <p:embed/>
              </p:oleObj>
            </a:graphicData>
          </a:graphic>
        </p:graphicFrame>
        <p:graphicFrame>
          <p:nvGraphicFramePr>
            <p:cNvPr id="12292" name="Object 24"/>
            <p:cNvGraphicFramePr>
              <a:graphicFrameLocks noChangeAspect="1"/>
            </p:cNvGraphicFramePr>
            <p:nvPr/>
          </p:nvGraphicFramePr>
          <p:xfrm>
            <a:off x="4896" y="1632"/>
            <a:ext cx="624" cy="364"/>
          </p:xfrm>
          <a:graphic>
            <a:graphicData uri="http://schemas.openxmlformats.org/presentationml/2006/ole">
              <p:oleObj spid="_x0000_s12292" name="Equation" r:id="rId6" imgW="672840" imgH="393480" progId="Equation.3">
                <p:embed/>
              </p:oleObj>
            </a:graphicData>
          </a:graphic>
        </p:graphicFrame>
        <p:graphicFrame>
          <p:nvGraphicFramePr>
            <p:cNvPr id="12293" name="Object 25"/>
            <p:cNvGraphicFramePr>
              <a:graphicFrameLocks noChangeAspect="1"/>
            </p:cNvGraphicFramePr>
            <p:nvPr/>
          </p:nvGraphicFramePr>
          <p:xfrm>
            <a:off x="2544" y="1440"/>
            <a:ext cx="695" cy="205"/>
          </p:xfrm>
          <a:graphic>
            <a:graphicData uri="http://schemas.openxmlformats.org/presentationml/2006/ole">
              <p:oleObj spid="_x0000_s12293" name="Equation" r:id="rId7" imgW="596880" imgH="177480" progId="">
                <p:embed/>
              </p:oleObj>
            </a:graphicData>
          </a:graphic>
        </p:graphicFrame>
        <p:graphicFrame>
          <p:nvGraphicFramePr>
            <p:cNvPr id="12294" name="Object 26"/>
            <p:cNvGraphicFramePr>
              <a:graphicFrameLocks noChangeAspect="1"/>
            </p:cNvGraphicFramePr>
            <p:nvPr/>
          </p:nvGraphicFramePr>
          <p:xfrm>
            <a:off x="3216" y="1632"/>
            <a:ext cx="624" cy="412"/>
          </p:xfrm>
          <a:graphic>
            <a:graphicData uri="http://schemas.openxmlformats.org/presentationml/2006/ole">
              <p:oleObj spid="_x0000_s12294" name="Equation" r:id="rId8" imgW="634680" imgH="419040" progId="Equation.3">
                <p:embed/>
              </p:oleObj>
            </a:graphicData>
          </a:graphic>
        </p:graphicFrame>
        <p:graphicFrame>
          <p:nvGraphicFramePr>
            <p:cNvPr id="12295" name="Object 27"/>
            <p:cNvGraphicFramePr>
              <a:graphicFrameLocks noChangeAspect="1"/>
            </p:cNvGraphicFramePr>
            <p:nvPr/>
          </p:nvGraphicFramePr>
          <p:xfrm>
            <a:off x="4176" y="1392"/>
            <a:ext cx="672" cy="228"/>
          </p:xfrm>
          <a:graphic>
            <a:graphicData uri="http://schemas.openxmlformats.org/presentationml/2006/ole">
              <p:oleObj spid="_x0000_s12295" name="Equation" r:id="rId9" imgW="672840" imgH="228600" progId="Equation.3">
                <p:embed/>
              </p:oleObj>
            </a:graphicData>
          </a:graphic>
        </p:graphicFrame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autoUpdateAnimBg="0"/>
      <p:bldP spid="60424" grpId="0" autoUpdateAnimBg="0"/>
      <p:bldP spid="6042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b="1" dirty="0" smtClean="0"/>
              <a:t>Spin</a:t>
            </a:r>
            <a:endParaRPr lang="en-US" dirty="0"/>
          </a:p>
        </p:txBody>
      </p:sp>
      <p:pic>
        <p:nvPicPr>
          <p:cNvPr id="3" name="Picture 4" descr="File:Globespi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2819399" cy="281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2200" y="1066800"/>
            <a:ext cx="4895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Fundamental Concept in Physics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6096000"/>
            <a:ext cx="742062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Appears in all levels: from galaxies to elementary particles</a:t>
            </a:r>
            <a:endParaRPr lang="en-US" sz="2400" dirty="0"/>
          </a:p>
        </p:txBody>
      </p:sp>
      <p:pic>
        <p:nvPicPr>
          <p:cNvPr id="6" name="Picture 16" descr="http://www.animated-gifs.eu/sports-ice-skating/000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905000"/>
            <a:ext cx="1676400" cy="1676400"/>
          </a:xfrm>
          <a:prstGeom prst="rect">
            <a:avLst/>
          </a:prstGeom>
          <a:noFill/>
        </p:spPr>
      </p:pic>
      <p:pic>
        <p:nvPicPr>
          <p:cNvPr id="7" name="Picture 6" descr="ato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4038600"/>
            <a:ext cx="1066800" cy="1066800"/>
          </a:xfrm>
          <a:prstGeom prst="rect">
            <a:avLst/>
          </a:prstGeom>
        </p:spPr>
      </p:pic>
      <p:pic>
        <p:nvPicPr>
          <p:cNvPr id="8" name="Picture 7" descr="a-soce~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733800"/>
            <a:ext cx="1143000" cy="1054472"/>
          </a:xfrm>
          <a:prstGeom prst="rect">
            <a:avLst/>
          </a:prstGeom>
        </p:spPr>
      </p:pic>
      <p:pic>
        <p:nvPicPr>
          <p:cNvPr id="9" name="Picture 8" descr="Top_spins_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981200"/>
            <a:ext cx="1271752" cy="1524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b="1" dirty="0" smtClean="0"/>
              <a:t>Improve exp. uncertainties</a:t>
            </a:r>
          </a:p>
        </p:txBody>
      </p:sp>
      <p:sp>
        <p:nvSpPr>
          <p:cNvPr id="40966" name="Text Box 13"/>
          <p:cNvSpPr txBox="1">
            <a:spLocks noChangeArrowheads="1"/>
          </p:cNvSpPr>
          <p:nvPr/>
        </p:nvSpPr>
        <p:spPr bwMode="auto">
          <a:xfrm>
            <a:off x="1295400" y="838200"/>
            <a:ext cx="640080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Need more FOM=P</a:t>
            </a:r>
            <a:r>
              <a:rPr lang="en-US" baseline="30000" dirty="0"/>
              <a:t>4 </a:t>
            </a:r>
            <a:r>
              <a:rPr lang="en-US" baseline="30000" dirty="0">
                <a:sym typeface="Symbol" pitchFamily="18" charset="2"/>
              </a:rPr>
              <a:t></a:t>
            </a:r>
            <a:r>
              <a:rPr lang="en-US" dirty="0"/>
              <a:t>L (</a:t>
            </a:r>
            <a:r>
              <a:rPr lang="en-US" sz="1800" dirty="0"/>
              <a:t>stat. uncertainty ~ 1/</a:t>
            </a:r>
            <a:r>
              <a:rPr lang="en-US" sz="1800" dirty="0">
                <a:sym typeface="Symbol" pitchFamily="18" charset="2"/>
              </a:rPr>
              <a:t></a:t>
            </a:r>
            <a:r>
              <a:rPr lang="en-US" sz="1800" dirty="0"/>
              <a:t>FOM</a:t>
            </a:r>
            <a:r>
              <a:rPr lang="en-US" dirty="0"/>
              <a:t>)</a:t>
            </a:r>
          </a:p>
        </p:txBody>
      </p:sp>
      <p:pic>
        <p:nvPicPr>
          <p:cNvPr id="4096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819400"/>
            <a:ext cx="36576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1" name="TextBox 17"/>
          <p:cNvSpPr txBox="1">
            <a:spLocks noChangeArrowheads="1"/>
          </p:cNvSpPr>
          <p:nvPr/>
        </p:nvSpPr>
        <p:spPr bwMode="auto">
          <a:xfrm>
            <a:off x="2133600" y="1524000"/>
            <a:ext cx="480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A factor of 3-4 reduction in stat. errors expected in next </a:t>
            </a:r>
            <a:r>
              <a:rPr lang="en-US" dirty="0" smtClean="0">
                <a:sym typeface="Symbol" pitchFamily="18" charset="2"/>
              </a:rPr>
              <a:t></a:t>
            </a:r>
            <a:r>
              <a:rPr lang="en-US" dirty="0" smtClean="0"/>
              <a:t>s=200 </a:t>
            </a:r>
            <a:r>
              <a:rPr lang="en-US" dirty="0" err="1"/>
              <a:t>GeV</a:t>
            </a:r>
            <a:r>
              <a:rPr lang="en-US" dirty="0"/>
              <a:t> RHIC Run (2009 or 2010)</a:t>
            </a:r>
          </a:p>
        </p:txBody>
      </p:sp>
      <p:sp>
        <p:nvSpPr>
          <p:cNvPr id="12" name="Curved Left Arrow 11"/>
          <p:cNvSpPr/>
          <p:nvPr/>
        </p:nvSpPr>
        <p:spPr>
          <a:xfrm>
            <a:off x="6705600" y="3962400"/>
            <a:ext cx="457200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0" y="297180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ym typeface="Symbol"/>
              </a:rPr>
              <a:t>x</a:t>
            </a:r>
            <a:r>
              <a:rPr lang="en-US" sz="2400" dirty="0" err="1" smtClean="0">
                <a:sym typeface="Symbol"/>
              </a:rPr>
              <a:t>g</a:t>
            </a:r>
            <a:r>
              <a:rPr lang="en-US" sz="2400" dirty="0" smtClean="0">
                <a:sym typeface="Symbol"/>
              </a:rPr>
              <a:t>(x)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3400" y="2057400"/>
            <a:ext cx="2133600" cy="15240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3886200" cy="838200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pp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  <a:sym typeface="Symbol" pitchFamily="18" charset="2"/>
              </a:rPr>
              <a:t> jet + jet</a:t>
            </a:r>
            <a:endParaRPr lang="en-US" dirty="0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9038" y="2743200"/>
            <a:ext cx="4144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9351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5"/>
          <p:cNvSpPr txBox="1">
            <a:spLocks noChangeArrowheads="1"/>
          </p:cNvSpPr>
          <p:nvPr/>
        </p:nvSpPr>
        <p:spPr bwMode="auto">
          <a:xfrm>
            <a:off x="0" y="4191000"/>
            <a:ext cx="4724400" cy="215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06600"/>
                </a:solidFill>
              </a:rPr>
              <a:t>Parton kinematics (</a:t>
            </a:r>
            <a:r>
              <a:rPr lang="en-US" sz="1800" i="1" dirty="0" err="1">
                <a:solidFill>
                  <a:srgbClr val="006600"/>
                </a:solidFill>
              </a:rPr>
              <a:t>x</a:t>
            </a:r>
            <a:r>
              <a:rPr lang="en-US" sz="1800" baseline="-25000" dirty="0" err="1">
                <a:solidFill>
                  <a:srgbClr val="006600"/>
                </a:solidFill>
              </a:rPr>
              <a:t>gluon</a:t>
            </a:r>
            <a:r>
              <a:rPr lang="en-US" sz="1800" dirty="0">
                <a:solidFill>
                  <a:srgbClr val="006600"/>
                </a:solidFill>
              </a:rPr>
              <a:t>) is well constrained</a:t>
            </a:r>
          </a:p>
          <a:p>
            <a:pPr marL="457200" lvl="2">
              <a:lnSpc>
                <a:spcPct val="85000"/>
              </a:lnSpc>
              <a:spcAft>
                <a:spcPts val="600"/>
              </a:spcAft>
            </a:pPr>
            <a:r>
              <a:rPr lang="en-US" sz="1600" dirty="0"/>
              <a:t>Sensitivity not only to the integral </a:t>
            </a:r>
            <a:r>
              <a:rPr lang="en-US" sz="1600" dirty="0" smtClean="0">
                <a:sym typeface="Symbol" pitchFamily="18" charset="2"/>
              </a:rPr>
              <a:t></a:t>
            </a:r>
            <a:r>
              <a:rPr lang="en-US" sz="1600" dirty="0"/>
              <a:t>G but also to the shape </a:t>
            </a:r>
            <a:r>
              <a:rPr lang="en-US" sz="1600" dirty="0" smtClean="0">
                <a:sym typeface="Symbol" pitchFamily="18" charset="2"/>
              </a:rPr>
              <a:t></a:t>
            </a:r>
            <a:r>
              <a:rPr lang="en-US" sz="1600" dirty="0">
                <a:sym typeface="Symbol" pitchFamily="18" charset="2"/>
              </a:rPr>
              <a:t>g</a:t>
            </a:r>
            <a:r>
              <a:rPr lang="en-US" sz="1600" dirty="0" smtClean="0"/>
              <a:t>(</a:t>
            </a:r>
            <a:r>
              <a:rPr lang="en-US" sz="1600" i="1" dirty="0" smtClean="0"/>
              <a:t>x</a:t>
            </a:r>
            <a:r>
              <a:rPr lang="en-US" sz="1600" dirty="0"/>
              <a:t>)</a:t>
            </a:r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1800" dirty="0" smtClean="0">
                <a:solidFill>
                  <a:srgbClr val="006600"/>
                </a:solidFill>
              </a:rPr>
              <a:t>Better </a:t>
            </a:r>
            <a:r>
              <a:rPr lang="en-US" sz="1800" dirty="0">
                <a:solidFill>
                  <a:srgbClr val="006600"/>
                </a:solidFill>
              </a:rPr>
              <a:t>sensitivity to </a:t>
            </a:r>
            <a:r>
              <a:rPr lang="en-US" sz="1800" dirty="0">
                <a:solidFill>
                  <a:srgbClr val="006600"/>
                </a:solidFill>
                <a:sym typeface="Symbol" pitchFamily="18" charset="2"/>
              </a:rPr>
              <a:t></a:t>
            </a:r>
            <a:r>
              <a:rPr lang="en-US" sz="1800" dirty="0">
                <a:solidFill>
                  <a:srgbClr val="006600"/>
                </a:solidFill>
              </a:rPr>
              <a:t>G compared to inclusive jet </a:t>
            </a:r>
            <a:r>
              <a:rPr lang="en-US" sz="1800" dirty="0" smtClean="0">
                <a:solidFill>
                  <a:srgbClr val="006600"/>
                </a:solidFill>
              </a:rPr>
              <a:t>measurements </a:t>
            </a:r>
            <a:r>
              <a:rPr lang="en-US" sz="1800" i="1" dirty="0" err="1" smtClean="0">
                <a:solidFill>
                  <a:srgbClr val="006600"/>
                </a:solidFill>
              </a:rPr>
              <a:t>pp</a:t>
            </a:r>
            <a:r>
              <a:rPr lang="en-US" sz="1800" dirty="0" err="1" smtClean="0">
                <a:solidFill>
                  <a:srgbClr val="006600"/>
                </a:solidFill>
                <a:sym typeface="Symbol"/>
              </a:rPr>
              <a:t></a:t>
            </a:r>
            <a:r>
              <a:rPr lang="en-US" sz="1800" dirty="0" err="1" smtClean="0">
                <a:solidFill>
                  <a:srgbClr val="006600"/>
                </a:solidFill>
              </a:rPr>
              <a:t>jet+X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endParaRPr lang="en-US" sz="1800" dirty="0">
              <a:solidFill>
                <a:srgbClr val="006600"/>
              </a:solidFill>
            </a:endParaRPr>
          </a:p>
          <a:p>
            <a:pPr lvl="1">
              <a:lnSpc>
                <a:spcPct val="85000"/>
              </a:lnSpc>
              <a:spcAft>
                <a:spcPts val="600"/>
              </a:spcAft>
            </a:pPr>
            <a:r>
              <a:rPr lang="en-US" sz="1600" dirty="0"/>
              <a:t>Higher </a:t>
            </a:r>
            <a:r>
              <a:rPr lang="en-US" sz="1600" i="1" dirty="0"/>
              <a:t>x</a:t>
            </a:r>
            <a:r>
              <a:rPr lang="en-US" sz="1600" dirty="0"/>
              <a:t> </a:t>
            </a:r>
            <a:r>
              <a:rPr lang="en-US" sz="1600" dirty="0" smtClean="0"/>
              <a:t>asymmetries </a:t>
            </a:r>
            <a:r>
              <a:rPr lang="en-US" sz="1600" dirty="0"/>
              <a:t>are not diluted by low </a:t>
            </a:r>
            <a:r>
              <a:rPr lang="en-US" sz="1600" i="1" dirty="0"/>
              <a:t>x</a:t>
            </a:r>
            <a:r>
              <a:rPr lang="en-US" sz="1600" dirty="0"/>
              <a:t> </a:t>
            </a:r>
            <a:r>
              <a:rPr lang="en-US" sz="1600" dirty="0" smtClean="0"/>
              <a:t>asymmetries </a:t>
            </a:r>
            <a:r>
              <a:rPr lang="en-US" sz="1600" dirty="0"/>
              <a:t>as in </a:t>
            </a:r>
            <a:r>
              <a:rPr lang="en-US" sz="1600" dirty="0" smtClean="0"/>
              <a:t>inclusive measurements</a:t>
            </a:r>
            <a:endParaRPr lang="en-US" sz="1600" dirty="0"/>
          </a:p>
          <a:p>
            <a:pPr lvl="1">
              <a:lnSpc>
                <a:spcPct val="85000"/>
              </a:lnSpc>
              <a:spcAft>
                <a:spcPts val="600"/>
              </a:spcAft>
            </a:pPr>
            <a:r>
              <a:rPr lang="en-US" sz="1600" dirty="0"/>
              <a:t>More exclusive triggering (smaller background)</a:t>
            </a:r>
          </a:p>
        </p:txBody>
      </p:sp>
      <p:pic>
        <p:nvPicPr>
          <p:cNvPr id="4301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9438" y="0"/>
            <a:ext cx="3484562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09600" y="2191657"/>
          <a:ext cx="1996440" cy="475343"/>
        </p:xfrm>
        <a:graphic>
          <a:graphicData uri="http://schemas.openxmlformats.org/presentationml/2006/ole">
            <p:oleObj spid="_x0000_s115713" name="Equation" r:id="rId7" imgW="1066680" imgH="2538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85800" y="2819400"/>
          <a:ext cx="1696571" cy="739531"/>
        </p:xfrm>
        <a:graphic>
          <a:graphicData uri="http://schemas.openxmlformats.org/presentationml/2006/ole">
            <p:oleObj spid="_x0000_s115714" name="Equation" r:id="rId8" imgW="990360" imgH="4316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71800" y="2971800"/>
          <a:ext cx="1416424" cy="609600"/>
        </p:xfrm>
        <a:graphic>
          <a:graphicData uri="http://schemas.openxmlformats.org/presentationml/2006/ole">
            <p:oleObj spid="_x0000_s115715" name="Equation" r:id="rId9" imgW="1002960" imgH="43164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467600" y="2743200"/>
            <a:ext cx="1255472" cy="307777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ym typeface="Symbol"/>
              </a:rPr>
              <a:t>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1.5  </a:t>
            </a:r>
            <a:r>
              <a:rPr lang="en-US" sz="1400" baseline="-25000" dirty="0" smtClean="0">
                <a:sym typeface="Symbol"/>
              </a:rPr>
              <a:t>4</a:t>
            </a:r>
            <a:r>
              <a:rPr lang="en-US" sz="1400" dirty="0" smtClean="0">
                <a:sym typeface="Symbol"/>
              </a:rPr>
              <a:t>0.5</a:t>
            </a:r>
            <a:endParaRPr lang="en-US" sz="1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391400" y="4724400"/>
            <a:ext cx="1314784" cy="307777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ym typeface="Symbol"/>
              </a:rPr>
              <a:t>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0.5  </a:t>
            </a:r>
            <a:r>
              <a:rPr lang="en-US" sz="1400" baseline="-25000" dirty="0" smtClean="0">
                <a:sym typeface="Symbol"/>
              </a:rPr>
              <a:t>4</a:t>
            </a:r>
            <a:r>
              <a:rPr lang="en-US" sz="1400" dirty="0" smtClean="0">
                <a:sym typeface="Symbol"/>
              </a:rPr>
              <a:t>-0.5</a:t>
            </a:r>
            <a:endParaRPr lang="en-US" sz="1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2743200"/>
            <a:ext cx="1314784" cy="307777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ym typeface="Symbol"/>
              </a:rPr>
              <a:t>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1.5  </a:t>
            </a:r>
            <a:r>
              <a:rPr lang="en-US" sz="1400" baseline="-25000" dirty="0" smtClean="0">
                <a:sym typeface="Symbol"/>
              </a:rPr>
              <a:t>4</a:t>
            </a:r>
            <a:r>
              <a:rPr lang="en-US" sz="1400" dirty="0" smtClean="0">
                <a:sym typeface="Symbol"/>
              </a:rPr>
              <a:t>-0.5</a:t>
            </a:r>
            <a:endParaRPr lang="en-US" sz="1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257800" y="4648200"/>
            <a:ext cx="1374094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ym typeface="Symbol"/>
              </a:rPr>
              <a:t>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0.5  </a:t>
            </a:r>
            <a:r>
              <a:rPr lang="en-US" sz="1400" baseline="-25000" dirty="0" smtClean="0">
                <a:sym typeface="Symbol"/>
              </a:rPr>
              <a:t>4</a:t>
            </a:r>
            <a:r>
              <a:rPr lang="en-US" sz="1400" dirty="0" smtClean="0">
                <a:sym typeface="Symbol"/>
              </a:rPr>
              <a:t>0.5</a:t>
            </a:r>
          </a:p>
          <a:p>
            <a:r>
              <a:rPr lang="en-US" sz="1400" dirty="0" smtClean="0">
                <a:sym typeface="Symbol"/>
              </a:rPr>
              <a:t>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-0.5  </a:t>
            </a:r>
            <a:r>
              <a:rPr lang="en-US" sz="1400" baseline="-25000" dirty="0" smtClean="0">
                <a:sym typeface="Symbol"/>
              </a:rPr>
              <a:t>4</a:t>
            </a:r>
            <a:r>
              <a:rPr lang="en-US" sz="1400" dirty="0" smtClean="0">
                <a:sym typeface="Symbol"/>
              </a:rPr>
              <a:t>-0.5</a:t>
            </a:r>
            <a:endParaRPr lang="en-US" sz="1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292485" y="6457890"/>
            <a:ext cx="85151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Jet</a:t>
            </a:r>
            <a:r>
              <a:rPr lang="en-US" baseline="-25000" dirty="0" smtClean="0"/>
              <a:t>-Jet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8200" y="2743200"/>
            <a:ext cx="57900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LL</a:t>
            </a:r>
            <a:endParaRPr lang="en-US" baseline="-250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5867400" cy="838200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pp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  <a:sym typeface="Symbol" pitchFamily="18" charset="2"/>
              </a:rPr>
              <a:t> </a:t>
            </a:r>
            <a:r>
              <a:rPr lang="en-US" b="1" i="1" dirty="0" smtClean="0">
                <a:solidFill>
                  <a:schemeClr val="tx1"/>
                </a:solidFill>
                <a:sym typeface="Symbol" pitchFamily="18" charset="2"/>
              </a:rPr>
              <a:t></a:t>
            </a:r>
            <a:r>
              <a:rPr lang="en-US" b="1" dirty="0" smtClean="0">
                <a:solidFill>
                  <a:schemeClr val="tx1"/>
                </a:solidFill>
                <a:sym typeface="Symbol" pitchFamily="18" charset="2"/>
              </a:rPr>
              <a:t> +X</a:t>
            </a:r>
            <a:endParaRPr lang="en-US" dirty="0" smtClean="0"/>
          </a:p>
        </p:txBody>
      </p:sp>
      <p:graphicFrame>
        <p:nvGraphicFramePr>
          <p:cNvPr id="14338" name="Object 10"/>
          <p:cNvGraphicFramePr>
            <a:graphicFrameLocks noChangeAspect="1"/>
          </p:cNvGraphicFramePr>
          <p:nvPr/>
        </p:nvGraphicFramePr>
        <p:xfrm>
          <a:off x="6781800" y="0"/>
          <a:ext cx="2362200" cy="1450975"/>
        </p:xfrm>
        <a:graphic>
          <a:graphicData uri="http://schemas.openxmlformats.org/presentationml/2006/ole">
            <p:oleObj spid="_x0000_s14338" name="Bitmap Image" r:id="rId4" imgW="2685714" imgH="1647619" progId="PBrush">
              <p:embed/>
            </p:oleObj>
          </a:graphicData>
        </a:graphic>
      </p:graphicFrame>
      <p:pic>
        <p:nvPicPr>
          <p:cNvPr id="5" name="Picture 22" descr="SPIN2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63975"/>
            <a:ext cx="486251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990600" y="1447800"/>
            <a:ext cx="914400" cy="990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057400" y="1066800"/>
            <a:ext cx="1916113" cy="2524125"/>
            <a:chOff x="2057400" y="1066800"/>
            <a:chExt cx="1916113" cy="2524125"/>
          </a:xfrm>
        </p:grpSpPr>
        <p:sp>
          <p:nvSpPr>
            <p:cNvPr id="14343" name="Text Box 13"/>
            <p:cNvSpPr txBox="1">
              <a:spLocks noChangeArrowheads="1"/>
            </p:cNvSpPr>
            <p:nvPr/>
          </p:nvSpPr>
          <p:spPr bwMode="auto">
            <a:xfrm>
              <a:off x="2286000" y="2667000"/>
              <a:ext cx="1687513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SzPct val="80000"/>
              </a:pPr>
              <a:r>
                <a:rPr lang="en-US" dirty="0" smtClean="0">
                  <a:solidFill>
                    <a:schemeClr val="accent2"/>
                  </a:solidFill>
                </a:rPr>
                <a:t>(Anti)quark </a:t>
              </a:r>
              <a:r>
                <a:rPr lang="en-US" dirty="0">
                  <a:solidFill>
                    <a:schemeClr val="accent2"/>
                  </a:solidFill>
                </a:rPr>
                <a:t>polarization from DIS</a:t>
              </a:r>
            </a:p>
          </p:txBody>
        </p:sp>
        <p:sp>
          <p:nvSpPr>
            <p:cNvPr id="14344" name="Oval 14"/>
            <p:cNvSpPr>
              <a:spLocks noChangeArrowheads="1"/>
            </p:cNvSpPr>
            <p:nvPr/>
          </p:nvSpPr>
          <p:spPr bwMode="auto">
            <a:xfrm>
              <a:off x="2057400" y="1066800"/>
              <a:ext cx="1828800" cy="160020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38600" y="1295400"/>
            <a:ext cx="1981200" cy="2295525"/>
            <a:chOff x="4038600" y="1295400"/>
            <a:chExt cx="1981200" cy="2295525"/>
          </a:xfrm>
        </p:grpSpPr>
        <p:sp>
          <p:nvSpPr>
            <p:cNvPr id="14345" name="Oval 15"/>
            <p:cNvSpPr>
              <a:spLocks noChangeArrowheads="1"/>
            </p:cNvSpPr>
            <p:nvPr/>
          </p:nvSpPr>
          <p:spPr bwMode="auto">
            <a:xfrm>
              <a:off x="4038600" y="1295400"/>
              <a:ext cx="1752600" cy="1219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46" name="Text Box 16"/>
            <p:cNvSpPr txBox="1">
              <a:spLocks noChangeArrowheads="1"/>
            </p:cNvSpPr>
            <p:nvPr/>
          </p:nvSpPr>
          <p:spPr bwMode="auto">
            <a:xfrm>
              <a:off x="4038600" y="2667000"/>
              <a:ext cx="19812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SzPct val="80000"/>
              </a:pPr>
              <a:r>
                <a:rPr lang="en-US" dirty="0" err="1">
                  <a:solidFill>
                    <a:srgbClr val="FF0000"/>
                  </a:solidFill>
                </a:rPr>
                <a:t>Partonic</a:t>
              </a:r>
              <a:r>
                <a:rPr lang="en-US" dirty="0">
                  <a:solidFill>
                    <a:srgbClr val="FF0000"/>
                  </a:solidFill>
                </a:rPr>
                <a:t> level asymmetry from theory</a:t>
              </a:r>
            </a:p>
          </p:txBody>
        </p:sp>
      </p:grp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381000" y="1219200"/>
          <a:ext cx="5410200" cy="1304925"/>
        </p:xfrm>
        <a:graphic>
          <a:graphicData uri="http://schemas.openxmlformats.org/presentationml/2006/ole">
            <p:oleObj spid="_x0000_s14339" name="Equation" r:id="rId6" imgW="2895480" imgH="6984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29200" y="4038600"/>
            <a:ext cx="3962400" cy="2439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900"/>
              </a:spcAft>
              <a:defRPr/>
            </a:pPr>
            <a:r>
              <a:rPr lang="en-US" sz="2400" dirty="0"/>
              <a:t>Golden channel: </a:t>
            </a:r>
          </a:p>
          <a:p>
            <a:pPr lvl="1">
              <a:lnSpc>
                <a:spcPts val="1800"/>
              </a:lnSpc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en-US" dirty="0"/>
              <a:t>Theoretically clean</a:t>
            </a:r>
          </a:p>
          <a:p>
            <a:pPr marL="693738" lvl="1" indent="-236538">
              <a:lnSpc>
                <a:spcPts val="1800"/>
              </a:lnSpc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en-US" dirty="0"/>
              <a:t>Small contamination (~15% from </a:t>
            </a:r>
            <a:r>
              <a:rPr lang="en-US" dirty="0" err="1"/>
              <a:t>qq</a:t>
            </a:r>
            <a:r>
              <a:rPr lang="en-US" dirty="0"/>
              <a:t>-bar annihilation</a:t>
            </a:r>
          </a:p>
          <a:p>
            <a:pPr lvl="1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dirty="0"/>
              <a:t>Linear in </a:t>
            </a:r>
            <a:r>
              <a:rPr lang="en-US" dirty="0">
                <a:sym typeface="Symbol"/>
              </a:rPr>
              <a:t></a:t>
            </a:r>
            <a:r>
              <a:rPr lang="en-US" dirty="0" smtClean="0">
                <a:sym typeface="Symbol"/>
              </a:rPr>
              <a:t>G  sign of G</a:t>
            </a:r>
            <a:endParaRPr lang="en-US" dirty="0">
              <a:sym typeface="Symbol"/>
            </a:endParaRPr>
          </a:p>
          <a:p>
            <a:pPr lvl="1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en-US" dirty="0">
              <a:sym typeface="Symbol"/>
            </a:endParaRPr>
          </a:p>
          <a:p>
            <a:pPr marL="693738" lvl="1" indent="-236538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C00000"/>
                </a:solidFill>
                <a:sym typeface="Symbol"/>
              </a:rPr>
              <a:t>Rare probe (needs a lot of luminosity)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100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752600" y="3810000"/>
            <a:ext cx="15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248400" cy="609600"/>
          </a:xfrm>
        </p:spPr>
        <p:txBody>
          <a:bodyPr/>
          <a:lstStyle/>
          <a:p>
            <a:pPr eaLnBrk="1" hangingPunct="1"/>
            <a:r>
              <a:rPr lang="en-US" b="1" dirty="0" smtClean="0"/>
              <a:t>Flavor decomposition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4495800" y="2971800"/>
            <a:ext cx="426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Measured through longitudinal single spin asymmetry A</a:t>
            </a:r>
            <a:r>
              <a:rPr lang="en-US" baseline="-25000"/>
              <a:t>L</a:t>
            </a:r>
            <a:r>
              <a:rPr lang="en-US"/>
              <a:t> in W</a:t>
            </a:r>
            <a:r>
              <a:rPr lang="en-US" baseline="30000">
                <a:sym typeface="Symbol" pitchFamily="18" charset="2"/>
              </a:rPr>
              <a:t></a:t>
            </a:r>
            <a:r>
              <a:rPr lang="en-US"/>
              <a:t> production at </a:t>
            </a:r>
            <a:r>
              <a:rPr lang="en-US">
                <a:sym typeface="Symbol" pitchFamily="18" charset="2"/>
              </a:rPr>
              <a:t>s=500 GeV</a:t>
            </a:r>
            <a:endParaRPr lang="en-US"/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4343400" y="5867400"/>
            <a:ext cx="48006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First data expected </a:t>
            </a:r>
            <a:r>
              <a:rPr lang="en-US" sz="2400" b="1" dirty="0" smtClean="0"/>
              <a:t>in </a:t>
            </a:r>
            <a:r>
              <a:rPr lang="en-US" sz="2400" b="1" dirty="0"/>
              <a:t>a few weeks!</a:t>
            </a:r>
          </a:p>
        </p:txBody>
      </p:sp>
      <p:grpSp>
        <p:nvGrpSpPr>
          <p:cNvPr id="15368" name="Group 10"/>
          <p:cNvGrpSpPr>
            <a:grpSpLocks/>
          </p:cNvGrpSpPr>
          <p:nvPr/>
        </p:nvGrpSpPr>
        <p:grpSpPr bwMode="auto">
          <a:xfrm>
            <a:off x="0" y="1066800"/>
            <a:ext cx="4178300" cy="5238750"/>
            <a:chOff x="3128" y="768"/>
            <a:chExt cx="2632" cy="3300"/>
          </a:xfrm>
        </p:grpSpPr>
        <p:pic>
          <p:nvPicPr>
            <p:cNvPr id="15370" name="Picture 11" descr="fig_rosen_w_bs_30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8" y="768"/>
              <a:ext cx="2632" cy="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1" name="Group 12"/>
            <p:cNvGrpSpPr>
              <a:grpSpLocks/>
            </p:cNvGrpSpPr>
            <p:nvPr/>
          </p:nvGrpSpPr>
          <p:grpSpPr bwMode="auto">
            <a:xfrm>
              <a:off x="3840" y="1728"/>
              <a:ext cx="1488" cy="1584"/>
              <a:chOff x="3840" y="1728"/>
              <a:chExt cx="1488" cy="1584"/>
            </a:xfrm>
          </p:grpSpPr>
          <p:sp>
            <p:nvSpPr>
              <p:cNvPr id="15372" name="Line 13"/>
              <p:cNvSpPr>
                <a:spLocks noChangeShapeType="1"/>
              </p:cNvSpPr>
              <p:nvPr/>
            </p:nvSpPr>
            <p:spPr bwMode="auto">
              <a:xfrm flipV="1">
                <a:off x="3840" y="2640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373" name="Line 14"/>
              <p:cNvSpPr>
                <a:spLocks noChangeShapeType="1"/>
              </p:cNvSpPr>
              <p:nvPr/>
            </p:nvSpPr>
            <p:spPr bwMode="auto">
              <a:xfrm flipV="1">
                <a:off x="3840" y="240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374" name="Line 15"/>
              <p:cNvSpPr>
                <a:spLocks noChangeShapeType="1"/>
              </p:cNvSpPr>
              <p:nvPr/>
            </p:nvSpPr>
            <p:spPr bwMode="auto">
              <a:xfrm flipH="1" flipV="1">
                <a:off x="4896" y="182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375" name="Line 16"/>
              <p:cNvSpPr>
                <a:spLocks noChangeShapeType="1"/>
              </p:cNvSpPr>
              <p:nvPr/>
            </p:nvSpPr>
            <p:spPr bwMode="auto">
              <a:xfrm flipV="1">
                <a:off x="4992" y="172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376" name="Line 17"/>
              <p:cNvSpPr>
                <a:spLocks noChangeShapeType="1"/>
              </p:cNvSpPr>
              <p:nvPr/>
            </p:nvSpPr>
            <p:spPr bwMode="auto">
              <a:xfrm flipH="1">
                <a:off x="4848" y="2256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377" name="Line 18"/>
              <p:cNvSpPr>
                <a:spLocks noChangeShapeType="1"/>
              </p:cNvSpPr>
              <p:nvPr/>
            </p:nvSpPr>
            <p:spPr bwMode="auto">
              <a:xfrm flipH="1">
                <a:off x="4992" y="2256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378" name="Line 19"/>
              <p:cNvSpPr>
                <a:spLocks noChangeShapeType="1"/>
              </p:cNvSpPr>
              <p:nvPr/>
            </p:nvSpPr>
            <p:spPr bwMode="auto">
              <a:xfrm flipH="1">
                <a:off x="5280" y="3120"/>
                <a:ext cx="48" cy="19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379" name="Line 20"/>
              <p:cNvSpPr>
                <a:spLocks noChangeShapeType="1"/>
              </p:cNvSpPr>
              <p:nvPr/>
            </p:nvSpPr>
            <p:spPr bwMode="auto">
              <a:xfrm flipH="1" flipV="1">
                <a:off x="5232" y="2832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15362" name="Object 21"/>
          <p:cNvGraphicFramePr>
            <a:graphicFrameLocks noChangeAspect="1"/>
          </p:cNvGraphicFramePr>
          <p:nvPr/>
        </p:nvGraphicFramePr>
        <p:xfrm>
          <a:off x="6781800" y="0"/>
          <a:ext cx="2362200" cy="1263650"/>
        </p:xfrm>
        <a:graphic>
          <a:graphicData uri="http://schemas.openxmlformats.org/presentationml/2006/ole">
            <p:oleObj spid="_x0000_s15362" name="ﾋﾞｯﾄﾏｯﾌﾟ ｲﾒｰｼﾞ" r:id="rId5" imgW="4258065" imgH="2276370" progId="PBrush">
              <p:embed/>
            </p:oleObj>
          </a:graphicData>
        </a:graphic>
      </p:graphicFrame>
      <p:graphicFrame>
        <p:nvGraphicFramePr>
          <p:cNvPr id="15363" name="Object 22"/>
          <p:cNvGraphicFramePr>
            <a:graphicFrameLocks noChangeAspect="1"/>
          </p:cNvGraphicFramePr>
          <p:nvPr/>
        </p:nvGraphicFramePr>
        <p:xfrm>
          <a:off x="7162800" y="1371600"/>
          <a:ext cx="1685925" cy="1460500"/>
        </p:xfrm>
        <a:graphic>
          <a:graphicData uri="http://schemas.openxmlformats.org/presentationml/2006/ole">
            <p:oleObj spid="_x0000_s15363" name="Equation" r:id="rId6" imgW="888840" imgH="939600" progId="Equation.3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410200" y="4343400"/>
          <a:ext cx="2209800" cy="971550"/>
        </p:xfrm>
        <a:graphic>
          <a:graphicData uri="http://schemas.openxmlformats.org/presentationml/2006/ole">
            <p:oleObj spid="_x0000_s15364" name="ﾋﾞｯﾄﾏｯﾌﾟ ｲﾒｰｼﾞ" r:id="rId7" imgW="4886266" imgH="2152922" progId="PBrush">
              <p:embed/>
            </p:oleObj>
          </a:graphicData>
        </a:graphic>
      </p:graphicFrame>
      <p:sp>
        <p:nvSpPr>
          <p:cNvPr id="15369" name="TextBox 18"/>
          <p:cNvSpPr txBox="1">
            <a:spLocks noChangeArrowheads="1"/>
          </p:cNvSpPr>
          <p:nvPr/>
        </p:nvSpPr>
        <p:spPr bwMode="auto">
          <a:xfrm>
            <a:off x="4495800" y="1524000"/>
            <a:ext cx="228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Fixes (anti)quark flavor and its spin direction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sz="4000" b="1" dirty="0" err="1" smtClean="0"/>
              <a:t>eRHIC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1066800"/>
            <a:ext cx="4650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Electron – Proton (and Ion) Collider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5146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Wingdings" pitchFamily="2" charset="2"/>
              <a:buChar char="Ø"/>
            </a:pPr>
            <a:r>
              <a:rPr lang="en-US" sz="2400" dirty="0" smtClean="0"/>
              <a:t>Precise imaging gluon and sea quarks in the proton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 marL="236538" indent="-236538">
              <a:buFont typeface="Wingdings" pitchFamily="2" charset="2"/>
              <a:buChar char="Ø"/>
            </a:pPr>
            <a:r>
              <a:rPr lang="en-US" sz="2400" dirty="0" smtClean="0"/>
              <a:t>Get access to </a:t>
            </a:r>
            <a:r>
              <a:rPr lang="en-US" sz="2400" dirty="0" err="1" smtClean="0"/>
              <a:t>parton</a:t>
            </a:r>
            <a:r>
              <a:rPr lang="en-US" sz="2400" dirty="0" smtClean="0"/>
              <a:t> orbital momentum </a:t>
            </a:r>
            <a:endParaRPr lang="en-US" sz="2400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2133600"/>
            <a:ext cx="5181600" cy="2667000"/>
            <a:chOff x="144" y="624"/>
            <a:chExt cx="3216" cy="1872"/>
          </a:xfrm>
        </p:grpSpPr>
        <p:sp>
          <p:nvSpPr>
            <p:cNvPr id="7" name="Freeform 5"/>
            <p:cNvSpPr>
              <a:spLocks noChangeAspect="1"/>
            </p:cNvSpPr>
            <p:nvPr/>
          </p:nvSpPr>
          <p:spPr bwMode="auto">
            <a:xfrm>
              <a:off x="144" y="998"/>
              <a:ext cx="276" cy="863"/>
            </a:xfrm>
            <a:custGeom>
              <a:avLst/>
              <a:gdLst>
                <a:gd name="T0" fmla="*/ 411 w 411"/>
                <a:gd name="T1" fmla="*/ 1240 h 1240"/>
                <a:gd name="T2" fmla="*/ 201 w 411"/>
                <a:gd name="T3" fmla="*/ 1114 h 1240"/>
                <a:gd name="T4" fmla="*/ 57 w 411"/>
                <a:gd name="T5" fmla="*/ 818 h 1240"/>
                <a:gd name="T6" fmla="*/ 17 w 411"/>
                <a:gd name="T7" fmla="*/ 522 h 1240"/>
                <a:gd name="T8" fmla="*/ 161 w 411"/>
                <a:gd name="T9" fmla="*/ 210 h 1240"/>
                <a:gd name="T10" fmla="*/ 297 w 411"/>
                <a:gd name="T11" fmla="*/ 42 h 1240"/>
                <a:gd name="T12" fmla="*/ 353 w 411"/>
                <a:gd name="T13" fmla="*/ 0 h 1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1"/>
                <a:gd name="T22" fmla="*/ 0 h 1240"/>
                <a:gd name="T23" fmla="*/ 411 w 411"/>
                <a:gd name="T24" fmla="*/ 1240 h 1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1" h="1240">
                  <a:moveTo>
                    <a:pt x="411" y="1240"/>
                  </a:moveTo>
                  <a:cubicBezTo>
                    <a:pt x="376" y="1219"/>
                    <a:pt x="260" y="1184"/>
                    <a:pt x="201" y="1114"/>
                  </a:cubicBezTo>
                  <a:cubicBezTo>
                    <a:pt x="142" y="1044"/>
                    <a:pt x="88" y="917"/>
                    <a:pt x="57" y="818"/>
                  </a:cubicBezTo>
                  <a:cubicBezTo>
                    <a:pt x="26" y="719"/>
                    <a:pt x="0" y="623"/>
                    <a:pt x="17" y="522"/>
                  </a:cubicBezTo>
                  <a:cubicBezTo>
                    <a:pt x="34" y="421"/>
                    <a:pt x="114" y="290"/>
                    <a:pt x="161" y="210"/>
                  </a:cubicBezTo>
                  <a:cubicBezTo>
                    <a:pt x="208" y="130"/>
                    <a:pt x="265" y="77"/>
                    <a:pt x="297" y="42"/>
                  </a:cubicBezTo>
                  <a:cubicBezTo>
                    <a:pt x="329" y="7"/>
                    <a:pt x="341" y="9"/>
                    <a:pt x="353" y="0"/>
                  </a:cubicBezTo>
                </a:path>
              </a:pathLst>
            </a:custGeom>
            <a:noFill/>
            <a:ln w="38100">
              <a:solidFill>
                <a:srgbClr val="00971A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" name="Freeform 6"/>
            <p:cNvSpPr>
              <a:spLocks noChangeAspect="1"/>
            </p:cNvSpPr>
            <p:nvPr/>
          </p:nvSpPr>
          <p:spPr bwMode="auto">
            <a:xfrm flipH="1">
              <a:off x="379" y="667"/>
              <a:ext cx="1128" cy="334"/>
            </a:xfrm>
            <a:custGeom>
              <a:avLst/>
              <a:gdLst>
                <a:gd name="T0" fmla="*/ 1914 w 1914"/>
                <a:gd name="T1" fmla="*/ 599 h 599"/>
                <a:gd name="T2" fmla="*/ 1468 w 1914"/>
                <a:gd name="T3" fmla="*/ 316 h 599"/>
                <a:gd name="T4" fmla="*/ 920 w 1914"/>
                <a:gd name="T5" fmla="*/ 112 h 599"/>
                <a:gd name="T6" fmla="*/ 464 w 1914"/>
                <a:gd name="T7" fmla="*/ 24 h 599"/>
                <a:gd name="T8" fmla="*/ 0 w 1914"/>
                <a:gd name="T9" fmla="*/ 0 h 5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4"/>
                <a:gd name="T16" fmla="*/ 0 h 599"/>
                <a:gd name="T17" fmla="*/ 1914 w 1914"/>
                <a:gd name="T18" fmla="*/ 599 h 5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4" h="599">
                  <a:moveTo>
                    <a:pt x="1914" y="599"/>
                  </a:moveTo>
                  <a:cubicBezTo>
                    <a:pt x="1840" y="552"/>
                    <a:pt x="1634" y="397"/>
                    <a:pt x="1468" y="316"/>
                  </a:cubicBezTo>
                  <a:cubicBezTo>
                    <a:pt x="1302" y="235"/>
                    <a:pt x="1087" y="161"/>
                    <a:pt x="920" y="112"/>
                  </a:cubicBezTo>
                  <a:cubicBezTo>
                    <a:pt x="753" y="63"/>
                    <a:pt x="617" y="43"/>
                    <a:pt x="464" y="24"/>
                  </a:cubicBezTo>
                  <a:cubicBezTo>
                    <a:pt x="311" y="5"/>
                    <a:pt x="97" y="5"/>
                    <a:pt x="0" y="0"/>
                  </a:cubicBezTo>
                </a:path>
              </a:pathLst>
            </a:custGeom>
            <a:noFill/>
            <a:ln w="38100">
              <a:solidFill>
                <a:srgbClr val="00971A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auto">
            <a:xfrm>
              <a:off x="1516" y="660"/>
              <a:ext cx="1128" cy="335"/>
            </a:xfrm>
            <a:custGeom>
              <a:avLst/>
              <a:gdLst>
                <a:gd name="T0" fmla="*/ 1914 w 1914"/>
                <a:gd name="T1" fmla="*/ 599 h 599"/>
                <a:gd name="T2" fmla="*/ 1468 w 1914"/>
                <a:gd name="T3" fmla="*/ 316 h 599"/>
                <a:gd name="T4" fmla="*/ 920 w 1914"/>
                <a:gd name="T5" fmla="*/ 112 h 599"/>
                <a:gd name="T6" fmla="*/ 464 w 1914"/>
                <a:gd name="T7" fmla="*/ 24 h 599"/>
                <a:gd name="T8" fmla="*/ 0 w 1914"/>
                <a:gd name="T9" fmla="*/ 0 h 5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4"/>
                <a:gd name="T16" fmla="*/ 0 h 599"/>
                <a:gd name="T17" fmla="*/ 1914 w 1914"/>
                <a:gd name="T18" fmla="*/ 599 h 5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4" h="599">
                  <a:moveTo>
                    <a:pt x="1914" y="599"/>
                  </a:moveTo>
                  <a:cubicBezTo>
                    <a:pt x="1840" y="552"/>
                    <a:pt x="1634" y="397"/>
                    <a:pt x="1468" y="316"/>
                  </a:cubicBezTo>
                  <a:cubicBezTo>
                    <a:pt x="1302" y="235"/>
                    <a:pt x="1087" y="161"/>
                    <a:pt x="920" y="112"/>
                  </a:cubicBezTo>
                  <a:cubicBezTo>
                    <a:pt x="753" y="63"/>
                    <a:pt x="617" y="43"/>
                    <a:pt x="464" y="24"/>
                  </a:cubicBezTo>
                  <a:cubicBezTo>
                    <a:pt x="311" y="5"/>
                    <a:pt x="97" y="5"/>
                    <a:pt x="0" y="0"/>
                  </a:cubicBezTo>
                </a:path>
              </a:pathLst>
            </a:custGeom>
            <a:noFill/>
            <a:ln w="38100">
              <a:solidFill>
                <a:srgbClr val="00971A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1252" y="1999"/>
              <a:ext cx="268" cy="229"/>
            </a:xfrm>
            <a:custGeom>
              <a:avLst/>
              <a:gdLst>
                <a:gd name="T0" fmla="*/ 724 w 724"/>
                <a:gd name="T1" fmla="*/ 440 h 440"/>
                <a:gd name="T2" fmla="*/ 674 w 724"/>
                <a:gd name="T3" fmla="*/ 288 h 440"/>
                <a:gd name="T4" fmla="*/ 540 w 724"/>
                <a:gd name="T5" fmla="*/ 164 h 440"/>
                <a:gd name="T6" fmla="*/ 336 w 724"/>
                <a:gd name="T7" fmla="*/ 62 h 440"/>
                <a:gd name="T8" fmla="*/ 170 w 724"/>
                <a:gd name="T9" fmla="*/ 14 h 440"/>
                <a:gd name="T10" fmla="*/ 0 w 724"/>
                <a:gd name="T11" fmla="*/ 0 h 4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4"/>
                <a:gd name="T19" fmla="*/ 0 h 440"/>
                <a:gd name="T20" fmla="*/ 724 w 724"/>
                <a:gd name="T21" fmla="*/ 440 h 4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4" h="440">
                  <a:moveTo>
                    <a:pt x="724" y="440"/>
                  </a:moveTo>
                  <a:cubicBezTo>
                    <a:pt x="714" y="387"/>
                    <a:pt x="705" y="334"/>
                    <a:pt x="674" y="288"/>
                  </a:cubicBezTo>
                  <a:cubicBezTo>
                    <a:pt x="643" y="242"/>
                    <a:pt x="596" y="202"/>
                    <a:pt x="540" y="164"/>
                  </a:cubicBezTo>
                  <a:cubicBezTo>
                    <a:pt x="484" y="126"/>
                    <a:pt x="398" y="87"/>
                    <a:pt x="336" y="62"/>
                  </a:cubicBezTo>
                  <a:cubicBezTo>
                    <a:pt x="274" y="37"/>
                    <a:pt x="226" y="24"/>
                    <a:pt x="170" y="14"/>
                  </a:cubicBezTo>
                  <a:cubicBezTo>
                    <a:pt x="114" y="4"/>
                    <a:pt x="57" y="2"/>
                    <a:pt x="0" y="0"/>
                  </a:cubicBezTo>
                </a:path>
              </a:pathLst>
            </a:custGeom>
            <a:noFill/>
            <a:ln w="57150">
              <a:solidFill>
                <a:srgbClr val="0065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auto">
            <a:xfrm flipH="1">
              <a:off x="1518" y="1997"/>
              <a:ext cx="242" cy="227"/>
            </a:xfrm>
            <a:custGeom>
              <a:avLst/>
              <a:gdLst>
                <a:gd name="T0" fmla="*/ 724 w 724"/>
                <a:gd name="T1" fmla="*/ 440 h 440"/>
                <a:gd name="T2" fmla="*/ 674 w 724"/>
                <a:gd name="T3" fmla="*/ 288 h 440"/>
                <a:gd name="T4" fmla="*/ 540 w 724"/>
                <a:gd name="T5" fmla="*/ 164 h 440"/>
                <a:gd name="T6" fmla="*/ 336 w 724"/>
                <a:gd name="T7" fmla="*/ 62 h 440"/>
                <a:gd name="T8" fmla="*/ 170 w 724"/>
                <a:gd name="T9" fmla="*/ 14 h 440"/>
                <a:gd name="T10" fmla="*/ 0 w 724"/>
                <a:gd name="T11" fmla="*/ 0 h 4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4"/>
                <a:gd name="T19" fmla="*/ 0 h 440"/>
                <a:gd name="T20" fmla="*/ 724 w 724"/>
                <a:gd name="T21" fmla="*/ 440 h 4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4" h="440">
                  <a:moveTo>
                    <a:pt x="724" y="440"/>
                  </a:moveTo>
                  <a:cubicBezTo>
                    <a:pt x="714" y="387"/>
                    <a:pt x="705" y="334"/>
                    <a:pt x="674" y="288"/>
                  </a:cubicBezTo>
                  <a:cubicBezTo>
                    <a:pt x="643" y="242"/>
                    <a:pt x="596" y="202"/>
                    <a:pt x="540" y="164"/>
                  </a:cubicBezTo>
                  <a:cubicBezTo>
                    <a:pt x="484" y="126"/>
                    <a:pt x="398" y="87"/>
                    <a:pt x="336" y="62"/>
                  </a:cubicBezTo>
                  <a:cubicBezTo>
                    <a:pt x="274" y="37"/>
                    <a:pt x="226" y="24"/>
                    <a:pt x="170" y="14"/>
                  </a:cubicBezTo>
                  <a:cubicBezTo>
                    <a:pt x="114" y="4"/>
                    <a:pt x="57" y="2"/>
                    <a:pt x="0" y="0"/>
                  </a:cubicBezTo>
                </a:path>
              </a:pathLst>
            </a:custGeom>
            <a:noFill/>
            <a:ln w="57150">
              <a:solidFill>
                <a:srgbClr val="FFCD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 noChangeAspect="1"/>
            </p:cNvSpPr>
            <p:nvPr/>
          </p:nvSpPr>
          <p:spPr bwMode="auto">
            <a:xfrm>
              <a:off x="611" y="633"/>
              <a:ext cx="723" cy="186"/>
            </a:xfrm>
            <a:custGeom>
              <a:avLst/>
              <a:gdLst>
                <a:gd name="T0" fmla="*/ 0 w 1156"/>
                <a:gd name="T1" fmla="*/ 186 h 186"/>
                <a:gd name="T2" fmla="*/ 294 w 1156"/>
                <a:gd name="T3" fmla="*/ 112 h 186"/>
                <a:gd name="T4" fmla="*/ 630 w 1156"/>
                <a:gd name="T5" fmla="*/ 50 h 186"/>
                <a:gd name="T6" fmla="*/ 906 w 1156"/>
                <a:gd name="T7" fmla="*/ 14 h 186"/>
                <a:gd name="T8" fmla="*/ 1156 w 1156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6"/>
                <a:gd name="T16" fmla="*/ 0 h 186"/>
                <a:gd name="T17" fmla="*/ 1156 w 1156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6" h="186">
                  <a:moveTo>
                    <a:pt x="0" y="186"/>
                  </a:moveTo>
                  <a:cubicBezTo>
                    <a:pt x="94" y="160"/>
                    <a:pt x="189" y="135"/>
                    <a:pt x="294" y="112"/>
                  </a:cubicBezTo>
                  <a:cubicBezTo>
                    <a:pt x="399" y="89"/>
                    <a:pt x="528" y="66"/>
                    <a:pt x="630" y="50"/>
                  </a:cubicBezTo>
                  <a:cubicBezTo>
                    <a:pt x="732" y="34"/>
                    <a:pt x="818" y="22"/>
                    <a:pt x="906" y="14"/>
                  </a:cubicBezTo>
                  <a:cubicBezTo>
                    <a:pt x="994" y="6"/>
                    <a:pt x="1075" y="3"/>
                    <a:pt x="1156" y="0"/>
                  </a:cubicBezTo>
                </a:path>
              </a:pathLst>
            </a:custGeom>
            <a:noFill/>
            <a:ln w="57150">
              <a:solidFill>
                <a:srgbClr val="0065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Aspect="1" noChangeShapeType="1"/>
            </p:cNvSpPr>
            <p:nvPr/>
          </p:nvSpPr>
          <p:spPr bwMode="auto">
            <a:xfrm flipV="1">
              <a:off x="985" y="667"/>
              <a:ext cx="92" cy="22"/>
            </a:xfrm>
            <a:prstGeom prst="line">
              <a:avLst/>
            </a:prstGeom>
            <a:noFill/>
            <a:ln w="57150">
              <a:solidFill>
                <a:srgbClr val="0065FF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Aspect="1" noChangeShapeType="1"/>
            </p:cNvSpPr>
            <p:nvPr/>
          </p:nvSpPr>
          <p:spPr bwMode="auto">
            <a:xfrm flipH="1" flipV="1">
              <a:off x="1983" y="675"/>
              <a:ext cx="74" cy="19"/>
            </a:xfrm>
            <a:prstGeom prst="line">
              <a:avLst/>
            </a:prstGeom>
            <a:noFill/>
            <a:ln w="57150">
              <a:solidFill>
                <a:srgbClr val="FFCD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5" name="Group 13"/>
            <p:cNvGrpSpPr>
              <a:grpSpLocks noChangeAspect="1"/>
            </p:cNvGrpSpPr>
            <p:nvPr/>
          </p:nvGrpSpPr>
          <p:grpSpPr bwMode="auto">
            <a:xfrm>
              <a:off x="1328" y="635"/>
              <a:ext cx="358" cy="58"/>
              <a:chOff x="2564" y="504"/>
              <a:chExt cx="636" cy="104"/>
            </a:xfrm>
          </p:grpSpPr>
          <p:sp>
            <p:nvSpPr>
              <p:cNvPr id="115" name="Freeform 14"/>
              <p:cNvSpPr>
                <a:spLocks noChangeAspect="1"/>
              </p:cNvSpPr>
              <p:nvPr/>
            </p:nvSpPr>
            <p:spPr bwMode="auto">
              <a:xfrm>
                <a:off x="2564" y="556"/>
                <a:ext cx="320" cy="52"/>
              </a:xfrm>
              <a:custGeom>
                <a:avLst/>
                <a:gdLst>
                  <a:gd name="T0" fmla="*/ 0 w 320"/>
                  <a:gd name="T1" fmla="*/ 52 h 52"/>
                  <a:gd name="T2" fmla="*/ 160 w 320"/>
                  <a:gd name="T3" fmla="*/ 52 h 52"/>
                  <a:gd name="T4" fmla="*/ 232 w 320"/>
                  <a:gd name="T5" fmla="*/ 0 h 52"/>
                  <a:gd name="T6" fmla="*/ 320 w 320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0"/>
                  <a:gd name="T13" fmla="*/ 0 h 52"/>
                  <a:gd name="T14" fmla="*/ 320 w 320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0" h="52">
                    <a:moveTo>
                      <a:pt x="0" y="52"/>
                    </a:moveTo>
                    <a:lnTo>
                      <a:pt x="160" y="52"/>
                    </a:lnTo>
                    <a:lnTo>
                      <a:pt x="232" y="0"/>
                    </a:lnTo>
                    <a:lnTo>
                      <a:pt x="320" y="0"/>
                    </a:lnTo>
                  </a:path>
                </a:pathLst>
              </a:custGeom>
              <a:noFill/>
              <a:ln w="57150">
                <a:solidFill>
                  <a:srgbClr val="FFCD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6" name="Freeform 15"/>
              <p:cNvSpPr>
                <a:spLocks noChangeAspect="1"/>
              </p:cNvSpPr>
              <p:nvPr/>
            </p:nvSpPr>
            <p:spPr bwMode="auto">
              <a:xfrm flipH="1" flipV="1">
                <a:off x="2880" y="504"/>
                <a:ext cx="320" cy="52"/>
              </a:xfrm>
              <a:custGeom>
                <a:avLst/>
                <a:gdLst>
                  <a:gd name="T0" fmla="*/ 0 w 320"/>
                  <a:gd name="T1" fmla="*/ 52 h 52"/>
                  <a:gd name="T2" fmla="*/ 160 w 320"/>
                  <a:gd name="T3" fmla="*/ 52 h 52"/>
                  <a:gd name="T4" fmla="*/ 232 w 320"/>
                  <a:gd name="T5" fmla="*/ 0 h 52"/>
                  <a:gd name="T6" fmla="*/ 320 w 320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0"/>
                  <a:gd name="T13" fmla="*/ 0 h 52"/>
                  <a:gd name="T14" fmla="*/ 320 w 320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0" h="52">
                    <a:moveTo>
                      <a:pt x="0" y="52"/>
                    </a:moveTo>
                    <a:lnTo>
                      <a:pt x="160" y="52"/>
                    </a:lnTo>
                    <a:lnTo>
                      <a:pt x="232" y="0"/>
                    </a:lnTo>
                    <a:lnTo>
                      <a:pt x="320" y="0"/>
                    </a:lnTo>
                  </a:path>
                </a:pathLst>
              </a:custGeom>
              <a:noFill/>
              <a:ln w="57150">
                <a:solidFill>
                  <a:srgbClr val="FFCD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>
              <a:grpSpLocks noChangeAspect="1"/>
            </p:cNvGrpSpPr>
            <p:nvPr/>
          </p:nvGrpSpPr>
          <p:grpSpPr bwMode="auto">
            <a:xfrm flipV="1">
              <a:off x="1333" y="633"/>
              <a:ext cx="360" cy="58"/>
              <a:chOff x="2564" y="504"/>
              <a:chExt cx="636" cy="104"/>
            </a:xfrm>
          </p:grpSpPr>
          <p:sp>
            <p:nvSpPr>
              <p:cNvPr id="113" name="Freeform 17"/>
              <p:cNvSpPr>
                <a:spLocks noChangeAspect="1"/>
              </p:cNvSpPr>
              <p:nvPr/>
            </p:nvSpPr>
            <p:spPr bwMode="auto">
              <a:xfrm>
                <a:off x="2564" y="556"/>
                <a:ext cx="320" cy="52"/>
              </a:xfrm>
              <a:custGeom>
                <a:avLst/>
                <a:gdLst>
                  <a:gd name="T0" fmla="*/ 0 w 320"/>
                  <a:gd name="T1" fmla="*/ 52 h 52"/>
                  <a:gd name="T2" fmla="*/ 160 w 320"/>
                  <a:gd name="T3" fmla="*/ 52 h 52"/>
                  <a:gd name="T4" fmla="*/ 232 w 320"/>
                  <a:gd name="T5" fmla="*/ 0 h 52"/>
                  <a:gd name="T6" fmla="*/ 320 w 320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0"/>
                  <a:gd name="T13" fmla="*/ 0 h 52"/>
                  <a:gd name="T14" fmla="*/ 320 w 320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0" h="52">
                    <a:moveTo>
                      <a:pt x="0" y="52"/>
                    </a:moveTo>
                    <a:lnTo>
                      <a:pt x="160" y="52"/>
                    </a:lnTo>
                    <a:lnTo>
                      <a:pt x="232" y="0"/>
                    </a:lnTo>
                    <a:lnTo>
                      <a:pt x="320" y="0"/>
                    </a:lnTo>
                  </a:path>
                </a:pathLst>
              </a:custGeom>
              <a:noFill/>
              <a:ln w="57150">
                <a:solidFill>
                  <a:srgbClr val="0065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4" name="Freeform 18"/>
              <p:cNvSpPr>
                <a:spLocks noChangeAspect="1"/>
              </p:cNvSpPr>
              <p:nvPr/>
            </p:nvSpPr>
            <p:spPr bwMode="auto">
              <a:xfrm flipH="1" flipV="1">
                <a:off x="2880" y="504"/>
                <a:ext cx="320" cy="52"/>
              </a:xfrm>
              <a:custGeom>
                <a:avLst/>
                <a:gdLst>
                  <a:gd name="T0" fmla="*/ 0 w 320"/>
                  <a:gd name="T1" fmla="*/ 52 h 52"/>
                  <a:gd name="T2" fmla="*/ 160 w 320"/>
                  <a:gd name="T3" fmla="*/ 52 h 52"/>
                  <a:gd name="T4" fmla="*/ 232 w 320"/>
                  <a:gd name="T5" fmla="*/ 0 h 52"/>
                  <a:gd name="T6" fmla="*/ 320 w 320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0"/>
                  <a:gd name="T13" fmla="*/ 0 h 52"/>
                  <a:gd name="T14" fmla="*/ 320 w 320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0" h="52">
                    <a:moveTo>
                      <a:pt x="0" y="52"/>
                    </a:moveTo>
                    <a:lnTo>
                      <a:pt x="160" y="52"/>
                    </a:lnTo>
                    <a:lnTo>
                      <a:pt x="232" y="0"/>
                    </a:lnTo>
                    <a:lnTo>
                      <a:pt x="320" y="0"/>
                    </a:lnTo>
                  </a:path>
                </a:pathLst>
              </a:custGeom>
              <a:noFill/>
              <a:ln w="57150">
                <a:solidFill>
                  <a:srgbClr val="0065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7" name="Rectangle 19"/>
            <p:cNvSpPr>
              <a:spLocks noChangeAspect="1" noChangeArrowheads="1"/>
            </p:cNvSpPr>
            <p:nvPr/>
          </p:nvSpPr>
          <p:spPr bwMode="auto">
            <a:xfrm>
              <a:off x="1478" y="624"/>
              <a:ext cx="75" cy="74"/>
            </a:xfrm>
            <a:prstGeom prst="rect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 noChangeAspect="1"/>
            </p:cNvSpPr>
            <p:nvPr/>
          </p:nvSpPr>
          <p:spPr bwMode="auto">
            <a:xfrm flipV="1">
              <a:off x="1326" y="1947"/>
              <a:ext cx="181" cy="28"/>
            </a:xfrm>
            <a:custGeom>
              <a:avLst/>
              <a:gdLst>
                <a:gd name="T0" fmla="*/ 0 w 320"/>
                <a:gd name="T1" fmla="*/ 52 h 52"/>
                <a:gd name="T2" fmla="*/ 160 w 320"/>
                <a:gd name="T3" fmla="*/ 52 h 52"/>
                <a:gd name="T4" fmla="*/ 232 w 320"/>
                <a:gd name="T5" fmla="*/ 0 h 52"/>
                <a:gd name="T6" fmla="*/ 320 w 320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0"/>
                <a:gd name="T13" fmla="*/ 0 h 52"/>
                <a:gd name="T14" fmla="*/ 320 w 320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0" h="52">
                  <a:moveTo>
                    <a:pt x="0" y="52"/>
                  </a:moveTo>
                  <a:lnTo>
                    <a:pt x="160" y="52"/>
                  </a:lnTo>
                  <a:lnTo>
                    <a:pt x="232" y="0"/>
                  </a:lnTo>
                  <a:lnTo>
                    <a:pt x="320" y="0"/>
                  </a:lnTo>
                </a:path>
              </a:pathLst>
            </a:custGeom>
            <a:noFill/>
            <a:ln w="57150">
              <a:solidFill>
                <a:srgbClr val="FFCD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 noChangeAspect="1"/>
            </p:cNvSpPr>
            <p:nvPr/>
          </p:nvSpPr>
          <p:spPr bwMode="auto">
            <a:xfrm flipH="1">
              <a:off x="1506" y="1975"/>
              <a:ext cx="180" cy="28"/>
            </a:xfrm>
            <a:custGeom>
              <a:avLst/>
              <a:gdLst>
                <a:gd name="T0" fmla="*/ 0 w 320"/>
                <a:gd name="T1" fmla="*/ 52 h 52"/>
                <a:gd name="T2" fmla="*/ 160 w 320"/>
                <a:gd name="T3" fmla="*/ 52 h 52"/>
                <a:gd name="T4" fmla="*/ 232 w 320"/>
                <a:gd name="T5" fmla="*/ 0 h 52"/>
                <a:gd name="T6" fmla="*/ 320 w 320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0"/>
                <a:gd name="T13" fmla="*/ 0 h 52"/>
                <a:gd name="T14" fmla="*/ 320 w 320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0" h="52">
                  <a:moveTo>
                    <a:pt x="0" y="52"/>
                  </a:moveTo>
                  <a:lnTo>
                    <a:pt x="160" y="52"/>
                  </a:lnTo>
                  <a:lnTo>
                    <a:pt x="232" y="0"/>
                  </a:lnTo>
                  <a:lnTo>
                    <a:pt x="320" y="0"/>
                  </a:lnTo>
                </a:path>
              </a:pathLst>
            </a:custGeom>
            <a:noFill/>
            <a:ln w="57150">
              <a:solidFill>
                <a:srgbClr val="FFCD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 noChangeAspect="1"/>
            </p:cNvSpPr>
            <p:nvPr/>
          </p:nvSpPr>
          <p:spPr bwMode="auto">
            <a:xfrm>
              <a:off x="1328" y="1975"/>
              <a:ext cx="181" cy="29"/>
            </a:xfrm>
            <a:custGeom>
              <a:avLst/>
              <a:gdLst>
                <a:gd name="T0" fmla="*/ 0 w 320"/>
                <a:gd name="T1" fmla="*/ 52 h 52"/>
                <a:gd name="T2" fmla="*/ 160 w 320"/>
                <a:gd name="T3" fmla="*/ 52 h 52"/>
                <a:gd name="T4" fmla="*/ 232 w 320"/>
                <a:gd name="T5" fmla="*/ 0 h 52"/>
                <a:gd name="T6" fmla="*/ 320 w 320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0"/>
                <a:gd name="T13" fmla="*/ 0 h 52"/>
                <a:gd name="T14" fmla="*/ 320 w 320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0" h="52">
                  <a:moveTo>
                    <a:pt x="0" y="52"/>
                  </a:moveTo>
                  <a:lnTo>
                    <a:pt x="160" y="52"/>
                  </a:lnTo>
                  <a:lnTo>
                    <a:pt x="232" y="0"/>
                  </a:lnTo>
                  <a:lnTo>
                    <a:pt x="320" y="0"/>
                  </a:lnTo>
                </a:path>
              </a:pathLst>
            </a:custGeom>
            <a:noFill/>
            <a:ln w="57150">
              <a:solidFill>
                <a:srgbClr val="0065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 noChangeAspect="1"/>
            </p:cNvSpPr>
            <p:nvPr/>
          </p:nvSpPr>
          <p:spPr bwMode="auto">
            <a:xfrm flipH="1" flipV="1">
              <a:off x="1506" y="1948"/>
              <a:ext cx="181" cy="27"/>
            </a:xfrm>
            <a:custGeom>
              <a:avLst/>
              <a:gdLst>
                <a:gd name="T0" fmla="*/ 0 w 320"/>
                <a:gd name="T1" fmla="*/ 52 h 52"/>
                <a:gd name="T2" fmla="*/ 160 w 320"/>
                <a:gd name="T3" fmla="*/ 52 h 52"/>
                <a:gd name="T4" fmla="*/ 232 w 320"/>
                <a:gd name="T5" fmla="*/ 0 h 52"/>
                <a:gd name="T6" fmla="*/ 320 w 320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0"/>
                <a:gd name="T13" fmla="*/ 0 h 52"/>
                <a:gd name="T14" fmla="*/ 320 w 320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0" h="52">
                  <a:moveTo>
                    <a:pt x="0" y="52"/>
                  </a:moveTo>
                  <a:lnTo>
                    <a:pt x="160" y="52"/>
                  </a:lnTo>
                  <a:lnTo>
                    <a:pt x="232" y="0"/>
                  </a:lnTo>
                  <a:lnTo>
                    <a:pt x="320" y="0"/>
                  </a:lnTo>
                </a:path>
              </a:pathLst>
            </a:custGeom>
            <a:noFill/>
            <a:ln w="57150">
              <a:solidFill>
                <a:srgbClr val="0065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 noChangeAspect="1"/>
            </p:cNvSpPr>
            <p:nvPr/>
          </p:nvSpPr>
          <p:spPr bwMode="auto">
            <a:xfrm rot="-2071879">
              <a:off x="329" y="984"/>
              <a:ext cx="182" cy="28"/>
            </a:xfrm>
            <a:custGeom>
              <a:avLst/>
              <a:gdLst>
                <a:gd name="T0" fmla="*/ 0 w 320"/>
                <a:gd name="T1" fmla="*/ 52 h 52"/>
                <a:gd name="T2" fmla="*/ 160 w 320"/>
                <a:gd name="T3" fmla="*/ 52 h 52"/>
                <a:gd name="T4" fmla="*/ 232 w 320"/>
                <a:gd name="T5" fmla="*/ 0 h 52"/>
                <a:gd name="T6" fmla="*/ 320 w 320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0"/>
                <a:gd name="T13" fmla="*/ 0 h 52"/>
                <a:gd name="T14" fmla="*/ 320 w 320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0" h="52">
                  <a:moveTo>
                    <a:pt x="0" y="52"/>
                  </a:moveTo>
                  <a:lnTo>
                    <a:pt x="160" y="52"/>
                  </a:lnTo>
                  <a:lnTo>
                    <a:pt x="232" y="0"/>
                  </a:lnTo>
                  <a:lnTo>
                    <a:pt x="320" y="0"/>
                  </a:lnTo>
                </a:path>
              </a:pathLst>
            </a:custGeom>
            <a:noFill/>
            <a:ln w="57150">
              <a:solidFill>
                <a:srgbClr val="0065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 noChangeAspect="1"/>
            </p:cNvSpPr>
            <p:nvPr/>
          </p:nvSpPr>
          <p:spPr bwMode="auto">
            <a:xfrm rot="-2071879" flipH="1" flipV="1">
              <a:off x="459" y="862"/>
              <a:ext cx="182" cy="28"/>
            </a:xfrm>
            <a:custGeom>
              <a:avLst/>
              <a:gdLst>
                <a:gd name="T0" fmla="*/ 0 w 320"/>
                <a:gd name="T1" fmla="*/ 52 h 52"/>
                <a:gd name="T2" fmla="*/ 160 w 320"/>
                <a:gd name="T3" fmla="*/ 52 h 52"/>
                <a:gd name="T4" fmla="*/ 232 w 320"/>
                <a:gd name="T5" fmla="*/ 0 h 52"/>
                <a:gd name="T6" fmla="*/ 320 w 320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0"/>
                <a:gd name="T13" fmla="*/ 0 h 52"/>
                <a:gd name="T14" fmla="*/ 320 w 320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0" h="52">
                  <a:moveTo>
                    <a:pt x="0" y="52"/>
                  </a:moveTo>
                  <a:lnTo>
                    <a:pt x="160" y="52"/>
                  </a:lnTo>
                  <a:lnTo>
                    <a:pt x="232" y="0"/>
                  </a:lnTo>
                  <a:lnTo>
                    <a:pt x="320" y="0"/>
                  </a:lnTo>
                </a:path>
              </a:pathLst>
            </a:custGeom>
            <a:noFill/>
            <a:ln w="57150">
              <a:solidFill>
                <a:srgbClr val="0065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4" name="Group 26"/>
            <p:cNvGrpSpPr>
              <a:grpSpLocks noChangeAspect="1"/>
            </p:cNvGrpSpPr>
            <p:nvPr/>
          </p:nvGrpSpPr>
          <p:grpSpPr bwMode="auto">
            <a:xfrm rot="19528121" flipV="1">
              <a:off x="302" y="901"/>
              <a:ext cx="360" cy="60"/>
              <a:chOff x="2564" y="504"/>
              <a:chExt cx="636" cy="104"/>
            </a:xfrm>
          </p:grpSpPr>
          <p:sp>
            <p:nvSpPr>
              <p:cNvPr id="111" name="Freeform 27"/>
              <p:cNvSpPr>
                <a:spLocks noChangeAspect="1"/>
              </p:cNvSpPr>
              <p:nvPr/>
            </p:nvSpPr>
            <p:spPr bwMode="auto">
              <a:xfrm>
                <a:off x="2564" y="556"/>
                <a:ext cx="320" cy="52"/>
              </a:xfrm>
              <a:custGeom>
                <a:avLst/>
                <a:gdLst>
                  <a:gd name="T0" fmla="*/ 0 w 320"/>
                  <a:gd name="T1" fmla="*/ 52 h 52"/>
                  <a:gd name="T2" fmla="*/ 160 w 320"/>
                  <a:gd name="T3" fmla="*/ 52 h 52"/>
                  <a:gd name="T4" fmla="*/ 232 w 320"/>
                  <a:gd name="T5" fmla="*/ 0 h 52"/>
                  <a:gd name="T6" fmla="*/ 320 w 320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0"/>
                  <a:gd name="T13" fmla="*/ 0 h 52"/>
                  <a:gd name="T14" fmla="*/ 320 w 320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0" h="52">
                    <a:moveTo>
                      <a:pt x="0" y="52"/>
                    </a:moveTo>
                    <a:lnTo>
                      <a:pt x="160" y="52"/>
                    </a:lnTo>
                    <a:lnTo>
                      <a:pt x="232" y="0"/>
                    </a:lnTo>
                    <a:lnTo>
                      <a:pt x="320" y="0"/>
                    </a:lnTo>
                  </a:path>
                </a:pathLst>
              </a:custGeom>
              <a:noFill/>
              <a:ln w="57150">
                <a:solidFill>
                  <a:srgbClr val="FFCD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2" name="Freeform 28"/>
              <p:cNvSpPr>
                <a:spLocks noChangeAspect="1"/>
              </p:cNvSpPr>
              <p:nvPr/>
            </p:nvSpPr>
            <p:spPr bwMode="auto">
              <a:xfrm flipH="1" flipV="1">
                <a:off x="2880" y="504"/>
                <a:ext cx="320" cy="52"/>
              </a:xfrm>
              <a:custGeom>
                <a:avLst/>
                <a:gdLst>
                  <a:gd name="T0" fmla="*/ 0 w 320"/>
                  <a:gd name="T1" fmla="*/ 52 h 52"/>
                  <a:gd name="T2" fmla="*/ 160 w 320"/>
                  <a:gd name="T3" fmla="*/ 52 h 52"/>
                  <a:gd name="T4" fmla="*/ 232 w 320"/>
                  <a:gd name="T5" fmla="*/ 0 h 52"/>
                  <a:gd name="T6" fmla="*/ 320 w 320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0"/>
                  <a:gd name="T13" fmla="*/ 0 h 52"/>
                  <a:gd name="T14" fmla="*/ 320 w 320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0" h="52">
                    <a:moveTo>
                      <a:pt x="0" y="52"/>
                    </a:moveTo>
                    <a:lnTo>
                      <a:pt x="160" y="52"/>
                    </a:lnTo>
                    <a:lnTo>
                      <a:pt x="232" y="0"/>
                    </a:lnTo>
                    <a:lnTo>
                      <a:pt x="320" y="0"/>
                    </a:lnTo>
                  </a:path>
                </a:pathLst>
              </a:custGeom>
              <a:noFill/>
              <a:ln w="57150">
                <a:solidFill>
                  <a:srgbClr val="FFCD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25" name="Rectangle 29"/>
            <p:cNvSpPr>
              <a:spLocks noChangeAspect="1" noChangeArrowheads="1"/>
            </p:cNvSpPr>
            <p:nvPr/>
          </p:nvSpPr>
          <p:spPr bwMode="auto">
            <a:xfrm rot="-2071879">
              <a:off x="453" y="894"/>
              <a:ext cx="75" cy="72"/>
            </a:xfrm>
            <a:prstGeom prst="rect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6" name="Group 30"/>
            <p:cNvGrpSpPr>
              <a:grpSpLocks noChangeAspect="1"/>
            </p:cNvGrpSpPr>
            <p:nvPr/>
          </p:nvGrpSpPr>
          <p:grpSpPr bwMode="auto">
            <a:xfrm rot="2071879" flipH="1">
              <a:off x="2356" y="904"/>
              <a:ext cx="362" cy="58"/>
              <a:chOff x="2564" y="504"/>
              <a:chExt cx="636" cy="104"/>
            </a:xfrm>
          </p:grpSpPr>
          <p:sp>
            <p:nvSpPr>
              <p:cNvPr id="109" name="Freeform 31"/>
              <p:cNvSpPr>
                <a:spLocks noChangeAspect="1"/>
              </p:cNvSpPr>
              <p:nvPr/>
            </p:nvSpPr>
            <p:spPr bwMode="auto">
              <a:xfrm>
                <a:off x="2564" y="556"/>
                <a:ext cx="320" cy="52"/>
              </a:xfrm>
              <a:custGeom>
                <a:avLst/>
                <a:gdLst>
                  <a:gd name="T0" fmla="*/ 0 w 320"/>
                  <a:gd name="T1" fmla="*/ 52 h 52"/>
                  <a:gd name="T2" fmla="*/ 160 w 320"/>
                  <a:gd name="T3" fmla="*/ 52 h 52"/>
                  <a:gd name="T4" fmla="*/ 232 w 320"/>
                  <a:gd name="T5" fmla="*/ 0 h 52"/>
                  <a:gd name="T6" fmla="*/ 320 w 320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0"/>
                  <a:gd name="T13" fmla="*/ 0 h 52"/>
                  <a:gd name="T14" fmla="*/ 320 w 320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0" h="52">
                    <a:moveTo>
                      <a:pt x="0" y="52"/>
                    </a:moveTo>
                    <a:lnTo>
                      <a:pt x="160" y="52"/>
                    </a:lnTo>
                    <a:lnTo>
                      <a:pt x="232" y="0"/>
                    </a:lnTo>
                    <a:lnTo>
                      <a:pt x="320" y="0"/>
                    </a:lnTo>
                  </a:path>
                </a:pathLst>
              </a:custGeom>
              <a:noFill/>
              <a:ln w="57150">
                <a:solidFill>
                  <a:srgbClr val="FFCD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0" name="Freeform 32"/>
              <p:cNvSpPr>
                <a:spLocks noChangeAspect="1"/>
              </p:cNvSpPr>
              <p:nvPr/>
            </p:nvSpPr>
            <p:spPr bwMode="auto">
              <a:xfrm flipH="1" flipV="1">
                <a:off x="2880" y="504"/>
                <a:ext cx="320" cy="52"/>
              </a:xfrm>
              <a:custGeom>
                <a:avLst/>
                <a:gdLst>
                  <a:gd name="T0" fmla="*/ 0 w 320"/>
                  <a:gd name="T1" fmla="*/ 52 h 52"/>
                  <a:gd name="T2" fmla="*/ 160 w 320"/>
                  <a:gd name="T3" fmla="*/ 52 h 52"/>
                  <a:gd name="T4" fmla="*/ 232 w 320"/>
                  <a:gd name="T5" fmla="*/ 0 h 52"/>
                  <a:gd name="T6" fmla="*/ 320 w 320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0"/>
                  <a:gd name="T13" fmla="*/ 0 h 52"/>
                  <a:gd name="T14" fmla="*/ 320 w 320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0" h="52">
                    <a:moveTo>
                      <a:pt x="0" y="52"/>
                    </a:moveTo>
                    <a:lnTo>
                      <a:pt x="160" y="52"/>
                    </a:lnTo>
                    <a:lnTo>
                      <a:pt x="232" y="0"/>
                    </a:lnTo>
                    <a:lnTo>
                      <a:pt x="320" y="0"/>
                    </a:lnTo>
                  </a:path>
                </a:pathLst>
              </a:custGeom>
              <a:noFill/>
              <a:ln w="57150">
                <a:solidFill>
                  <a:srgbClr val="FFCD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27" name="Group 33"/>
            <p:cNvGrpSpPr>
              <a:grpSpLocks noChangeAspect="1"/>
            </p:cNvGrpSpPr>
            <p:nvPr/>
          </p:nvGrpSpPr>
          <p:grpSpPr bwMode="auto">
            <a:xfrm rot="2071879" flipH="1" flipV="1">
              <a:off x="2359" y="898"/>
              <a:ext cx="362" cy="58"/>
              <a:chOff x="2564" y="504"/>
              <a:chExt cx="636" cy="104"/>
            </a:xfrm>
          </p:grpSpPr>
          <p:sp>
            <p:nvSpPr>
              <p:cNvPr id="107" name="Freeform 34"/>
              <p:cNvSpPr>
                <a:spLocks noChangeAspect="1"/>
              </p:cNvSpPr>
              <p:nvPr/>
            </p:nvSpPr>
            <p:spPr bwMode="auto">
              <a:xfrm>
                <a:off x="2564" y="556"/>
                <a:ext cx="320" cy="52"/>
              </a:xfrm>
              <a:custGeom>
                <a:avLst/>
                <a:gdLst>
                  <a:gd name="T0" fmla="*/ 0 w 320"/>
                  <a:gd name="T1" fmla="*/ 52 h 52"/>
                  <a:gd name="T2" fmla="*/ 160 w 320"/>
                  <a:gd name="T3" fmla="*/ 52 h 52"/>
                  <a:gd name="T4" fmla="*/ 232 w 320"/>
                  <a:gd name="T5" fmla="*/ 0 h 52"/>
                  <a:gd name="T6" fmla="*/ 320 w 320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0"/>
                  <a:gd name="T13" fmla="*/ 0 h 52"/>
                  <a:gd name="T14" fmla="*/ 320 w 320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0" h="52">
                    <a:moveTo>
                      <a:pt x="0" y="52"/>
                    </a:moveTo>
                    <a:lnTo>
                      <a:pt x="160" y="52"/>
                    </a:lnTo>
                    <a:lnTo>
                      <a:pt x="232" y="0"/>
                    </a:lnTo>
                    <a:lnTo>
                      <a:pt x="320" y="0"/>
                    </a:lnTo>
                  </a:path>
                </a:pathLst>
              </a:custGeom>
              <a:noFill/>
              <a:ln w="57150">
                <a:solidFill>
                  <a:srgbClr val="0065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8" name="Freeform 35"/>
              <p:cNvSpPr>
                <a:spLocks noChangeAspect="1"/>
              </p:cNvSpPr>
              <p:nvPr/>
            </p:nvSpPr>
            <p:spPr bwMode="auto">
              <a:xfrm flipH="1" flipV="1">
                <a:off x="2880" y="504"/>
                <a:ext cx="320" cy="52"/>
              </a:xfrm>
              <a:custGeom>
                <a:avLst/>
                <a:gdLst>
                  <a:gd name="T0" fmla="*/ 0 w 320"/>
                  <a:gd name="T1" fmla="*/ 52 h 52"/>
                  <a:gd name="T2" fmla="*/ 160 w 320"/>
                  <a:gd name="T3" fmla="*/ 52 h 52"/>
                  <a:gd name="T4" fmla="*/ 232 w 320"/>
                  <a:gd name="T5" fmla="*/ 0 h 52"/>
                  <a:gd name="T6" fmla="*/ 320 w 320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0"/>
                  <a:gd name="T13" fmla="*/ 0 h 52"/>
                  <a:gd name="T14" fmla="*/ 320 w 320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0" h="52">
                    <a:moveTo>
                      <a:pt x="0" y="52"/>
                    </a:moveTo>
                    <a:lnTo>
                      <a:pt x="160" y="52"/>
                    </a:lnTo>
                    <a:lnTo>
                      <a:pt x="232" y="0"/>
                    </a:lnTo>
                    <a:lnTo>
                      <a:pt x="320" y="0"/>
                    </a:lnTo>
                  </a:path>
                </a:pathLst>
              </a:custGeom>
              <a:noFill/>
              <a:ln w="57150">
                <a:solidFill>
                  <a:srgbClr val="0065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28" name="Rectangle 36"/>
            <p:cNvSpPr>
              <a:spLocks noChangeAspect="1" noChangeArrowheads="1"/>
            </p:cNvSpPr>
            <p:nvPr/>
          </p:nvSpPr>
          <p:spPr bwMode="auto">
            <a:xfrm rot="2071879" flipH="1">
              <a:off x="2500" y="892"/>
              <a:ext cx="73" cy="74"/>
            </a:xfrm>
            <a:prstGeom prst="rect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9" name="Group 37"/>
            <p:cNvGrpSpPr>
              <a:grpSpLocks noChangeAspect="1"/>
            </p:cNvGrpSpPr>
            <p:nvPr/>
          </p:nvGrpSpPr>
          <p:grpSpPr bwMode="auto">
            <a:xfrm rot="-2071879" flipH="1" flipV="1">
              <a:off x="2357" y="1674"/>
              <a:ext cx="358" cy="56"/>
              <a:chOff x="2564" y="504"/>
              <a:chExt cx="636" cy="104"/>
            </a:xfrm>
          </p:grpSpPr>
          <p:sp>
            <p:nvSpPr>
              <p:cNvPr id="105" name="Freeform 38"/>
              <p:cNvSpPr>
                <a:spLocks noChangeAspect="1"/>
              </p:cNvSpPr>
              <p:nvPr/>
            </p:nvSpPr>
            <p:spPr bwMode="auto">
              <a:xfrm>
                <a:off x="2564" y="556"/>
                <a:ext cx="320" cy="52"/>
              </a:xfrm>
              <a:custGeom>
                <a:avLst/>
                <a:gdLst>
                  <a:gd name="T0" fmla="*/ 0 w 320"/>
                  <a:gd name="T1" fmla="*/ 52 h 52"/>
                  <a:gd name="T2" fmla="*/ 160 w 320"/>
                  <a:gd name="T3" fmla="*/ 52 h 52"/>
                  <a:gd name="T4" fmla="*/ 232 w 320"/>
                  <a:gd name="T5" fmla="*/ 0 h 52"/>
                  <a:gd name="T6" fmla="*/ 320 w 320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0"/>
                  <a:gd name="T13" fmla="*/ 0 h 52"/>
                  <a:gd name="T14" fmla="*/ 320 w 320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0" h="52">
                    <a:moveTo>
                      <a:pt x="0" y="52"/>
                    </a:moveTo>
                    <a:lnTo>
                      <a:pt x="160" y="52"/>
                    </a:lnTo>
                    <a:lnTo>
                      <a:pt x="232" y="0"/>
                    </a:lnTo>
                    <a:lnTo>
                      <a:pt x="320" y="0"/>
                    </a:lnTo>
                  </a:path>
                </a:pathLst>
              </a:custGeom>
              <a:noFill/>
              <a:ln w="57150">
                <a:solidFill>
                  <a:srgbClr val="FFCD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6" name="Freeform 39"/>
              <p:cNvSpPr>
                <a:spLocks noChangeAspect="1"/>
              </p:cNvSpPr>
              <p:nvPr/>
            </p:nvSpPr>
            <p:spPr bwMode="auto">
              <a:xfrm flipH="1" flipV="1">
                <a:off x="2880" y="504"/>
                <a:ext cx="320" cy="52"/>
              </a:xfrm>
              <a:custGeom>
                <a:avLst/>
                <a:gdLst>
                  <a:gd name="T0" fmla="*/ 0 w 320"/>
                  <a:gd name="T1" fmla="*/ 52 h 52"/>
                  <a:gd name="T2" fmla="*/ 160 w 320"/>
                  <a:gd name="T3" fmla="*/ 52 h 52"/>
                  <a:gd name="T4" fmla="*/ 232 w 320"/>
                  <a:gd name="T5" fmla="*/ 0 h 52"/>
                  <a:gd name="T6" fmla="*/ 320 w 320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0"/>
                  <a:gd name="T13" fmla="*/ 0 h 52"/>
                  <a:gd name="T14" fmla="*/ 320 w 320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0" h="52">
                    <a:moveTo>
                      <a:pt x="0" y="52"/>
                    </a:moveTo>
                    <a:lnTo>
                      <a:pt x="160" y="52"/>
                    </a:lnTo>
                    <a:lnTo>
                      <a:pt x="232" y="0"/>
                    </a:lnTo>
                    <a:lnTo>
                      <a:pt x="320" y="0"/>
                    </a:lnTo>
                  </a:path>
                </a:pathLst>
              </a:custGeom>
              <a:noFill/>
              <a:ln w="57150">
                <a:solidFill>
                  <a:srgbClr val="FFCD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0" name="Group 40"/>
            <p:cNvGrpSpPr>
              <a:grpSpLocks noChangeAspect="1"/>
            </p:cNvGrpSpPr>
            <p:nvPr/>
          </p:nvGrpSpPr>
          <p:grpSpPr bwMode="auto">
            <a:xfrm rot="19528121" flipH="1">
              <a:off x="2360" y="1680"/>
              <a:ext cx="358" cy="54"/>
              <a:chOff x="2564" y="504"/>
              <a:chExt cx="636" cy="104"/>
            </a:xfrm>
          </p:grpSpPr>
          <p:sp>
            <p:nvSpPr>
              <p:cNvPr id="103" name="Freeform 41"/>
              <p:cNvSpPr>
                <a:spLocks noChangeAspect="1"/>
              </p:cNvSpPr>
              <p:nvPr/>
            </p:nvSpPr>
            <p:spPr bwMode="auto">
              <a:xfrm>
                <a:off x="2564" y="556"/>
                <a:ext cx="320" cy="52"/>
              </a:xfrm>
              <a:custGeom>
                <a:avLst/>
                <a:gdLst>
                  <a:gd name="T0" fmla="*/ 0 w 320"/>
                  <a:gd name="T1" fmla="*/ 52 h 52"/>
                  <a:gd name="T2" fmla="*/ 160 w 320"/>
                  <a:gd name="T3" fmla="*/ 52 h 52"/>
                  <a:gd name="T4" fmla="*/ 232 w 320"/>
                  <a:gd name="T5" fmla="*/ 0 h 52"/>
                  <a:gd name="T6" fmla="*/ 320 w 320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0"/>
                  <a:gd name="T13" fmla="*/ 0 h 52"/>
                  <a:gd name="T14" fmla="*/ 320 w 320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0" h="52">
                    <a:moveTo>
                      <a:pt x="0" y="52"/>
                    </a:moveTo>
                    <a:lnTo>
                      <a:pt x="160" y="52"/>
                    </a:lnTo>
                    <a:lnTo>
                      <a:pt x="232" y="0"/>
                    </a:lnTo>
                    <a:lnTo>
                      <a:pt x="320" y="0"/>
                    </a:lnTo>
                  </a:path>
                </a:pathLst>
              </a:custGeom>
              <a:noFill/>
              <a:ln w="57150">
                <a:solidFill>
                  <a:srgbClr val="0065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4" name="Freeform 42"/>
              <p:cNvSpPr>
                <a:spLocks noChangeAspect="1"/>
              </p:cNvSpPr>
              <p:nvPr/>
            </p:nvSpPr>
            <p:spPr bwMode="auto">
              <a:xfrm flipH="1" flipV="1">
                <a:off x="2880" y="504"/>
                <a:ext cx="320" cy="52"/>
              </a:xfrm>
              <a:custGeom>
                <a:avLst/>
                <a:gdLst>
                  <a:gd name="T0" fmla="*/ 0 w 320"/>
                  <a:gd name="T1" fmla="*/ 52 h 52"/>
                  <a:gd name="T2" fmla="*/ 160 w 320"/>
                  <a:gd name="T3" fmla="*/ 52 h 52"/>
                  <a:gd name="T4" fmla="*/ 232 w 320"/>
                  <a:gd name="T5" fmla="*/ 0 h 52"/>
                  <a:gd name="T6" fmla="*/ 320 w 320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0"/>
                  <a:gd name="T13" fmla="*/ 0 h 52"/>
                  <a:gd name="T14" fmla="*/ 320 w 320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0" h="52">
                    <a:moveTo>
                      <a:pt x="0" y="52"/>
                    </a:moveTo>
                    <a:lnTo>
                      <a:pt x="160" y="52"/>
                    </a:lnTo>
                    <a:lnTo>
                      <a:pt x="232" y="0"/>
                    </a:lnTo>
                    <a:lnTo>
                      <a:pt x="320" y="0"/>
                    </a:lnTo>
                  </a:path>
                </a:pathLst>
              </a:custGeom>
              <a:noFill/>
              <a:ln w="57150">
                <a:solidFill>
                  <a:srgbClr val="0065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31" name="Freeform 43"/>
            <p:cNvSpPr>
              <a:spLocks noChangeAspect="1"/>
            </p:cNvSpPr>
            <p:nvPr/>
          </p:nvSpPr>
          <p:spPr bwMode="auto">
            <a:xfrm>
              <a:off x="643" y="691"/>
              <a:ext cx="694" cy="176"/>
            </a:xfrm>
            <a:custGeom>
              <a:avLst/>
              <a:gdLst>
                <a:gd name="T0" fmla="*/ 0 w 1156"/>
                <a:gd name="T1" fmla="*/ 186 h 186"/>
                <a:gd name="T2" fmla="*/ 294 w 1156"/>
                <a:gd name="T3" fmla="*/ 112 h 186"/>
                <a:gd name="T4" fmla="*/ 630 w 1156"/>
                <a:gd name="T5" fmla="*/ 50 h 186"/>
                <a:gd name="T6" fmla="*/ 906 w 1156"/>
                <a:gd name="T7" fmla="*/ 14 h 186"/>
                <a:gd name="T8" fmla="*/ 1156 w 1156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6"/>
                <a:gd name="T16" fmla="*/ 0 h 186"/>
                <a:gd name="T17" fmla="*/ 1156 w 1156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6" h="186">
                  <a:moveTo>
                    <a:pt x="0" y="186"/>
                  </a:moveTo>
                  <a:cubicBezTo>
                    <a:pt x="94" y="160"/>
                    <a:pt x="189" y="135"/>
                    <a:pt x="294" y="112"/>
                  </a:cubicBezTo>
                  <a:cubicBezTo>
                    <a:pt x="399" y="89"/>
                    <a:pt x="528" y="66"/>
                    <a:pt x="630" y="50"/>
                  </a:cubicBezTo>
                  <a:cubicBezTo>
                    <a:pt x="732" y="34"/>
                    <a:pt x="818" y="22"/>
                    <a:pt x="906" y="14"/>
                  </a:cubicBezTo>
                  <a:cubicBezTo>
                    <a:pt x="994" y="6"/>
                    <a:pt x="1075" y="3"/>
                    <a:pt x="1156" y="0"/>
                  </a:cubicBezTo>
                </a:path>
              </a:pathLst>
            </a:custGeom>
            <a:noFill/>
            <a:ln w="57150">
              <a:solidFill>
                <a:srgbClr val="FFCD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" name="Freeform 44"/>
            <p:cNvSpPr>
              <a:spLocks noChangeAspect="1"/>
            </p:cNvSpPr>
            <p:nvPr/>
          </p:nvSpPr>
          <p:spPr bwMode="auto">
            <a:xfrm flipH="1">
              <a:off x="1686" y="635"/>
              <a:ext cx="728" cy="181"/>
            </a:xfrm>
            <a:custGeom>
              <a:avLst/>
              <a:gdLst>
                <a:gd name="T0" fmla="*/ 0 w 1156"/>
                <a:gd name="T1" fmla="*/ 186 h 186"/>
                <a:gd name="T2" fmla="*/ 294 w 1156"/>
                <a:gd name="T3" fmla="*/ 112 h 186"/>
                <a:gd name="T4" fmla="*/ 630 w 1156"/>
                <a:gd name="T5" fmla="*/ 50 h 186"/>
                <a:gd name="T6" fmla="*/ 906 w 1156"/>
                <a:gd name="T7" fmla="*/ 14 h 186"/>
                <a:gd name="T8" fmla="*/ 1156 w 1156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6"/>
                <a:gd name="T16" fmla="*/ 0 h 186"/>
                <a:gd name="T17" fmla="*/ 1156 w 1156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6" h="186">
                  <a:moveTo>
                    <a:pt x="0" y="186"/>
                  </a:moveTo>
                  <a:cubicBezTo>
                    <a:pt x="94" y="160"/>
                    <a:pt x="189" y="135"/>
                    <a:pt x="294" y="112"/>
                  </a:cubicBezTo>
                  <a:cubicBezTo>
                    <a:pt x="399" y="89"/>
                    <a:pt x="528" y="66"/>
                    <a:pt x="630" y="50"/>
                  </a:cubicBezTo>
                  <a:cubicBezTo>
                    <a:pt x="732" y="34"/>
                    <a:pt x="818" y="22"/>
                    <a:pt x="906" y="14"/>
                  </a:cubicBezTo>
                  <a:cubicBezTo>
                    <a:pt x="994" y="6"/>
                    <a:pt x="1075" y="3"/>
                    <a:pt x="1156" y="0"/>
                  </a:cubicBezTo>
                </a:path>
              </a:pathLst>
            </a:custGeom>
            <a:noFill/>
            <a:ln w="57150">
              <a:solidFill>
                <a:srgbClr val="FFCD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" name="Freeform 45"/>
            <p:cNvSpPr>
              <a:spLocks noChangeAspect="1"/>
            </p:cNvSpPr>
            <p:nvPr/>
          </p:nvSpPr>
          <p:spPr bwMode="auto">
            <a:xfrm flipH="1">
              <a:off x="1686" y="691"/>
              <a:ext cx="695" cy="172"/>
            </a:xfrm>
            <a:custGeom>
              <a:avLst/>
              <a:gdLst>
                <a:gd name="T0" fmla="*/ 0 w 1156"/>
                <a:gd name="T1" fmla="*/ 186 h 186"/>
                <a:gd name="T2" fmla="*/ 294 w 1156"/>
                <a:gd name="T3" fmla="*/ 112 h 186"/>
                <a:gd name="T4" fmla="*/ 630 w 1156"/>
                <a:gd name="T5" fmla="*/ 50 h 186"/>
                <a:gd name="T6" fmla="*/ 906 w 1156"/>
                <a:gd name="T7" fmla="*/ 14 h 186"/>
                <a:gd name="T8" fmla="*/ 1156 w 1156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6"/>
                <a:gd name="T16" fmla="*/ 0 h 186"/>
                <a:gd name="T17" fmla="*/ 1156 w 1156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6" h="186">
                  <a:moveTo>
                    <a:pt x="0" y="186"/>
                  </a:moveTo>
                  <a:cubicBezTo>
                    <a:pt x="94" y="160"/>
                    <a:pt x="189" y="135"/>
                    <a:pt x="294" y="112"/>
                  </a:cubicBezTo>
                  <a:cubicBezTo>
                    <a:pt x="399" y="89"/>
                    <a:pt x="528" y="66"/>
                    <a:pt x="630" y="50"/>
                  </a:cubicBezTo>
                  <a:cubicBezTo>
                    <a:pt x="732" y="34"/>
                    <a:pt x="818" y="22"/>
                    <a:pt x="906" y="14"/>
                  </a:cubicBezTo>
                  <a:cubicBezTo>
                    <a:pt x="994" y="6"/>
                    <a:pt x="1075" y="3"/>
                    <a:pt x="1156" y="0"/>
                  </a:cubicBezTo>
                </a:path>
              </a:pathLst>
            </a:custGeom>
            <a:noFill/>
            <a:ln w="57150">
              <a:solidFill>
                <a:srgbClr val="0065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" name="Freeform 46"/>
            <p:cNvSpPr>
              <a:spLocks noChangeAspect="1"/>
            </p:cNvSpPr>
            <p:nvPr/>
          </p:nvSpPr>
          <p:spPr bwMode="auto">
            <a:xfrm rot="2099962" flipV="1">
              <a:off x="329" y="1632"/>
              <a:ext cx="183" cy="27"/>
            </a:xfrm>
            <a:custGeom>
              <a:avLst/>
              <a:gdLst>
                <a:gd name="T0" fmla="*/ 0 w 320"/>
                <a:gd name="T1" fmla="*/ 52 h 52"/>
                <a:gd name="T2" fmla="*/ 160 w 320"/>
                <a:gd name="T3" fmla="*/ 52 h 52"/>
                <a:gd name="T4" fmla="*/ 232 w 320"/>
                <a:gd name="T5" fmla="*/ 0 h 52"/>
                <a:gd name="T6" fmla="*/ 320 w 320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0"/>
                <a:gd name="T13" fmla="*/ 0 h 52"/>
                <a:gd name="T14" fmla="*/ 320 w 320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0" h="52">
                  <a:moveTo>
                    <a:pt x="0" y="52"/>
                  </a:moveTo>
                  <a:lnTo>
                    <a:pt x="160" y="52"/>
                  </a:lnTo>
                  <a:lnTo>
                    <a:pt x="232" y="0"/>
                  </a:lnTo>
                  <a:lnTo>
                    <a:pt x="320" y="0"/>
                  </a:lnTo>
                </a:path>
              </a:pathLst>
            </a:custGeom>
            <a:noFill/>
            <a:ln w="57150">
              <a:solidFill>
                <a:srgbClr val="0065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" name="Freeform 47"/>
            <p:cNvSpPr>
              <a:spLocks noChangeAspect="1"/>
            </p:cNvSpPr>
            <p:nvPr/>
          </p:nvSpPr>
          <p:spPr bwMode="auto">
            <a:xfrm rot="2099962" flipH="1">
              <a:off x="459" y="1751"/>
              <a:ext cx="182" cy="27"/>
            </a:xfrm>
            <a:custGeom>
              <a:avLst/>
              <a:gdLst>
                <a:gd name="T0" fmla="*/ 0 w 320"/>
                <a:gd name="T1" fmla="*/ 52 h 52"/>
                <a:gd name="T2" fmla="*/ 160 w 320"/>
                <a:gd name="T3" fmla="*/ 52 h 52"/>
                <a:gd name="T4" fmla="*/ 232 w 320"/>
                <a:gd name="T5" fmla="*/ 0 h 52"/>
                <a:gd name="T6" fmla="*/ 320 w 320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0"/>
                <a:gd name="T13" fmla="*/ 0 h 52"/>
                <a:gd name="T14" fmla="*/ 320 w 320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0" h="52">
                  <a:moveTo>
                    <a:pt x="0" y="52"/>
                  </a:moveTo>
                  <a:lnTo>
                    <a:pt x="160" y="52"/>
                  </a:lnTo>
                  <a:lnTo>
                    <a:pt x="232" y="0"/>
                  </a:lnTo>
                  <a:lnTo>
                    <a:pt x="320" y="0"/>
                  </a:lnTo>
                </a:path>
              </a:pathLst>
            </a:custGeom>
            <a:noFill/>
            <a:ln w="57150">
              <a:solidFill>
                <a:srgbClr val="0065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" name="Freeform 48"/>
            <p:cNvSpPr>
              <a:spLocks noChangeAspect="1"/>
            </p:cNvSpPr>
            <p:nvPr/>
          </p:nvSpPr>
          <p:spPr bwMode="auto">
            <a:xfrm rot="2099962">
              <a:off x="314" y="1654"/>
              <a:ext cx="180" cy="28"/>
            </a:xfrm>
            <a:custGeom>
              <a:avLst/>
              <a:gdLst>
                <a:gd name="T0" fmla="*/ 0 w 320"/>
                <a:gd name="T1" fmla="*/ 52 h 52"/>
                <a:gd name="T2" fmla="*/ 160 w 320"/>
                <a:gd name="T3" fmla="*/ 52 h 52"/>
                <a:gd name="T4" fmla="*/ 232 w 320"/>
                <a:gd name="T5" fmla="*/ 0 h 52"/>
                <a:gd name="T6" fmla="*/ 320 w 320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0"/>
                <a:gd name="T13" fmla="*/ 0 h 52"/>
                <a:gd name="T14" fmla="*/ 320 w 320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0" h="52">
                  <a:moveTo>
                    <a:pt x="0" y="52"/>
                  </a:moveTo>
                  <a:lnTo>
                    <a:pt x="160" y="52"/>
                  </a:lnTo>
                  <a:lnTo>
                    <a:pt x="232" y="0"/>
                  </a:lnTo>
                  <a:lnTo>
                    <a:pt x="320" y="0"/>
                  </a:lnTo>
                </a:path>
              </a:pathLst>
            </a:custGeom>
            <a:noFill/>
            <a:ln w="57150">
              <a:solidFill>
                <a:srgbClr val="FFCD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7" name="Freeform 49"/>
            <p:cNvSpPr>
              <a:spLocks noChangeAspect="1"/>
            </p:cNvSpPr>
            <p:nvPr/>
          </p:nvSpPr>
          <p:spPr bwMode="auto">
            <a:xfrm rot="2099962" flipH="1" flipV="1">
              <a:off x="476" y="1730"/>
              <a:ext cx="182" cy="26"/>
            </a:xfrm>
            <a:custGeom>
              <a:avLst/>
              <a:gdLst>
                <a:gd name="T0" fmla="*/ 0 w 320"/>
                <a:gd name="T1" fmla="*/ 52 h 52"/>
                <a:gd name="T2" fmla="*/ 160 w 320"/>
                <a:gd name="T3" fmla="*/ 52 h 52"/>
                <a:gd name="T4" fmla="*/ 232 w 320"/>
                <a:gd name="T5" fmla="*/ 0 h 52"/>
                <a:gd name="T6" fmla="*/ 320 w 320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0"/>
                <a:gd name="T13" fmla="*/ 0 h 52"/>
                <a:gd name="T14" fmla="*/ 320 w 320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0" h="52">
                  <a:moveTo>
                    <a:pt x="0" y="52"/>
                  </a:moveTo>
                  <a:lnTo>
                    <a:pt x="160" y="52"/>
                  </a:lnTo>
                  <a:lnTo>
                    <a:pt x="232" y="0"/>
                  </a:lnTo>
                  <a:lnTo>
                    <a:pt x="320" y="0"/>
                  </a:lnTo>
                </a:path>
              </a:pathLst>
            </a:custGeom>
            <a:noFill/>
            <a:ln w="57150">
              <a:solidFill>
                <a:srgbClr val="FFCD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" name="Arc 50"/>
            <p:cNvSpPr>
              <a:spLocks noChangeAspect="1"/>
            </p:cNvSpPr>
            <p:nvPr/>
          </p:nvSpPr>
          <p:spPr bwMode="auto">
            <a:xfrm flipH="1">
              <a:off x="243" y="1056"/>
              <a:ext cx="188" cy="529"/>
            </a:xfrm>
            <a:custGeom>
              <a:avLst/>
              <a:gdLst>
                <a:gd name="T0" fmla="*/ 76 w 21600"/>
                <a:gd name="T1" fmla="*/ 0 h 39555"/>
                <a:gd name="T2" fmla="*/ 75 w 21600"/>
                <a:gd name="T3" fmla="*/ 529 h 39555"/>
                <a:gd name="T4" fmla="*/ 0 w 21600"/>
                <a:gd name="T5" fmla="*/ 264 h 395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555"/>
                <a:gd name="T11" fmla="*/ 21600 w 21600"/>
                <a:gd name="T12" fmla="*/ 39555 h 395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555" fill="none" extrusionOk="0">
                  <a:moveTo>
                    <a:pt x="8757" y="-1"/>
                  </a:moveTo>
                  <a:cubicBezTo>
                    <a:pt x="16565" y="3462"/>
                    <a:pt x="21600" y="11202"/>
                    <a:pt x="21600" y="19745"/>
                  </a:cubicBezTo>
                  <a:cubicBezTo>
                    <a:pt x="21600" y="28346"/>
                    <a:pt x="16496" y="36127"/>
                    <a:pt x="8608" y="39555"/>
                  </a:cubicBezTo>
                </a:path>
                <a:path w="21600" h="39555" stroke="0" extrusionOk="0">
                  <a:moveTo>
                    <a:pt x="8757" y="-1"/>
                  </a:moveTo>
                  <a:cubicBezTo>
                    <a:pt x="16565" y="3462"/>
                    <a:pt x="21600" y="11202"/>
                    <a:pt x="21600" y="19745"/>
                  </a:cubicBezTo>
                  <a:cubicBezTo>
                    <a:pt x="21600" y="28346"/>
                    <a:pt x="16496" y="36127"/>
                    <a:pt x="8608" y="39555"/>
                  </a:cubicBezTo>
                  <a:lnTo>
                    <a:pt x="0" y="19745"/>
                  </a:lnTo>
                  <a:close/>
                </a:path>
              </a:pathLst>
            </a:custGeom>
            <a:noFill/>
            <a:ln w="57150">
              <a:solidFill>
                <a:srgbClr val="0065FF"/>
              </a:solidFill>
              <a:round/>
              <a:headEnd/>
              <a:tailEnd/>
            </a:ln>
          </p:spPr>
          <p:txBody>
            <a:bodyPr lIns="22472" tIns="11236" rIns="22472" bIns="11236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39" name="Arc 51"/>
            <p:cNvSpPr>
              <a:spLocks noChangeAspect="1"/>
            </p:cNvSpPr>
            <p:nvPr/>
          </p:nvSpPr>
          <p:spPr bwMode="auto">
            <a:xfrm flipH="1">
              <a:off x="187" y="1003"/>
              <a:ext cx="237" cy="633"/>
            </a:xfrm>
            <a:custGeom>
              <a:avLst/>
              <a:gdLst>
                <a:gd name="T0" fmla="*/ 96 w 21600"/>
                <a:gd name="T1" fmla="*/ 0 h 39555"/>
                <a:gd name="T2" fmla="*/ 94 w 21600"/>
                <a:gd name="T3" fmla="*/ 633 h 39555"/>
                <a:gd name="T4" fmla="*/ 0 w 21600"/>
                <a:gd name="T5" fmla="*/ 316 h 395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555"/>
                <a:gd name="T11" fmla="*/ 21600 w 21600"/>
                <a:gd name="T12" fmla="*/ 39555 h 395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555" fill="none" extrusionOk="0">
                  <a:moveTo>
                    <a:pt x="8757" y="-1"/>
                  </a:moveTo>
                  <a:cubicBezTo>
                    <a:pt x="16565" y="3462"/>
                    <a:pt x="21600" y="11202"/>
                    <a:pt x="21600" y="19745"/>
                  </a:cubicBezTo>
                  <a:cubicBezTo>
                    <a:pt x="21600" y="28346"/>
                    <a:pt x="16496" y="36127"/>
                    <a:pt x="8608" y="39555"/>
                  </a:cubicBezTo>
                </a:path>
                <a:path w="21600" h="39555" stroke="0" extrusionOk="0">
                  <a:moveTo>
                    <a:pt x="8757" y="-1"/>
                  </a:moveTo>
                  <a:cubicBezTo>
                    <a:pt x="16565" y="3462"/>
                    <a:pt x="21600" y="11202"/>
                    <a:pt x="21600" y="19745"/>
                  </a:cubicBezTo>
                  <a:cubicBezTo>
                    <a:pt x="21600" y="28346"/>
                    <a:pt x="16496" y="36127"/>
                    <a:pt x="8608" y="39555"/>
                  </a:cubicBezTo>
                  <a:lnTo>
                    <a:pt x="0" y="19745"/>
                  </a:lnTo>
                  <a:close/>
                </a:path>
              </a:pathLst>
            </a:custGeom>
            <a:noFill/>
            <a:ln w="57150">
              <a:solidFill>
                <a:srgbClr val="FFCD00"/>
              </a:solidFill>
              <a:round/>
              <a:headEnd/>
              <a:tailEnd/>
            </a:ln>
          </p:spPr>
          <p:txBody>
            <a:bodyPr lIns="22472" tIns="11236" rIns="22472" bIns="11236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40" name="Arc 52"/>
            <p:cNvSpPr>
              <a:spLocks noChangeAspect="1"/>
            </p:cNvSpPr>
            <p:nvPr/>
          </p:nvSpPr>
          <p:spPr bwMode="auto">
            <a:xfrm>
              <a:off x="2595" y="1051"/>
              <a:ext cx="188" cy="540"/>
            </a:xfrm>
            <a:custGeom>
              <a:avLst/>
              <a:gdLst>
                <a:gd name="T0" fmla="*/ 72 w 21600"/>
                <a:gd name="T1" fmla="*/ 0 h 39997"/>
                <a:gd name="T2" fmla="*/ 70 w 21600"/>
                <a:gd name="T3" fmla="*/ 540 h 39997"/>
                <a:gd name="T4" fmla="*/ 0 w 21600"/>
                <a:gd name="T5" fmla="*/ 269 h 399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997"/>
                <a:gd name="T11" fmla="*/ 21600 w 21600"/>
                <a:gd name="T12" fmla="*/ 39997 h 399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997" fill="none" extrusionOk="0">
                  <a:moveTo>
                    <a:pt x="8284" y="-1"/>
                  </a:moveTo>
                  <a:cubicBezTo>
                    <a:pt x="16345" y="3347"/>
                    <a:pt x="21600" y="11218"/>
                    <a:pt x="21600" y="19948"/>
                  </a:cubicBezTo>
                  <a:cubicBezTo>
                    <a:pt x="21600" y="28775"/>
                    <a:pt x="16228" y="36714"/>
                    <a:pt x="8035" y="39997"/>
                  </a:cubicBezTo>
                </a:path>
                <a:path w="21600" h="39997" stroke="0" extrusionOk="0">
                  <a:moveTo>
                    <a:pt x="8284" y="-1"/>
                  </a:moveTo>
                  <a:cubicBezTo>
                    <a:pt x="16345" y="3347"/>
                    <a:pt x="21600" y="11218"/>
                    <a:pt x="21600" y="19948"/>
                  </a:cubicBezTo>
                  <a:cubicBezTo>
                    <a:pt x="21600" y="28775"/>
                    <a:pt x="16228" y="36714"/>
                    <a:pt x="8035" y="39997"/>
                  </a:cubicBezTo>
                  <a:lnTo>
                    <a:pt x="0" y="19948"/>
                  </a:lnTo>
                  <a:close/>
                </a:path>
              </a:pathLst>
            </a:custGeom>
            <a:noFill/>
            <a:ln w="57150">
              <a:solidFill>
                <a:srgbClr val="FFCD00"/>
              </a:solidFill>
              <a:round/>
              <a:headEnd/>
              <a:tailEnd/>
            </a:ln>
          </p:spPr>
          <p:txBody>
            <a:bodyPr lIns="22472" tIns="11236" rIns="22472" bIns="11236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41" name="Arc 53"/>
            <p:cNvSpPr>
              <a:spLocks noChangeAspect="1"/>
            </p:cNvSpPr>
            <p:nvPr/>
          </p:nvSpPr>
          <p:spPr bwMode="auto">
            <a:xfrm>
              <a:off x="2602" y="1004"/>
              <a:ext cx="238" cy="635"/>
            </a:xfrm>
            <a:custGeom>
              <a:avLst/>
              <a:gdLst>
                <a:gd name="T0" fmla="*/ 97 w 21600"/>
                <a:gd name="T1" fmla="*/ 0 h 39545"/>
                <a:gd name="T2" fmla="*/ 95 w 21600"/>
                <a:gd name="T3" fmla="*/ 635 h 39545"/>
                <a:gd name="T4" fmla="*/ 0 w 21600"/>
                <a:gd name="T5" fmla="*/ 317 h 3954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545"/>
                <a:gd name="T11" fmla="*/ 21600 w 21600"/>
                <a:gd name="T12" fmla="*/ 39545 h 395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545" fill="none" extrusionOk="0">
                  <a:moveTo>
                    <a:pt x="8779" y="-1"/>
                  </a:moveTo>
                  <a:cubicBezTo>
                    <a:pt x="16575" y="3467"/>
                    <a:pt x="21600" y="11201"/>
                    <a:pt x="21600" y="19735"/>
                  </a:cubicBezTo>
                  <a:cubicBezTo>
                    <a:pt x="21600" y="28336"/>
                    <a:pt x="16496" y="36117"/>
                    <a:pt x="8608" y="39545"/>
                  </a:cubicBezTo>
                </a:path>
                <a:path w="21600" h="39545" stroke="0" extrusionOk="0">
                  <a:moveTo>
                    <a:pt x="8779" y="-1"/>
                  </a:moveTo>
                  <a:cubicBezTo>
                    <a:pt x="16575" y="3467"/>
                    <a:pt x="21600" y="11201"/>
                    <a:pt x="21600" y="19735"/>
                  </a:cubicBezTo>
                  <a:cubicBezTo>
                    <a:pt x="21600" y="28336"/>
                    <a:pt x="16496" y="36117"/>
                    <a:pt x="8608" y="39545"/>
                  </a:cubicBezTo>
                  <a:lnTo>
                    <a:pt x="0" y="19735"/>
                  </a:lnTo>
                  <a:close/>
                </a:path>
              </a:pathLst>
            </a:custGeom>
            <a:noFill/>
            <a:ln w="57150">
              <a:solidFill>
                <a:srgbClr val="0065FF"/>
              </a:solidFill>
              <a:round/>
              <a:headEnd/>
              <a:tailEnd/>
            </a:ln>
          </p:spPr>
          <p:txBody>
            <a:bodyPr lIns="22472" tIns="11236" rIns="22472" bIns="11236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42" name="Freeform 54"/>
            <p:cNvSpPr>
              <a:spLocks noChangeAspect="1"/>
            </p:cNvSpPr>
            <p:nvPr/>
          </p:nvSpPr>
          <p:spPr bwMode="auto">
            <a:xfrm flipV="1">
              <a:off x="637" y="1775"/>
              <a:ext cx="698" cy="170"/>
            </a:xfrm>
            <a:custGeom>
              <a:avLst/>
              <a:gdLst>
                <a:gd name="T0" fmla="*/ 0 w 1156"/>
                <a:gd name="T1" fmla="*/ 186 h 186"/>
                <a:gd name="T2" fmla="*/ 294 w 1156"/>
                <a:gd name="T3" fmla="*/ 112 h 186"/>
                <a:gd name="T4" fmla="*/ 630 w 1156"/>
                <a:gd name="T5" fmla="*/ 50 h 186"/>
                <a:gd name="T6" fmla="*/ 906 w 1156"/>
                <a:gd name="T7" fmla="*/ 14 h 186"/>
                <a:gd name="T8" fmla="*/ 1156 w 1156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6"/>
                <a:gd name="T16" fmla="*/ 0 h 186"/>
                <a:gd name="T17" fmla="*/ 1156 w 1156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6" h="186">
                  <a:moveTo>
                    <a:pt x="0" y="186"/>
                  </a:moveTo>
                  <a:cubicBezTo>
                    <a:pt x="94" y="160"/>
                    <a:pt x="189" y="135"/>
                    <a:pt x="294" y="112"/>
                  </a:cubicBezTo>
                  <a:cubicBezTo>
                    <a:pt x="399" y="89"/>
                    <a:pt x="528" y="66"/>
                    <a:pt x="630" y="50"/>
                  </a:cubicBezTo>
                  <a:cubicBezTo>
                    <a:pt x="732" y="34"/>
                    <a:pt x="818" y="22"/>
                    <a:pt x="906" y="14"/>
                  </a:cubicBezTo>
                  <a:cubicBezTo>
                    <a:pt x="994" y="6"/>
                    <a:pt x="1075" y="3"/>
                    <a:pt x="1156" y="0"/>
                  </a:cubicBezTo>
                </a:path>
              </a:pathLst>
            </a:custGeom>
            <a:noFill/>
            <a:ln w="57150">
              <a:solidFill>
                <a:srgbClr val="FFCD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3" name="Freeform 55"/>
            <p:cNvSpPr>
              <a:spLocks noChangeAspect="1"/>
            </p:cNvSpPr>
            <p:nvPr/>
          </p:nvSpPr>
          <p:spPr bwMode="auto">
            <a:xfrm flipH="1" flipV="1">
              <a:off x="1686" y="1825"/>
              <a:ext cx="724" cy="182"/>
            </a:xfrm>
            <a:custGeom>
              <a:avLst/>
              <a:gdLst>
                <a:gd name="T0" fmla="*/ 0 w 1156"/>
                <a:gd name="T1" fmla="*/ 186 h 186"/>
                <a:gd name="T2" fmla="*/ 294 w 1156"/>
                <a:gd name="T3" fmla="*/ 112 h 186"/>
                <a:gd name="T4" fmla="*/ 630 w 1156"/>
                <a:gd name="T5" fmla="*/ 50 h 186"/>
                <a:gd name="T6" fmla="*/ 906 w 1156"/>
                <a:gd name="T7" fmla="*/ 14 h 186"/>
                <a:gd name="T8" fmla="*/ 1156 w 1156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6"/>
                <a:gd name="T16" fmla="*/ 0 h 186"/>
                <a:gd name="T17" fmla="*/ 1156 w 1156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6" h="186">
                  <a:moveTo>
                    <a:pt x="0" y="186"/>
                  </a:moveTo>
                  <a:cubicBezTo>
                    <a:pt x="94" y="160"/>
                    <a:pt x="189" y="135"/>
                    <a:pt x="294" y="112"/>
                  </a:cubicBezTo>
                  <a:cubicBezTo>
                    <a:pt x="399" y="89"/>
                    <a:pt x="528" y="66"/>
                    <a:pt x="630" y="50"/>
                  </a:cubicBezTo>
                  <a:cubicBezTo>
                    <a:pt x="732" y="34"/>
                    <a:pt x="818" y="22"/>
                    <a:pt x="906" y="14"/>
                  </a:cubicBezTo>
                  <a:cubicBezTo>
                    <a:pt x="994" y="6"/>
                    <a:pt x="1075" y="3"/>
                    <a:pt x="1156" y="0"/>
                  </a:cubicBezTo>
                </a:path>
              </a:pathLst>
            </a:custGeom>
            <a:noFill/>
            <a:ln w="57150">
              <a:solidFill>
                <a:srgbClr val="FFCD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4" name="Freeform 56"/>
            <p:cNvSpPr>
              <a:spLocks noChangeAspect="1"/>
            </p:cNvSpPr>
            <p:nvPr/>
          </p:nvSpPr>
          <p:spPr bwMode="auto">
            <a:xfrm flipH="1" flipV="1">
              <a:off x="1686" y="1776"/>
              <a:ext cx="697" cy="172"/>
            </a:xfrm>
            <a:custGeom>
              <a:avLst/>
              <a:gdLst>
                <a:gd name="T0" fmla="*/ 0 w 1156"/>
                <a:gd name="T1" fmla="*/ 186 h 186"/>
                <a:gd name="T2" fmla="*/ 294 w 1156"/>
                <a:gd name="T3" fmla="*/ 112 h 186"/>
                <a:gd name="T4" fmla="*/ 630 w 1156"/>
                <a:gd name="T5" fmla="*/ 50 h 186"/>
                <a:gd name="T6" fmla="*/ 906 w 1156"/>
                <a:gd name="T7" fmla="*/ 14 h 186"/>
                <a:gd name="T8" fmla="*/ 1156 w 1156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6"/>
                <a:gd name="T16" fmla="*/ 0 h 186"/>
                <a:gd name="T17" fmla="*/ 1156 w 1156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6" h="186">
                  <a:moveTo>
                    <a:pt x="0" y="186"/>
                  </a:moveTo>
                  <a:cubicBezTo>
                    <a:pt x="94" y="160"/>
                    <a:pt x="189" y="135"/>
                    <a:pt x="294" y="112"/>
                  </a:cubicBezTo>
                  <a:cubicBezTo>
                    <a:pt x="399" y="89"/>
                    <a:pt x="528" y="66"/>
                    <a:pt x="630" y="50"/>
                  </a:cubicBezTo>
                  <a:cubicBezTo>
                    <a:pt x="732" y="34"/>
                    <a:pt x="818" y="22"/>
                    <a:pt x="906" y="14"/>
                  </a:cubicBezTo>
                  <a:cubicBezTo>
                    <a:pt x="994" y="6"/>
                    <a:pt x="1075" y="3"/>
                    <a:pt x="1156" y="0"/>
                  </a:cubicBezTo>
                </a:path>
              </a:pathLst>
            </a:custGeom>
            <a:noFill/>
            <a:ln w="57150">
              <a:solidFill>
                <a:srgbClr val="0065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" name="AutoShape 57"/>
            <p:cNvSpPr>
              <a:spLocks noChangeAspect="1" noChangeArrowheads="1"/>
            </p:cNvSpPr>
            <p:nvPr/>
          </p:nvSpPr>
          <p:spPr bwMode="auto">
            <a:xfrm rot="20144935" flipH="1">
              <a:off x="2471" y="1063"/>
              <a:ext cx="58" cy="43"/>
            </a:xfrm>
            <a:prstGeom prst="irregularSeal2">
              <a:avLst/>
            </a:prstGeom>
            <a:solidFill>
              <a:srgbClr val="00CC99"/>
            </a:solidFill>
            <a:ln w="9525">
              <a:solidFill>
                <a:srgbClr val="72E0E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" name="Freeform 58"/>
            <p:cNvSpPr>
              <a:spLocks noChangeAspect="1"/>
            </p:cNvSpPr>
            <p:nvPr/>
          </p:nvSpPr>
          <p:spPr bwMode="auto">
            <a:xfrm>
              <a:off x="1422" y="1736"/>
              <a:ext cx="1077" cy="447"/>
            </a:xfrm>
            <a:custGeom>
              <a:avLst/>
              <a:gdLst>
                <a:gd name="T0" fmla="*/ 1602 w 1602"/>
                <a:gd name="T1" fmla="*/ 0 h 643"/>
                <a:gd name="T2" fmla="*/ 1380 w 1602"/>
                <a:gd name="T3" fmla="*/ 120 h 643"/>
                <a:gd name="T4" fmla="*/ 1074 w 1602"/>
                <a:gd name="T5" fmla="*/ 300 h 643"/>
                <a:gd name="T6" fmla="*/ 732 w 1602"/>
                <a:gd name="T7" fmla="*/ 474 h 643"/>
                <a:gd name="T8" fmla="*/ 150 w 1602"/>
                <a:gd name="T9" fmla="*/ 624 h 643"/>
                <a:gd name="T10" fmla="*/ 0 w 1602"/>
                <a:gd name="T11" fmla="*/ 588 h 6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2"/>
                <a:gd name="T19" fmla="*/ 0 h 643"/>
                <a:gd name="T20" fmla="*/ 1602 w 1602"/>
                <a:gd name="T21" fmla="*/ 643 h 6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2" h="643">
                  <a:moveTo>
                    <a:pt x="1602" y="0"/>
                  </a:moveTo>
                  <a:cubicBezTo>
                    <a:pt x="1565" y="20"/>
                    <a:pt x="1468" y="70"/>
                    <a:pt x="1380" y="120"/>
                  </a:cubicBezTo>
                  <a:cubicBezTo>
                    <a:pt x="1292" y="170"/>
                    <a:pt x="1182" y="241"/>
                    <a:pt x="1074" y="300"/>
                  </a:cubicBezTo>
                  <a:cubicBezTo>
                    <a:pt x="966" y="359"/>
                    <a:pt x="886" y="420"/>
                    <a:pt x="732" y="474"/>
                  </a:cubicBezTo>
                  <a:cubicBezTo>
                    <a:pt x="578" y="528"/>
                    <a:pt x="272" y="605"/>
                    <a:pt x="150" y="624"/>
                  </a:cubicBezTo>
                  <a:cubicBezTo>
                    <a:pt x="28" y="643"/>
                    <a:pt x="31" y="595"/>
                    <a:pt x="0" y="588"/>
                  </a:cubicBezTo>
                </a:path>
              </a:pathLst>
            </a:custGeom>
            <a:noFill/>
            <a:ln w="38100">
              <a:solidFill>
                <a:srgbClr val="00971A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" name="Rectangle 59"/>
            <p:cNvSpPr>
              <a:spLocks noChangeAspect="1" noChangeArrowheads="1"/>
            </p:cNvSpPr>
            <p:nvPr/>
          </p:nvSpPr>
          <p:spPr bwMode="auto">
            <a:xfrm rot="2071879" flipH="1">
              <a:off x="441" y="1658"/>
              <a:ext cx="74" cy="74"/>
            </a:xfrm>
            <a:prstGeom prst="rect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" name="Rectangle 60"/>
            <p:cNvSpPr>
              <a:spLocks noChangeAspect="1" noChangeArrowheads="1"/>
            </p:cNvSpPr>
            <p:nvPr/>
          </p:nvSpPr>
          <p:spPr bwMode="auto">
            <a:xfrm>
              <a:off x="1474" y="1943"/>
              <a:ext cx="74" cy="73"/>
            </a:xfrm>
            <a:prstGeom prst="rect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9" name="Text Box 61"/>
            <p:cNvSpPr txBox="1">
              <a:spLocks noChangeAspect="1" noChangeArrowheads="1"/>
            </p:cNvSpPr>
            <p:nvPr/>
          </p:nvSpPr>
          <p:spPr bwMode="auto">
            <a:xfrm>
              <a:off x="409" y="1515"/>
              <a:ext cx="50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2472" tIns="11236" rIns="22472" bIns="11236"/>
            <a:lstStyle/>
            <a:p>
              <a:pPr algn="ctr"/>
              <a:r>
                <a:rPr lang="en-US" sz="1200">
                  <a:solidFill>
                    <a:srgbClr val="FF0000"/>
                  </a:solidFill>
                  <a:latin typeface="Times New Roman" pitchFamily="18" charset="0"/>
                </a:rPr>
                <a:t>PHENIX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0" name="Text Box 62"/>
            <p:cNvSpPr txBox="1">
              <a:spLocks noChangeAspect="1" noChangeArrowheads="1"/>
            </p:cNvSpPr>
            <p:nvPr/>
          </p:nvSpPr>
          <p:spPr bwMode="auto">
            <a:xfrm>
              <a:off x="1345" y="1821"/>
              <a:ext cx="32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2472" tIns="11236" rIns="22472" bIns="11236"/>
            <a:lstStyle/>
            <a:p>
              <a:pPr algn="ctr"/>
              <a:r>
                <a:rPr lang="en-US" sz="1200">
                  <a:solidFill>
                    <a:srgbClr val="FF0000"/>
                  </a:solidFill>
                  <a:latin typeface="Times New Roman" pitchFamily="18" charset="0"/>
                </a:rPr>
                <a:t>STAR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1" name="Text Box 63"/>
            <p:cNvSpPr txBox="1">
              <a:spLocks noChangeAspect="1" noChangeArrowheads="1"/>
            </p:cNvSpPr>
            <p:nvPr/>
          </p:nvSpPr>
          <p:spPr bwMode="auto">
            <a:xfrm>
              <a:off x="2530" y="624"/>
              <a:ext cx="5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2472" tIns="11236" rIns="22472" bIns="11236"/>
            <a:lstStyle/>
            <a:p>
              <a:pPr algn="ctr"/>
              <a:r>
                <a:rPr lang="en-US" sz="1400">
                  <a:solidFill>
                    <a:srgbClr val="FF0000"/>
                  </a:solidFill>
                  <a:latin typeface="Times New Roman" pitchFamily="18" charset="0"/>
                </a:rPr>
                <a:t>e-cooling (RHIC II)</a:t>
              </a:r>
              <a:endParaRPr lang="en-US" sz="1400">
                <a:latin typeface="Times New Roman" pitchFamily="18" charset="0"/>
              </a:endParaRPr>
            </a:p>
          </p:txBody>
        </p:sp>
        <p:grpSp>
          <p:nvGrpSpPr>
            <p:cNvPr id="52" name="Group 64"/>
            <p:cNvGrpSpPr>
              <a:grpSpLocks/>
            </p:cNvGrpSpPr>
            <p:nvPr/>
          </p:nvGrpSpPr>
          <p:grpSpPr bwMode="auto">
            <a:xfrm rot="-1200000">
              <a:off x="2334" y="1169"/>
              <a:ext cx="343" cy="167"/>
              <a:chOff x="3476" y="1536"/>
              <a:chExt cx="508" cy="240"/>
            </a:xfrm>
          </p:grpSpPr>
          <p:grpSp>
            <p:nvGrpSpPr>
              <p:cNvPr id="92" name="Group 65"/>
              <p:cNvGrpSpPr>
                <a:grpSpLocks/>
              </p:cNvGrpSpPr>
              <p:nvPr/>
            </p:nvGrpSpPr>
            <p:grpSpPr bwMode="auto">
              <a:xfrm rot="-1800000">
                <a:off x="3476" y="1536"/>
                <a:ext cx="508" cy="240"/>
                <a:chOff x="3476" y="1536"/>
                <a:chExt cx="336" cy="144"/>
              </a:xfrm>
            </p:grpSpPr>
            <p:sp>
              <p:nvSpPr>
                <p:cNvPr id="101" name="Oval 66"/>
                <p:cNvSpPr>
                  <a:spLocks noChangeArrowheads="1"/>
                </p:cNvSpPr>
                <p:nvPr/>
              </p:nvSpPr>
              <p:spPr bwMode="auto">
                <a:xfrm>
                  <a:off x="3552" y="1536"/>
                  <a:ext cx="192" cy="96"/>
                </a:xfrm>
                <a:prstGeom prst="ellipse">
                  <a:avLst/>
                </a:prstGeom>
                <a:noFill/>
                <a:ln w="25400">
                  <a:solidFill>
                    <a:srgbClr val="33CCCC"/>
                  </a:solidFill>
                  <a:round/>
                  <a:headEnd type="none" w="sm" len="sm"/>
                  <a:tailEnd type="none" w="med" len="lg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02" name="Oval 67"/>
                <p:cNvSpPr>
                  <a:spLocks noChangeArrowheads="1"/>
                </p:cNvSpPr>
                <p:nvPr/>
              </p:nvSpPr>
              <p:spPr bwMode="auto">
                <a:xfrm>
                  <a:off x="3476" y="1536"/>
                  <a:ext cx="336" cy="144"/>
                </a:xfrm>
                <a:prstGeom prst="ellipse">
                  <a:avLst/>
                </a:prstGeom>
                <a:noFill/>
                <a:ln w="25400">
                  <a:solidFill>
                    <a:srgbClr val="33CCCC"/>
                  </a:solidFill>
                  <a:round/>
                  <a:headEnd type="none" w="sm" len="sm"/>
                  <a:tailEnd type="none" w="med" len="lg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68"/>
              <p:cNvGrpSpPr>
                <a:grpSpLocks noChangeAspect="1"/>
              </p:cNvGrpSpPr>
              <p:nvPr/>
            </p:nvGrpSpPr>
            <p:grpSpPr bwMode="auto">
              <a:xfrm rot="19800000" flipH="1">
                <a:off x="3506" y="1564"/>
                <a:ext cx="208" cy="69"/>
                <a:chOff x="3148" y="1442"/>
                <a:chExt cx="384" cy="169"/>
              </a:xfrm>
            </p:grpSpPr>
            <p:sp>
              <p:nvSpPr>
                <p:cNvPr id="94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3148" y="1442"/>
                  <a:ext cx="96" cy="16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99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95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3196" y="1442"/>
                  <a:ext cx="96" cy="16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99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96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244" y="1442"/>
                  <a:ext cx="96" cy="16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99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97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3292" y="1442"/>
                  <a:ext cx="96" cy="16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99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98" name="Oval 73"/>
                <p:cNvSpPr>
                  <a:spLocks noChangeAspect="1" noChangeArrowheads="1"/>
                </p:cNvSpPr>
                <p:nvPr/>
              </p:nvSpPr>
              <p:spPr bwMode="auto">
                <a:xfrm>
                  <a:off x="3340" y="1442"/>
                  <a:ext cx="96" cy="16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99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99" name="Oval 74"/>
                <p:cNvSpPr>
                  <a:spLocks noChangeAspect="1" noChangeArrowheads="1"/>
                </p:cNvSpPr>
                <p:nvPr/>
              </p:nvSpPr>
              <p:spPr bwMode="auto">
                <a:xfrm>
                  <a:off x="3388" y="1442"/>
                  <a:ext cx="96" cy="16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99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00" name="Oval 75"/>
                <p:cNvSpPr>
                  <a:spLocks noChangeAspect="1" noChangeArrowheads="1"/>
                </p:cNvSpPr>
                <p:nvPr/>
              </p:nvSpPr>
              <p:spPr bwMode="auto">
                <a:xfrm>
                  <a:off x="3436" y="1442"/>
                  <a:ext cx="96" cy="16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99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3" name="Rectangle 76"/>
            <p:cNvSpPr>
              <a:spLocks noChangeAspect="1" noChangeArrowheads="1"/>
            </p:cNvSpPr>
            <p:nvPr/>
          </p:nvSpPr>
          <p:spPr bwMode="auto">
            <a:xfrm rot="-2071879" flipH="1" flipV="1">
              <a:off x="2497" y="1677"/>
              <a:ext cx="74" cy="70"/>
            </a:xfrm>
            <a:prstGeom prst="rect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3333C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4" name="Line 77"/>
            <p:cNvSpPr>
              <a:spLocks noChangeShapeType="1"/>
            </p:cNvSpPr>
            <p:nvPr/>
          </p:nvSpPr>
          <p:spPr bwMode="auto">
            <a:xfrm flipH="1">
              <a:off x="2475" y="1072"/>
              <a:ext cx="32" cy="100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 type="none" w="sm" len="sm"/>
              <a:tailEnd type="non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78"/>
            <p:cNvSpPr>
              <a:spLocks noChangeShapeType="1"/>
            </p:cNvSpPr>
            <p:nvPr/>
          </p:nvSpPr>
          <p:spPr bwMode="auto">
            <a:xfrm flipV="1">
              <a:off x="2331" y="1263"/>
              <a:ext cx="65" cy="33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 type="none" w="sm" len="sm"/>
              <a:tailEnd type="non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AutoShape 79"/>
            <p:cNvSpPr>
              <a:spLocks noChangeAspect="1" noChangeArrowheads="1"/>
            </p:cNvSpPr>
            <p:nvPr/>
          </p:nvSpPr>
          <p:spPr bwMode="auto">
            <a:xfrm rot="20144935" flipH="1">
              <a:off x="2300" y="1271"/>
              <a:ext cx="57" cy="51"/>
            </a:xfrm>
            <a:prstGeom prst="sun">
              <a:avLst>
                <a:gd name="adj" fmla="val 25000"/>
              </a:avLst>
            </a:prstGeom>
            <a:solidFill>
              <a:srgbClr val="3333CC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>
              <a:off x="2609" y="966"/>
              <a:ext cx="63" cy="243"/>
            </a:xfrm>
            <a:custGeom>
              <a:avLst/>
              <a:gdLst>
                <a:gd name="T0" fmla="*/ 0 w 94"/>
                <a:gd name="T1" fmla="*/ 348 h 348"/>
                <a:gd name="T2" fmla="*/ 81 w 94"/>
                <a:gd name="T3" fmla="*/ 192 h 348"/>
                <a:gd name="T4" fmla="*/ 81 w 94"/>
                <a:gd name="T5" fmla="*/ 48 h 348"/>
                <a:gd name="T6" fmla="*/ 33 w 94"/>
                <a:gd name="T7" fmla="*/ 0 h 3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348"/>
                <a:gd name="T14" fmla="*/ 94 w 94"/>
                <a:gd name="T15" fmla="*/ 348 h 3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348">
                  <a:moveTo>
                    <a:pt x="0" y="348"/>
                  </a:moveTo>
                  <a:cubicBezTo>
                    <a:pt x="12" y="322"/>
                    <a:pt x="68" y="242"/>
                    <a:pt x="81" y="192"/>
                  </a:cubicBezTo>
                  <a:cubicBezTo>
                    <a:pt x="94" y="142"/>
                    <a:pt x="89" y="80"/>
                    <a:pt x="81" y="48"/>
                  </a:cubicBezTo>
                  <a:cubicBezTo>
                    <a:pt x="73" y="16"/>
                    <a:pt x="41" y="8"/>
                    <a:pt x="33" y="0"/>
                  </a:cubicBezTo>
                </a:path>
              </a:pathLst>
            </a:custGeom>
            <a:noFill/>
            <a:ln w="25400">
              <a:solidFill>
                <a:srgbClr val="33CCCC"/>
              </a:solidFill>
              <a:round/>
              <a:headEnd type="none" w="sm" len="sm"/>
              <a:tailEnd type="non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1"/>
            <p:cNvSpPr>
              <a:spLocks/>
            </p:cNvSpPr>
            <p:nvPr/>
          </p:nvSpPr>
          <p:spPr bwMode="auto">
            <a:xfrm>
              <a:off x="2237" y="766"/>
              <a:ext cx="205" cy="139"/>
            </a:xfrm>
            <a:custGeom>
              <a:avLst/>
              <a:gdLst>
                <a:gd name="T0" fmla="*/ 304 w 304"/>
                <a:gd name="T1" fmla="*/ 200 h 200"/>
                <a:gd name="T2" fmla="*/ 256 w 304"/>
                <a:gd name="T3" fmla="*/ 152 h 200"/>
                <a:gd name="T4" fmla="*/ 112 w 304"/>
                <a:gd name="T5" fmla="*/ 200 h 200"/>
                <a:gd name="T6" fmla="*/ 16 w 304"/>
                <a:gd name="T7" fmla="*/ 152 h 200"/>
                <a:gd name="T8" fmla="*/ 16 w 304"/>
                <a:gd name="T9" fmla="*/ 56 h 200"/>
                <a:gd name="T10" fmla="*/ 112 w 304"/>
                <a:gd name="T11" fmla="*/ 8 h 200"/>
                <a:gd name="T12" fmla="*/ 304 w 304"/>
                <a:gd name="T13" fmla="*/ 104 h 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4"/>
                <a:gd name="T22" fmla="*/ 0 h 200"/>
                <a:gd name="T23" fmla="*/ 304 w 304"/>
                <a:gd name="T24" fmla="*/ 200 h 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4" h="200">
                  <a:moveTo>
                    <a:pt x="304" y="200"/>
                  </a:moveTo>
                  <a:cubicBezTo>
                    <a:pt x="296" y="176"/>
                    <a:pt x="288" y="152"/>
                    <a:pt x="256" y="152"/>
                  </a:cubicBezTo>
                  <a:cubicBezTo>
                    <a:pt x="224" y="152"/>
                    <a:pt x="152" y="200"/>
                    <a:pt x="112" y="200"/>
                  </a:cubicBezTo>
                  <a:cubicBezTo>
                    <a:pt x="72" y="200"/>
                    <a:pt x="32" y="176"/>
                    <a:pt x="16" y="152"/>
                  </a:cubicBezTo>
                  <a:cubicBezTo>
                    <a:pt x="0" y="128"/>
                    <a:pt x="0" y="80"/>
                    <a:pt x="16" y="56"/>
                  </a:cubicBezTo>
                  <a:cubicBezTo>
                    <a:pt x="32" y="32"/>
                    <a:pt x="64" y="0"/>
                    <a:pt x="112" y="8"/>
                  </a:cubicBezTo>
                  <a:cubicBezTo>
                    <a:pt x="160" y="16"/>
                    <a:pt x="269" y="89"/>
                    <a:pt x="304" y="104"/>
                  </a:cubicBezTo>
                </a:path>
              </a:pathLst>
            </a:custGeom>
            <a:noFill/>
            <a:ln w="25400">
              <a:solidFill>
                <a:srgbClr val="33CCCC"/>
              </a:solidFill>
              <a:round/>
              <a:headEnd type="none" w="sm" len="sm"/>
              <a:tailEnd type="non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2"/>
            <p:cNvSpPr>
              <a:spLocks/>
            </p:cNvSpPr>
            <p:nvPr/>
          </p:nvSpPr>
          <p:spPr bwMode="auto">
            <a:xfrm>
              <a:off x="2571" y="1005"/>
              <a:ext cx="38" cy="100"/>
            </a:xfrm>
            <a:custGeom>
              <a:avLst/>
              <a:gdLst>
                <a:gd name="T0" fmla="*/ 48 w 56"/>
                <a:gd name="T1" fmla="*/ 0 h 144"/>
                <a:gd name="T2" fmla="*/ 48 w 56"/>
                <a:gd name="T3" fmla="*/ 96 h 144"/>
                <a:gd name="T4" fmla="*/ 0 w 56"/>
                <a:gd name="T5" fmla="*/ 144 h 144"/>
                <a:gd name="T6" fmla="*/ 0 60000 65536"/>
                <a:gd name="T7" fmla="*/ 0 60000 65536"/>
                <a:gd name="T8" fmla="*/ 0 60000 65536"/>
                <a:gd name="T9" fmla="*/ 0 w 56"/>
                <a:gd name="T10" fmla="*/ 0 h 144"/>
                <a:gd name="T11" fmla="*/ 56 w 5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144">
                  <a:moveTo>
                    <a:pt x="48" y="0"/>
                  </a:moveTo>
                  <a:cubicBezTo>
                    <a:pt x="52" y="36"/>
                    <a:pt x="56" y="72"/>
                    <a:pt x="48" y="96"/>
                  </a:cubicBezTo>
                  <a:cubicBezTo>
                    <a:pt x="40" y="120"/>
                    <a:pt x="8" y="136"/>
                    <a:pt x="0" y="144"/>
                  </a:cubicBezTo>
                </a:path>
              </a:pathLst>
            </a:custGeom>
            <a:noFill/>
            <a:ln w="25400">
              <a:solidFill>
                <a:srgbClr val="33CCCC"/>
              </a:solidFill>
              <a:round/>
              <a:headEnd type="none" w="sm" len="sm"/>
              <a:tailEnd type="non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83"/>
            <p:cNvSpPr>
              <a:spLocks noChangeAspect="1" noChangeArrowheads="1"/>
            </p:cNvSpPr>
            <p:nvPr/>
          </p:nvSpPr>
          <p:spPr bwMode="auto">
            <a:xfrm>
              <a:off x="1126" y="2208"/>
              <a:ext cx="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2472" tIns="11236" rIns="22472" bIns="11236"/>
            <a:lstStyle/>
            <a:p>
              <a:endParaRPr lang="en-US" sz="600">
                <a:solidFill>
                  <a:srgbClr val="000000"/>
                </a:solidFill>
                <a:latin typeface="Times New Roman" pitchFamily="18" charset="0"/>
              </a:endParaRPr>
            </a:p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" name="Freeform 84"/>
            <p:cNvSpPr>
              <a:spLocks noChangeAspect="1"/>
            </p:cNvSpPr>
            <p:nvPr/>
          </p:nvSpPr>
          <p:spPr bwMode="auto">
            <a:xfrm>
              <a:off x="2567" y="992"/>
              <a:ext cx="239" cy="694"/>
            </a:xfrm>
            <a:custGeom>
              <a:avLst/>
              <a:gdLst>
                <a:gd name="T0" fmla="*/ 0 w 355"/>
                <a:gd name="T1" fmla="*/ 996 h 996"/>
                <a:gd name="T2" fmla="*/ 276 w 355"/>
                <a:gd name="T3" fmla="*/ 774 h 996"/>
                <a:gd name="T4" fmla="*/ 354 w 355"/>
                <a:gd name="T5" fmla="*/ 390 h 996"/>
                <a:gd name="T6" fmla="*/ 282 w 355"/>
                <a:gd name="T7" fmla="*/ 168 h 996"/>
                <a:gd name="T8" fmla="*/ 114 w 355"/>
                <a:gd name="T9" fmla="*/ 0 h 9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5"/>
                <a:gd name="T16" fmla="*/ 0 h 996"/>
                <a:gd name="T17" fmla="*/ 355 w 355"/>
                <a:gd name="T18" fmla="*/ 996 h 9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5" h="996">
                  <a:moveTo>
                    <a:pt x="0" y="996"/>
                  </a:moveTo>
                  <a:cubicBezTo>
                    <a:pt x="46" y="958"/>
                    <a:pt x="217" y="875"/>
                    <a:pt x="276" y="774"/>
                  </a:cubicBezTo>
                  <a:cubicBezTo>
                    <a:pt x="335" y="673"/>
                    <a:pt x="353" y="491"/>
                    <a:pt x="354" y="390"/>
                  </a:cubicBezTo>
                  <a:cubicBezTo>
                    <a:pt x="355" y="289"/>
                    <a:pt x="322" y="233"/>
                    <a:pt x="282" y="168"/>
                  </a:cubicBezTo>
                  <a:cubicBezTo>
                    <a:pt x="242" y="103"/>
                    <a:pt x="149" y="35"/>
                    <a:pt x="114" y="0"/>
                  </a:cubicBezTo>
                </a:path>
              </a:pathLst>
            </a:custGeom>
            <a:noFill/>
            <a:ln w="38100">
              <a:solidFill>
                <a:srgbClr val="00971A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2" name="Line 85"/>
            <p:cNvSpPr>
              <a:spLocks noChangeShapeType="1"/>
            </p:cNvSpPr>
            <p:nvPr/>
          </p:nvSpPr>
          <p:spPr bwMode="auto">
            <a:xfrm flipH="1" flipV="1">
              <a:off x="1925" y="2074"/>
              <a:ext cx="65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86"/>
            <p:cNvSpPr txBox="1">
              <a:spLocks noChangeArrowheads="1"/>
            </p:cNvSpPr>
            <p:nvPr/>
          </p:nvSpPr>
          <p:spPr bwMode="auto">
            <a:xfrm>
              <a:off x="1654" y="2190"/>
              <a:ext cx="7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0735" tIns="30367" rIns="60735" bIns="30367"/>
            <a:lstStyle/>
            <a:p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Four e-beam passes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64" name="Freeform 87"/>
            <p:cNvSpPr>
              <a:spLocks noChangeAspect="1"/>
            </p:cNvSpPr>
            <p:nvPr/>
          </p:nvSpPr>
          <p:spPr bwMode="auto">
            <a:xfrm flipV="1">
              <a:off x="606" y="1821"/>
              <a:ext cx="728" cy="183"/>
            </a:xfrm>
            <a:custGeom>
              <a:avLst/>
              <a:gdLst>
                <a:gd name="T0" fmla="*/ 0 w 1156"/>
                <a:gd name="T1" fmla="*/ 186 h 186"/>
                <a:gd name="T2" fmla="*/ 294 w 1156"/>
                <a:gd name="T3" fmla="*/ 112 h 186"/>
                <a:gd name="T4" fmla="*/ 630 w 1156"/>
                <a:gd name="T5" fmla="*/ 50 h 186"/>
                <a:gd name="T6" fmla="*/ 906 w 1156"/>
                <a:gd name="T7" fmla="*/ 14 h 186"/>
                <a:gd name="T8" fmla="*/ 1156 w 1156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6"/>
                <a:gd name="T16" fmla="*/ 0 h 186"/>
                <a:gd name="T17" fmla="*/ 1156 w 1156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6" h="186">
                  <a:moveTo>
                    <a:pt x="0" y="186"/>
                  </a:moveTo>
                  <a:cubicBezTo>
                    <a:pt x="94" y="160"/>
                    <a:pt x="189" y="135"/>
                    <a:pt x="294" y="112"/>
                  </a:cubicBezTo>
                  <a:cubicBezTo>
                    <a:pt x="399" y="89"/>
                    <a:pt x="528" y="66"/>
                    <a:pt x="630" y="50"/>
                  </a:cubicBezTo>
                  <a:cubicBezTo>
                    <a:pt x="732" y="34"/>
                    <a:pt x="818" y="22"/>
                    <a:pt x="906" y="14"/>
                  </a:cubicBezTo>
                  <a:cubicBezTo>
                    <a:pt x="994" y="6"/>
                    <a:pt x="1075" y="3"/>
                    <a:pt x="1156" y="0"/>
                  </a:cubicBezTo>
                </a:path>
              </a:pathLst>
            </a:custGeom>
            <a:noFill/>
            <a:ln w="57150">
              <a:solidFill>
                <a:srgbClr val="0065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65" name="Group 88"/>
            <p:cNvGrpSpPr>
              <a:grpSpLocks/>
            </p:cNvGrpSpPr>
            <p:nvPr/>
          </p:nvGrpSpPr>
          <p:grpSpPr bwMode="auto">
            <a:xfrm>
              <a:off x="278" y="1837"/>
              <a:ext cx="1239" cy="535"/>
              <a:chOff x="1029" y="2543"/>
              <a:chExt cx="1843" cy="770"/>
            </a:xfrm>
          </p:grpSpPr>
          <p:sp>
            <p:nvSpPr>
              <p:cNvPr id="76" name="Arc 89"/>
              <p:cNvSpPr>
                <a:spLocks/>
              </p:cNvSpPr>
              <p:nvPr/>
            </p:nvSpPr>
            <p:spPr bwMode="auto">
              <a:xfrm rot="-9856175" flipH="1" flipV="1">
                <a:off x="2680" y="3008"/>
                <a:ext cx="192" cy="305"/>
              </a:xfrm>
              <a:custGeom>
                <a:avLst/>
                <a:gdLst>
                  <a:gd name="T0" fmla="*/ 0 w 21600"/>
                  <a:gd name="T1" fmla="*/ 0 h 43135"/>
                  <a:gd name="T2" fmla="*/ 15 w 21600"/>
                  <a:gd name="T3" fmla="*/ 305 h 43135"/>
                  <a:gd name="T4" fmla="*/ 0 w 21600"/>
                  <a:gd name="T5" fmla="*/ 153 h 4313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35"/>
                  <a:gd name="T11" fmla="*/ 21600 w 21600"/>
                  <a:gd name="T12" fmla="*/ 43135 h 431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35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880"/>
                      <a:pt x="12920" y="42260"/>
                      <a:pt x="1674" y="43135"/>
                    </a:cubicBezTo>
                  </a:path>
                  <a:path w="21600" h="43135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880"/>
                      <a:pt x="12920" y="42260"/>
                      <a:pt x="1674" y="4313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971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7" name="Arc 90"/>
              <p:cNvSpPr>
                <a:spLocks noChangeAspect="1"/>
              </p:cNvSpPr>
              <p:nvPr/>
            </p:nvSpPr>
            <p:spPr bwMode="auto">
              <a:xfrm rot="11743825" flipH="1">
                <a:off x="1683" y="2909"/>
                <a:ext cx="57" cy="17"/>
              </a:xfrm>
              <a:custGeom>
                <a:avLst/>
                <a:gdLst>
                  <a:gd name="T0" fmla="*/ 0 w 26876"/>
                  <a:gd name="T1" fmla="*/ 1 h 21600"/>
                  <a:gd name="T2" fmla="*/ 57 w 26876"/>
                  <a:gd name="T3" fmla="*/ 12 h 21600"/>
                  <a:gd name="T4" fmla="*/ 13 w 26876"/>
                  <a:gd name="T5" fmla="*/ 17 h 21600"/>
                  <a:gd name="T6" fmla="*/ 0 60000 65536"/>
                  <a:gd name="T7" fmla="*/ 0 60000 65536"/>
                  <a:gd name="T8" fmla="*/ 0 60000 65536"/>
                  <a:gd name="T9" fmla="*/ 0 w 26876"/>
                  <a:gd name="T10" fmla="*/ 0 h 21600"/>
                  <a:gd name="T11" fmla="*/ 26876 w 2687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76" h="21600" fill="none" extrusionOk="0">
                    <a:moveTo>
                      <a:pt x="-1" y="879"/>
                    </a:moveTo>
                    <a:cubicBezTo>
                      <a:pt x="1980" y="296"/>
                      <a:pt x="4035" y="-1"/>
                      <a:pt x="6100" y="0"/>
                    </a:cubicBezTo>
                    <a:cubicBezTo>
                      <a:pt x="15754" y="0"/>
                      <a:pt x="24236" y="6407"/>
                      <a:pt x="26876" y="15693"/>
                    </a:cubicBezTo>
                  </a:path>
                  <a:path w="26876" h="21600" stroke="0" extrusionOk="0">
                    <a:moveTo>
                      <a:pt x="-1" y="879"/>
                    </a:moveTo>
                    <a:cubicBezTo>
                      <a:pt x="1980" y="296"/>
                      <a:pt x="4035" y="-1"/>
                      <a:pt x="6100" y="0"/>
                    </a:cubicBezTo>
                    <a:cubicBezTo>
                      <a:pt x="15754" y="0"/>
                      <a:pt x="24236" y="6407"/>
                      <a:pt x="26876" y="15693"/>
                    </a:cubicBezTo>
                    <a:lnTo>
                      <a:pt x="61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971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8" name="Arc 91"/>
              <p:cNvSpPr>
                <a:spLocks noChangeAspect="1"/>
              </p:cNvSpPr>
              <p:nvPr/>
            </p:nvSpPr>
            <p:spPr bwMode="auto">
              <a:xfrm rot="11743825" flipV="1">
                <a:off x="1777" y="2897"/>
                <a:ext cx="56" cy="16"/>
              </a:xfrm>
              <a:custGeom>
                <a:avLst/>
                <a:gdLst>
                  <a:gd name="T0" fmla="*/ 0 w 26876"/>
                  <a:gd name="T1" fmla="*/ 1 h 21600"/>
                  <a:gd name="T2" fmla="*/ 56 w 26876"/>
                  <a:gd name="T3" fmla="*/ 12 h 21600"/>
                  <a:gd name="T4" fmla="*/ 13 w 26876"/>
                  <a:gd name="T5" fmla="*/ 16 h 21600"/>
                  <a:gd name="T6" fmla="*/ 0 60000 65536"/>
                  <a:gd name="T7" fmla="*/ 0 60000 65536"/>
                  <a:gd name="T8" fmla="*/ 0 60000 65536"/>
                  <a:gd name="T9" fmla="*/ 0 w 26876"/>
                  <a:gd name="T10" fmla="*/ 0 h 21600"/>
                  <a:gd name="T11" fmla="*/ 26876 w 2687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76" h="21600" fill="none" extrusionOk="0">
                    <a:moveTo>
                      <a:pt x="-1" y="879"/>
                    </a:moveTo>
                    <a:cubicBezTo>
                      <a:pt x="1980" y="296"/>
                      <a:pt x="4035" y="-1"/>
                      <a:pt x="6100" y="0"/>
                    </a:cubicBezTo>
                    <a:cubicBezTo>
                      <a:pt x="15754" y="0"/>
                      <a:pt x="24236" y="6407"/>
                      <a:pt x="26876" y="15693"/>
                    </a:cubicBezTo>
                  </a:path>
                  <a:path w="26876" h="21600" stroke="0" extrusionOk="0">
                    <a:moveTo>
                      <a:pt x="-1" y="879"/>
                    </a:moveTo>
                    <a:cubicBezTo>
                      <a:pt x="1980" y="296"/>
                      <a:pt x="4035" y="-1"/>
                      <a:pt x="6100" y="0"/>
                    </a:cubicBezTo>
                    <a:cubicBezTo>
                      <a:pt x="15754" y="0"/>
                      <a:pt x="24236" y="6407"/>
                      <a:pt x="26876" y="15693"/>
                    </a:cubicBezTo>
                    <a:lnTo>
                      <a:pt x="61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971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9" name="Line 92"/>
              <p:cNvSpPr>
                <a:spLocks noChangeAspect="1" noChangeShapeType="1"/>
              </p:cNvSpPr>
              <p:nvPr/>
            </p:nvSpPr>
            <p:spPr bwMode="auto">
              <a:xfrm rot="11743825" flipH="1">
                <a:off x="1743" y="2896"/>
                <a:ext cx="27" cy="32"/>
              </a:xfrm>
              <a:prstGeom prst="line">
                <a:avLst/>
              </a:prstGeom>
              <a:noFill/>
              <a:ln w="38100">
                <a:solidFill>
                  <a:srgbClr val="00971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0" name="Arc 93"/>
              <p:cNvSpPr>
                <a:spLocks noChangeAspect="1"/>
              </p:cNvSpPr>
              <p:nvPr/>
            </p:nvSpPr>
            <p:spPr bwMode="auto">
              <a:xfrm rot="-9856175" flipH="1" flipV="1">
                <a:off x="2058" y="2979"/>
                <a:ext cx="52" cy="20"/>
              </a:xfrm>
              <a:custGeom>
                <a:avLst/>
                <a:gdLst>
                  <a:gd name="T0" fmla="*/ 0 w 26876"/>
                  <a:gd name="T1" fmla="*/ 1 h 21600"/>
                  <a:gd name="T2" fmla="*/ 52 w 26876"/>
                  <a:gd name="T3" fmla="*/ 15 h 21600"/>
                  <a:gd name="T4" fmla="*/ 12 w 26876"/>
                  <a:gd name="T5" fmla="*/ 20 h 21600"/>
                  <a:gd name="T6" fmla="*/ 0 60000 65536"/>
                  <a:gd name="T7" fmla="*/ 0 60000 65536"/>
                  <a:gd name="T8" fmla="*/ 0 60000 65536"/>
                  <a:gd name="T9" fmla="*/ 0 w 26876"/>
                  <a:gd name="T10" fmla="*/ 0 h 21600"/>
                  <a:gd name="T11" fmla="*/ 26876 w 2687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76" h="21600" fill="none" extrusionOk="0">
                    <a:moveTo>
                      <a:pt x="-1" y="879"/>
                    </a:moveTo>
                    <a:cubicBezTo>
                      <a:pt x="1980" y="296"/>
                      <a:pt x="4035" y="-1"/>
                      <a:pt x="6100" y="0"/>
                    </a:cubicBezTo>
                    <a:cubicBezTo>
                      <a:pt x="15754" y="0"/>
                      <a:pt x="24236" y="6407"/>
                      <a:pt x="26876" y="15693"/>
                    </a:cubicBezTo>
                  </a:path>
                  <a:path w="26876" h="21600" stroke="0" extrusionOk="0">
                    <a:moveTo>
                      <a:pt x="-1" y="879"/>
                    </a:moveTo>
                    <a:cubicBezTo>
                      <a:pt x="1980" y="296"/>
                      <a:pt x="4035" y="-1"/>
                      <a:pt x="6100" y="0"/>
                    </a:cubicBezTo>
                    <a:cubicBezTo>
                      <a:pt x="15754" y="0"/>
                      <a:pt x="24236" y="6407"/>
                      <a:pt x="26876" y="15693"/>
                    </a:cubicBezTo>
                    <a:lnTo>
                      <a:pt x="61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971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1" name="Arc 94"/>
              <p:cNvSpPr>
                <a:spLocks noChangeAspect="1"/>
              </p:cNvSpPr>
              <p:nvPr/>
            </p:nvSpPr>
            <p:spPr bwMode="auto">
              <a:xfrm rot="-9856175">
                <a:off x="2120" y="3045"/>
                <a:ext cx="52" cy="20"/>
              </a:xfrm>
              <a:custGeom>
                <a:avLst/>
                <a:gdLst>
                  <a:gd name="T0" fmla="*/ 0 w 26876"/>
                  <a:gd name="T1" fmla="*/ 1 h 21600"/>
                  <a:gd name="T2" fmla="*/ 52 w 26876"/>
                  <a:gd name="T3" fmla="*/ 15 h 21600"/>
                  <a:gd name="T4" fmla="*/ 12 w 26876"/>
                  <a:gd name="T5" fmla="*/ 20 h 21600"/>
                  <a:gd name="T6" fmla="*/ 0 60000 65536"/>
                  <a:gd name="T7" fmla="*/ 0 60000 65536"/>
                  <a:gd name="T8" fmla="*/ 0 60000 65536"/>
                  <a:gd name="T9" fmla="*/ 0 w 26876"/>
                  <a:gd name="T10" fmla="*/ 0 h 21600"/>
                  <a:gd name="T11" fmla="*/ 26876 w 2687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76" h="21600" fill="none" extrusionOk="0">
                    <a:moveTo>
                      <a:pt x="-1" y="879"/>
                    </a:moveTo>
                    <a:cubicBezTo>
                      <a:pt x="1980" y="296"/>
                      <a:pt x="4035" y="-1"/>
                      <a:pt x="6100" y="0"/>
                    </a:cubicBezTo>
                    <a:cubicBezTo>
                      <a:pt x="15754" y="0"/>
                      <a:pt x="24236" y="6407"/>
                      <a:pt x="26876" y="15693"/>
                    </a:cubicBezTo>
                  </a:path>
                  <a:path w="26876" h="21600" stroke="0" extrusionOk="0">
                    <a:moveTo>
                      <a:pt x="-1" y="879"/>
                    </a:moveTo>
                    <a:cubicBezTo>
                      <a:pt x="1980" y="296"/>
                      <a:pt x="4035" y="-1"/>
                      <a:pt x="6100" y="0"/>
                    </a:cubicBezTo>
                    <a:cubicBezTo>
                      <a:pt x="15754" y="0"/>
                      <a:pt x="24236" y="6407"/>
                      <a:pt x="26876" y="15693"/>
                    </a:cubicBezTo>
                    <a:lnTo>
                      <a:pt x="61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971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2" name="Line 95"/>
              <p:cNvSpPr>
                <a:spLocks noChangeAspect="1" noChangeShapeType="1"/>
              </p:cNvSpPr>
              <p:nvPr/>
            </p:nvSpPr>
            <p:spPr bwMode="auto">
              <a:xfrm rot="-9856175" flipH="1" flipV="1">
                <a:off x="2102" y="3002"/>
                <a:ext cx="26" cy="37"/>
              </a:xfrm>
              <a:prstGeom prst="line">
                <a:avLst/>
              </a:prstGeom>
              <a:noFill/>
              <a:ln w="38100">
                <a:solidFill>
                  <a:srgbClr val="00971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3" name="Arc 96"/>
              <p:cNvSpPr>
                <a:spLocks/>
              </p:cNvSpPr>
              <p:nvPr/>
            </p:nvSpPr>
            <p:spPr bwMode="auto">
              <a:xfrm rot="-9856175" flipH="1" flipV="1">
                <a:off x="2690" y="3014"/>
                <a:ext cx="151" cy="155"/>
              </a:xfrm>
              <a:custGeom>
                <a:avLst/>
                <a:gdLst>
                  <a:gd name="T0" fmla="*/ 0 w 21600"/>
                  <a:gd name="T1" fmla="*/ 0 h 43111"/>
                  <a:gd name="T2" fmla="*/ 14 w 21600"/>
                  <a:gd name="T3" fmla="*/ 155 h 43111"/>
                  <a:gd name="T4" fmla="*/ 0 w 21600"/>
                  <a:gd name="T5" fmla="*/ 78 h 4311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11"/>
                  <a:gd name="T11" fmla="*/ 21600 w 21600"/>
                  <a:gd name="T12" fmla="*/ 43111 h 43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11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71"/>
                      <a:pt x="13080" y="42100"/>
                      <a:pt x="1955" y="43111"/>
                    </a:cubicBezTo>
                  </a:path>
                  <a:path w="21600" h="43111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71"/>
                      <a:pt x="13080" y="42100"/>
                      <a:pt x="1955" y="4311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971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4" name="Freeform 97"/>
              <p:cNvSpPr>
                <a:spLocks noChangeAspect="1"/>
              </p:cNvSpPr>
              <p:nvPr/>
            </p:nvSpPr>
            <p:spPr bwMode="auto">
              <a:xfrm rot="-9856175">
                <a:off x="1185" y="2941"/>
                <a:ext cx="1542" cy="1"/>
              </a:xfrm>
              <a:custGeom>
                <a:avLst/>
                <a:gdLst>
                  <a:gd name="T0" fmla="*/ 1542 w 1542"/>
                  <a:gd name="T1" fmla="*/ 0 h 1"/>
                  <a:gd name="T2" fmla="*/ 0 w 1542"/>
                  <a:gd name="T3" fmla="*/ 0 h 1"/>
                  <a:gd name="T4" fmla="*/ 0 60000 65536"/>
                  <a:gd name="T5" fmla="*/ 0 60000 65536"/>
                  <a:gd name="T6" fmla="*/ 0 w 1542"/>
                  <a:gd name="T7" fmla="*/ 0 h 1"/>
                  <a:gd name="T8" fmla="*/ 1542 w 154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42" h="1">
                    <a:moveTo>
                      <a:pt x="1542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971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5" name="Rectangle 98"/>
              <p:cNvSpPr>
                <a:spLocks noChangeAspect="1" noChangeArrowheads="1"/>
              </p:cNvSpPr>
              <p:nvPr/>
            </p:nvSpPr>
            <p:spPr bwMode="auto">
              <a:xfrm rot="-9856175">
                <a:off x="2140" y="3051"/>
                <a:ext cx="82" cy="58"/>
              </a:xfrm>
              <a:prstGeom prst="rect">
                <a:avLst/>
              </a:prstGeom>
              <a:gradFill rotWithShape="0">
                <a:gsLst>
                  <a:gs pos="0">
                    <a:srgbClr val="00CC99"/>
                  </a:gs>
                  <a:gs pos="100000">
                    <a:srgbClr val="005E4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6" name="Arc 99"/>
              <p:cNvSpPr>
                <a:spLocks/>
              </p:cNvSpPr>
              <p:nvPr/>
            </p:nvSpPr>
            <p:spPr bwMode="auto">
              <a:xfrm rot="943825" flipH="1" flipV="1">
                <a:off x="1029" y="2543"/>
                <a:ext cx="192" cy="305"/>
              </a:xfrm>
              <a:custGeom>
                <a:avLst/>
                <a:gdLst>
                  <a:gd name="T0" fmla="*/ 0 w 21600"/>
                  <a:gd name="T1" fmla="*/ 0 h 43135"/>
                  <a:gd name="T2" fmla="*/ 15 w 21600"/>
                  <a:gd name="T3" fmla="*/ 305 h 43135"/>
                  <a:gd name="T4" fmla="*/ 0 w 21600"/>
                  <a:gd name="T5" fmla="*/ 153 h 4313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35"/>
                  <a:gd name="T11" fmla="*/ 21600 w 21600"/>
                  <a:gd name="T12" fmla="*/ 43135 h 431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35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880"/>
                      <a:pt x="12920" y="42260"/>
                      <a:pt x="1674" y="43135"/>
                    </a:cubicBezTo>
                  </a:path>
                  <a:path w="21600" h="43135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880"/>
                      <a:pt x="12920" y="42260"/>
                      <a:pt x="1674" y="4313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971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7" name="Arc 100"/>
              <p:cNvSpPr>
                <a:spLocks/>
              </p:cNvSpPr>
              <p:nvPr/>
            </p:nvSpPr>
            <p:spPr bwMode="auto">
              <a:xfrm rot="943825" flipH="1" flipV="1">
                <a:off x="1086" y="2562"/>
                <a:ext cx="151" cy="155"/>
              </a:xfrm>
              <a:custGeom>
                <a:avLst/>
                <a:gdLst>
                  <a:gd name="T0" fmla="*/ 0 w 21600"/>
                  <a:gd name="T1" fmla="*/ 0 h 43111"/>
                  <a:gd name="T2" fmla="*/ 14 w 21600"/>
                  <a:gd name="T3" fmla="*/ 155 h 43111"/>
                  <a:gd name="T4" fmla="*/ 0 w 21600"/>
                  <a:gd name="T5" fmla="*/ 78 h 4311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11"/>
                  <a:gd name="T11" fmla="*/ 21600 w 21600"/>
                  <a:gd name="T12" fmla="*/ 43111 h 43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11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71"/>
                      <a:pt x="13080" y="42100"/>
                      <a:pt x="1955" y="43111"/>
                    </a:cubicBezTo>
                  </a:path>
                  <a:path w="21600" h="43111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71"/>
                      <a:pt x="13080" y="42100"/>
                      <a:pt x="1955" y="4311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971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8" name="Freeform 101"/>
              <p:cNvSpPr>
                <a:spLocks noChangeAspect="1"/>
              </p:cNvSpPr>
              <p:nvPr/>
            </p:nvSpPr>
            <p:spPr bwMode="auto">
              <a:xfrm rot="-9856175">
                <a:off x="1128" y="3074"/>
                <a:ext cx="1560" cy="7"/>
              </a:xfrm>
              <a:custGeom>
                <a:avLst/>
                <a:gdLst>
                  <a:gd name="T0" fmla="*/ 1560 w 1560"/>
                  <a:gd name="T1" fmla="*/ 7 h 7"/>
                  <a:gd name="T2" fmla="*/ 0 w 1560"/>
                  <a:gd name="T3" fmla="*/ 0 h 7"/>
                  <a:gd name="T4" fmla="*/ 0 60000 65536"/>
                  <a:gd name="T5" fmla="*/ 0 60000 65536"/>
                  <a:gd name="T6" fmla="*/ 0 w 1560"/>
                  <a:gd name="T7" fmla="*/ 0 h 7"/>
                  <a:gd name="T8" fmla="*/ 1560 w 1560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60" h="7">
                    <a:moveTo>
                      <a:pt x="1560" y="7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971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9" name="Rectangle 102" descr="Light vertical"/>
              <p:cNvSpPr>
                <a:spLocks noChangeArrowheads="1"/>
              </p:cNvSpPr>
              <p:nvPr/>
            </p:nvSpPr>
            <p:spPr bwMode="auto">
              <a:xfrm rot="-9856175">
                <a:off x="1215" y="2742"/>
                <a:ext cx="1536" cy="96"/>
              </a:xfrm>
              <a:prstGeom prst="rect">
                <a:avLst/>
              </a:prstGeom>
              <a:pattFill prst="ltVert">
                <a:fgClr>
                  <a:srgbClr val="00CC99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0" name="Rectangle 103" descr="Light vertical"/>
              <p:cNvSpPr>
                <a:spLocks noChangeArrowheads="1"/>
              </p:cNvSpPr>
              <p:nvPr/>
            </p:nvSpPr>
            <p:spPr bwMode="auto">
              <a:xfrm rot="-9856175">
                <a:off x="1796" y="2894"/>
                <a:ext cx="288" cy="96"/>
              </a:xfrm>
              <a:prstGeom prst="rect">
                <a:avLst/>
              </a:prstGeom>
              <a:pattFill prst="ltVert">
                <a:fgClr>
                  <a:srgbClr val="00CC99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1" name="Rectangle 104"/>
              <p:cNvSpPr>
                <a:spLocks noChangeArrowheads="1"/>
              </p:cNvSpPr>
              <p:nvPr/>
            </p:nvSpPr>
            <p:spPr bwMode="auto">
              <a:xfrm rot="-4513946">
                <a:off x="1626" y="2864"/>
                <a:ext cx="48" cy="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66" name="Oval 105"/>
            <p:cNvSpPr>
              <a:spLocks noChangeArrowheads="1"/>
            </p:cNvSpPr>
            <p:nvPr/>
          </p:nvSpPr>
          <p:spPr bwMode="auto">
            <a:xfrm rot="-1749162">
              <a:off x="2354" y="1694"/>
              <a:ext cx="495" cy="313"/>
            </a:xfrm>
            <a:prstGeom prst="ellipse">
              <a:avLst/>
            </a:prstGeom>
            <a:noFill/>
            <a:ln w="28575">
              <a:solidFill>
                <a:srgbClr val="F7360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" name="Text Box 106"/>
            <p:cNvSpPr txBox="1">
              <a:spLocks noChangeArrowheads="1"/>
            </p:cNvSpPr>
            <p:nvPr/>
          </p:nvSpPr>
          <p:spPr bwMode="auto">
            <a:xfrm>
              <a:off x="2331" y="2051"/>
              <a:ext cx="1029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0735" tIns="30367" rIns="60735" bIns="30367"/>
            <a:lstStyle/>
            <a:p>
              <a:r>
                <a:rPr lang="en-US" sz="1400">
                  <a:solidFill>
                    <a:srgbClr val="F7360F"/>
                  </a:solidFill>
                  <a:latin typeface="Times New Roman" pitchFamily="18" charset="0"/>
                </a:rPr>
                <a:t>e</a:t>
              </a:r>
              <a:r>
                <a:rPr lang="en-US" sz="1400" baseline="30000">
                  <a:solidFill>
                    <a:srgbClr val="F7360F"/>
                  </a:solidFill>
                  <a:latin typeface="Times New Roman" pitchFamily="18" charset="0"/>
                </a:rPr>
                <a:t>+</a:t>
              </a:r>
              <a:r>
                <a:rPr lang="en-US" sz="1400">
                  <a:solidFill>
                    <a:srgbClr val="F7360F"/>
                  </a:solidFill>
                  <a:latin typeface="Times New Roman" pitchFamily="18" charset="0"/>
                </a:rPr>
                <a:t> storage ring </a:t>
              </a:r>
            </a:p>
            <a:p>
              <a:r>
                <a:rPr lang="en-US" sz="1400">
                  <a:solidFill>
                    <a:srgbClr val="F7360F"/>
                  </a:solidFill>
                  <a:latin typeface="Times New Roman" pitchFamily="18" charset="0"/>
                </a:rPr>
                <a:t>5 GeV - 1/4 RHIC circumference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68" name="Freeform 107"/>
            <p:cNvSpPr>
              <a:spLocks noChangeAspect="1"/>
            </p:cNvSpPr>
            <p:nvPr/>
          </p:nvSpPr>
          <p:spPr bwMode="auto">
            <a:xfrm rot="10560000">
              <a:off x="1732" y="2101"/>
              <a:ext cx="81" cy="16"/>
            </a:xfrm>
            <a:custGeom>
              <a:avLst/>
              <a:gdLst>
                <a:gd name="T0" fmla="*/ 120 w 120"/>
                <a:gd name="T1" fmla="*/ 0 h 23"/>
                <a:gd name="T2" fmla="*/ 0 w 120"/>
                <a:gd name="T3" fmla="*/ 23 h 23"/>
                <a:gd name="T4" fmla="*/ 0 60000 65536"/>
                <a:gd name="T5" fmla="*/ 0 60000 65536"/>
                <a:gd name="T6" fmla="*/ 0 w 120"/>
                <a:gd name="T7" fmla="*/ 0 h 23"/>
                <a:gd name="T8" fmla="*/ 120 w 120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" h="23">
                  <a:moveTo>
                    <a:pt x="120" y="0"/>
                  </a:moveTo>
                  <a:cubicBezTo>
                    <a:pt x="100" y="5"/>
                    <a:pt x="25" y="18"/>
                    <a:pt x="0" y="23"/>
                  </a:cubicBezTo>
                </a:path>
              </a:pathLst>
            </a:custGeom>
            <a:noFill/>
            <a:ln w="38100">
              <a:solidFill>
                <a:srgbClr val="00971A"/>
              </a:solidFill>
              <a:round/>
              <a:headEnd/>
              <a:tailEnd type="triangle" w="lg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9" name="Freeform 108"/>
            <p:cNvSpPr>
              <a:spLocks noChangeAspect="1"/>
            </p:cNvSpPr>
            <p:nvPr/>
          </p:nvSpPr>
          <p:spPr bwMode="auto">
            <a:xfrm rot="-5700000">
              <a:off x="142" y="1560"/>
              <a:ext cx="83" cy="15"/>
            </a:xfrm>
            <a:custGeom>
              <a:avLst/>
              <a:gdLst>
                <a:gd name="T0" fmla="*/ 120 w 120"/>
                <a:gd name="T1" fmla="*/ 0 h 23"/>
                <a:gd name="T2" fmla="*/ 0 w 120"/>
                <a:gd name="T3" fmla="*/ 23 h 23"/>
                <a:gd name="T4" fmla="*/ 0 60000 65536"/>
                <a:gd name="T5" fmla="*/ 0 60000 65536"/>
                <a:gd name="T6" fmla="*/ 0 w 120"/>
                <a:gd name="T7" fmla="*/ 0 h 23"/>
                <a:gd name="T8" fmla="*/ 120 w 120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" h="23">
                  <a:moveTo>
                    <a:pt x="120" y="0"/>
                  </a:moveTo>
                  <a:cubicBezTo>
                    <a:pt x="100" y="5"/>
                    <a:pt x="25" y="18"/>
                    <a:pt x="0" y="23"/>
                  </a:cubicBezTo>
                </a:path>
              </a:pathLst>
            </a:custGeom>
            <a:noFill/>
            <a:ln w="38100">
              <a:solidFill>
                <a:srgbClr val="00971A"/>
              </a:solidFill>
              <a:round/>
              <a:headEnd/>
              <a:tailEnd type="triangle" w="lg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" name="Freeform 109"/>
            <p:cNvSpPr>
              <a:spLocks noChangeAspect="1"/>
            </p:cNvSpPr>
            <p:nvPr/>
          </p:nvSpPr>
          <p:spPr bwMode="auto">
            <a:xfrm rot="1740000">
              <a:off x="441" y="1988"/>
              <a:ext cx="81" cy="16"/>
            </a:xfrm>
            <a:custGeom>
              <a:avLst/>
              <a:gdLst>
                <a:gd name="T0" fmla="*/ 120 w 120"/>
                <a:gd name="T1" fmla="*/ 0 h 23"/>
                <a:gd name="T2" fmla="*/ 0 w 120"/>
                <a:gd name="T3" fmla="*/ 23 h 23"/>
                <a:gd name="T4" fmla="*/ 0 60000 65536"/>
                <a:gd name="T5" fmla="*/ 0 60000 65536"/>
                <a:gd name="T6" fmla="*/ 0 w 120"/>
                <a:gd name="T7" fmla="*/ 0 h 23"/>
                <a:gd name="T8" fmla="*/ 120 w 120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" h="23">
                  <a:moveTo>
                    <a:pt x="120" y="0"/>
                  </a:moveTo>
                  <a:cubicBezTo>
                    <a:pt x="100" y="5"/>
                    <a:pt x="25" y="18"/>
                    <a:pt x="0" y="23"/>
                  </a:cubicBezTo>
                </a:path>
              </a:pathLst>
            </a:custGeom>
            <a:noFill/>
            <a:ln w="38100">
              <a:solidFill>
                <a:srgbClr val="00971A"/>
              </a:solidFill>
              <a:round/>
              <a:headEnd/>
              <a:tailEnd type="triangle" w="lg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" name="Freeform 110"/>
            <p:cNvSpPr>
              <a:spLocks noChangeAspect="1"/>
            </p:cNvSpPr>
            <p:nvPr/>
          </p:nvSpPr>
          <p:spPr bwMode="auto">
            <a:xfrm rot="1740000">
              <a:off x="409" y="2076"/>
              <a:ext cx="80" cy="17"/>
            </a:xfrm>
            <a:custGeom>
              <a:avLst/>
              <a:gdLst>
                <a:gd name="T0" fmla="*/ 120 w 120"/>
                <a:gd name="T1" fmla="*/ 0 h 23"/>
                <a:gd name="T2" fmla="*/ 0 w 120"/>
                <a:gd name="T3" fmla="*/ 23 h 23"/>
                <a:gd name="T4" fmla="*/ 0 60000 65536"/>
                <a:gd name="T5" fmla="*/ 0 60000 65536"/>
                <a:gd name="T6" fmla="*/ 0 w 120"/>
                <a:gd name="T7" fmla="*/ 0 h 23"/>
                <a:gd name="T8" fmla="*/ 120 w 120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" h="23">
                  <a:moveTo>
                    <a:pt x="120" y="0"/>
                  </a:moveTo>
                  <a:cubicBezTo>
                    <a:pt x="100" y="5"/>
                    <a:pt x="25" y="18"/>
                    <a:pt x="0" y="23"/>
                  </a:cubicBezTo>
                </a:path>
              </a:pathLst>
            </a:custGeom>
            <a:noFill/>
            <a:ln w="38100">
              <a:solidFill>
                <a:srgbClr val="00971A"/>
              </a:solidFill>
              <a:round/>
              <a:headEnd/>
              <a:tailEnd type="triangle" w="lg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" name="Text Box 111"/>
            <p:cNvSpPr txBox="1">
              <a:spLocks noChangeArrowheads="1"/>
            </p:cNvSpPr>
            <p:nvPr/>
          </p:nvSpPr>
          <p:spPr bwMode="auto">
            <a:xfrm>
              <a:off x="823" y="1584"/>
              <a:ext cx="152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0735" tIns="30367" rIns="60735" bIns="30367"/>
            <a:lstStyle/>
            <a:p>
              <a:r>
                <a:rPr lang="en-US" sz="1400" dirty="0">
                  <a:latin typeface="Times New Roman" pitchFamily="18" charset="0"/>
                </a:rPr>
                <a:t>Main ERL (3.9 </a:t>
              </a:r>
              <a:r>
                <a:rPr lang="en-US" sz="1400" dirty="0" err="1">
                  <a:latin typeface="Times New Roman" pitchFamily="18" charset="0"/>
                </a:rPr>
                <a:t>GeV</a:t>
              </a:r>
              <a:r>
                <a:rPr lang="en-US" sz="1400" dirty="0">
                  <a:latin typeface="Times New Roman" pitchFamily="18" charset="0"/>
                </a:rPr>
                <a:t> per pass)</a:t>
              </a:r>
            </a:p>
          </p:txBody>
        </p:sp>
        <p:sp>
          <p:nvSpPr>
            <p:cNvPr id="73" name="Line 112"/>
            <p:cNvSpPr>
              <a:spLocks noChangeShapeType="1"/>
            </p:cNvSpPr>
            <p:nvPr/>
          </p:nvSpPr>
          <p:spPr bwMode="auto">
            <a:xfrm flipH="1">
              <a:off x="925" y="1762"/>
              <a:ext cx="172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13"/>
            <p:cNvSpPr>
              <a:spLocks noChangeAspect="1"/>
            </p:cNvSpPr>
            <p:nvPr/>
          </p:nvSpPr>
          <p:spPr bwMode="auto">
            <a:xfrm>
              <a:off x="2664" y="1967"/>
              <a:ext cx="42" cy="25"/>
            </a:xfrm>
            <a:custGeom>
              <a:avLst/>
              <a:gdLst>
                <a:gd name="T0" fmla="*/ 64 w 64"/>
                <a:gd name="T1" fmla="*/ 0 h 36"/>
                <a:gd name="T2" fmla="*/ 0 w 64"/>
                <a:gd name="T3" fmla="*/ 36 h 36"/>
                <a:gd name="T4" fmla="*/ 0 60000 65536"/>
                <a:gd name="T5" fmla="*/ 0 60000 65536"/>
                <a:gd name="T6" fmla="*/ 0 w 64"/>
                <a:gd name="T7" fmla="*/ 0 h 36"/>
                <a:gd name="T8" fmla="*/ 64 w 64"/>
                <a:gd name="T9" fmla="*/ 36 h 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" h="36">
                  <a:moveTo>
                    <a:pt x="64" y="0"/>
                  </a:moveTo>
                  <a:cubicBezTo>
                    <a:pt x="53" y="7"/>
                    <a:pt x="13" y="28"/>
                    <a:pt x="0" y="3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5" name="Line 114"/>
            <p:cNvSpPr>
              <a:spLocks noChangeShapeType="1"/>
            </p:cNvSpPr>
            <p:nvPr/>
          </p:nvSpPr>
          <p:spPr bwMode="auto">
            <a:xfrm flipV="1">
              <a:off x="2345" y="1788"/>
              <a:ext cx="97" cy="3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" name="Text Box 3"/>
          <p:cNvSpPr txBox="1">
            <a:spLocks noChangeArrowheads="1"/>
          </p:cNvSpPr>
          <p:nvPr/>
        </p:nvSpPr>
        <p:spPr bwMode="auto">
          <a:xfrm>
            <a:off x="0" y="5105400"/>
            <a:ext cx="449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000" dirty="0">
              <a:latin typeface="Times New Roman" pitchFamily="18" charset="0"/>
            </a:endParaRPr>
          </a:p>
          <a:p>
            <a:pPr lvl="1" indent="-285750" eaLnBrk="0" hangingPunct="0">
              <a:buFont typeface="Wingdings" pitchFamily="2" charset="2"/>
              <a:buChar char="Ø"/>
            </a:pPr>
            <a:r>
              <a:rPr lang="en-US" sz="1800" dirty="0">
                <a:solidFill>
                  <a:srgbClr val="0000FF"/>
                </a:solidFill>
                <a:latin typeface="Times New Roman" pitchFamily="18" charset="0"/>
              </a:rPr>
              <a:t>Electron energy range from 3 to 20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</a:rPr>
              <a:t>GeV</a:t>
            </a:r>
            <a:endParaRPr lang="en-US" sz="1800" dirty="0">
              <a:solidFill>
                <a:srgbClr val="0000FF"/>
              </a:solidFill>
              <a:latin typeface="Times New Roman" pitchFamily="18" charset="0"/>
            </a:endParaRPr>
          </a:p>
          <a:p>
            <a:pPr lvl="1" indent="-285750" eaLnBrk="0" hangingPunct="0">
              <a:buFont typeface="Wingdings" pitchFamily="2" charset="2"/>
              <a:buChar char="Ø"/>
            </a:pPr>
            <a:r>
              <a:rPr lang="en-US" sz="1800" dirty="0">
                <a:solidFill>
                  <a:srgbClr val="0000FF"/>
                </a:solidFill>
                <a:latin typeface="Times New Roman" pitchFamily="18" charset="0"/>
              </a:rPr>
              <a:t>Peak luminosity of </a:t>
            </a:r>
            <a:r>
              <a:rPr lang="en-US" sz="1800" dirty="0">
                <a:solidFill>
                  <a:srgbClr val="0000FF"/>
                </a:solidFill>
                <a:latin typeface="Times" charset="0"/>
              </a:rPr>
              <a:t>2.6 </a:t>
            </a:r>
            <a:r>
              <a:rPr lang="en-US" sz="1800" dirty="0" smtClean="0">
                <a:solidFill>
                  <a:srgbClr val="0000FF"/>
                </a:solidFill>
                <a:latin typeface="Times" charset="0"/>
                <a:sym typeface="Symbol"/>
              </a:rPr>
              <a:t></a:t>
            </a:r>
            <a:r>
              <a:rPr lang="en-US" sz="1800" dirty="0" smtClean="0">
                <a:solidFill>
                  <a:srgbClr val="0000FF"/>
                </a:solidFill>
                <a:latin typeface="Times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Times" charset="0"/>
              </a:rPr>
              <a:t>10</a:t>
            </a:r>
            <a:r>
              <a:rPr lang="en-US" sz="1800" baseline="30000" dirty="0">
                <a:solidFill>
                  <a:srgbClr val="0000FF"/>
                </a:solidFill>
                <a:latin typeface="Times" charset="0"/>
              </a:rPr>
              <a:t>33</a:t>
            </a:r>
            <a:r>
              <a:rPr lang="en-US" sz="1800" dirty="0">
                <a:solidFill>
                  <a:srgbClr val="0000FF"/>
                </a:solidFill>
                <a:latin typeface="Times" charset="0"/>
              </a:rPr>
              <a:t> cm</a:t>
            </a:r>
            <a:r>
              <a:rPr lang="en-US" sz="1800" baseline="30000" dirty="0">
                <a:solidFill>
                  <a:srgbClr val="0000FF"/>
                </a:solidFill>
                <a:latin typeface="Times" charset="0"/>
              </a:rPr>
              <a:t>-2</a:t>
            </a:r>
            <a:r>
              <a:rPr lang="en-US" sz="1800" dirty="0">
                <a:solidFill>
                  <a:srgbClr val="0000FF"/>
                </a:solidFill>
                <a:latin typeface="Times" charset="0"/>
              </a:rPr>
              <a:t>s</a:t>
            </a:r>
            <a:r>
              <a:rPr lang="en-US" sz="1800" baseline="30000" dirty="0">
                <a:solidFill>
                  <a:srgbClr val="0000FF"/>
                </a:solidFill>
                <a:latin typeface="Times" charset="0"/>
              </a:rPr>
              <a:t>-</a:t>
            </a:r>
            <a:endParaRPr lang="en-US" sz="1800" dirty="0">
              <a:solidFill>
                <a:srgbClr val="0000FF"/>
              </a:solidFill>
              <a:latin typeface="Times New Roman" pitchFamily="18" charset="0"/>
            </a:endParaRPr>
          </a:p>
          <a:p>
            <a:pPr lvl="1" indent="-285750" eaLnBrk="0" hangingPunct="0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FF"/>
                </a:solidFill>
              </a:rPr>
              <a:t>H</a:t>
            </a: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</a:rPr>
              <a:t>igh 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</a:rPr>
              <a:t>electron beam polarization (~80</a:t>
            </a: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</a:rPr>
              <a:t>%)</a:t>
            </a:r>
            <a:endParaRPr lang="en-US" sz="18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4038600"/>
            <a:ext cx="7391400" cy="2339102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So, Do Gluons Carry Proton Spin? – </a:t>
            </a:r>
          </a:p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Current </a:t>
            </a:r>
            <a:r>
              <a:rPr lang="en-US" sz="2400" b="1" dirty="0" smtClean="0">
                <a:solidFill>
                  <a:srgbClr val="C00000"/>
                </a:solidFill>
              </a:rPr>
              <a:t>d</a:t>
            </a:r>
            <a:r>
              <a:rPr lang="en-US" sz="2400" b="1" dirty="0" smtClean="0">
                <a:solidFill>
                  <a:srgbClr val="C00000"/>
                </a:solidFill>
              </a:rPr>
              <a:t>ata </a:t>
            </a:r>
            <a:r>
              <a:rPr lang="en-US" sz="2400" b="1" dirty="0" smtClean="0">
                <a:solidFill>
                  <a:srgbClr val="C00000"/>
                </a:solidFill>
              </a:rPr>
              <a:t>indicate on small or zero contribution</a:t>
            </a:r>
          </a:p>
          <a:p>
            <a:endParaRPr lang="en-US" dirty="0" smtClean="0"/>
          </a:p>
          <a:p>
            <a:pPr lvl="1">
              <a:lnSpc>
                <a:spcPct val="85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accent6"/>
                </a:solidFill>
              </a:rPr>
              <a:t>Higher precision and extended </a:t>
            </a:r>
            <a:r>
              <a:rPr lang="en-US" i="1" dirty="0" smtClean="0">
                <a:solidFill>
                  <a:schemeClr val="accent6"/>
                </a:solidFill>
              </a:rPr>
              <a:t>x</a:t>
            </a:r>
            <a:r>
              <a:rPr lang="en-US" dirty="0" smtClean="0">
                <a:solidFill>
                  <a:schemeClr val="accent6"/>
                </a:solidFill>
              </a:rPr>
              <a:t> range measurements of 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G are necessary (RHIC, </a:t>
            </a:r>
            <a:r>
              <a:rPr lang="en-US" dirty="0" err="1" smtClean="0">
                <a:solidFill>
                  <a:schemeClr val="accent6"/>
                </a:solidFill>
                <a:sym typeface="Symbol"/>
              </a:rPr>
              <a:t>eRHIC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 etc.)</a:t>
            </a:r>
          </a:p>
          <a:p>
            <a:pPr lvl="1">
              <a:lnSpc>
                <a:spcPct val="85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accent6"/>
                </a:solidFill>
                <a:sym typeface="Symbol"/>
              </a:rPr>
              <a:t>World wide 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quest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in determining the </a:t>
            </a:r>
            <a:r>
              <a:rPr lang="en-US" dirty="0" err="1" smtClean="0">
                <a:solidFill>
                  <a:schemeClr val="accent6"/>
                </a:solidFill>
                <a:sym typeface="Symbol"/>
              </a:rPr>
              <a:t>parton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 orbital angular momentum contribution (</a:t>
            </a:r>
            <a:r>
              <a:rPr lang="en-US" dirty="0" err="1" smtClean="0">
                <a:solidFill>
                  <a:schemeClr val="accent6"/>
                </a:solidFill>
                <a:sym typeface="Symbol"/>
              </a:rPr>
              <a:t>JLab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, </a:t>
            </a:r>
            <a:r>
              <a:rPr lang="en-US" dirty="0" err="1" smtClean="0">
                <a:solidFill>
                  <a:schemeClr val="accent6"/>
                </a:solidFill>
                <a:sym typeface="Symbol"/>
              </a:rPr>
              <a:t>eRHIC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 etc.)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5" name="Object 20" descr="Bouquet"/>
          <p:cNvGraphicFramePr>
            <a:graphicFrameLocks noChangeAspect="1"/>
          </p:cNvGraphicFramePr>
          <p:nvPr/>
        </p:nvGraphicFramePr>
        <p:xfrm>
          <a:off x="2438400" y="1447800"/>
          <a:ext cx="3733800" cy="996243"/>
        </p:xfrm>
        <a:graphic>
          <a:graphicData uri="http://schemas.openxmlformats.org/presentationml/2006/ole">
            <p:oleObj spid="_x0000_s140290" name="Equation" r:id="rId3" imgW="1218960" imgH="39348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1676400"/>
            <a:ext cx="931665" cy="556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/>
              <a:t>Proton </a:t>
            </a:r>
          </a:p>
          <a:p>
            <a:pPr algn="ctr">
              <a:lnSpc>
                <a:spcPts val="1800"/>
              </a:lnSpc>
            </a:pPr>
            <a:r>
              <a:rPr lang="en-US" dirty="0" smtClean="0"/>
              <a:t>Spin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2743200"/>
            <a:ext cx="15632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Gluon</a:t>
            </a:r>
          </a:p>
          <a:p>
            <a:pPr algn="ctr"/>
            <a:r>
              <a:rPr lang="en-US" dirty="0" smtClean="0"/>
              <a:t>Contribution:</a:t>
            </a:r>
          </a:p>
          <a:p>
            <a:pPr algn="ctr"/>
            <a:r>
              <a:rPr lang="en-US" dirty="0" smtClean="0">
                <a:latin typeface="+mj-lt"/>
              </a:rPr>
              <a:t>~0?</a:t>
            </a:r>
            <a:endParaRPr lang="en-US" dirty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4724400" y="25146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43600" y="2743200"/>
            <a:ext cx="17059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Parton Orbital </a:t>
            </a:r>
          </a:p>
          <a:p>
            <a:pPr algn="ctr"/>
            <a:r>
              <a:rPr lang="en-US" dirty="0" smtClean="0"/>
              <a:t>Momentum:</a:t>
            </a:r>
          </a:p>
          <a:p>
            <a:pPr algn="ctr"/>
            <a:r>
              <a:rPr lang="en-US" dirty="0" smtClean="0">
                <a:latin typeface="+mj-lt"/>
              </a:rPr>
              <a:t>???</a:t>
            </a:r>
            <a:endParaRPr lang="en-US" dirty="0"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5943600" y="2286000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90800" y="2743200"/>
            <a:ext cx="15632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(Anti)quark</a:t>
            </a:r>
          </a:p>
          <a:p>
            <a:pPr algn="ctr"/>
            <a:r>
              <a:rPr lang="en-US" dirty="0" smtClean="0"/>
              <a:t>Contribution:</a:t>
            </a:r>
          </a:p>
          <a:p>
            <a:pPr algn="ctr"/>
            <a:r>
              <a:rPr lang="en-US" dirty="0" smtClean="0">
                <a:latin typeface="+mj-lt"/>
              </a:rPr>
              <a:t>0.10</a:t>
            </a:r>
            <a:r>
              <a:rPr lang="en-US" dirty="0" smtClean="0">
                <a:latin typeface="ZapfChancery"/>
              </a:rPr>
              <a:t>–0.15</a:t>
            </a:r>
            <a:endParaRPr lang="en-US" dirty="0"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3505200" y="2667000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4A6994"/>
              </a:clrFrom>
              <a:clrTo>
                <a:srgbClr val="4A6994">
                  <a:alpha val="0"/>
                </a:srgbClr>
              </a:clrTo>
            </a:clrChange>
            <a:lum bright="6000"/>
          </a:blip>
          <a:srcRect l="23074" t="23914" r="24179" b="10001"/>
          <a:stretch>
            <a:fillRect/>
          </a:stretch>
        </p:blipFill>
        <p:spPr bwMode="auto">
          <a:xfrm>
            <a:off x="7467600" y="0"/>
            <a:ext cx="1676400" cy="174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4267200" y="2590800"/>
            <a:ext cx="1524000" cy="1295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162800" cy="1676400"/>
          </a:xfrm>
        </p:spPr>
        <p:txBody>
          <a:bodyPr/>
          <a:lstStyle/>
          <a:p>
            <a:pPr algn="l"/>
            <a:r>
              <a:rPr lang="en-US" b="1" dirty="0" smtClean="0">
                <a:latin typeface="Comic Sans MS" pitchFamily="66" charset="0"/>
              </a:rPr>
              <a:t>The Story of Spin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		</a:t>
            </a:r>
            <a:r>
              <a:rPr lang="en-US" sz="4000" dirty="0" smtClean="0">
                <a:solidFill>
                  <a:srgbClr val="006600"/>
                </a:solidFill>
                <a:latin typeface="Comic Sans MS" pitchFamily="66" charset="0"/>
              </a:rPr>
              <a:t>Sin-</a:t>
            </a:r>
            <a:r>
              <a:rPr lang="en-US" sz="4000" dirty="0" err="1" smtClean="0">
                <a:solidFill>
                  <a:srgbClr val="006600"/>
                </a:solidFill>
                <a:latin typeface="Comic Sans MS" pitchFamily="66" charset="0"/>
              </a:rPr>
              <a:t>Itiro</a:t>
            </a:r>
            <a:r>
              <a:rPr lang="en-US" sz="40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Comic Sans MS" pitchFamily="66" charset="0"/>
              </a:rPr>
              <a:t>Tomonaga</a:t>
            </a:r>
            <a:endParaRPr lang="en-US" sz="4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8194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Comic Sans MS" pitchFamily="66" charset="0"/>
              </a:rPr>
              <a:t>It is a 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mysterious beast</a:t>
            </a:r>
            <a:r>
              <a:rPr lang="en-US" sz="2800" dirty="0" smtClean="0">
                <a:solidFill>
                  <a:schemeClr val="accent6"/>
                </a:solidFill>
                <a:latin typeface="Comic Sans MS" pitchFamily="66" charset="0"/>
              </a:rPr>
              <a:t>, and yet its practical effect prevail the whole of science. The existence of spin, and statistics associated with it, is the most subtle and ingenious design of Nature – without it the whole universe would collapse.  </a:t>
            </a:r>
            <a:endParaRPr lang="en-US" sz="2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0925" y="0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b="1" dirty="0" smtClean="0"/>
              <a:t>Spin</a:t>
            </a:r>
            <a:endParaRPr lang="en-US" sz="4000" b="1" dirty="0" smtClean="0"/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685800" y="2057400"/>
            <a:ext cx="7620000" cy="356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6600"/>
                </a:solidFill>
              </a:rPr>
              <a:t>Spin is a fundamental quantum mechanical property of elementary particles (like mass, charge) </a:t>
            </a:r>
          </a:p>
          <a:p>
            <a:pPr marL="736600" lvl="1" indent="-279400">
              <a:lnSpc>
                <a:spcPct val="85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Carries the same mathematical meaning as angular momentum (rotational motion in classical mechanics)</a:t>
            </a:r>
          </a:p>
          <a:p>
            <a:pPr marL="736600" lvl="1" indent="-279400">
              <a:lnSpc>
                <a:spcPct val="85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Spin in quantum mechanics is quantized in units of Planck’s constant h, and can be either integer (0, 1, 2 etc) or half-integer (1/2, 3/2 etc);</a:t>
            </a:r>
          </a:p>
          <a:p>
            <a:pPr marL="736600" lvl="1" indent="-279400">
              <a:lnSpc>
                <a:spcPct val="85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Proton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C00000"/>
                </a:solidFill>
              </a:rPr>
              <a:t>neutron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C00000"/>
                </a:solidFill>
              </a:rPr>
              <a:t>electron </a:t>
            </a:r>
            <a:r>
              <a:rPr lang="en-US" dirty="0"/>
              <a:t>are spin-1/2 particles</a:t>
            </a:r>
          </a:p>
          <a:p>
            <a:pPr lvl="1">
              <a:lnSpc>
                <a:spcPct val="85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6600"/>
                </a:solidFill>
              </a:rPr>
              <a:t>Spin plays central role in theory of strong interaction, Quantum </a:t>
            </a:r>
            <a:r>
              <a:rPr lang="en-US" sz="2400" dirty="0" err="1">
                <a:solidFill>
                  <a:srgbClr val="006600"/>
                </a:solidFill>
              </a:rPr>
              <a:t>Chromodynamics</a:t>
            </a:r>
            <a:r>
              <a:rPr lang="en-US" sz="2400" dirty="0">
                <a:solidFill>
                  <a:srgbClr val="006600"/>
                </a:solidFill>
              </a:rPr>
              <a:t> (</a:t>
            </a:r>
            <a:r>
              <a:rPr lang="en-US" sz="2400" b="1" dirty="0">
                <a:solidFill>
                  <a:srgbClr val="C00000"/>
                </a:solidFill>
              </a:rPr>
              <a:t>QCD</a:t>
            </a:r>
            <a:r>
              <a:rPr lang="en-US" sz="2400" dirty="0" smtClean="0">
                <a:solidFill>
                  <a:srgbClr val="006600"/>
                </a:solidFill>
              </a:rPr>
              <a:t>)</a:t>
            </a:r>
            <a:endParaRPr lang="en-US" sz="2400" dirty="0">
              <a:solidFill>
                <a:srgbClr val="006600"/>
              </a:solidFill>
            </a:endParaRPr>
          </a:p>
        </p:txBody>
      </p:sp>
      <p:pic>
        <p:nvPicPr>
          <p:cNvPr id="24580" name="Picture 20" descr="j02457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28600"/>
            <a:ext cx="1828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2377440" y="3465576"/>
            <a:ext cx="109728" cy="27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r>
              <a:rPr lang="en-US" sz="3600" b="1" dirty="0" smtClean="0"/>
              <a:t>Spin and particle internal structure</a:t>
            </a:r>
          </a:p>
        </p:txBody>
      </p:sp>
      <p:sp>
        <p:nvSpPr>
          <p:cNvPr id="1030" name="TextBox 2"/>
          <p:cNvSpPr txBox="1">
            <a:spLocks noChangeArrowheads="1"/>
          </p:cNvSpPr>
          <p:nvPr/>
        </p:nvSpPr>
        <p:spPr bwMode="auto">
          <a:xfrm>
            <a:off x="1143000" y="990600"/>
            <a:ext cx="647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Associated with particle spin is magnetic moment  </a:t>
            </a:r>
            <a:endParaRPr lang="en-US" dirty="0" smtClean="0">
              <a:solidFill>
                <a:srgbClr val="008000"/>
              </a:solidFill>
            </a:endParaRP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dirty="0">
                <a:solidFill>
                  <a:srgbClr val="008000"/>
                </a:solidFill>
              </a:rPr>
              <a:t>like rotating electrically charged body)</a:t>
            </a:r>
          </a:p>
        </p:txBody>
      </p:sp>
      <p:sp>
        <p:nvSpPr>
          <p:cNvPr id="1031" name="TextBox 4"/>
          <p:cNvSpPr txBox="1">
            <a:spLocks noChangeArrowheads="1"/>
          </p:cNvSpPr>
          <p:nvPr/>
        </p:nvSpPr>
        <p:spPr bwMode="auto">
          <a:xfrm>
            <a:off x="4495800" y="1905000"/>
            <a:ext cx="1866858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dirty="0"/>
              <a:t>e – electric charge</a:t>
            </a:r>
          </a:p>
          <a:p>
            <a:pPr>
              <a:lnSpc>
                <a:spcPct val="85000"/>
              </a:lnSpc>
            </a:pPr>
            <a:r>
              <a:rPr lang="en-US" sz="1800" dirty="0"/>
              <a:t>m – mass</a:t>
            </a:r>
          </a:p>
          <a:p>
            <a:pPr>
              <a:lnSpc>
                <a:spcPct val="85000"/>
              </a:lnSpc>
            </a:pPr>
            <a:r>
              <a:rPr lang="en-US" sz="1800" dirty="0"/>
              <a:t>S - spin</a:t>
            </a:r>
          </a:p>
        </p:txBody>
      </p:sp>
      <p:sp>
        <p:nvSpPr>
          <p:cNvPr id="1032" name="TextBox 5"/>
          <p:cNvSpPr txBox="1">
            <a:spLocks noChangeArrowheads="1"/>
          </p:cNvSpPr>
          <p:nvPr/>
        </p:nvSpPr>
        <p:spPr bwMode="auto">
          <a:xfrm>
            <a:off x="1752600" y="2819400"/>
            <a:ext cx="5776133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008000"/>
                </a:solidFill>
                <a:latin typeface="+mj-lt"/>
              </a:rPr>
              <a:t>From quantum  theory (Dirac equation): </a:t>
            </a:r>
          </a:p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008000"/>
                </a:solidFill>
                <a:latin typeface="+mj-lt"/>
              </a:rPr>
              <a:t>g~2 for 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elementary (point-like)  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½-spin particle </a:t>
            </a:r>
            <a:endParaRPr lang="en-US" dirty="0" smtClean="0">
              <a:solidFill>
                <a:srgbClr val="008000"/>
              </a:solidFill>
              <a:latin typeface="+mj-lt"/>
            </a:endParaRPr>
          </a:p>
          <a:p>
            <a:pPr algn="ctr">
              <a:lnSpc>
                <a:spcPct val="85000"/>
              </a:lnSpc>
            </a:pPr>
            <a:r>
              <a:rPr lang="en-US" u="sng" dirty="0" smtClean="0">
                <a:solidFill>
                  <a:srgbClr val="008000"/>
                </a:solidFill>
                <a:latin typeface="+mj-lt"/>
              </a:rPr>
              <a:t>Confirmed </a:t>
            </a:r>
            <a:r>
              <a:rPr lang="en-US" u="sng" dirty="0">
                <a:solidFill>
                  <a:srgbClr val="008000"/>
                </a:solidFill>
                <a:latin typeface="+mj-lt"/>
              </a:rPr>
              <a:t>in the experiment for </a:t>
            </a:r>
            <a:r>
              <a:rPr lang="en-US" b="1" u="sng" dirty="0">
                <a:solidFill>
                  <a:srgbClr val="C00000"/>
                </a:solidFill>
                <a:latin typeface="+mj-lt"/>
              </a:rPr>
              <a:t>electrons</a:t>
            </a:r>
            <a:r>
              <a:rPr lang="en-US" u="sng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u="sng" dirty="0">
                <a:solidFill>
                  <a:srgbClr val="008000"/>
                </a:solidFill>
                <a:latin typeface="+mj-lt"/>
              </a:rPr>
              <a:t>and</a:t>
            </a:r>
            <a:r>
              <a:rPr lang="en-US" u="sng" dirty="0">
                <a:latin typeface="+mj-lt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+mj-lt"/>
              </a:rPr>
              <a:t>muons</a:t>
            </a:r>
            <a:endParaRPr lang="en-US" b="1" u="sng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667000" y="1981200"/>
          <a:ext cx="1306286" cy="685800"/>
        </p:xfrm>
        <a:graphic>
          <a:graphicData uri="http://schemas.openxmlformats.org/presentationml/2006/ole">
            <p:oleObj spid="_x0000_s1027" name="Equation" r:id="rId4" imgW="749160" imgH="393480" progId="Equation.3">
              <p:embed/>
            </p:oleObj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069975" y="4648200"/>
            <a:ext cx="6819900" cy="600075"/>
            <a:chOff x="1069975" y="4648200"/>
            <a:chExt cx="6819900" cy="600075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4754563" y="4648200"/>
            <a:ext cx="3135312" cy="600075"/>
          </p:xfrm>
          <a:graphic>
            <a:graphicData uri="http://schemas.openxmlformats.org/presentationml/2006/ole">
              <p:oleObj spid="_x0000_s1026" name="Equation" r:id="rId5" imgW="2057400" imgH="393480" progId="Equation.3">
                <p:embed/>
              </p:oleObj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069975" y="4648200"/>
            <a:ext cx="2941638" cy="600075"/>
          </p:xfrm>
          <a:graphic>
            <a:graphicData uri="http://schemas.openxmlformats.org/presentationml/2006/ole">
              <p:oleObj spid="_x0000_s1028" name="Equation" r:id="rId6" imgW="1930320" imgH="393480" progId="Equation.3">
                <p:embed/>
              </p:oleObj>
            </a:graphicData>
          </a:graphic>
        </p:graphicFrame>
      </p:grpSp>
      <p:sp>
        <p:nvSpPr>
          <p:cNvPr id="1033" name="TextBox 8"/>
          <p:cNvSpPr txBox="1">
            <a:spLocks noChangeArrowheads="1"/>
          </p:cNvSpPr>
          <p:nvPr/>
        </p:nvSpPr>
        <p:spPr bwMode="auto">
          <a:xfrm>
            <a:off x="2590800" y="6248400"/>
            <a:ext cx="4110038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Compositeness of proton and </a:t>
            </a:r>
            <a:r>
              <a:rPr lang="en-US" dirty="0" smtClean="0"/>
              <a:t>neutron</a:t>
            </a:r>
            <a:r>
              <a:rPr lang="en-US" dirty="0"/>
              <a:t>!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90600" y="5334000"/>
            <a:ext cx="7467600" cy="646113"/>
            <a:chOff x="990600" y="5334000"/>
            <a:chExt cx="7467600" cy="646113"/>
          </a:xfrm>
        </p:grpSpPr>
        <p:sp>
          <p:nvSpPr>
            <p:cNvPr id="1034" name="TextBox 9"/>
            <p:cNvSpPr txBox="1">
              <a:spLocks noChangeArrowheads="1"/>
            </p:cNvSpPr>
            <p:nvPr/>
          </p:nvSpPr>
          <p:spPr bwMode="auto">
            <a:xfrm>
              <a:off x="990600" y="5334000"/>
              <a:ext cx="3657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dirty="0" smtClean="0">
                  <a:solidFill>
                    <a:srgbClr val="C00000"/>
                  </a:solidFill>
                </a:rPr>
                <a:t>Proton</a:t>
              </a:r>
              <a:r>
                <a:rPr lang="en-US" sz="1800" b="1" dirty="0" smtClean="0"/>
                <a:t>:</a:t>
              </a:r>
              <a:r>
                <a:rPr lang="en-US" sz="1800" dirty="0" smtClean="0"/>
                <a:t> </a:t>
              </a:r>
              <a:r>
                <a:rPr lang="en-US" sz="1800" dirty="0"/>
                <a:t>g </a:t>
              </a:r>
              <a:r>
                <a:rPr lang="en-US" sz="1800" dirty="0" smtClean="0">
                  <a:latin typeface="Palace Script MT"/>
                  <a:sym typeface="Symbol"/>
                </a:rPr>
                <a:t></a:t>
              </a:r>
              <a:r>
                <a:rPr lang="en-US" sz="1800" dirty="0" smtClean="0"/>
                <a:t> 2 !</a:t>
              </a:r>
              <a:endParaRPr lang="en-US" sz="1800" dirty="0"/>
            </a:p>
          </p:txBody>
        </p:sp>
        <p:sp>
          <p:nvSpPr>
            <p:cNvPr id="1035" name="TextBox 10"/>
            <p:cNvSpPr txBox="1">
              <a:spLocks noChangeArrowheads="1"/>
            </p:cNvSpPr>
            <p:nvPr/>
          </p:nvSpPr>
          <p:spPr bwMode="auto">
            <a:xfrm>
              <a:off x="4800600" y="5334000"/>
              <a:ext cx="36576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dirty="0" smtClean="0">
                  <a:solidFill>
                    <a:srgbClr val="C00000"/>
                  </a:solidFill>
                </a:rPr>
                <a:t>Neutron</a:t>
              </a:r>
              <a:r>
                <a:rPr lang="en-US" sz="1800" dirty="0" smtClean="0">
                  <a:solidFill>
                    <a:srgbClr val="C00000"/>
                  </a:solidFill>
                </a:rPr>
                <a:t>:</a:t>
              </a:r>
              <a:r>
                <a:rPr lang="en-US" sz="1800" dirty="0" smtClean="0"/>
                <a:t> non-zero </a:t>
              </a:r>
              <a:r>
                <a:rPr lang="en-US" sz="1800" dirty="0"/>
                <a:t>magnetic moment for electrically neutral particle! 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95600" y="3810000"/>
            <a:ext cx="311232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Triumph of quantum theory!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848600" y="1524000"/>
            <a:ext cx="1066800" cy="457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8001794" y="1370806"/>
            <a:ext cx="609600" cy="1588"/>
          </a:xfrm>
          <a:prstGeom prst="straightConnector1">
            <a:avLst/>
          </a:prstGeom>
          <a:ln w="38100">
            <a:solidFill>
              <a:srgbClr val="9900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8077994" y="2209006"/>
            <a:ext cx="457200" cy="1588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8154194" y="1370806"/>
            <a:ext cx="609600" cy="1588"/>
          </a:xfrm>
          <a:prstGeom prst="straightConnector1">
            <a:avLst/>
          </a:prstGeom>
          <a:ln w="38100">
            <a:solidFill>
              <a:srgbClr val="9900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8077994" y="1370806"/>
            <a:ext cx="609600" cy="1588"/>
          </a:xfrm>
          <a:prstGeom prst="straightConnector1">
            <a:avLst/>
          </a:prstGeom>
          <a:ln w="38100">
            <a:solidFill>
              <a:srgbClr val="9900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8230394" y="2209006"/>
            <a:ext cx="457200" cy="1588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53400" y="2209800"/>
            <a:ext cx="457200" cy="1588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8610600" y="1892808"/>
            <a:ext cx="1524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229600" y="685800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stellar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Castellar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53400" y="2514600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Castellar" pitchFamily="18" charset="0"/>
              </a:rPr>
              <a:t>N</a:t>
            </a:r>
            <a:endParaRPr lang="en-US" b="1" dirty="0">
              <a:solidFill>
                <a:schemeClr val="accent2"/>
              </a:solidFill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162800" cy="762000"/>
          </a:xfrm>
        </p:spPr>
        <p:txBody>
          <a:bodyPr/>
          <a:lstStyle/>
          <a:p>
            <a:r>
              <a:rPr lang="en-US" b="1" dirty="0" smtClean="0"/>
              <a:t>Nucleon Spin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772400" y="0"/>
          <a:ext cx="1371600" cy="1357313"/>
        </p:xfrm>
        <a:graphic>
          <a:graphicData uri="http://schemas.openxmlformats.org/presentationml/2006/ole">
            <p:oleObj spid="_x0000_s2050" name="Bitmap Image" r:id="rId4" imgW="3571852" imgH="3533981" progId="PBrush">
              <p:embed/>
            </p:oleObj>
          </a:graphicData>
        </a:graphic>
      </p:graphicFrame>
      <p:sp>
        <p:nvSpPr>
          <p:cNvPr id="2058" name="TextBox 3"/>
          <p:cNvSpPr txBox="1">
            <a:spLocks noChangeArrowheads="1"/>
          </p:cNvSpPr>
          <p:nvPr/>
        </p:nvSpPr>
        <p:spPr bwMode="auto">
          <a:xfrm>
            <a:off x="533400" y="1066800"/>
            <a:ext cx="6553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Quark </a:t>
            </a:r>
            <a:r>
              <a:rPr lang="en-US" dirty="0">
                <a:solidFill>
                  <a:srgbClr val="008000"/>
                </a:solidFill>
              </a:rPr>
              <a:t>Model: </a:t>
            </a:r>
            <a:r>
              <a:rPr lang="en-US" dirty="0" smtClean="0">
                <a:solidFill>
                  <a:srgbClr val="008000"/>
                </a:solidFill>
              </a:rPr>
              <a:t>proton </a:t>
            </a:r>
            <a:r>
              <a:rPr lang="en-US" dirty="0">
                <a:solidFill>
                  <a:srgbClr val="008000"/>
                </a:solidFill>
              </a:rPr>
              <a:t>and neutron are made of </a:t>
            </a:r>
            <a:r>
              <a:rPr lang="en-US" dirty="0" smtClean="0">
                <a:solidFill>
                  <a:srgbClr val="008000"/>
                </a:solidFill>
              </a:rPr>
              <a:t>three quarks</a:t>
            </a:r>
            <a:endParaRPr lang="en-US" dirty="0">
              <a:solidFill>
                <a:srgbClr val="008000"/>
              </a:solidFill>
            </a:endParaRPr>
          </a:p>
          <a:p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p </a:t>
            </a:r>
            <a:r>
              <a:rPr lang="en-US" dirty="0"/>
              <a:t>= (</a:t>
            </a:r>
            <a:r>
              <a:rPr lang="en-US" dirty="0" err="1"/>
              <a:t>uud</a:t>
            </a:r>
            <a:r>
              <a:rPr lang="en-US" dirty="0"/>
              <a:t>)  </a:t>
            </a:r>
          </a:p>
          <a:p>
            <a:r>
              <a:rPr lang="en-US" dirty="0"/>
              <a:t>n = (</a:t>
            </a:r>
            <a:r>
              <a:rPr lang="en-US" dirty="0" err="1"/>
              <a:t>ddu</a:t>
            </a:r>
            <a:r>
              <a:rPr lang="en-US" dirty="0"/>
              <a:t>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248400" y="1600200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44"/>
                <a:gridCol w="917678"/>
                <a:gridCol w="91767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209800" y="4038600"/>
          <a:ext cx="1173163" cy="627063"/>
        </p:xfrm>
        <a:graphic>
          <a:graphicData uri="http://schemas.openxmlformats.org/presentationml/2006/ole">
            <p:oleObj spid="_x0000_s2052" name="Equation" r:id="rId5" imgW="736560" imgH="393480" progId="Equation.3">
              <p:embed/>
            </p:oleObj>
          </a:graphicData>
        </a:graphic>
      </p:graphicFrame>
      <p:sp>
        <p:nvSpPr>
          <p:cNvPr id="2078" name="TextBox 10"/>
          <p:cNvSpPr txBox="1">
            <a:spLocks noChangeArrowheads="1"/>
          </p:cNvSpPr>
          <p:nvPr/>
        </p:nvSpPr>
        <p:spPr bwMode="auto">
          <a:xfrm>
            <a:off x="2667000" y="5715000"/>
            <a:ext cx="4225837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Another triumph</a:t>
            </a:r>
            <a:r>
              <a:rPr lang="en-US" sz="2400" dirty="0" smtClean="0"/>
              <a:t>?</a:t>
            </a:r>
          </a:p>
          <a:p>
            <a:pPr algn="ctr"/>
            <a:r>
              <a:rPr lang="en-US" sz="2400" dirty="0" smtClean="0"/>
              <a:t>So, </a:t>
            </a:r>
            <a:r>
              <a:rPr lang="en-US" sz="2400" dirty="0" smtClean="0"/>
              <a:t>quarks </a:t>
            </a:r>
            <a:r>
              <a:rPr lang="en-US" sz="2400" dirty="0" smtClean="0"/>
              <a:t>carry nucleon spin ?! </a:t>
            </a:r>
            <a:endParaRPr lang="en-US" sz="2400" dirty="0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286000" y="3581400"/>
          <a:ext cx="828675" cy="384175"/>
        </p:xfrm>
        <a:graphic>
          <a:graphicData uri="http://schemas.openxmlformats.org/presentationml/2006/ole">
            <p:oleObj spid="_x0000_s2055" name="Equation" r:id="rId6" imgW="520560" imgH="241200" progId="Equation.3">
              <p:embed/>
            </p:oleObj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352800" y="1600200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44"/>
                <a:gridCol w="917678"/>
                <a:gridCol w="91767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+2/3e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-1/3e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98" name="TextBox 15"/>
          <p:cNvSpPr txBox="1">
            <a:spLocks noChangeArrowheads="1"/>
          </p:cNvSpPr>
          <p:nvPr/>
        </p:nvSpPr>
        <p:spPr bwMode="auto">
          <a:xfrm>
            <a:off x="5638800" y="2057400"/>
            <a:ext cx="50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ym typeface="Wingdings 3" pitchFamily="18" charset="2"/>
              </a:rPr>
              <a:t></a:t>
            </a:r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838200" y="2895600"/>
            <a:ext cx="777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Compute proton (neutron) magnetic moment in terms of quark magnetic moments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4600" y="609600"/>
            <a:ext cx="3634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Nucleons  </a:t>
            </a:r>
            <a:r>
              <a:rPr lang="en-US" dirty="0" smtClean="0">
                <a:sym typeface="Symbol"/>
              </a:rPr>
              <a:t> protons and neutrons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676400" y="3352800"/>
            <a:ext cx="6184706" cy="2214265"/>
            <a:chOff x="1676400" y="3352800"/>
            <a:chExt cx="6184706" cy="2214265"/>
          </a:xfrm>
        </p:grpSpPr>
        <p:sp>
          <p:nvSpPr>
            <p:cNvPr id="2077" name="TextBox 9"/>
            <p:cNvSpPr txBox="1">
              <a:spLocks noChangeArrowheads="1"/>
            </p:cNvSpPr>
            <p:nvPr/>
          </p:nvSpPr>
          <p:spPr bwMode="auto">
            <a:xfrm>
              <a:off x="1676400" y="5105400"/>
              <a:ext cx="6184706" cy="461665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/>
                <a:t>In very good agreement with experimental data </a:t>
              </a:r>
              <a:r>
                <a:rPr lang="en-US" sz="2400" dirty="0" smtClean="0"/>
                <a:t>!</a:t>
              </a:r>
              <a:endParaRPr lang="en-US" sz="24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495800" y="3352800"/>
              <a:ext cx="3124200" cy="1371600"/>
              <a:chOff x="4495800" y="3352800"/>
              <a:chExt cx="3124200" cy="13716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495800" y="3352800"/>
                <a:ext cx="3124200" cy="13716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054" name="Object 6"/>
              <p:cNvGraphicFramePr>
                <a:graphicFrameLocks noChangeAspect="1"/>
              </p:cNvGraphicFramePr>
              <p:nvPr/>
            </p:nvGraphicFramePr>
            <p:xfrm>
              <a:off x="4648200" y="4267200"/>
              <a:ext cx="1392237" cy="363538"/>
            </p:xfrm>
            <a:graphic>
              <a:graphicData uri="http://schemas.openxmlformats.org/presentationml/2006/ole">
                <p:oleObj spid="_x0000_s2054" name="Equation" r:id="rId7" imgW="876240" imgH="228600" progId="Equation.3">
                  <p:embed/>
                </p:oleObj>
              </a:graphicData>
            </a:graphic>
          </p:graphicFrame>
          <p:graphicFrame>
            <p:nvGraphicFramePr>
              <p:cNvPr id="2056" name="Object 8"/>
              <p:cNvGraphicFramePr>
                <a:graphicFrameLocks noChangeAspect="1"/>
              </p:cNvGraphicFramePr>
              <p:nvPr/>
            </p:nvGraphicFramePr>
            <p:xfrm>
              <a:off x="4648200" y="3733800"/>
              <a:ext cx="1292225" cy="384175"/>
            </p:xfrm>
            <a:graphic>
              <a:graphicData uri="http://schemas.openxmlformats.org/presentationml/2006/ole">
                <p:oleObj spid="_x0000_s2056" name="Equation" r:id="rId8" imgW="812520" imgH="241200" progId="Equation.3">
                  <p:embed/>
                </p:oleObj>
              </a:graphicData>
            </a:graphic>
          </p:graphicFrame>
          <p:sp>
            <p:nvSpPr>
              <p:cNvPr id="20" name="TextBox 19"/>
              <p:cNvSpPr txBox="1"/>
              <p:nvPr/>
            </p:nvSpPr>
            <p:spPr>
              <a:xfrm>
                <a:off x="5181600" y="3352800"/>
                <a:ext cx="1595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u="sng" dirty="0" smtClean="0"/>
                  <a:t>Measurements:</a:t>
                </a:r>
                <a:endParaRPr lang="en-US" sz="1800" u="sng" dirty="0"/>
              </a:p>
            </p:txBody>
          </p:sp>
          <p:graphicFrame>
            <p:nvGraphicFramePr>
              <p:cNvPr id="24" name="Object 23"/>
              <p:cNvGraphicFramePr>
                <a:graphicFrameLocks noChangeAspect="1"/>
              </p:cNvGraphicFramePr>
              <p:nvPr/>
            </p:nvGraphicFramePr>
            <p:xfrm>
              <a:off x="6705600" y="3810000"/>
              <a:ext cx="838200" cy="679097"/>
            </p:xfrm>
            <a:graphic>
              <a:graphicData uri="http://schemas.openxmlformats.org/presentationml/2006/ole">
                <p:oleObj spid="_x0000_s2057" name="Equation" r:id="rId9" imgW="609480" imgH="444240" progId="Equation.3">
                  <p:embed/>
                </p:oleObj>
              </a:graphicData>
            </a:graphic>
          </p:graphicFrame>
          <p:sp>
            <p:nvSpPr>
              <p:cNvPr id="28" name="TextBox 27"/>
              <p:cNvSpPr txBox="1"/>
              <p:nvPr/>
            </p:nvSpPr>
            <p:spPr>
              <a:xfrm>
                <a:off x="6019800" y="3785616"/>
                <a:ext cx="62869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>
                    <a:sym typeface="Symbol"/>
                  </a:rPr>
                  <a:t>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>
                    <a:sym typeface="Symbol"/>
                  </a:rPr>
                  <a:t> 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>
                    <a:sym typeface="Symbol"/>
                  </a:rPr>
                  <a:t>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 rot="1105145">
            <a:off x="754647" y="4424746"/>
            <a:ext cx="762000" cy="1524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8600" y="1219200"/>
            <a:ext cx="3276600" cy="3505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b="1" dirty="0" smtClean="0"/>
              <a:t>… Proton Spin Crisis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3962400" y="1295400"/>
            <a:ext cx="480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8000"/>
                </a:solidFill>
              </a:rPr>
              <a:t>EMC (CERN) experiment: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8000"/>
                </a:solidFill>
              </a:rPr>
              <a:t>Deep Inelastic Scattering (DIS) of high energy polarized </a:t>
            </a:r>
            <a:r>
              <a:rPr lang="en-US" dirty="0" err="1">
                <a:solidFill>
                  <a:srgbClr val="008000"/>
                </a:solidFill>
              </a:rPr>
              <a:t>muons</a:t>
            </a:r>
            <a:r>
              <a:rPr lang="en-US" dirty="0">
                <a:solidFill>
                  <a:srgbClr val="008000"/>
                </a:solidFill>
              </a:rPr>
              <a:t> on polarized </a:t>
            </a:r>
            <a:r>
              <a:rPr lang="en-US" dirty="0" smtClean="0">
                <a:solidFill>
                  <a:srgbClr val="008000"/>
                </a:solidFill>
              </a:rPr>
              <a:t>protons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2514600"/>
            <a:ext cx="4648200" cy="1495794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+mn-lt"/>
              </a:rPr>
              <a:t>Quark </a:t>
            </a:r>
            <a:r>
              <a:rPr lang="en-US" sz="2400" dirty="0">
                <a:latin typeface="+mn-lt"/>
              </a:rPr>
              <a:t>(and anti-quark) contribution to proton spin is small: </a:t>
            </a: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sym typeface="Symbol"/>
              </a:rPr>
              <a:t>=</a:t>
            </a:r>
            <a:r>
              <a:rPr lang="en-US" sz="2800" b="1" dirty="0" smtClean="0">
                <a:solidFill>
                  <a:srgbClr val="C00000"/>
                </a:solidFill>
                <a:latin typeface="+mn-lt"/>
                <a:sym typeface="Symbol"/>
              </a:rPr>
              <a:t>12 ±</a:t>
            </a:r>
            <a:r>
              <a:rPr lang="en-US" sz="2800" b="1" dirty="0">
                <a:solidFill>
                  <a:srgbClr val="C00000"/>
                </a:solidFill>
                <a:latin typeface="+mn-lt"/>
                <a:sym typeface="Symbol"/>
              </a:rPr>
              <a:t>9(stat)</a:t>
            </a:r>
            <a:r>
              <a:rPr lang="en-US" sz="2800" b="1" dirty="0">
                <a:solidFill>
                  <a:srgbClr val="C00000"/>
                </a:solidFill>
                <a:sym typeface="Symbol"/>
              </a:rPr>
              <a:t> ±14(</a:t>
            </a:r>
            <a:r>
              <a:rPr lang="en-US" sz="2800" b="1" dirty="0" err="1">
                <a:solidFill>
                  <a:srgbClr val="C00000"/>
                </a:solidFill>
                <a:sym typeface="Symbol"/>
              </a:rPr>
              <a:t>syst</a:t>
            </a:r>
            <a:r>
              <a:rPr lang="en-US" sz="2800" b="1" dirty="0">
                <a:solidFill>
                  <a:srgbClr val="C00000"/>
                </a:solidFill>
                <a:sym typeface="Symbol"/>
              </a:rPr>
              <a:t>) </a:t>
            </a:r>
            <a:r>
              <a:rPr lang="en-US" sz="2800" b="1" dirty="0" smtClean="0">
                <a:solidFill>
                  <a:srgbClr val="C00000"/>
                </a:solidFill>
                <a:sym typeface="Symbol"/>
              </a:rPr>
              <a:t>%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2743200" y="5867400"/>
            <a:ext cx="461697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What </a:t>
            </a:r>
            <a:r>
              <a:rPr lang="en-US" sz="2800" dirty="0"/>
              <a:t>carries </a:t>
            </a:r>
            <a:r>
              <a:rPr lang="en-US" sz="2800" dirty="0" smtClean="0"/>
              <a:t>the proton </a:t>
            </a:r>
            <a:r>
              <a:rPr lang="en-US" sz="2800" dirty="0"/>
              <a:t>spin ?!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9" name="Picture 4" descr="uli_nucle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2297113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962400" y="41910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Nucl</a:t>
            </a:r>
            <a:r>
              <a:rPr lang="en-US" dirty="0" smtClean="0"/>
              <a:t>. Phys. B328, 1-35 (1989) – one of the most cited papers!  &gt;1200 </a:t>
            </a:r>
            <a:r>
              <a:rPr lang="en-US" dirty="0" smtClean="0"/>
              <a:t>citations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685800"/>
          </a:xfrm>
        </p:spPr>
        <p:txBody>
          <a:bodyPr/>
          <a:lstStyle/>
          <a:p>
            <a:r>
              <a:rPr lang="en-US" sz="4000" b="1" dirty="0" smtClean="0"/>
              <a:t>Proton Spin Structure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04800" y="914400"/>
            <a:ext cx="2725695" cy="4629329"/>
            <a:chOff x="304800" y="914400"/>
            <a:chExt cx="2725695" cy="4629329"/>
          </a:xfrm>
        </p:grpSpPr>
        <p:pic>
          <p:nvPicPr>
            <p:cNvPr id="3080" name="Picture 4" descr="uli_nucle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914400"/>
              <a:ext cx="2297113" cy="183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1" name="Text Box 28"/>
            <p:cNvSpPr txBox="1">
              <a:spLocks noChangeArrowheads="1"/>
            </p:cNvSpPr>
            <p:nvPr/>
          </p:nvSpPr>
          <p:spPr bwMode="auto">
            <a:xfrm>
              <a:off x="441325" y="2986088"/>
              <a:ext cx="258917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Naïve </a:t>
              </a:r>
              <a:r>
                <a:rPr lang="en-US" dirty="0" smtClean="0"/>
                <a:t>quark</a:t>
              </a:r>
              <a:r>
                <a:rPr lang="en-US" dirty="0" smtClean="0"/>
                <a:t> model</a:t>
              </a:r>
            </a:p>
            <a:p>
              <a:r>
                <a:rPr lang="en-US" dirty="0" smtClean="0"/>
                <a:t>(only </a:t>
              </a:r>
              <a:r>
                <a:rPr lang="en-US" b="1" dirty="0" smtClean="0">
                  <a:solidFill>
                    <a:srgbClr val="C00000"/>
                  </a:solidFill>
                </a:rPr>
                <a:t>valence quarks</a:t>
              </a:r>
              <a:r>
                <a:rPr lang="en-US" dirty="0" smtClean="0"/>
                <a:t>)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sp>
          <p:nvSpPr>
            <p:cNvPr id="3092" name="Text Box 30"/>
            <p:cNvSpPr txBox="1">
              <a:spLocks noChangeArrowheads="1"/>
            </p:cNvSpPr>
            <p:nvPr/>
          </p:nvSpPr>
          <p:spPr bwMode="auto">
            <a:xfrm>
              <a:off x="304800" y="4343400"/>
              <a:ext cx="2590800" cy="120032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/>
                <a:t>Quark contribution  is small</a:t>
              </a:r>
              <a:endParaRPr lang="en-US" dirty="0">
                <a:sym typeface="Symbol" pitchFamily="18" charset="2"/>
              </a:endParaRPr>
            </a:p>
            <a:p>
              <a:pPr algn="ctr"/>
              <a:r>
                <a:rPr lang="en-US" sz="2400" dirty="0">
                  <a:sym typeface="Symbol" pitchFamily="18" charset="2"/>
                </a:rPr>
                <a:t> </a:t>
              </a:r>
              <a:r>
                <a:rPr lang="en-US" sz="2400" dirty="0"/>
                <a:t>Spin Crisis</a:t>
              </a:r>
            </a:p>
          </p:txBody>
        </p:sp>
        <p:graphicFrame>
          <p:nvGraphicFramePr>
            <p:cNvPr id="3074" name="Object 3"/>
            <p:cNvGraphicFramePr>
              <a:graphicFrameLocks noChangeAspect="1"/>
            </p:cNvGraphicFramePr>
            <p:nvPr/>
          </p:nvGraphicFramePr>
          <p:xfrm>
            <a:off x="762000" y="3657600"/>
            <a:ext cx="1504950" cy="590550"/>
          </p:xfrm>
          <a:graphic>
            <a:graphicData uri="http://schemas.openxmlformats.org/presentationml/2006/ole">
              <p:oleObj spid="_x0000_s3074" name="Equation" r:id="rId5" imgW="1002960" imgH="393480" progId="Equation.3">
                <p:embed/>
              </p:oleObj>
            </a:graphicData>
          </a:graphic>
        </p:graphicFrame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5715000" y="1528763"/>
            <a:ext cx="3429000" cy="3938587"/>
            <a:chOff x="3600" y="963"/>
            <a:chExt cx="2160" cy="2481"/>
          </a:xfrm>
        </p:grpSpPr>
        <p:pic>
          <p:nvPicPr>
            <p:cNvPr id="3086" name="Picture 26" descr="uli_nucleo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84" y="963"/>
              <a:ext cx="1534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7" name="Text Box 34"/>
            <p:cNvSpPr txBox="1">
              <a:spLocks noChangeArrowheads="1"/>
            </p:cNvSpPr>
            <p:nvPr/>
          </p:nvSpPr>
          <p:spPr bwMode="auto">
            <a:xfrm>
              <a:off x="4032" y="2256"/>
              <a:ext cx="172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For complete description</a:t>
              </a:r>
            </a:p>
            <a:p>
              <a:r>
                <a:rPr lang="en-US" dirty="0"/>
                <a:t>include </a:t>
              </a:r>
              <a:r>
                <a:rPr lang="en-US" dirty="0" err="1"/>
                <a:t>parton</a:t>
              </a:r>
              <a:r>
                <a:rPr lang="en-US" dirty="0"/>
                <a:t> </a:t>
              </a:r>
              <a:r>
                <a:rPr lang="en-US" b="1" dirty="0">
                  <a:solidFill>
                    <a:srgbClr val="C00000"/>
                  </a:solidFill>
                </a:rPr>
                <a:t>orbital angular momentum </a:t>
              </a:r>
              <a:r>
                <a:rPr lang="en-US" dirty="0"/>
                <a:t>L</a:t>
              </a:r>
              <a:r>
                <a:rPr lang="en-US" baseline="-25000" dirty="0"/>
                <a:t>Z</a:t>
              </a:r>
              <a:r>
                <a:rPr lang="en-US" dirty="0"/>
                <a:t>:</a:t>
              </a:r>
              <a:endParaRPr lang="en-US" sz="1800" dirty="0"/>
            </a:p>
          </p:txBody>
        </p:sp>
        <p:graphicFrame>
          <p:nvGraphicFramePr>
            <p:cNvPr id="3076" name="Object 5"/>
            <p:cNvGraphicFramePr>
              <a:graphicFrameLocks noChangeAspect="1"/>
            </p:cNvGraphicFramePr>
            <p:nvPr/>
          </p:nvGraphicFramePr>
          <p:xfrm>
            <a:off x="4080" y="3072"/>
            <a:ext cx="1548" cy="372"/>
          </p:xfrm>
          <a:graphic>
            <a:graphicData uri="http://schemas.openxmlformats.org/presentationml/2006/ole">
              <p:oleObj spid="_x0000_s3076" name="Equation" r:id="rId7" imgW="1638000" imgH="393480" progId="Equation.3">
                <p:embed/>
              </p:oleObj>
            </a:graphicData>
          </a:graphic>
        </p:graphicFrame>
        <p:sp>
          <p:nvSpPr>
            <p:cNvPr id="3088" name="Line 39"/>
            <p:cNvSpPr>
              <a:spLocks noChangeShapeType="1"/>
            </p:cNvSpPr>
            <p:nvPr/>
          </p:nvSpPr>
          <p:spPr bwMode="auto">
            <a:xfrm>
              <a:off x="3600" y="3216"/>
              <a:ext cx="384" cy="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38400" y="1219200"/>
            <a:ext cx="4038600" cy="4171950"/>
            <a:chOff x="2438400" y="1219200"/>
            <a:chExt cx="4038600" cy="4171950"/>
          </a:xfrm>
        </p:grpSpPr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2438400" y="1219200"/>
              <a:ext cx="4038600" cy="4171950"/>
              <a:chOff x="1536" y="768"/>
              <a:chExt cx="2544" cy="2628"/>
            </a:xfrm>
          </p:grpSpPr>
          <p:pic>
            <p:nvPicPr>
              <p:cNvPr id="3089" name="Picture 18" descr="uli_nucleon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112" y="768"/>
                <a:ext cx="1472" cy="1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0" name="Text Box 31"/>
              <p:cNvSpPr txBox="1">
                <a:spLocks noChangeArrowheads="1"/>
              </p:cNvSpPr>
              <p:nvPr/>
            </p:nvSpPr>
            <p:spPr bwMode="auto">
              <a:xfrm>
                <a:off x="2016" y="2016"/>
                <a:ext cx="2064" cy="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dirty="0"/>
                  <a:t>+ </a:t>
                </a:r>
                <a:r>
                  <a:rPr lang="en-US" b="1" dirty="0">
                    <a:solidFill>
                      <a:srgbClr val="C00000"/>
                    </a:solidFill>
                  </a:rPr>
                  <a:t>gluons</a:t>
                </a:r>
              </a:p>
              <a:p>
                <a:pPr lvl="1"/>
                <a:r>
                  <a:rPr lang="en-US" sz="1800" dirty="0"/>
                  <a:t>strong force </a:t>
                </a:r>
                <a:r>
                  <a:rPr lang="en-US" sz="1800" dirty="0" smtClean="0"/>
                  <a:t>carrier</a:t>
                </a:r>
                <a:endParaRPr lang="en-US" sz="1800" dirty="0"/>
              </a:p>
              <a:p>
                <a:r>
                  <a:rPr lang="en-US" dirty="0"/>
                  <a:t>+ </a:t>
                </a:r>
                <a:r>
                  <a:rPr lang="en-US" b="1" dirty="0">
                    <a:solidFill>
                      <a:srgbClr val="C00000"/>
                    </a:solidFill>
                  </a:rPr>
                  <a:t>sea quarks</a:t>
                </a:r>
              </a:p>
              <a:p>
                <a:pPr lvl="1"/>
                <a:r>
                  <a:rPr lang="en-US" sz="1800" dirty="0"/>
                  <a:t>Quantum mechanical fluctuations  </a:t>
                </a:r>
              </a:p>
            </p:txBody>
          </p:sp>
          <p:graphicFrame>
            <p:nvGraphicFramePr>
              <p:cNvPr id="3077" name="Object 4"/>
              <p:cNvGraphicFramePr>
                <a:graphicFrameLocks noChangeAspect="1"/>
              </p:cNvGraphicFramePr>
              <p:nvPr/>
            </p:nvGraphicFramePr>
            <p:xfrm>
              <a:off x="2256" y="3024"/>
              <a:ext cx="1272" cy="372"/>
            </p:xfrm>
            <a:graphic>
              <a:graphicData uri="http://schemas.openxmlformats.org/presentationml/2006/ole">
                <p:oleObj spid="_x0000_s3077" name="Equation" r:id="rId9" imgW="1346040" imgH="393480" progId="Equation.3">
                  <p:embed/>
                </p:oleObj>
              </a:graphicData>
            </a:graphic>
          </p:graphicFrame>
          <p:sp>
            <p:nvSpPr>
              <p:cNvPr id="3091" name="Line 38"/>
              <p:cNvSpPr>
                <a:spLocks noChangeShapeType="1"/>
              </p:cNvSpPr>
              <p:nvPr/>
            </p:nvSpPr>
            <p:spPr bwMode="auto">
              <a:xfrm>
                <a:off x="1536" y="2544"/>
                <a:ext cx="672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3075" name="Object 10"/>
            <p:cNvGraphicFramePr>
              <a:graphicFrameLocks noChangeAspect="1"/>
            </p:cNvGraphicFramePr>
            <p:nvPr/>
          </p:nvGraphicFramePr>
          <p:xfrm>
            <a:off x="4953000" y="4419600"/>
            <a:ext cx="833438" cy="304800"/>
          </p:xfrm>
          <a:graphic>
            <a:graphicData uri="http://schemas.openxmlformats.org/presentationml/2006/ole">
              <p:oleObj spid="_x0000_s3075" name="Equation" r:id="rId10" imgW="520560" imgH="190440" progId="Equation.3">
                <p:embed/>
              </p:oleObj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1524001" y="5791200"/>
            <a:ext cx="6172200" cy="830997"/>
            <a:chOff x="1524001" y="5791200"/>
            <a:chExt cx="6172200" cy="830997"/>
          </a:xfrm>
        </p:grpSpPr>
        <p:sp>
          <p:nvSpPr>
            <p:cNvPr id="9" name="Text Box 36"/>
            <p:cNvSpPr txBox="1">
              <a:spLocks noChangeArrowheads="1"/>
            </p:cNvSpPr>
            <p:nvPr/>
          </p:nvSpPr>
          <p:spPr bwMode="auto">
            <a:xfrm>
              <a:off x="1524001" y="5791200"/>
              <a:ext cx="6172200" cy="83099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Determination of </a:t>
              </a:r>
              <a:r>
                <a:rPr lang="en-US" sz="2400" dirty="0">
                  <a:sym typeface="Symbol" pitchFamily="18" charset="2"/>
                </a:rPr>
                <a:t>G</a:t>
              </a:r>
              <a:r>
                <a:rPr lang="en-US" sz="2400" dirty="0"/>
                <a:t> and </a:t>
              </a:r>
              <a:r>
                <a:rPr lang="en-US" sz="2400" dirty="0">
                  <a:sym typeface="Symbol" pitchFamily="18" charset="2"/>
                </a:rPr>
                <a:t></a:t>
              </a:r>
              <a:r>
                <a:rPr lang="en-US" sz="2400" dirty="0" smtClean="0">
                  <a:sym typeface="Symbol" pitchFamily="18" charset="2"/>
                </a:rPr>
                <a:t>q</a:t>
              </a:r>
              <a:r>
                <a:rPr lang="en-US" sz="2400" dirty="0" smtClean="0"/>
                <a:t> </a:t>
              </a:r>
              <a:r>
                <a:rPr lang="en-US" sz="2400" dirty="0"/>
                <a:t>is the main goal of </a:t>
              </a:r>
              <a:r>
                <a:rPr lang="en-US" sz="2400" dirty="0" smtClean="0"/>
                <a:t>the RHIC spin program </a:t>
              </a:r>
              <a:endParaRPr lang="en-US" sz="24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029200" y="5897880"/>
              <a:ext cx="152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743200" y="609600"/>
            <a:ext cx="3703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Partons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 (anti)quarks and gluons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sz="4000" b="1" dirty="0" smtClean="0"/>
              <a:t>Probing Proton Structure</a:t>
            </a:r>
            <a:endParaRPr lang="en-US" sz="4000" dirty="0"/>
          </a:p>
        </p:txBody>
      </p:sp>
      <p:sp>
        <p:nvSpPr>
          <p:cNvPr id="3" name="Oval 15"/>
          <p:cNvSpPr>
            <a:spLocks noChangeArrowheads="1"/>
          </p:cNvSpPr>
          <p:nvPr/>
        </p:nvSpPr>
        <p:spPr bwMode="auto">
          <a:xfrm>
            <a:off x="3429000" y="1447800"/>
            <a:ext cx="304800" cy="276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3505200" y="2895600"/>
            <a:ext cx="304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>
            <a:off x="1295400" y="3048000"/>
            <a:ext cx="2046288" cy="228599"/>
          </a:xfrm>
          <a:custGeom>
            <a:avLst/>
            <a:gdLst/>
            <a:ahLst/>
            <a:cxnLst>
              <a:cxn ang="0">
                <a:pos x="0" y="338"/>
              </a:cxn>
              <a:cxn ang="0">
                <a:pos x="182" y="338"/>
              </a:cxn>
              <a:cxn ang="0">
                <a:pos x="327" y="48"/>
              </a:cxn>
              <a:cxn ang="0">
                <a:pos x="544" y="629"/>
              </a:cxn>
              <a:cxn ang="0">
                <a:pos x="762" y="12"/>
              </a:cxn>
              <a:cxn ang="0">
                <a:pos x="980" y="629"/>
              </a:cxn>
              <a:cxn ang="0">
                <a:pos x="1198" y="48"/>
              </a:cxn>
              <a:cxn ang="0">
                <a:pos x="1379" y="629"/>
              </a:cxn>
              <a:cxn ang="0">
                <a:pos x="1561" y="48"/>
              </a:cxn>
              <a:cxn ang="0">
                <a:pos x="1778" y="629"/>
              </a:cxn>
              <a:cxn ang="0">
                <a:pos x="1996" y="48"/>
              </a:cxn>
              <a:cxn ang="0">
                <a:pos x="2214" y="629"/>
              </a:cxn>
              <a:cxn ang="0">
                <a:pos x="2431" y="48"/>
              </a:cxn>
              <a:cxn ang="0">
                <a:pos x="2577" y="375"/>
              </a:cxn>
              <a:cxn ang="0">
                <a:pos x="2794" y="375"/>
              </a:cxn>
            </a:cxnLst>
            <a:rect l="0" t="0" r="r" b="b"/>
            <a:pathLst>
              <a:path w="2794" h="635">
                <a:moveTo>
                  <a:pt x="0" y="338"/>
                </a:moveTo>
                <a:cubicBezTo>
                  <a:pt x="64" y="362"/>
                  <a:pt x="128" y="386"/>
                  <a:pt x="182" y="338"/>
                </a:cubicBezTo>
                <a:cubicBezTo>
                  <a:pt x="236" y="290"/>
                  <a:pt x="267" y="0"/>
                  <a:pt x="327" y="48"/>
                </a:cubicBezTo>
                <a:cubicBezTo>
                  <a:pt x="387" y="96"/>
                  <a:pt x="472" y="635"/>
                  <a:pt x="544" y="629"/>
                </a:cubicBezTo>
                <a:cubicBezTo>
                  <a:pt x="616" y="623"/>
                  <a:pt x="689" y="12"/>
                  <a:pt x="762" y="12"/>
                </a:cubicBezTo>
                <a:cubicBezTo>
                  <a:pt x="835" y="12"/>
                  <a:pt x="907" y="623"/>
                  <a:pt x="980" y="629"/>
                </a:cubicBezTo>
                <a:cubicBezTo>
                  <a:pt x="1053" y="635"/>
                  <a:pt x="1132" y="48"/>
                  <a:pt x="1198" y="48"/>
                </a:cubicBezTo>
                <a:cubicBezTo>
                  <a:pt x="1264" y="48"/>
                  <a:pt x="1319" y="629"/>
                  <a:pt x="1379" y="629"/>
                </a:cubicBezTo>
                <a:cubicBezTo>
                  <a:pt x="1439" y="629"/>
                  <a:pt x="1495" y="48"/>
                  <a:pt x="1561" y="48"/>
                </a:cubicBezTo>
                <a:cubicBezTo>
                  <a:pt x="1627" y="48"/>
                  <a:pt x="1706" y="629"/>
                  <a:pt x="1778" y="629"/>
                </a:cubicBezTo>
                <a:cubicBezTo>
                  <a:pt x="1850" y="629"/>
                  <a:pt x="1923" y="48"/>
                  <a:pt x="1996" y="48"/>
                </a:cubicBezTo>
                <a:cubicBezTo>
                  <a:pt x="2069" y="48"/>
                  <a:pt x="2142" y="629"/>
                  <a:pt x="2214" y="629"/>
                </a:cubicBezTo>
                <a:cubicBezTo>
                  <a:pt x="2286" y="629"/>
                  <a:pt x="2371" y="90"/>
                  <a:pt x="2431" y="48"/>
                </a:cubicBezTo>
                <a:cubicBezTo>
                  <a:pt x="2491" y="6"/>
                  <a:pt x="2517" y="321"/>
                  <a:pt x="2577" y="375"/>
                </a:cubicBezTo>
                <a:cubicBezTo>
                  <a:pt x="2637" y="429"/>
                  <a:pt x="2715" y="402"/>
                  <a:pt x="2794" y="37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Freeform 14"/>
          <p:cNvSpPr>
            <a:spLocks/>
          </p:cNvSpPr>
          <p:nvPr/>
        </p:nvSpPr>
        <p:spPr bwMode="auto">
          <a:xfrm>
            <a:off x="133350" y="2133600"/>
            <a:ext cx="2000250" cy="1028700"/>
          </a:xfrm>
          <a:custGeom>
            <a:avLst/>
            <a:gdLst/>
            <a:ahLst/>
            <a:cxnLst>
              <a:cxn ang="0">
                <a:pos x="0" y="726"/>
              </a:cxn>
              <a:cxn ang="0">
                <a:pos x="835" y="726"/>
              </a:cxn>
              <a:cxn ang="0">
                <a:pos x="1416" y="0"/>
              </a:cxn>
            </a:cxnLst>
            <a:rect l="0" t="0" r="r" b="b"/>
            <a:pathLst>
              <a:path w="1416" h="726">
                <a:moveTo>
                  <a:pt x="0" y="726"/>
                </a:moveTo>
                <a:lnTo>
                  <a:pt x="835" y="726"/>
                </a:lnTo>
                <a:lnTo>
                  <a:pt x="1416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505200" y="3048000"/>
            <a:ext cx="0" cy="230187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381250" y="2586037"/>
            <a:ext cx="8675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γ</a:t>
            </a:r>
            <a:r>
              <a:rPr lang="en-US" dirty="0"/>
              <a:t>*(</a:t>
            </a:r>
            <a:r>
              <a:rPr lang="en-US" dirty="0">
                <a:solidFill>
                  <a:srgbClr val="C00000"/>
                </a:solidFill>
              </a:rPr>
              <a:t>Q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/>
              <a:t>)</a:t>
            </a:r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3775075" y="4154487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3775075" y="14478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V="1">
            <a:off x="4005263" y="1447800"/>
            <a:ext cx="0" cy="1036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4005263" y="2944812"/>
            <a:ext cx="0" cy="120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0" y="2695575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1828800" y="16002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e’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1900" y="2546350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~1.5 fm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74988" y="869950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Proton</a:t>
            </a:r>
            <a:endParaRPr lang="en-US" sz="2400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334000" y="1676400"/>
            <a:ext cx="381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/>
              <a:t>Virtuality</a:t>
            </a:r>
            <a:r>
              <a:rPr lang="en-US" dirty="0"/>
              <a:t> (4-momentum </a:t>
            </a:r>
            <a:r>
              <a:rPr lang="en-US" dirty="0" smtClean="0"/>
              <a:t>transfer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Q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/>
              <a:t>gives the </a:t>
            </a:r>
            <a:r>
              <a:rPr lang="en-US" dirty="0" smtClean="0"/>
              <a:t>distance scale </a:t>
            </a:r>
            <a:r>
              <a:rPr lang="en-US" sz="2400" b="1" dirty="0">
                <a:solidFill>
                  <a:srgbClr val="C00000"/>
                </a:solidFill>
              </a:rPr>
              <a:t>r</a:t>
            </a:r>
            <a:r>
              <a:rPr lang="en-US" dirty="0"/>
              <a:t> at which the proton is probed.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5334000" y="31242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 </a:t>
            </a:r>
            <a:r>
              <a:rPr lang="en-US" sz="2400" dirty="0" smtClean="0"/>
              <a:t>≈ </a:t>
            </a:r>
            <a:r>
              <a:rPr lang="en-US" sz="2400" dirty="0" err="1"/>
              <a:t>hc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C00000"/>
                </a:solidFill>
              </a:rPr>
              <a:t>Q</a:t>
            </a:r>
            <a:r>
              <a:rPr lang="en-US" sz="2400" dirty="0"/>
              <a:t> = 0.2fm/</a:t>
            </a:r>
            <a:r>
              <a:rPr lang="en-US" sz="2400" dirty="0">
                <a:solidFill>
                  <a:srgbClr val="C00000"/>
                </a:solidFill>
              </a:rPr>
              <a:t>Q</a:t>
            </a:r>
            <a:r>
              <a:rPr lang="en-US" sz="2400" dirty="0"/>
              <a:t>[</a:t>
            </a:r>
            <a:r>
              <a:rPr lang="en-US" sz="2400" dirty="0" err="1"/>
              <a:t>GeV</a:t>
            </a:r>
            <a:r>
              <a:rPr lang="en-US" sz="2400" dirty="0"/>
              <a:t>]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1295400" y="4800600"/>
            <a:ext cx="7181197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/>
              <a:t>HERA </a:t>
            </a:r>
            <a:r>
              <a:rPr lang="en-US" sz="2800" dirty="0" err="1"/>
              <a:t>ep</a:t>
            </a:r>
            <a:r>
              <a:rPr lang="en-US" sz="2800" dirty="0"/>
              <a:t> </a:t>
            </a:r>
            <a:r>
              <a:rPr lang="en-US" sz="2800" dirty="0" smtClean="0"/>
              <a:t>collider:  </a:t>
            </a:r>
            <a:r>
              <a:rPr lang="en-US" sz="2800" dirty="0" err="1" smtClean="0">
                <a:solidFill>
                  <a:srgbClr val="C00000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C00000"/>
                </a:solidFill>
              </a:rPr>
              <a:t>min</a:t>
            </a:r>
            <a:r>
              <a:rPr lang="en-US" sz="2800" dirty="0"/>
              <a:t>≈ </a:t>
            </a:r>
            <a:r>
              <a:rPr lang="en-US" sz="2800" dirty="0">
                <a:solidFill>
                  <a:srgbClr val="FF0000"/>
                </a:solidFill>
              </a:rPr>
              <a:t>1/1000</a:t>
            </a:r>
            <a:r>
              <a:rPr lang="en-US" sz="2800" dirty="0"/>
              <a:t> proton </a:t>
            </a:r>
            <a:r>
              <a:rPr lang="en-US" sz="2800" dirty="0" smtClean="0"/>
              <a:t>diameter</a:t>
            </a:r>
            <a:endParaRPr lang="en-US" sz="2800" dirty="0"/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295400" y="5486400"/>
            <a:ext cx="2985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E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=27.5 </a:t>
            </a:r>
            <a:r>
              <a:rPr lang="en-US" sz="2000" dirty="0" err="1"/>
              <a:t>GeV</a:t>
            </a:r>
            <a:r>
              <a:rPr lang="en-US" sz="2000" dirty="0"/>
              <a:t>,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=920 </a:t>
            </a:r>
            <a:r>
              <a:rPr lang="en-US" sz="2000" dirty="0" err="1"/>
              <a:t>GeV</a:t>
            </a:r>
            <a:endParaRPr lang="en-US" sz="20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99DF-4E59-4C55-813B-1B4AE4A1D5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60824</TotalTime>
  <Words>2328</Words>
  <Application>Microsoft PowerPoint</Application>
  <PresentationFormat>On-screen Show (4:3)</PresentationFormat>
  <Paragraphs>547</Paragraphs>
  <Slides>36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Default Design</vt:lpstr>
      <vt:lpstr>Equation</vt:lpstr>
      <vt:lpstr>Bitmap Image</vt:lpstr>
      <vt:lpstr>Microsoft Equation 3.0</vt:lpstr>
      <vt:lpstr>Image</vt:lpstr>
      <vt:lpstr>ﾋﾞｯﾄﾏｯﾌﾟ ｲﾒｰｼﾞ</vt:lpstr>
      <vt:lpstr>Do Gluons Carry Proton Spin? – toward resolving the “Spin Crisis”</vt:lpstr>
      <vt:lpstr>Outline</vt:lpstr>
      <vt:lpstr>Spin</vt:lpstr>
      <vt:lpstr>Spin</vt:lpstr>
      <vt:lpstr>Spin and particle internal structure</vt:lpstr>
      <vt:lpstr>Nucleon Spin </vt:lpstr>
      <vt:lpstr>… Proton Spin Crisis</vt:lpstr>
      <vt:lpstr>Proton Spin Structure</vt:lpstr>
      <vt:lpstr>Probing Proton Structure</vt:lpstr>
      <vt:lpstr>Parton Distribution Functions (PDF) or parton densities</vt:lpstr>
      <vt:lpstr>Polarized PDF</vt:lpstr>
      <vt:lpstr>Polarized PDF from DIS Asymmetry Analysis Collaboration  M. Hirai, S. Kumano and N. Saito, PRD69, 054021 (2004)</vt:lpstr>
      <vt:lpstr>From inclusive polarized DIS … </vt:lpstr>
      <vt:lpstr>… To polarized pp collider</vt:lpstr>
      <vt:lpstr>RHIC as polarized proton collider</vt:lpstr>
      <vt:lpstr>RHIC Progress</vt:lpstr>
      <vt:lpstr>PHENIX and STAR</vt:lpstr>
      <vt:lpstr>Observables </vt:lpstr>
      <vt:lpstr>RHIC Spin Measurements</vt:lpstr>
      <vt:lpstr>Particle Yield in pp</vt:lpstr>
      <vt:lpstr>Probing G in pol. pp collisions </vt:lpstr>
      <vt:lpstr>Measuring ALL</vt:lpstr>
      <vt:lpstr>ALL: jets</vt:lpstr>
      <vt:lpstr>ALL: 0</vt:lpstr>
      <vt:lpstr>From ALL(pT) to g(xgluon) </vt:lpstr>
      <vt:lpstr>G: Global Fit</vt:lpstr>
      <vt:lpstr>G: From DIS to RHIC</vt:lpstr>
      <vt:lpstr>So, the Proton Spin</vt:lpstr>
      <vt:lpstr>G at RHIC: what’s next</vt:lpstr>
      <vt:lpstr>Improve exp. uncertainties</vt:lpstr>
      <vt:lpstr>pp  jet + jet</vt:lpstr>
      <vt:lpstr>pp   +X</vt:lpstr>
      <vt:lpstr>Flavor decomposition</vt:lpstr>
      <vt:lpstr>eRHIC</vt:lpstr>
      <vt:lpstr>Summary</vt:lpstr>
      <vt:lpstr>The Story of Spin   Sin-Itiro Tomonaga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Proton spin structure from longitudinally polarized pp collisions at RHIC</dc:title>
  <dc:creator>shura</dc:creator>
  <cp:lastModifiedBy>Alexander Bazilevsky</cp:lastModifiedBy>
  <cp:revision>401</cp:revision>
  <dcterms:created xsi:type="dcterms:W3CDTF">2007-05-21T16:39:13Z</dcterms:created>
  <dcterms:modified xsi:type="dcterms:W3CDTF">2009-01-13T15:22:32Z</dcterms:modified>
</cp:coreProperties>
</file>