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1" r:id="rId1"/>
  </p:sldMasterIdLst>
  <p:notesMasterIdLst>
    <p:notesMasterId r:id="rId31"/>
  </p:notesMasterIdLst>
  <p:handoutMasterIdLst>
    <p:handoutMasterId r:id="rId32"/>
  </p:handoutMasterIdLst>
  <p:sldIdLst>
    <p:sldId id="256" r:id="rId2"/>
    <p:sldId id="452" r:id="rId3"/>
    <p:sldId id="520" r:id="rId4"/>
    <p:sldId id="539" r:id="rId5"/>
    <p:sldId id="505" r:id="rId6"/>
    <p:sldId id="527" r:id="rId7"/>
    <p:sldId id="528" r:id="rId8"/>
    <p:sldId id="529" r:id="rId9"/>
    <p:sldId id="530" r:id="rId10"/>
    <p:sldId id="533" r:id="rId11"/>
    <p:sldId id="459" r:id="rId12"/>
    <p:sldId id="525" r:id="rId13"/>
    <p:sldId id="475" r:id="rId14"/>
    <p:sldId id="524" r:id="rId15"/>
    <p:sldId id="536" r:id="rId16"/>
    <p:sldId id="461" r:id="rId17"/>
    <p:sldId id="462" r:id="rId18"/>
    <p:sldId id="465" r:id="rId19"/>
    <p:sldId id="532" r:id="rId20"/>
    <p:sldId id="466" r:id="rId21"/>
    <p:sldId id="534" r:id="rId22"/>
    <p:sldId id="495" r:id="rId23"/>
    <p:sldId id="510" r:id="rId24"/>
    <p:sldId id="507" r:id="rId25"/>
    <p:sldId id="511" r:id="rId26"/>
    <p:sldId id="537" r:id="rId27"/>
    <p:sldId id="513" r:id="rId28"/>
    <p:sldId id="538" r:id="rId29"/>
    <p:sldId id="540" r:id="rId30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00FF"/>
    <a:srgbClr val="806010"/>
    <a:srgbClr val="000080"/>
    <a:srgbClr val="608020"/>
    <a:srgbClr val="007E3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1536" autoAdjust="0"/>
  </p:normalViewPr>
  <p:slideViewPr>
    <p:cSldViewPr>
      <p:cViewPr varScale="1">
        <p:scale>
          <a:sx n="58" d="100"/>
          <a:sy n="58" d="100"/>
        </p:scale>
        <p:origin x="-75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A1D2247-429D-4DA7-A41E-CDAF7E266552}" type="datetimeFigureOut">
              <a:rPr lang="ja-JP" altLang="en-US"/>
              <a:pPr>
                <a:defRPr/>
              </a:pPr>
              <a:t>2009/2/6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C0B6A70-9048-48F1-A882-EF0757575FEB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DC83677-E348-4007-9565-03F6BE7AB8AC}" type="datetimeFigureOut">
              <a:rPr lang="ja-JP" altLang="en-US"/>
              <a:pPr>
                <a:defRPr/>
              </a:pPr>
              <a:t>2009/2/6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2244423-F58A-4DBC-8CF2-C41C20072A6D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7D3440-383A-40F2-A04F-C1C85F563761}" type="slidenum">
              <a:rPr lang="en-US" altLang="ja-JP"/>
              <a:pPr/>
              <a:t>10</a:t>
            </a:fld>
            <a:endParaRPr lang="en-US" altLang="ja-JP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934DC3-8AB3-4855-A198-0A5B95626938}" type="slidenum">
              <a:rPr lang="en-US" altLang="ja-JP"/>
              <a:pPr/>
              <a:t>24</a:t>
            </a:fld>
            <a:endParaRPr lang="en-US" altLang="ja-JP"/>
          </a:p>
        </p:txBody>
      </p:sp>
      <p:sp>
        <p:nvSpPr>
          <p:cNvPr id="4301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3012" name="Notes Placeholder 2"/>
          <p:cNvSpPr>
            <a:spLocks noGrp="1"/>
          </p:cNvSpPr>
          <p:nvPr>
            <p:ph type="body" idx="1"/>
          </p:nvPr>
        </p:nvSpPr>
        <p:spPr>
          <a:xfrm>
            <a:off x="686421" y="4344025"/>
            <a:ext cx="5485158" cy="4114488"/>
          </a:xfrm>
          <a:noFill/>
          <a:ln/>
        </p:spPr>
        <p:txBody>
          <a:bodyPr lIns="91435" tIns="45718" rIns="91435" bIns="45718"/>
          <a:lstStyle/>
          <a:p>
            <a:endParaRPr lang="ja-JP" altLang="ja-JP" smtClean="0"/>
          </a:p>
        </p:txBody>
      </p:sp>
      <p:sp>
        <p:nvSpPr>
          <p:cNvPr id="43013" name="Slide Number Placeholder 3"/>
          <p:cNvSpPr txBox="1">
            <a:spLocks noGrp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 eaLnBrk="1" hangingPunct="1"/>
            <a:fld id="{700E0846-2374-457D-955A-32FBCC2CDF0E}" type="slidenum">
              <a:rPr lang="en-US" altLang="ja-JP" sz="1200">
                <a:cs typeface="Times New Roman" pitchFamily="18" charset="0"/>
              </a:rPr>
              <a:pPr algn="r" eaLnBrk="1" hangingPunct="1"/>
              <a:t>24</a:t>
            </a:fld>
            <a:endParaRPr lang="en-US" altLang="ja-JP" sz="1200" dirty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FCCE3FD-4A29-4D0A-8DDA-1F43A3DD050D}" type="slidenum">
              <a:rPr lang="en-GB" altLang="ja-JP"/>
              <a:pPr/>
              <a:t>12</a:t>
            </a:fld>
            <a:endParaRPr lang="en-GB" altLang="ja-JP"/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3228" cy="342679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ja-JP" altLang="en-US"/>
          </a:p>
        </p:txBody>
      </p:sp>
      <p:sp>
        <p:nvSpPr>
          <p:cNvPr id="24580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512" y="4343231"/>
            <a:ext cx="5461053" cy="4092059"/>
          </a:xfrm>
          <a:noFill/>
          <a:ln/>
        </p:spPr>
        <p:txBody>
          <a:bodyPr wrap="none" anchor="ctr"/>
          <a:lstStyle/>
          <a:p>
            <a:endParaRPr lang="ja-JP" altLang="ja-JP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7D3440-383A-40F2-A04F-C1C85F563761}" type="slidenum">
              <a:rPr lang="en-US" altLang="ja-JP"/>
              <a:pPr/>
              <a:t>14</a:t>
            </a:fld>
            <a:endParaRPr lang="en-US" altLang="ja-JP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87DE2B-D851-46FC-8630-C5A45ABA29AA}" type="slidenum">
              <a:rPr lang="en-US" altLang="ja-JP"/>
              <a:pPr/>
              <a:t>15</a:t>
            </a:fld>
            <a:endParaRPr lang="en-US" altLang="ja-JP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5A155E-33E8-482F-80EF-75410445F72F}" type="slidenum">
              <a:rPr lang="en-US" altLang="ja-JP"/>
              <a:pPr/>
              <a:t>16</a:t>
            </a:fld>
            <a:endParaRPr lang="en-US" altLang="ja-JP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CEC68D-0E79-4E75-A6CA-E8D41D7282AF}" type="slidenum">
              <a:rPr lang="en-US" altLang="ja-JP"/>
              <a:pPr/>
              <a:t>17</a:t>
            </a:fld>
            <a:endParaRPr lang="en-US" altLang="ja-JP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233D45-7F2C-43A5-A568-2587956CE434}" type="slidenum">
              <a:rPr lang="en-US" altLang="ja-JP"/>
              <a:pPr/>
              <a:t>19</a:t>
            </a:fld>
            <a:endParaRPr lang="en-US" altLang="ja-JP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77E6EA-F5DC-4659-B7B5-51669E0B4FC3}" type="slidenum">
              <a:rPr lang="en-US" altLang="ja-JP"/>
              <a:pPr/>
              <a:t>21</a:t>
            </a:fld>
            <a:endParaRPr lang="en-US" altLang="ja-JP"/>
          </a:p>
        </p:txBody>
      </p:sp>
      <p:sp>
        <p:nvSpPr>
          <p:cNvPr id="90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557BA8-2A8E-4B94-8C7C-1E12816D44DF}" type="slidenum">
              <a:rPr lang="en-US" altLang="ja-JP"/>
              <a:pPr/>
              <a:t>22</a:t>
            </a:fld>
            <a:endParaRPr lang="en-US" altLang="ja-JP"/>
          </a:p>
        </p:txBody>
      </p:sp>
      <p:sp>
        <p:nvSpPr>
          <p:cNvPr id="4198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1988" name="Notes Placeholder 2"/>
          <p:cNvSpPr>
            <a:spLocks noGrp="1"/>
          </p:cNvSpPr>
          <p:nvPr>
            <p:ph type="body" idx="1"/>
          </p:nvPr>
        </p:nvSpPr>
        <p:spPr>
          <a:xfrm>
            <a:off x="686421" y="4344025"/>
            <a:ext cx="5485158" cy="4114488"/>
          </a:xfrm>
          <a:noFill/>
          <a:ln/>
        </p:spPr>
        <p:txBody>
          <a:bodyPr lIns="91435" tIns="45718" rIns="91435" bIns="45718"/>
          <a:lstStyle/>
          <a:p>
            <a:endParaRPr lang="ja-JP" altLang="ja-JP" smtClean="0"/>
          </a:p>
        </p:txBody>
      </p:sp>
      <p:sp>
        <p:nvSpPr>
          <p:cNvPr id="41989" name="Slide Number Placeholder 3"/>
          <p:cNvSpPr txBox="1">
            <a:spLocks noGrp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 eaLnBrk="1" hangingPunct="1"/>
            <a:fld id="{41CF9A72-4DB2-4CCF-B33E-4A774878D5BD}" type="slidenum">
              <a:rPr lang="en-US" altLang="ja-JP" sz="1200">
                <a:cs typeface="Times New Roman" pitchFamily="18" charset="0"/>
              </a:rPr>
              <a:pPr algn="r" eaLnBrk="1" hangingPunct="1"/>
              <a:t>22</a:t>
            </a:fld>
            <a:endParaRPr lang="en-US" altLang="ja-JP" sz="1200" dirty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ltGray">
          <a:xfrm>
            <a:off x="0" y="0"/>
            <a:ext cx="9144000" cy="3357563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0" y="2965450"/>
            <a:ext cx="9144000" cy="863600"/>
            <a:chOff x="0" y="1868"/>
            <a:chExt cx="5760" cy="544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>
              <a:off x="0" y="2064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tx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gray">
            <a:xfrm>
              <a:off x="2592" y="1868"/>
              <a:ext cx="576" cy="544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pic>
          <p:nvPicPr>
            <p:cNvPr id="8" name="Picture 6" descr="g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gray">
            <a:xfrm>
              <a:off x="2667" y="1935"/>
              <a:ext cx="425" cy="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1981200" y="914400"/>
            <a:ext cx="5181600" cy="5026025"/>
            <a:chOff x="1248" y="576"/>
            <a:chExt cx="3264" cy="3166"/>
          </a:xfrm>
        </p:grpSpPr>
        <p:sp>
          <p:nvSpPr>
            <p:cNvPr id="10" name="Oval 8"/>
            <p:cNvSpPr>
              <a:spLocks noChangeArrowheads="1"/>
            </p:cNvSpPr>
            <p:nvPr userDrawn="1"/>
          </p:nvSpPr>
          <p:spPr bwMode="ltGray">
            <a:xfrm>
              <a:off x="2352" y="1656"/>
              <a:ext cx="1056" cy="1008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" name="Oval 9"/>
            <p:cNvSpPr>
              <a:spLocks noChangeArrowheads="1"/>
            </p:cNvSpPr>
            <p:nvPr userDrawn="1"/>
          </p:nvSpPr>
          <p:spPr bwMode="ltGray">
            <a:xfrm>
              <a:off x="2112" y="1430"/>
              <a:ext cx="1536" cy="142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" name="Oval 10"/>
            <p:cNvSpPr>
              <a:spLocks noChangeArrowheads="1"/>
            </p:cNvSpPr>
            <p:nvPr userDrawn="1"/>
          </p:nvSpPr>
          <p:spPr bwMode="ltGray">
            <a:xfrm>
              <a:off x="1776" y="1050"/>
              <a:ext cx="2208" cy="2190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" name="Oval 11"/>
            <p:cNvSpPr>
              <a:spLocks noChangeArrowheads="1"/>
            </p:cNvSpPr>
            <p:nvPr userDrawn="1"/>
          </p:nvSpPr>
          <p:spPr bwMode="ltGray">
            <a:xfrm>
              <a:off x="1248" y="576"/>
              <a:ext cx="3264" cy="316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</p:grpSp>
      <p:sp>
        <p:nvSpPr>
          <p:cNvPr id="41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11188" y="1773238"/>
            <a:ext cx="7993062" cy="792162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ja-JP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411413" y="4357694"/>
            <a:ext cx="4321175" cy="17764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/>
            </a:lvl1pPr>
          </a:lstStyle>
          <a:p>
            <a:r>
              <a:rPr lang="ja-JP" altLang="en-US" dirty="0" smtClean="0"/>
              <a:t>マスタ サブタイトルの書式設定</a:t>
            </a:r>
            <a:endParaRPr lang="ja-JP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1500173" y="6453188"/>
            <a:ext cx="928687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2009/02/06</a:t>
            </a:r>
            <a:endParaRPr lang="ja-JP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428859" y="6453188"/>
            <a:ext cx="4143405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WWND’09 - Low-Mass Vector Mesons and Continuum at RHIC-PHENIX - K.Shigaki</a:t>
            </a:r>
            <a:endParaRPr lang="ja-JP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72264" y="6453188"/>
            <a:ext cx="642937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1463" y="0"/>
            <a:ext cx="2054225" cy="631031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1863" cy="631031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1500173" y="6453188"/>
            <a:ext cx="928687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2009/02/06</a:t>
            </a:r>
            <a:endParaRPr lang="ja-JP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428859" y="6453188"/>
            <a:ext cx="4143405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WWND’09 - Low-Mass Vector Mesons and Continuum at RHIC-PHENIX - K.Shigaki</a:t>
            </a:r>
            <a:endParaRPr lang="ja-JP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72264" y="6453188"/>
            <a:ext cx="642937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1500173" y="6453188"/>
            <a:ext cx="928687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2009/02/06</a:t>
            </a:r>
            <a:endParaRPr lang="en-US" altLang="ja-JP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8859" y="6453188"/>
            <a:ext cx="4143405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WWND’09 - Low-Mass Vector Mesons and Continuum at RHIC-PHENIX - K.Shigaki</a:t>
            </a:r>
            <a:endParaRPr lang="ja-JP" altLang="ja-JP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72264" y="6453188"/>
            <a:ext cx="642937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455F5-CB4B-4EAD-9546-B90999B1DFB2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428859" y="6453188"/>
            <a:ext cx="4143405" cy="2682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WWND’09 - Low-Mass Vector Mesons and Continuum at RHIC-PHENIX - K.Shigaki</a:t>
            </a:r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72264" y="6453188"/>
            <a:ext cx="642937" cy="2682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59B0A88-1B78-4168-B647-2278DA249A9A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  <p:transition>
    <p:pull dir="l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338" y="133350"/>
            <a:ext cx="77724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295400"/>
            <a:ext cx="3810000" cy="421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3438" y="1295400"/>
            <a:ext cx="3810000" cy="421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428859" y="6453188"/>
            <a:ext cx="4143405" cy="2682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WWND’09 - Low-Mass Vector Mesons and Continuum at RHIC-PHENIX - K.Shigaki</a:t>
            </a: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72264" y="6453188"/>
            <a:ext cx="642937" cy="2682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4C9C40B-4881-43FA-A94C-811232E2665C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  <p:transition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 2"/>
          <p:cNvSpPr>
            <a:spLocks noGrp="1"/>
          </p:cNvSpPr>
          <p:nvPr>
            <p:ph idx="13"/>
          </p:nvPr>
        </p:nvSpPr>
        <p:spPr>
          <a:xfrm>
            <a:off x="457200" y="1142984"/>
            <a:ext cx="8218488" cy="5167329"/>
          </a:xfrm>
        </p:spPr>
        <p:txBody>
          <a:bodyPr/>
          <a:lstStyle>
            <a:lvl1pPr>
              <a:defRPr sz="2800" b="0">
                <a:solidFill>
                  <a:srgbClr val="806010"/>
                </a:solidFill>
              </a:defRPr>
            </a:lvl1pPr>
            <a:lvl2pPr>
              <a:defRPr sz="2400" b="0">
                <a:solidFill>
                  <a:srgbClr val="000080"/>
                </a:solidFill>
              </a:defRPr>
            </a:lvl2pPr>
            <a:lvl3pPr>
              <a:defRPr sz="2000" b="0">
                <a:solidFill>
                  <a:srgbClr val="608020"/>
                </a:solidFill>
              </a:defRPr>
            </a:lvl3pPr>
            <a:lvl4pPr>
              <a:defRPr sz="2000" b="0"/>
            </a:lvl4pPr>
            <a:lvl5pPr>
              <a:defRPr sz="2000" b="0"/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00173" y="6453188"/>
            <a:ext cx="928687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en-US" altLang="ja-JP" smtClean="0"/>
              <a:t>2009/02/06</a:t>
            </a:r>
            <a:endParaRPr lang="ja-JP" altLang="ja-JP" dirty="0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28859" y="6453188"/>
            <a:ext cx="4572033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1">
              <a:spcBef>
                <a:spcPct val="50000"/>
              </a:spcBef>
              <a:defRPr kumimoji="0" sz="1000">
                <a:latin typeface="+mn-lt"/>
              </a:defRPr>
            </a:lvl1pPr>
          </a:lstStyle>
          <a:p>
            <a:pPr algn="ctr">
              <a:defRPr/>
            </a:pPr>
            <a:r>
              <a:rPr lang="en-US" altLang="ja-JP" smtClean="0"/>
              <a:t>WWND’09 - Low-Mass Vector Mesons and Continuum at RHIC-PHENIX - K.Shigaki</a:t>
            </a:r>
            <a:endParaRPr lang="ja-JP" altLang="ja-JP" dirty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00897" y="6453188"/>
            <a:ext cx="642937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pPr>
              <a:defRPr/>
            </a:pPr>
            <a:fld id="{7857E7B7-A7E6-4BEF-80BC-9EC3AFC0D866}" type="slidenum">
              <a:rPr lang="en-US" altLang="ja-JP" smtClean="0"/>
              <a:pPr>
                <a:defRPr/>
              </a:pPr>
              <a:t>&lt;#&gt;</a:t>
            </a:fld>
            <a:r>
              <a:rPr lang="en-US" altLang="ja-JP" dirty="0" smtClean="0"/>
              <a:t>/28</a:t>
            </a:r>
            <a:endParaRPr lang="ja-JP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1500173" y="6453188"/>
            <a:ext cx="928687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2009/02/06</a:t>
            </a:r>
            <a:endParaRPr lang="ja-JP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428859" y="6453188"/>
            <a:ext cx="4143405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WWND’09 - Low-Mass Vector Mesons and Continuum at RHIC-PHENIX - K.Shigaki</a:t>
            </a:r>
            <a:endParaRPr lang="ja-JP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72264" y="6453188"/>
            <a:ext cx="642937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2250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1850" y="1341438"/>
            <a:ext cx="4033838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1500173" y="6453188"/>
            <a:ext cx="928687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2009/02/06</a:t>
            </a:r>
            <a:endParaRPr lang="ja-JP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428859" y="6453188"/>
            <a:ext cx="4143405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WWND’09 - Low-Mass Vector Mesons and Continuum at RHIC-PHENIX - K.Shigaki</a:t>
            </a:r>
            <a:endParaRPr lang="ja-JP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6572264" y="6453188"/>
            <a:ext cx="642937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>
          <a:xfrm>
            <a:off x="1500173" y="6453188"/>
            <a:ext cx="928687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2009/02/06</a:t>
            </a:r>
            <a:endParaRPr lang="ja-JP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>
          <a:xfrm>
            <a:off x="2428859" y="6453188"/>
            <a:ext cx="4143405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WWND’09 - Low-Mass Vector Mesons and Continuum at RHIC-PHENIX - K.Shigaki</a:t>
            </a:r>
            <a:endParaRPr lang="ja-JP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>
          <a:xfrm>
            <a:off x="6572264" y="6453188"/>
            <a:ext cx="642937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1500173" y="6453188"/>
            <a:ext cx="928687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2009/02/06</a:t>
            </a:r>
            <a:endParaRPr lang="ja-JP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2428859" y="6453188"/>
            <a:ext cx="4143405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WWND’09 - Low-Mass Vector Mesons and Continuum at RHIC-PHENIX - K.Shigaki</a:t>
            </a:r>
            <a:endParaRPr lang="ja-JP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6572264" y="6453188"/>
            <a:ext cx="642937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>
          <a:xfrm>
            <a:off x="1500173" y="6453188"/>
            <a:ext cx="928687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2009/02/06</a:t>
            </a:r>
            <a:endParaRPr lang="ja-JP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>
          <a:xfrm>
            <a:off x="2428859" y="6453188"/>
            <a:ext cx="4143405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WWND’09 - Low-Mass Vector Mesons and Continuum at RHIC-PHENIX - K.Shigaki</a:t>
            </a:r>
            <a:endParaRPr lang="ja-JP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6572264" y="6453188"/>
            <a:ext cx="642937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1500173" y="6453188"/>
            <a:ext cx="928687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2009/02/06</a:t>
            </a:r>
            <a:endParaRPr lang="ja-JP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428859" y="6453188"/>
            <a:ext cx="4143405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WWND’09 - Low-Mass Vector Mesons and Continuum at RHIC-PHENIX - K.Shigaki</a:t>
            </a:r>
            <a:endParaRPr lang="ja-JP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6572264" y="6453188"/>
            <a:ext cx="642937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1500173" y="6453188"/>
            <a:ext cx="928687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2009/02/06</a:t>
            </a:r>
            <a:endParaRPr lang="ja-JP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428859" y="6453188"/>
            <a:ext cx="4143405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WWND’09 - Low-Mass Vector Mesons and Continuum at RHIC-PHENIX - K.Shigaki</a:t>
            </a:r>
            <a:endParaRPr lang="ja-JP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6572264" y="6453188"/>
            <a:ext cx="642937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図 16" descr="hiroshima_mark.jp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293959" y="6215063"/>
            <a:ext cx="9652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0" y="0"/>
            <a:ext cx="9144000" cy="90805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gray">
          <a:xfrm>
            <a:off x="0" y="838200"/>
            <a:ext cx="9144000" cy="1524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3076" name="Oval 4"/>
          <p:cNvSpPr>
            <a:spLocks noChangeArrowheads="1"/>
          </p:cNvSpPr>
          <p:nvPr/>
        </p:nvSpPr>
        <p:spPr bwMode="gray">
          <a:xfrm>
            <a:off x="8001000" y="457200"/>
            <a:ext cx="838200" cy="8382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pic>
        <p:nvPicPr>
          <p:cNvPr id="4102" name="Picture 5" descr="g1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110538" y="560388"/>
            <a:ext cx="619125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162800" y="-381000"/>
            <a:ext cx="2514600" cy="2514600"/>
            <a:chOff x="4512" y="-240"/>
            <a:chExt cx="1584" cy="1584"/>
          </a:xfrm>
        </p:grpSpPr>
        <p:sp>
          <p:nvSpPr>
            <p:cNvPr id="3079" name="Oval 7"/>
            <p:cNvSpPr>
              <a:spLocks noChangeArrowheads="1"/>
            </p:cNvSpPr>
            <p:nvPr userDrawn="1"/>
          </p:nvSpPr>
          <p:spPr bwMode="ltGray">
            <a:xfrm>
              <a:off x="4931" y="187"/>
              <a:ext cx="746" cy="714"/>
            </a:xfrm>
            <a:prstGeom prst="ellips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080" name="Oval 8"/>
            <p:cNvSpPr>
              <a:spLocks noChangeArrowheads="1"/>
            </p:cNvSpPr>
            <p:nvPr userDrawn="1"/>
          </p:nvSpPr>
          <p:spPr bwMode="ltGray">
            <a:xfrm>
              <a:off x="4768" y="-3"/>
              <a:ext cx="1072" cy="1096"/>
            </a:xfrm>
            <a:prstGeom prst="ellips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081" name="Oval 9"/>
            <p:cNvSpPr>
              <a:spLocks noChangeArrowheads="1"/>
            </p:cNvSpPr>
            <p:nvPr userDrawn="1"/>
          </p:nvSpPr>
          <p:spPr bwMode="ltGray">
            <a:xfrm>
              <a:off x="4512" y="-240"/>
              <a:ext cx="1584" cy="1584"/>
            </a:xfrm>
            <a:prstGeom prst="ellips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</p:grpSp>
      <p:sp>
        <p:nvSpPr>
          <p:cNvPr id="410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7427913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ja-JP" altLang="ja-JP" smtClean="0"/>
          </a:p>
        </p:txBody>
      </p:sp>
      <p:sp>
        <p:nvSpPr>
          <p:cNvPr id="410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1848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ja-JP" altLang="ja-JP" dirty="0" smtClean="0"/>
          </a:p>
        </p:txBody>
      </p:sp>
      <p:pic>
        <p:nvPicPr>
          <p:cNvPr id="4110" name="図 17" descr="lablogo_standard_big.gif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079777" y="6340475"/>
            <a:ext cx="60483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19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70774" y="6357958"/>
            <a:ext cx="928694" cy="30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00173" y="6453188"/>
            <a:ext cx="928687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en-US" altLang="ja-JP" smtClean="0"/>
              <a:t>2009/02/06</a:t>
            </a:r>
            <a:endParaRPr lang="ja-JP" altLang="ja-JP" dirty="0"/>
          </a:p>
        </p:txBody>
      </p:sp>
      <p:sp>
        <p:nvSpPr>
          <p:cNvPr id="1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28859" y="6453188"/>
            <a:ext cx="4572033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1">
              <a:spcBef>
                <a:spcPct val="50000"/>
              </a:spcBef>
              <a:defRPr kumimoji="0" sz="1000">
                <a:latin typeface="+mn-lt"/>
              </a:defRPr>
            </a:lvl1pPr>
          </a:lstStyle>
          <a:p>
            <a:pPr algn="ctr">
              <a:defRPr/>
            </a:pPr>
            <a:r>
              <a:rPr lang="en-US" altLang="ja-JP" smtClean="0"/>
              <a:t>WWND’09 - Low-Mass Vector Mesons and Continuum at RHIC-PHENIX - K.Shigaki</a:t>
            </a:r>
            <a:endParaRPr lang="ja-JP" altLang="ja-JP" dirty="0"/>
          </a:p>
        </p:txBody>
      </p:sp>
      <p:sp>
        <p:nvSpPr>
          <p:cNvPr id="2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00897" y="6453188"/>
            <a:ext cx="642937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pPr>
              <a:defRPr/>
            </a:pPr>
            <a:fld id="{7857E7B7-A7E6-4BEF-80BC-9EC3AFC0D866}" type="slidenum">
              <a:rPr lang="en-US" altLang="ja-JP" smtClean="0"/>
              <a:pPr>
                <a:defRPr/>
              </a:pPr>
              <a:t>&lt;#&gt;</a:t>
            </a:fld>
            <a:r>
              <a:rPr lang="en-US" altLang="ja-JP" dirty="0" smtClean="0"/>
              <a:t>/28</a:t>
            </a:r>
            <a:endParaRPr lang="ja-JP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71" r:id="rId13"/>
    <p:sldLayoutId id="2147483873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Franklin Gothic Medium" pitchFamily="34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Franklin Gothic Medium" pitchFamily="34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Franklin Gothic Medium" pitchFamily="34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Franklin Gothic Medium" pitchFamily="34" charset="0"/>
          <a:ea typeface="ＭＳ Ｐゴシック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ＭＳ Ｐゴシック" pitchFamily="50" charset="-128"/>
          <a:ea typeface="ＭＳ Ｐゴシック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ＭＳ Ｐゴシック" pitchFamily="50" charset="-128"/>
          <a:ea typeface="ＭＳ Ｐゴシック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ＭＳ Ｐゴシック" pitchFamily="50" charset="-128"/>
          <a:ea typeface="ＭＳ Ｐゴシック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ＭＳ Ｐゴシック" pitchFamily="50" charset="-128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n"/>
        <a:defRPr kumimoji="1"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0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42918"/>
            <a:ext cx="9144000" cy="2214578"/>
          </a:xfrm>
        </p:spPr>
        <p:txBody>
          <a:bodyPr/>
          <a:lstStyle/>
          <a:p>
            <a:pPr eaLnBrk="1" hangingPunct="1"/>
            <a:r>
              <a:rPr lang="en-US" altLang="ja-JP" sz="4000" dirty="0" smtClean="0"/>
              <a:t>Low-Mass Vector Mesons </a:t>
            </a:r>
            <a:r>
              <a:rPr lang="en-US" altLang="ja-JP" sz="3200" dirty="0" smtClean="0"/>
              <a:t>and</a:t>
            </a:r>
            <a:r>
              <a:rPr lang="en-US" altLang="ja-JP" sz="3600" dirty="0" smtClean="0"/>
              <a:t> </a:t>
            </a:r>
            <a:r>
              <a:rPr lang="en-US" altLang="ja-JP" sz="4000" dirty="0" smtClean="0"/>
              <a:t>Continuum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3200" dirty="0" smtClean="0"/>
              <a:t>at</a:t>
            </a:r>
            <a:br>
              <a:rPr lang="en-US" altLang="ja-JP" sz="3200" dirty="0" smtClean="0"/>
            </a:br>
            <a:r>
              <a:rPr lang="en-US" altLang="ja-JP" sz="4000" dirty="0" smtClean="0"/>
              <a:t>RHIC-PHENIX</a:t>
            </a:r>
            <a:endParaRPr lang="ja-JP" altLang="ja-JP" sz="4000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472" y="4357694"/>
            <a:ext cx="8001056" cy="2071702"/>
          </a:xfrm>
        </p:spPr>
        <p:txBody>
          <a:bodyPr/>
          <a:lstStyle/>
          <a:p>
            <a:pPr eaLnBrk="1" hangingPunct="1"/>
            <a:r>
              <a:rPr lang="en-US" altLang="ja-JP" sz="2800" dirty="0" smtClean="0"/>
              <a:t>Kenta </a:t>
            </a:r>
            <a:r>
              <a:rPr lang="en-US" altLang="ja-JP" sz="2800" dirty="0" err="1" smtClean="0"/>
              <a:t>Shigaki</a:t>
            </a:r>
            <a:r>
              <a:rPr lang="en-US" altLang="ja-JP" sz="2800" dirty="0" smtClean="0"/>
              <a:t> (Hiroshima University                    )</a:t>
            </a:r>
          </a:p>
          <a:p>
            <a:pPr eaLnBrk="1" hangingPunct="1"/>
            <a:r>
              <a:rPr lang="en-US" altLang="ja-JP" sz="1800" dirty="0" smtClean="0"/>
              <a:t>for the</a:t>
            </a:r>
            <a:r>
              <a:rPr lang="ja-JP" altLang="en-US" sz="1800" dirty="0" smtClean="0"/>
              <a:t>     </a:t>
            </a:r>
            <a:r>
              <a:rPr lang="en-US" altLang="ja-JP" sz="1800" dirty="0" smtClean="0"/>
              <a:t>X           Collaboration</a:t>
            </a:r>
          </a:p>
          <a:p>
            <a:pPr eaLnBrk="1" hangingPunct="1"/>
            <a:endParaRPr lang="en-US" altLang="ja-JP" sz="800" dirty="0" smtClean="0"/>
          </a:p>
          <a:p>
            <a:pPr eaLnBrk="1" hangingPunct="1"/>
            <a:r>
              <a:rPr lang="en-US" altLang="ja-JP" sz="1800" dirty="0" smtClean="0"/>
              <a:t>Winter Workshop on Nuclear Dynamics 2009</a:t>
            </a:r>
          </a:p>
          <a:p>
            <a:pPr eaLnBrk="1" hangingPunct="1"/>
            <a:r>
              <a:rPr lang="en-US" altLang="ja-JP" sz="1800" dirty="0" smtClean="0"/>
              <a:t>February 6, 2009</a:t>
            </a:r>
          </a:p>
          <a:p>
            <a:pPr eaLnBrk="1" hangingPunct="1"/>
            <a:r>
              <a:rPr lang="en-US" altLang="ja-JP" sz="1800" dirty="0" smtClean="0"/>
              <a:t>Big Sky, Montana, U.S.A.</a:t>
            </a:r>
            <a:endParaRPr lang="ja-JP" altLang="ja-JP" sz="1800" dirty="0" smtClean="0"/>
          </a:p>
        </p:txBody>
      </p:sp>
      <p:pic>
        <p:nvPicPr>
          <p:cNvPr id="17412" name="Picture 4" descr="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37950" y="4408243"/>
            <a:ext cx="1666875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4013" y="4820190"/>
            <a:ext cx="928694" cy="30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ja-JP" dirty="0" smtClean="0"/>
              <a:t>nearly as good peaks as in </a:t>
            </a:r>
            <a:r>
              <a:rPr lang="en-US" altLang="ja-JP" dirty="0" err="1" smtClean="0"/>
              <a:t>p+p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… a</a:t>
            </a:r>
            <a:r>
              <a:rPr kumimoji="1" lang="en-US" altLang="ja-JP" dirty="0" smtClean="0"/>
              <a:t>nd in </a:t>
            </a:r>
            <a:r>
              <a:rPr kumimoji="1" lang="en-US" altLang="ja-JP" dirty="0" err="1" smtClean="0"/>
              <a:t>d+Au</a:t>
            </a:r>
            <a:endParaRPr kumimoji="1" lang="ja-JP" altLang="en-US" dirty="0"/>
          </a:p>
        </p:txBody>
      </p:sp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7336" y="2859061"/>
            <a:ext cx="4389440" cy="33560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785786" y="4786322"/>
            <a:ext cx="2786114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125"/>
              </a:spcBef>
              <a:buClr>
                <a:srgbClr val="336666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2000" dirty="0" err="1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d+Au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; </a:t>
            </a:r>
            <a:r>
              <a:rPr kumimoji="0" lang="ja-JP" altLang="en-US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 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</a:rPr>
              <a:t>w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, 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</a:rPr>
              <a:t>f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 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  <a:sym typeface="Symbol"/>
              </a:rPr>
              <a:t> </a:t>
            </a:r>
            <a:r>
              <a:rPr kumimoji="0" lang="en-GB" altLang="ja-JP" sz="2000" dirty="0" err="1" smtClean="0">
                <a:solidFill>
                  <a:srgbClr val="FF00FF"/>
                </a:solidFill>
                <a:latin typeface="+mn-lt"/>
                <a:ea typeface="MeiryoKe_UIGothic" pitchFamily="50" charset="-128"/>
                <a:sym typeface="Symbol"/>
              </a:rPr>
              <a:t>e</a:t>
            </a:r>
            <a:r>
              <a:rPr kumimoji="0" lang="en-GB" altLang="ja-JP" sz="2000" baseline="30000" dirty="0" err="1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  <a:sym typeface="Symbol"/>
              </a:rPr>
              <a:t>+</a:t>
            </a:r>
            <a:r>
              <a:rPr kumimoji="0" lang="en-GB" altLang="ja-JP" sz="2000" dirty="0" err="1" smtClean="0">
                <a:solidFill>
                  <a:srgbClr val="FF00FF"/>
                </a:solidFill>
                <a:latin typeface="+mn-lt"/>
                <a:ea typeface="MeiryoKe_UIGothic" pitchFamily="50" charset="-128"/>
                <a:sym typeface="Symbol"/>
              </a:rPr>
              <a:t>e</a:t>
            </a:r>
            <a:r>
              <a:rPr kumimoji="0" lang="en-GB" altLang="ja-JP" sz="2000" baseline="30000" dirty="0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  <a:sym typeface="Symbol"/>
              </a:rPr>
              <a:t>-</a:t>
            </a:r>
            <a:endParaRPr kumimoji="0" lang="ja-JP" altLang="en-GB" sz="1100" baseline="30000" dirty="0">
              <a:solidFill>
                <a:srgbClr val="FF00FF"/>
              </a:solidFill>
              <a:latin typeface="Symbol" pitchFamily="18" charset="2"/>
              <a:ea typeface="MeiryoKe_UIGothic" pitchFamily="50" charset="-128"/>
            </a:endParaRP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4669874" y="2357430"/>
            <a:ext cx="3571932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0"/>
              </a:spcBef>
              <a:buClr>
                <a:srgbClr val="336666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2000" dirty="0" err="1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d+Au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; </a:t>
            </a:r>
            <a:r>
              <a:rPr kumimoji="0" lang="ja-JP" altLang="en-US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 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</a:rPr>
              <a:t>f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 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  <a:sym typeface="Symbol"/>
              </a:rPr>
              <a:t> K</a:t>
            </a:r>
            <a:r>
              <a:rPr kumimoji="0" lang="en-GB" altLang="ja-JP" sz="2000" baseline="30000" dirty="0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  <a:sym typeface="Symbol"/>
              </a:rPr>
              <a:t>+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  <a:sym typeface="Symbol"/>
              </a:rPr>
              <a:t>K</a:t>
            </a:r>
            <a:r>
              <a:rPr kumimoji="0" lang="en-GB" altLang="ja-JP" sz="2000" baseline="30000" dirty="0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  <a:sym typeface="Symbol"/>
              </a:rPr>
              <a:t>-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  <a:sym typeface="Symbol"/>
              </a:rPr>
              <a:t> (double K ID)</a:t>
            </a:r>
            <a:endParaRPr kumimoji="0" lang="ja-JP" altLang="en-GB" sz="1100" dirty="0">
              <a:solidFill>
                <a:srgbClr val="FF00FF"/>
              </a:solidFill>
              <a:latin typeface="+mn-lt"/>
              <a:ea typeface="MeiryoKe_UIGothic" pitchFamily="50" charset="-128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125669"/>
            <a:ext cx="3340566" cy="25892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7" name="日付プレースホルダ 1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2009/02/06</a:t>
            </a:r>
            <a:endParaRPr lang="ja-JP" altLang="ja-JP" dirty="0"/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857E7B7-A7E6-4BEF-80BC-9EC3AFC0D866}" type="slidenum">
              <a:rPr lang="en-US" altLang="ja-JP" smtClean="0"/>
              <a:pPr>
                <a:defRPr/>
              </a:pPr>
              <a:t>9</a:t>
            </a:fld>
            <a:r>
              <a:rPr lang="en-US" altLang="ja-JP" smtClean="0"/>
              <a:t>/28</a:t>
            </a:r>
            <a:endParaRPr lang="ja-JP" altLang="ja-JP" dirty="0"/>
          </a:p>
        </p:txBody>
      </p:sp>
      <p:sp>
        <p:nvSpPr>
          <p:cNvPr id="19" name="フッター プレースホルダ 1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ja-JP" smtClean="0"/>
              <a:t>WWND’09 - Low-Mass Vector Mesons and Continuum at RHIC-PHENIX - K.Shigaki</a:t>
            </a:r>
            <a:endParaRPr lang="ja-JP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コンテンツ プレースホルダ 76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ja-JP" dirty="0" smtClean="0"/>
              <a:t>a</a:t>
            </a:r>
            <a:r>
              <a:rPr kumimoji="1" lang="en-US" altLang="ja-JP" dirty="0" smtClean="0"/>
              <a:t>greement among all measured decay modes</a:t>
            </a:r>
          </a:p>
        </p:txBody>
      </p:sp>
      <p:sp>
        <p:nvSpPr>
          <p:cNvPr id="76" name="タイトル 7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Solid Baselines Established</a:t>
            </a:r>
            <a:endParaRPr kumimoji="1" lang="ja-JP" altLang="en-US" dirty="0"/>
          </a:p>
        </p:txBody>
      </p:sp>
      <p:grpSp>
        <p:nvGrpSpPr>
          <p:cNvPr id="5" name="Group 103"/>
          <p:cNvGrpSpPr>
            <a:grpSpLocks/>
          </p:cNvGrpSpPr>
          <p:nvPr/>
        </p:nvGrpSpPr>
        <p:grpSpPr bwMode="auto">
          <a:xfrm>
            <a:off x="3995738" y="3284538"/>
            <a:ext cx="1651000" cy="1311275"/>
            <a:chOff x="2517" y="2060"/>
            <a:chExt cx="1040" cy="826"/>
          </a:xfrm>
        </p:grpSpPr>
        <p:sp>
          <p:nvSpPr>
            <p:cNvPr id="36951" name="Text Box 87"/>
            <p:cNvSpPr txBox="1">
              <a:spLocks noChangeArrowheads="1"/>
            </p:cNvSpPr>
            <p:nvPr/>
          </p:nvSpPr>
          <p:spPr bwMode="auto">
            <a:xfrm>
              <a:off x="2517" y="2060"/>
              <a:ext cx="1040" cy="8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ja-JP" altLang="en-US" sz="2000">
                  <a:solidFill>
                    <a:schemeClr val="accent2"/>
                  </a:solidFill>
                  <a:cs typeface="Arial" charset="0"/>
                  <a:sym typeface="Symbol" pitchFamily="18" charset="2"/>
                </a:rPr>
                <a:t>　　</a:t>
              </a:r>
              <a:r>
                <a:rPr lang="en-US" altLang="ja-JP" sz="2000">
                  <a:solidFill>
                    <a:schemeClr val="accent2"/>
                  </a:solidFill>
                  <a:cs typeface="Arial" charset="0"/>
                  <a:sym typeface="Symbol" pitchFamily="18" charset="2"/>
                </a:rPr>
                <a:t>No ID</a:t>
              </a:r>
            </a:p>
            <a:p>
              <a:r>
                <a:rPr lang="ja-JP" altLang="en-US" sz="2000">
                  <a:solidFill>
                    <a:schemeClr val="accent2"/>
                  </a:solidFill>
                  <a:cs typeface="Arial" charset="0"/>
                  <a:sym typeface="Symbol" pitchFamily="18" charset="2"/>
                </a:rPr>
                <a:t>　　</a:t>
              </a:r>
              <a:r>
                <a:rPr lang="en-US" altLang="ja-JP" sz="2000">
                  <a:solidFill>
                    <a:schemeClr val="accent2"/>
                  </a:solidFill>
                  <a:cs typeface="Arial" charset="0"/>
                  <a:sym typeface="Symbol" pitchFamily="18" charset="2"/>
                </a:rPr>
                <a:t>Single ID</a:t>
              </a:r>
            </a:p>
            <a:p>
              <a:r>
                <a:rPr lang="ja-JP" altLang="en-US" sz="2000">
                  <a:solidFill>
                    <a:schemeClr val="accent2"/>
                  </a:solidFill>
                  <a:cs typeface="Arial" charset="0"/>
                  <a:sym typeface="Symbol" pitchFamily="18" charset="2"/>
                </a:rPr>
                <a:t>　　</a:t>
              </a:r>
              <a:r>
                <a:rPr lang="en-US" altLang="ja-JP" sz="2000">
                  <a:solidFill>
                    <a:schemeClr val="accent2"/>
                  </a:solidFill>
                  <a:cs typeface="Arial" charset="0"/>
                  <a:sym typeface="Symbol" pitchFamily="18" charset="2"/>
                </a:rPr>
                <a:t>Double ID</a:t>
              </a:r>
            </a:p>
            <a:p>
              <a:r>
                <a:rPr lang="ja-JP" altLang="en-US" sz="2000">
                  <a:solidFill>
                    <a:srgbClr val="A50021"/>
                  </a:solidFill>
                  <a:cs typeface="Arial" charset="0"/>
                  <a:sym typeface="Symbol" pitchFamily="18" charset="2"/>
                </a:rPr>
                <a:t>　　</a:t>
              </a:r>
              <a:endParaRPr lang="ja-JP" altLang="en-US" sz="2000" baseline="30000">
                <a:solidFill>
                  <a:srgbClr val="A50021"/>
                </a:solidFill>
                <a:cs typeface="Arial" charset="0"/>
                <a:sym typeface="Symbol" pitchFamily="18" charset="2"/>
              </a:endParaRPr>
            </a:p>
          </p:txBody>
        </p:sp>
        <p:sp>
          <p:nvSpPr>
            <p:cNvPr id="36958" name="Oval 94"/>
            <p:cNvSpPr>
              <a:spLocks noChangeArrowheads="1"/>
            </p:cNvSpPr>
            <p:nvPr/>
          </p:nvSpPr>
          <p:spPr bwMode="auto">
            <a:xfrm>
              <a:off x="2586" y="2121"/>
              <a:ext cx="136" cy="1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959" name="Oval 95"/>
            <p:cNvSpPr>
              <a:spLocks noChangeArrowheads="1"/>
            </p:cNvSpPr>
            <p:nvPr/>
          </p:nvSpPr>
          <p:spPr bwMode="auto">
            <a:xfrm>
              <a:off x="2590" y="2317"/>
              <a:ext cx="136" cy="13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961" name="Rectangle 97"/>
            <p:cNvSpPr>
              <a:spLocks noChangeArrowheads="1"/>
            </p:cNvSpPr>
            <p:nvPr/>
          </p:nvSpPr>
          <p:spPr bwMode="auto">
            <a:xfrm>
              <a:off x="2605" y="2519"/>
              <a:ext cx="113" cy="113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pic>
        <p:nvPicPr>
          <p:cNvPr id="73" name="Picture 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857364"/>
            <a:ext cx="3286148" cy="3034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7" descr="omega_pp_dau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5079" y="3054865"/>
            <a:ext cx="5010325" cy="3160217"/>
          </a:xfrm>
          <a:prstGeom prst="rect">
            <a:avLst/>
          </a:prstGeom>
          <a:noFill/>
        </p:spPr>
      </p:pic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556482" y="4884228"/>
            <a:ext cx="3214710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0"/>
              </a:spcBef>
              <a:buClr>
                <a:srgbClr val="336666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2000" dirty="0" err="1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p+p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, </a:t>
            </a:r>
            <a:r>
              <a:rPr kumimoji="0" lang="en-GB" altLang="ja-JP" sz="2000" dirty="0" err="1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d+Au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; </a:t>
            </a:r>
            <a:r>
              <a:rPr kumimoji="0" lang="ja-JP" altLang="en-US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 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</a:rPr>
              <a:t>f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 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  <a:sym typeface="Symbol"/>
              </a:rPr>
              <a:t> </a:t>
            </a:r>
            <a:r>
              <a:rPr kumimoji="0" lang="en-GB" altLang="ja-JP" sz="2000" dirty="0" err="1" smtClean="0">
                <a:solidFill>
                  <a:srgbClr val="FF00FF"/>
                </a:solidFill>
                <a:latin typeface="+mn-lt"/>
                <a:ea typeface="MeiryoKe_UIGothic" pitchFamily="50" charset="-128"/>
                <a:sym typeface="Symbol"/>
              </a:rPr>
              <a:t>e</a:t>
            </a:r>
            <a:r>
              <a:rPr kumimoji="0" lang="en-GB" altLang="ja-JP" sz="2000" baseline="30000" dirty="0" err="1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  <a:sym typeface="Symbol"/>
              </a:rPr>
              <a:t>+</a:t>
            </a:r>
            <a:r>
              <a:rPr kumimoji="0" lang="en-GB" altLang="ja-JP" sz="2000" dirty="0" err="1" smtClean="0">
                <a:solidFill>
                  <a:srgbClr val="FF00FF"/>
                </a:solidFill>
                <a:latin typeface="+mn-lt"/>
                <a:ea typeface="MeiryoKe_UIGothic" pitchFamily="50" charset="-128"/>
                <a:sym typeface="Symbol"/>
              </a:rPr>
              <a:t>e</a:t>
            </a:r>
            <a:r>
              <a:rPr kumimoji="0" lang="en-GB" altLang="ja-JP" sz="2000" baseline="30000" dirty="0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  <a:sym typeface="Symbol"/>
              </a:rPr>
              <a:t>-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  <a:sym typeface="Symbol"/>
              </a:rPr>
              <a:t>, K</a:t>
            </a:r>
            <a:r>
              <a:rPr kumimoji="0" lang="en-GB" altLang="ja-JP" sz="2000" baseline="30000" dirty="0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  <a:sym typeface="Symbol"/>
              </a:rPr>
              <a:t>+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  <a:sym typeface="Symbol"/>
              </a:rPr>
              <a:t>K</a:t>
            </a:r>
            <a:r>
              <a:rPr kumimoji="0" lang="en-GB" altLang="ja-JP" sz="2000" baseline="30000" dirty="0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  <a:sym typeface="Symbol"/>
              </a:rPr>
              <a:t>-</a:t>
            </a: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4500562" y="2500306"/>
            <a:ext cx="3929090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0"/>
              </a:spcBef>
              <a:buClr>
                <a:srgbClr val="336666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2000" dirty="0" err="1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p+p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, </a:t>
            </a:r>
            <a:r>
              <a:rPr kumimoji="0" lang="en-GB" altLang="ja-JP" sz="2000" dirty="0" err="1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d+Au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; </a:t>
            </a:r>
            <a:r>
              <a:rPr kumimoji="0" lang="ja-JP" altLang="en-US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 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</a:rPr>
              <a:t>w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 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  <a:sym typeface="Symbol"/>
              </a:rPr>
              <a:t> </a:t>
            </a:r>
            <a:r>
              <a:rPr kumimoji="0" lang="en-GB" altLang="ja-JP" sz="2000" dirty="0" err="1" smtClean="0">
                <a:solidFill>
                  <a:srgbClr val="FF00FF"/>
                </a:solidFill>
                <a:latin typeface="+mn-lt"/>
                <a:ea typeface="MeiryoKe_UIGothic" pitchFamily="50" charset="-128"/>
                <a:sym typeface="Symbol"/>
              </a:rPr>
              <a:t>e</a:t>
            </a:r>
            <a:r>
              <a:rPr kumimoji="0" lang="en-GB" altLang="ja-JP" sz="2000" baseline="30000" dirty="0" err="1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  <a:sym typeface="Symbol"/>
              </a:rPr>
              <a:t>+</a:t>
            </a:r>
            <a:r>
              <a:rPr kumimoji="0" lang="en-GB" altLang="ja-JP" sz="2000" dirty="0" err="1" smtClean="0">
                <a:solidFill>
                  <a:srgbClr val="FF00FF"/>
                </a:solidFill>
                <a:latin typeface="+mn-lt"/>
                <a:ea typeface="MeiryoKe_UIGothic" pitchFamily="50" charset="-128"/>
                <a:sym typeface="Symbol"/>
              </a:rPr>
              <a:t>e</a:t>
            </a:r>
            <a:r>
              <a:rPr kumimoji="0" lang="en-GB" altLang="ja-JP" sz="2000" baseline="30000" dirty="0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  <a:sym typeface="Symbol"/>
              </a:rPr>
              <a:t>-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  <a:sym typeface="Symbol"/>
              </a:rPr>
              <a:t>, 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  <a:sym typeface="Symbol"/>
              </a:rPr>
              <a:t>p</a:t>
            </a:r>
            <a:r>
              <a:rPr kumimoji="0" lang="en-GB" altLang="ja-JP" sz="2000" baseline="30000" dirty="0" smtClean="0">
                <a:solidFill>
                  <a:srgbClr val="FF00FF"/>
                </a:solidFill>
                <a:ea typeface="MeiryoKe_UIGothic" pitchFamily="50" charset="-128"/>
                <a:sym typeface="Symbol"/>
              </a:rPr>
              <a:t>0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  <a:sym typeface="Symbol"/>
              </a:rPr>
              <a:t>p</a:t>
            </a:r>
            <a:r>
              <a:rPr kumimoji="0" lang="en-GB" altLang="ja-JP" sz="2000" baseline="30000" dirty="0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  <a:sym typeface="Symbol"/>
              </a:rPr>
              <a:t>+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  <a:sym typeface="Symbol"/>
              </a:rPr>
              <a:t>p</a:t>
            </a:r>
            <a:r>
              <a:rPr kumimoji="0" lang="en-GB" altLang="ja-JP" sz="2000" baseline="30000" dirty="0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  <a:sym typeface="Symbol"/>
              </a:rPr>
              <a:t>-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  <a:sym typeface="Symbol"/>
              </a:rPr>
              <a:t>, 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  <a:sym typeface="Symbol"/>
              </a:rPr>
              <a:t>p</a:t>
            </a:r>
            <a:r>
              <a:rPr kumimoji="0" lang="en-GB" altLang="ja-JP" sz="2000" baseline="30000" dirty="0" smtClean="0">
                <a:solidFill>
                  <a:srgbClr val="FF00FF"/>
                </a:solidFill>
                <a:latin typeface="+mn-lt"/>
                <a:ea typeface="MeiryoKe_UIGothic" pitchFamily="50" charset="-128"/>
                <a:sym typeface="Symbol"/>
              </a:rPr>
              <a:t>0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  <a:sym typeface="Symbol"/>
              </a:rPr>
              <a:t>g</a:t>
            </a:r>
            <a:endParaRPr kumimoji="0" lang="en-GB" altLang="ja-JP" sz="2000" baseline="30000" dirty="0" smtClean="0">
              <a:solidFill>
                <a:srgbClr val="FF00FF"/>
              </a:solidFill>
              <a:latin typeface="Symbol" pitchFamily="18" charset="2"/>
              <a:ea typeface="MeiryoKe_UIGothic" pitchFamily="50" charset="-128"/>
              <a:sym typeface="Symbol"/>
            </a:endParaRPr>
          </a:p>
        </p:txBody>
      </p:sp>
      <p:sp>
        <p:nvSpPr>
          <p:cNvPr id="17" name="日付プレースホルダ 1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2009/02/06</a:t>
            </a:r>
            <a:endParaRPr lang="ja-JP" altLang="ja-JP" dirty="0"/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857E7B7-A7E6-4BEF-80BC-9EC3AFC0D866}" type="slidenum">
              <a:rPr lang="en-US" altLang="ja-JP" smtClean="0"/>
              <a:pPr>
                <a:defRPr/>
              </a:pPr>
              <a:t>10</a:t>
            </a:fld>
            <a:r>
              <a:rPr lang="en-US" altLang="ja-JP" smtClean="0"/>
              <a:t>/28</a:t>
            </a:r>
            <a:endParaRPr lang="ja-JP" altLang="ja-JP" dirty="0"/>
          </a:p>
        </p:txBody>
      </p:sp>
      <p:sp>
        <p:nvSpPr>
          <p:cNvPr id="19" name="フッター プレースホルダ 1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ja-JP" smtClean="0"/>
              <a:t>WWND’09 - Low-Mass Vector Mesons and Continuum at RHIC-PHENIX - K.Shigaki</a:t>
            </a:r>
            <a:endParaRPr lang="ja-JP" altLang="ja-JP" dirty="0"/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4232063" y="5592743"/>
            <a:ext cx="2111040" cy="3197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58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altLang="ja-JP" sz="2000" i="1" dirty="0">
                <a:solidFill>
                  <a:srgbClr val="FF0000"/>
                </a:solidFill>
                <a:latin typeface="+mn-lt"/>
              </a:rPr>
              <a:t>PHENIX preliminary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714348" y="4269003"/>
            <a:ext cx="2111040" cy="3197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58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altLang="ja-JP" sz="2000" i="1" dirty="0">
                <a:solidFill>
                  <a:srgbClr val="FF0000"/>
                </a:solidFill>
                <a:latin typeface="+mn-lt"/>
              </a:rPr>
              <a:t>PHENIX preliminary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ja-JP" dirty="0" smtClean="0"/>
              <a:t>marginal statistics in featured </a:t>
            </a:r>
            <a:r>
              <a:rPr lang="en-US" altLang="ja-JP" dirty="0" err="1" smtClean="0"/>
              <a:t>e</a:t>
            </a:r>
            <a:r>
              <a:rPr lang="en-US" altLang="ja-JP" baseline="30000" dirty="0" err="1" smtClean="0">
                <a:latin typeface="Symbol" pitchFamily="18" charset="2"/>
              </a:rPr>
              <a:t>+</a:t>
            </a:r>
            <a:r>
              <a:rPr lang="en-US" altLang="ja-JP" dirty="0" err="1" smtClean="0"/>
              <a:t>e</a:t>
            </a:r>
            <a:r>
              <a:rPr lang="en-US" altLang="ja-JP" baseline="30000" dirty="0" smtClean="0">
                <a:latin typeface="Symbol" pitchFamily="18" charset="2"/>
              </a:rPr>
              <a:t>-</a:t>
            </a:r>
            <a:r>
              <a:rPr lang="en-US" altLang="ja-JP" dirty="0" smtClean="0"/>
              <a:t> mode</a:t>
            </a:r>
          </a:p>
          <a:p>
            <a:pPr lvl="1"/>
            <a:r>
              <a:rPr lang="en-US" altLang="ja-JP" dirty="0" smtClean="0"/>
              <a:t>possible mass line shape analysis in later runs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&gt; #1a: </a:t>
            </a:r>
            <a:r>
              <a:rPr kumimoji="1" lang="en-US" altLang="ja-JP" dirty="0" smtClean="0">
                <a:latin typeface="Symbol" pitchFamily="18" charset="2"/>
              </a:rPr>
              <a:t>f</a:t>
            </a:r>
            <a:r>
              <a:rPr kumimoji="1" lang="en-US" altLang="ja-JP" dirty="0" smtClean="0"/>
              <a:t>/</a:t>
            </a:r>
            <a:r>
              <a:rPr kumimoji="1" lang="en-US" altLang="ja-JP" dirty="0" smtClean="0">
                <a:latin typeface="Symbol" pitchFamily="18" charset="2"/>
              </a:rPr>
              <a:t>w</a:t>
            </a:r>
            <a:r>
              <a:rPr kumimoji="1" lang="en-US" altLang="ja-JP" dirty="0" smtClean="0"/>
              <a:t> </a:t>
            </a:r>
            <a:r>
              <a:rPr lang="en-US" altLang="ja-JP" dirty="0" smtClean="0"/>
              <a:t>Mass Spectra </a:t>
            </a:r>
            <a:r>
              <a:rPr kumimoji="1" lang="en-US" altLang="ja-JP" dirty="0" smtClean="0"/>
              <a:t>in </a:t>
            </a:r>
            <a:r>
              <a:rPr kumimoji="1" lang="en-US" altLang="ja-JP" dirty="0" err="1" smtClean="0"/>
              <a:t>Au+Au</a:t>
            </a:r>
            <a:endParaRPr kumimoji="1" lang="ja-JP" altLang="en-US" dirty="0"/>
          </a:p>
        </p:txBody>
      </p:sp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97590" y="2285992"/>
            <a:ext cx="187164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5" descr="phi_omega_ee_spectrum_AuAu_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4453"/>
          <a:stretch>
            <a:fillRect/>
          </a:stretch>
        </p:blipFill>
        <p:spPr bwMode="auto">
          <a:xfrm>
            <a:off x="300710" y="2143116"/>
            <a:ext cx="4714908" cy="412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3286124"/>
            <a:ext cx="3311525" cy="2714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5075578" y="2244534"/>
            <a:ext cx="2786114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125"/>
              </a:spcBef>
              <a:buClr>
                <a:srgbClr val="336666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2000" dirty="0" err="1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Au+Au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; </a:t>
            </a:r>
            <a:r>
              <a:rPr kumimoji="0" lang="ja-JP" altLang="en-US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 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</a:rPr>
              <a:t>w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, 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</a:rPr>
              <a:t>f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 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  <a:sym typeface="Symbol"/>
              </a:rPr>
              <a:t> </a:t>
            </a:r>
            <a:r>
              <a:rPr kumimoji="0" lang="en-GB" altLang="ja-JP" sz="2000" dirty="0" err="1" smtClean="0">
                <a:solidFill>
                  <a:srgbClr val="FF00FF"/>
                </a:solidFill>
                <a:latin typeface="+mn-lt"/>
                <a:ea typeface="MeiryoKe_UIGothic" pitchFamily="50" charset="-128"/>
                <a:sym typeface="Symbol"/>
              </a:rPr>
              <a:t>e</a:t>
            </a:r>
            <a:r>
              <a:rPr kumimoji="0" lang="en-GB" altLang="ja-JP" sz="2000" baseline="30000" dirty="0" err="1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  <a:sym typeface="Symbol"/>
              </a:rPr>
              <a:t>+</a:t>
            </a:r>
            <a:r>
              <a:rPr kumimoji="0" lang="en-GB" altLang="ja-JP" sz="2000" dirty="0" err="1" smtClean="0">
                <a:solidFill>
                  <a:srgbClr val="FF00FF"/>
                </a:solidFill>
                <a:latin typeface="+mn-lt"/>
                <a:ea typeface="MeiryoKe_UIGothic" pitchFamily="50" charset="-128"/>
                <a:sym typeface="Symbol"/>
              </a:rPr>
              <a:t>e</a:t>
            </a:r>
            <a:r>
              <a:rPr kumimoji="0" lang="en-GB" altLang="ja-JP" sz="2000" baseline="30000" dirty="0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  <a:sym typeface="Symbol"/>
              </a:rPr>
              <a:t>-</a:t>
            </a:r>
            <a:endParaRPr kumimoji="0" lang="ja-JP" altLang="en-GB" sz="1100" baseline="30000" dirty="0">
              <a:solidFill>
                <a:srgbClr val="FF00FF"/>
              </a:solidFill>
              <a:latin typeface="Symbol" pitchFamily="18" charset="2"/>
              <a:ea typeface="MeiryoKe_UIGothic" pitchFamily="50" charset="-128"/>
            </a:endParaRP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5075578" y="2786058"/>
            <a:ext cx="3571932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0"/>
              </a:spcBef>
              <a:buClr>
                <a:srgbClr val="336666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2000" dirty="0" err="1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Au+Au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; </a:t>
            </a:r>
            <a:r>
              <a:rPr kumimoji="0" lang="ja-JP" altLang="en-US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 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</a:rPr>
              <a:t>f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 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  <a:sym typeface="Symbol"/>
              </a:rPr>
              <a:t> K</a:t>
            </a:r>
            <a:r>
              <a:rPr kumimoji="0" lang="en-GB" altLang="ja-JP" sz="2000" baseline="30000" dirty="0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  <a:sym typeface="Symbol"/>
              </a:rPr>
              <a:t>+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  <a:sym typeface="Symbol"/>
              </a:rPr>
              <a:t>K</a:t>
            </a:r>
            <a:r>
              <a:rPr kumimoji="0" lang="en-GB" altLang="ja-JP" sz="2000" baseline="30000" dirty="0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  <a:sym typeface="Symbol"/>
              </a:rPr>
              <a:t>-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  <a:sym typeface="Symbol"/>
              </a:rPr>
              <a:t> (double K ID)</a:t>
            </a:r>
            <a:endParaRPr kumimoji="0" lang="ja-JP" altLang="en-GB" sz="1100" dirty="0">
              <a:solidFill>
                <a:srgbClr val="FF00FF"/>
              </a:solidFill>
              <a:latin typeface="+mn-lt"/>
              <a:ea typeface="MeiryoKe_UIGothic" pitchFamily="50" charset="-128"/>
            </a:endParaRPr>
          </a:p>
        </p:txBody>
      </p:sp>
      <p:sp>
        <p:nvSpPr>
          <p:cNvPr id="20" name="日付プレースホルダ 1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2009/02/06</a:t>
            </a:r>
            <a:endParaRPr lang="ja-JP" altLang="ja-JP" dirty="0"/>
          </a:p>
        </p:txBody>
      </p:sp>
      <p:sp>
        <p:nvSpPr>
          <p:cNvPr id="21" name="スライド番号プレースホルダ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857E7B7-A7E6-4BEF-80BC-9EC3AFC0D866}" type="slidenum">
              <a:rPr lang="en-US" altLang="ja-JP" smtClean="0"/>
              <a:pPr>
                <a:defRPr/>
              </a:pPr>
              <a:t>11</a:t>
            </a:fld>
            <a:r>
              <a:rPr lang="en-US" altLang="ja-JP" smtClean="0"/>
              <a:t>/28</a:t>
            </a:r>
            <a:endParaRPr lang="ja-JP" altLang="ja-JP" dirty="0"/>
          </a:p>
        </p:txBody>
      </p:sp>
      <p:sp>
        <p:nvSpPr>
          <p:cNvPr id="22" name="フッター プレースホルダ 2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ja-JP" smtClean="0"/>
              <a:t>WWND’09 - Low-Mass Vector Mesons and Continuum at RHIC-PHENIX - K.Shigaki</a:t>
            </a:r>
            <a:endParaRPr lang="ja-JP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5" y="2807412"/>
            <a:ext cx="3868614" cy="32525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42935" y="2826199"/>
            <a:ext cx="3616228" cy="32460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2" name="コンテンツ プレースホルダ 21"/>
          <p:cNvSpPr>
            <a:spLocks noGrp="1"/>
          </p:cNvSpPr>
          <p:nvPr>
            <p:ph idx="13"/>
          </p:nvPr>
        </p:nvSpPr>
        <p:spPr>
          <a:xfrm>
            <a:off x="457200" y="1142984"/>
            <a:ext cx="8329642" cy="5167329"/>
          </a:xfrm>
        </p:spPr>
        <p:txBody>
          <a:bodyPr/>
          <a:lstStyle/>
          <a:p>
            <a:r>
              <a:rPr lang="en-US" altLang="ja-JP" dirty="0" smtClean="0"/>
              <a:t>long awaited </a:t>
            </a:r>
            <a:r>
              <a:rPr lang="en-US" altLang="ja-JP" dirty="0" smtClean="0">
                <a:latin typeface="Symbol" pitchFamily="18" charset="2"/>
              </a:rPr>
              <a:t>f</a:t>
            </a:r>
            <a:r>
              <a:rPr lang="en-US" altLang="ja-JP" dirty="0" smtClean="0"/>
              <a:t> </a:t>
            </a:r>
            <a:r>
              <a:rPr lang="en-US" altLang="ja-JP" dirty="0" smtClean="0">
                <a:sym typeface="Symbol"/>
              </a:rPr>
              <a:t> </a:t>
            </a:r>
            <a:r>
              <a:rPr lang="en-US" altLang="ja-JP" dirty="0" err="1" smtClean="0"/>
              <a:t>e</a:t>
            </a:r>
            <a:r>
              <a:rPr lang="en-US" altLang="ja-JP" baseline="30000" dirty="0" err="1" smtClean="0">
                <a:latin typeface="Symbol" pitchFamily="18" charset="2"/>
              </a:rPr>
              <a:t>+</a:t>
            </a:r>
            <a:r>
              <a:rPr lang="en-US" altLang="ja-JP" dirty="0" err="1" smtClean="0"/>
              <a:t>e</a:t>
            </a:r>
            <a:r>
              <a:rPr lang="en-US" altLang="ja-JP" baseline="30000" dirty="0" smtClean="0">
                <a:latin typeface="Symbol" pitchFamily="18" charset="2"/>
              </a:rPr>
              <a:t>-</a:t>
            </a:r>
            <a:r>
              <a:rPr lang="en-US" altLang="ja-JP" dirty="0" smtClean="0"/>
              <a:t> result (close to final)</a:t>
            </a:r>
          </a:p>
          <a:p>
            <a:r>
              <a:rPr lang="en-US" altLang="ja-JP" dirty="0" smtClean="0"/>
              <a:t>no signature of modification beyond errors</a:t>
            </a:r>
          </a:p>
          <a:p>
            <a:pPr lvl="1"/>
            <a:r>
              <a:rPr lang="en-US" altLang="ja-JP" dirty="0" smtClean="0"/>
              <a:t>centrality dependence of integrated yield, slope, spectra</a:t>
            </a:r>
          </a:p>
          <a:p>
            <a:pPr lvl="1"/>
            <a:r>
              <a:rPr kumimoji="1" lang="en-US" altLang="ja-JP" dirty="0" smtClean="0"/>
              <a:t>difference, if any, still to be quantified</a:t>
            </a:r>
            <a:endParaRPr kumimoji="1" lang="ja-JP" altLang="en-US" dirty="0"/>
          </a:p>
        </p:txBody>
      </p:sp>
      <p:pic>
        <p:nvPicPr>
          <p:cNvPr id="410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5852" y="3061316"/>
            <a:ext cx="4071966" cy="3368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8641441" y="6960018"/>
            <a:ext cx="404640" cy="8208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ja-JP" altLang="en-US"/>
          </a:p>
        </p:txBody>
      </p:sp>
      <p:sp>
        <p:nvSpPr>
          <p:cNvPr id="4104" name="Text Box 6"/>
          <p:cNvSpPr txBox="1">
            <a:spLocks noChangeArrowheads="1"/>
          </p:cNvSpPr>
          <p:nvPr/>
        </p:nvSpPr>
        <p:spPr bwMode="auto">
          <a:xfrm>
            <a:off x="3929058" y="4513564"/>
            <a:ext cx="524160" cy="3441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71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altLang="ja-JP" dirty="0">
                <a:solidFill>
                  <a:srgbClr val="FF00FF"/>
                </a:solidFill>
                <a:latin typeface="+mn-lt"/>
              </a:rPr>
              <a:t>MB</a:t>
            </a:r>
          </a:p>
        </p:txBody>
      </p:sp>
      <p:sp>
        <p:nvSpPr>
          <p:cNvPr id="4115" name="Text Box 17"/>
          <p:cNvSpPr txBox="1">
            <a:spLocks noChangeArrowheads="1"/>
          </p:cNvSpPr>
          <p:nvPr/>
        </p:nvSpPr>
        <p:spPr bwMode="auto">
          <a:xfrm>
            <a:off x="1729327" y="5823930"/>
            <a:ext cx="2111040" cy="3197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58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altLang="ja-JP" sz="2000" i="1" dirty="0">
                <a:solidFill>
                  <a:srgbClr val="FF0000"/>
                </a:solidFill>
                <a:latin typeface="+mn-lt"/>
              </a:rPr>
              <a:t>PHENIX preliminary</a:t>
            </a:r>
          </a:p>
        </p:txBody>
      </p:sp>
      <p:sp>
        <p:nvSpPr>
          <p:cNvPr id="21" name="タイトル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&gt; #1b: </a:t>
            </a:r>
            <a:r>
              <a:rPr kumimoji="1" lang="en-US" altLang="ja-JP" dirty="0" smtClean="0">
                <a:latin typeface="+mn-lt"/>
              </a:rPr>
              <a:t>Decay Modes of </a:t>
            </a:r>
            <a:r>
              <a:rPr kumimoji="1" lang="en-US" altLang="ja-JP" dirty="0" smtClean="0">
                <a:latin typeface="Symbol" pitchFamily="18" charset="2"/>
              </a:rPr>
              <a:t>f</a:t>
            </a:r>
            <a:r>
              <a:rPr kumimoji="1" lang="en-US" altLang="ja-JP" dirty="0" smtClean="0"/>
              <a:t> in </a:t>
            </a:r>
            <a:r>
              <a:rPr kumimoji="1" lang="en-US" altLang="ja-JP" dirty="0" err="1" smtClean="0"/>
              <a:t>Au+Au</a:t>
            </a:r>
            <a:endParaRPr kumimoji="1" lang="ja-JP" altLang="en-US" dirty="0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3714744" y="5193982"/>
            <a:ext cx="524160" cy="3441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71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altLang="ja-JP" dirty="0" smtClean="0">
                <a:solidFill>
                  <a:srgbClr val="FF00FF"/>
                </a:solidFill>
                <a:latin typeface="+mn-lt"/>
              </a:rPr>
              <a:t>40-92%</a:t>
            </a:r>
            <a:endParaRPr lang="en-GB" altLang="ja-JP" dirty="0">
              <a:solidFill>
                <a:srgbClr val="FF00FF"/>
              </a:solidFill>
              <a:latin typeface="+mn-lt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1971644" y="5252426"/>
            <a:ext cx="524160" cy="3441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71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altLang="ja-JP" dirty="0" smtClean="0">
                <a:solidFill>
                  <a:srgbClr val="FF00FF"/>
                </a:solidFill>
                <a:latin typeface="+mn-lt"/>
              </a:rPr>
              <a:t>20-40%</a:t>
            </a:r>
            <a:endParaRPr lang="en-GB" altLang="ja-JP" dirty="0">
              <a:solidFill>
                <a:srgbClr val="FF00FF"/>
              </a:solidFill>
              <a:latin typeface="+mn-lt"/>
            </a:endParaRP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5143504" y="5715016"/>
            <a:ext cx="3214710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0"/>
              </a:spcBef>
              <a:buClr>
                <a:srgbClr val="336666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2000" dirty="0" err="1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Au+Au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; </a:t>
            </a:r>
            <a:r>
              <a:rPr kumimoji="0" lang="ja-JP" altLang="en-US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 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</a:rPr>
              <a:t>f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 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  <a:sym typeface="Symbol"/>
              </a:rPr>
              <a:t> </a:t>
            </a:r>
            <a:r>
              <a:rPr kumimoji="0" lang="en-GB" altLang="ja-JP" sz="2000" dirty="0" err="1" smtClean="0">
                <a:solidFill>
                  <a:srgbClr val="FF00FF"/>
                </a:solidFill>
                <a:latin typeface="+mn-lt"/>
                <a:ea typeface="MeiryoKe_UIGothic" pitchFamily="50" charset="-128"/>
                <a:sym typeface="Symbol"/>
              </a:rPr>
              <a:t>e</a:t>
            </a:r>
            <a:r>
              <a:rPr kumimoji="0" lang="en-GB" altLang="ja-JP" sz="2000" baseline="30000" dirty="0" err="1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  <a:sym typeface="Symbol"/>
              </a:rPr>
              <a:t>+</a:t>
            </a:r>
            <a:r>
              <a:rPr kumimoji="0" lang="en-GB" altLang="ja-JP" sz="2000" dirty="0" err="1" smtClean="0">
                <a:solidFill>
                  <a:srgbClr val="FF00FF"/>
                </a:solidFill>
                <a:latin typeface="+mn-lt"/>
                <a:ea typeface="MeiryoKe_UIGothic" pitchFamily="50" charset="-128"/>
                <a:sym typeface="Symbol"/>
              </a:rPr>
              <a:t>e</a:t>
            </a:r>
            <a:r>
              <a:rPr kumimoji="0" lang="en-GB" altLang="ja-JP" sz="2000" baseline="30000" dirty="0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  <a:sym typeface="Symbol"/>
              </a:rPr>
              <a:t>-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  <a:sym typeface="Symbol"/>
              </a:rPr>
              <a:t>, K</a:t>
            </a:r>
            <a:r>
              <a:rPr kumimoji="0" lang="en-GB" altLang="ja-JP" sz="2000" baseline="30000" dirty="0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  <a:sym typeface="Symbol"/>
              </a:rPr>
              <a:t>+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  <a:sym typeface="Symbol"/>
              </a:rPr>
              <a:t>K</a:t>
            </a:r>
            <a:r>
              <a:rPr kumimoji="0" lang="en-GB" altLang="ja-JP" sz="2000" baseline="30000" dirty="0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  <a:sym typeface="Symbol"/>
              </a:rPr>
              <a:t>-</a:t>
            </a:r>
          </a:p>
        </p:txBody>
      </p:sp>
      <p:sp>
        <p:nvSpPr>
          <p:cNvPr id="19" name="日付プレースホルダ 1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2009/02/06</a:t>
            </a:r>
            <a:endParaRPr lang="ja-JP" altLang="ja-JP" dirty="0"/>
          </a:p>
        </p:txBody>
      </p:sp>
      <p:sp>
        <p:nvSpPr>
          <p:cNvPr id="20" name="スライド番号プレースホルダ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857E7B7-A7E6-4BEF-80BC-9EC3AFC0D866}" type="slidenum">
              <a:rPr lang="en-US" altLang="ja-JP" smtClean="0"/>
              <a:pPr>
                <a:defRPr/>
              </a:pPr>
              <a:t>12</a:t>
            </a:fld>
            <a:r>
              <a:rPr lang="en-US" altLang="ja-JP" smtClean="0"/>
              <a:t>/28</a:t>
            </a:r>
            <a:endParaRPr lang="ja-JP" altLang="ja-JP" dirty="0"/>
          </a:p>
        </p:txBody>
      </p:sp>
      <p:sp>
        <p:nvSpPr>
          <p:cNvPr id="23" name="フッター プレースホルダ 2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ja-JP" smtClean="0"/>
              <a:t>WWND’09 - Low-Mass Vector Mesons and Continuum at RHIC-PHENIX - K.Shigaki</a:t>
            </a:r>
            <a:endParaRPr lang="ja-JP" altLang="ja-JP" dirty="0"/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3571868" y="6012115"/>
            <a:ext cx="3214710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0"/>
              </a:spcBef>
              <a:buClr>
                <a:srgbClr val="336666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2000" dirty="0" err="1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Au+Au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; </a:t>
            </a:r>
            <a:r>
              <a:rPr kumimoji="0" lang="ja-JP" altLang="en-US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 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</a:rPr>
              <a:t>f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 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  <a:sym typeface="Symbol"/>
              </a:rPr>
              <a:t> </a:t>
            </a:r>
            <a:r>
              <a:rPr kumimoji="0" lang="en-GB" altLang="ja-JP" sz="2000" dirty="0" err="1" smtClean="0">
                <a:solidFill>
                  <a:srgbClr val="FF00FF"/>
                </a:solidFill>
                <a:latin typeface="+mn-lt"/>
                <a:ea typeface="MeiryoKe_UIGothic" pitchFamily="50" charset="-128"/>
                <a:sym typeface="Symbol"/>
              </a:rPr>
              <a:t>e</a:t>
            </a:r>
            <a:r>
              <a:rPr kumimoji="0" lang="en-GB" altLang="ja-JP" sz="2000" baseline="30000" dirty="0" err="1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  <a:sym typeface="Symbol"/>
              </a:rPr>
              <a:t>+</a:t>
            </a:r>
            <a:r>
              <a:rPr kumimoji="0" lang="en-GB" altLang="ja-JP" sz="2000" dirty="0" err="1" smtClean="0">
                <a:solidFill>
                  <a:srgbClr val="FF00FF"/>
                </a:solidFill>
                <a:latin typeface="+mn-lt"/>
                <a:ea typeface="MeiryoKe_UIGothic" pitchFamily="50" charset="-128"/>
                <a:sym typeface="Symbol"/>
              </a:rPr>
              <a:t>e</a:t>
            </a:r>
            <a:r>
              <a:rPr kumimoji="0" lang="en-GB" altLang="ja-JP" sz="2000" baseline="30000" dirty="0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  <a:sym typeface="Symbol"/>
              </a:rPr>
              <a:t>-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  <a:sym typeface="Symbol"/>
              </a:rPr>
              <a:t>, K</a:t>
            </a:r>
            <a:r>
              <a:rPr kumimoji="0" lang="en-GB" altLang="ja-JP" sz="2000" baseline="30000" dirty="0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  <a:sym typeface="Symbol"/>
              </a:rPr>
              <a:t>+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  <a:sym typeface="Symbol"/>
              </a:rPr>
              <a:t>K</a:t>
            </a:r>
            <a:r>
              <a:rPr kumimoji="0" lang="en-GB" altLang="ja-JP" sz="2000" baseline="30000" dirty="0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  <a:sym typeface="Symbol"/>
              </a:rPr>
              <a:t>-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/>
      <p:bldP spid="4115" grpId="0"/>
      <p:bldP spid="16" grpId="0"/>
      <p:bldP spid="17" grpId="0"/>
      <p:bldP spid="18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57200" y="0"/>
            <a:ext cx="8329642" cy="836613"/>
          </a:xfrm>
        </p:spPr>
        <p:txBody>
          <a:bodyPr/>
          <a:lstStyle/>
          <a:p>
            <a:r>
              <a:rPr kumimoji="1" lang="en-US" altLang="ja-JP" dirty="0" smtClean="0"/>
              <a:t>Topic #2: Quark Tomography</a:t>
            </a:r>
            <a:endParaRPr kumimoji="1" lang="ja-JP" altLang="en-US" dirty="0"/>
          </a:p>
        </p:txBody>
      </p:sp>
      <p:pic>
        <p:nvPicPr>
          <p:cNvPr id="14" name="Picture 10" descr="raa_pi0_e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761432"/>
            <a:ext cx="5474617" cy="3697944"/>
          </a:xfrm>
          <a:prstGeom prst="rect">
            <a:avLst/>
          </a:prstGeom>
          <a:noFill/>
        </p:spPr>
      </p:pic>
      <p:sp>
        <p:nvSpPr>
          <p:cNvPr id="2" name="コンテンツ プレースホルダ 1"/>
          <p:cNvSpPr>
            <a:spLocks noGrp="1"/>
          </p:cNvSpPr>
          <p:nvPr>
            <p:ph idx="13"/>
          </p:nvPr>
        </p:nvSpPr>
        <p:spPr>
          <a:xfrm>
            <a:off x="457200" y="1142984"/>
            <a:ext cx="8258204" cy="5167329"/>
          </a:xfrm>
        </p:spPr>
        <p:txBody>
          <a:bodyPr/>
          <a:lstStyle/>
          <a:p>
            <a:r>
              <a:rPr lang="en-US" altLang="ja-JP" dirty="0" smtClean="0"/>
              <a:t>energy loss implied in </a:t>
            </a:r>
            <a:r>
              <a:rPr lang="en-US" altLang="ja-JP" dirty="0" err="1" smtClean="0"/>
              <a:t>partonic</a:t>
            </a:r>
            <a:r>
              <a:rPr lang="en-US" altLang="ja-JP" dirty="0" smtClean="0"/>
              <a:t> level</a:t>
            </a:r>
          </a:p>
          <a:p>
            <a:pPr lvl="1"/>
            <a:r>
              <a:rPr lang="en-US" altLang="ja-JP" dirty="0" smtClean="0"/>
              <a:t>same nuclear modifications for </a:t>
            </a:r>
            <a:r>
              <a:rPr lang="en-US" altLang="ja-JP" dirty="0" smtClean="0">
                <a:latin typeface="Symbol" pitchFamily="18" charset="2"/>
              </a:rPr>
              <a:t>p</a:t>
            </a:r>
            <a:r>
              <a:rPr lang="en-US" altLang="ja-JP" dirty="0" smtClean="0"/>
              <a:t>/</a:t>
            </a:r>
            <a:r>
              <a:rPr lang="en-US" altLang="ja-JP" dirty="0" smtClean="0">
                <a:latin typeface="Symbol" pitchFamily="18" charset="2"/>
              </a:rPr>
              <a:t>h </a:t>
            </a:r>
            <a:r>
              <a:rPr lang="en-US" altLang="ja-JP" dirty="0" smtClean="0"/>
              <a:t>(but not for direct</a:t>
            </a:r>
            <a:r>
              <a:rPr lang="en-US" altLang="ja-JP" dirty="0" smtClean="0">
                <a:latin typeface="Symbol" pitchFamily="18" charset="2"/>
              </a:rPr>
              <a:t> g</a:t>
            </a:r>
            <a:r>
              <a:rPr lang="en-US" altLang="ja-JP" dirty="0" smtClean="0"/>
              <a:t>)</a:t>
            </a:r>
          </a:p>
          <a:p>
            <a:r>
              <a:rPr lang="en-US" altLang="ja-JP" dirty="0" smtClean="0"/>
              <a:t>cleaner signal in </a:t>
            </a:r>
            <a:r>
              <a:rPr lang="en-US" altLang="ja-JP" dirty="0" smtClean="0"/>
              <a:t>higher </a:t>
            </a:r>
            <a:r>
              <a:rPr lang="en-US" altLang="ja-JP" i="1" dirty="0" err="1" smtClean="0"/>
              <a:t>p</a:t>
            </a:r>
            <a:r>
              <a:rPr lang="en-US" altLang="ja-JP" i="1" baseline="-25000" dirty="0" err="1" smtClean="0"/>
              <a:t>T</a:t>
            </a:r>
            <a:r>
              <a:rPr lang="en-US" altLang="ja-JP" dirty="0" smtClean="0"/>
              <a:t> region</a:t>
            </a:r>
          </a:p>
          <a:p>
            <a:pPr lvl="1"/>
            <a:r>
              <a:rPr lang="en-US" altLang="ja-JP" dirty="0" smtClean="0"/>
              <a:t>mesons decaying into multi-photons advantageous</a:t>
            </a:r>
          </a:p>
          <a:p>
            <a:r>
              <a:rPr lang="en-US" altLang="ja-JP" dirty="0" smtClean="0"/>
              <a:t>systematic study for real “tomography”</a:t>
            </a:r>
          </a:p>
          <a:p>
            <a:pPr lvl="1"/>
            <a:r>
              <a:rPr lang="en-US" altLang="ja-JP" dirty="0" smtClean="0"/>
              <a:t>via multiple mesons/baryons/photon</a:t>
            </a:r>
          </a:p>
          <a:p>
            <a:pPr lvl="2"/>
            <a:r>
              <a:rPr lang="en-US" altLang="ja-JP" dirty="0" smtClean="0"/>
              <a:t>quark flavor dependence?</a:t>
            </a:r>
          </a:p>
          <a:p>
            <a:pPr lvl="2"/>
            <a:r>
              <a:rPr lang="en-US" altLang="ja-JP" dirty="0" smtClean="0"/>
              <a:t>pseudo-scalar mesons versus vector ones?</a:t>
            </a:r>
          </a:p>
          <a:p>
            <a:r>
              <a:rPr lang="en-US" altLang="ja-JP" dirty="0" smtClean="0"/>
              <a:t>photon decay modes of (vector) mesons motivated</a:t>
            </a:r>
          </a:p>
        </p:txBody>
      </p:sp>
      <p:sp>
        <p:nvSpPr>
          <p:cNvPr id="10" name="日付プレースホルダ 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2009/02/06</a:t>
            </a:r>
            <a:endParaRPr lang="ja-JP" altLang="ja-JP" dirty="0"/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857E7B7-A7E6-4BEF-80BC-9EC3AFC0D866}" type="slidenum">
              <a:rPr lang="en-US" altLang="ja-JP" smtClean="0"/>
              <a:pPr>
                <a:defRPr/>
              </a:pPr>
              <a:t>13</a:t>
            </a:fld>
            <a:r>
              <a:rPr lang="en-US" altLang="ja-JP" smtClean="0"/>
              <a:t>/28</a:t>
            </a:r>
            <a:endParaRPr lang="ja-JP" altLang="ja-JP" dirty="0"/>
          </a:p>
        </p:txBody>
      </p:sp>
      <p:sp>
        <p:nvSpPr>
          <p:cNvPr id="12" name="フッター プレースホルダ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ja-JP" smtClean="0"/>
              <a:t>WWND’09 - Low-Mass Vector Mesons and Continuum at RHIC-PHENIX - K.Shigaki</a:t>
            </a:r>
            <a:endParaRPr lang="ja-JP" altLang="ja-JP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コンテンツ プレースホルダ 76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ja-JP" dirty="0" smtClean="0"/>
              <a:t>d</a:t>
            </a:r>
            <a:r>
              <a:rPr kumimoji="1" lang="en-US" altLang="ja-JP" dirty="0" smtClean="0"/>
              <a:t>ouble/single/no K identification methods</a:t>
            </a:r>
          </a:p>
          <a:p>
            <a:pPr lvl="1"/>
            <a:r>
              <a:rPr lang="en-US" altLang="ja-JP" dirty="0" smtClean="0"/>
              <a:t>e</a:t>
            </a:r>
            <a:r>
              <a:rPr kumimoji="1" lang="en-US" altLang="ja-JP" dirty="0" smtClean="0"/>
              <a:t>xtended </a:t>
            </a:r>
            <a:r>
              <a:rPr kumimoji="1" lang="en-US" altLang="ja-JP" i="1" dirty="0" err="1" smtClean="0"/>
              <a:t>p</a:t>
            </a:r>
            <a:r>
              <a:rPr kumimoji="1" lang="en-US" altLang="ja-JP" i="1" baseline="-25000" dirty="0" err="1" smtClean="0"/>
              <a:t>T</a:t>
            </a:r>
            <a:r>
              <a:rPr kumimoji="1" lang="en-US" altLang="ja-JP" dirty="0" smtClean="0"/>
              <a:t> reach </a:t>
            </a:r>
            <a:r>
              <a:rPr lang="en-US" altLang="ja-JP" dirty="0" smtClean="0"/>
              <a:t>to both low and high sides</a:t>
            </a:r>
          </a:p>
          <a:p>
            <a:pPr lvl="2"/>
            <a:r>
              <a:rPr lang="en-US" altLang="ja-JP" dirty="0" smtClean="0"/>
              <a:t>different efficiencies and signal/background ratios</a:t>
            </a:r>
          </a:p>
          <a:p>
            <a:pPr lvl="2"/>
            <a:r>
              <a:rPr lang="en-US" altLang="ja-JP" dirty="0" smtClean="0"/>
              <a:t>c</a:t>
            </a:r>
            <a:r>
              <a:rPr kumimoji="1" lang="en-US" altLang="ja-JP" dirty="0" smtClean="0"/>
              <a:t>onsistent results</a:t>
            </a:r>
            <a:endParaRPr kumimoji="1" lang="ja-JP" altLang="en-US" dirty="0"/>
          </a:p>
        </p:txBody>
      </p:sp>
      <p:pic>
        <p:nvPicPr>
          <p:cNvPr id="36970" name="Picture 106" descr="phi_KK_da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2571744"/>
            <a:ext cx="4500594" cy="3545323"/>
          </a:xfrm>
          <a:prstGeom prst="rect">
            <a:avLst/>
          </a:prstGeom>
          <a:noFill/>
        </p:spPr>
      </p:pic>
      <p:sp>
        <p:nvSpPr>
          <p:cNvPr id="36977" name="Rectangle 113"/>
          <p:cNvSpPr>
            <a:spLocks noChangeArrowheads="1"/>
          </p:cNvSpPr>
          <p:nvPr/>
        </p:nvSpPr>
        <p:spPr bwMode="auto">
          <a:xfrm>
            <a:off x="428596" y="5715016"/>
            <a:ext cx="476327" cy="2090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6" name="タイトル 7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Extended </a:t>
            </a:r>
            <a:r>
              <a:rPr lang="en-US" altLang="ja-JP" dirty="0" smtClean="0">
                <a:latin typeface="Symbol" pitchFamily="18" charset="2"/>
              </a:rPr>
              <a:t>f </a:t>
            </a:r>
            <a:r>
              <a:rPr lang="en-US" altLang="ja-JP" dirty="0" smtClean="0"/>
              <a:t>Baseline in </a:t>
            </a:r>
            <a:r>
              <a:rPr lang="en-US" altLang="ja-JP" dirty="0" err="1" smtClean="0"/>
              <a:t>p+p</a:t>
            </a:r>
            <a:r>
              <a:rPr lang="en-US" altLang="ja-JP" dirty="0" smtClean="0"/>
              <a:t>/</a:t>
            </a:r>
            <a:r>
              <a:rPr lang="en-US" altLang="ja-JP" dirty="0" err="1" smtClean="0"/>
              <a:t>d+Au</a:t>
            </a:r>
            <a:endParaRPr kumimoji="1" lang="ja-JP" altLang="en-US" dirty="0"/>
          </a:p>
        </p:txBody>
      </p:sp>
      <p:sp>
        <p:nvSpPr>
          <p:cNvPr id="36989" name="Oval 125"/>
          <p:cNvSpPr>
            <a:spLocks noChangeArrowheads="1"/>
          </p:cNvSpPr>
          <p:nvPr/>
        </p:nvSpPr>
        <p:spPr bwMode="auto">
          <a:xfrm>
            <a:off x="6059170" y="3714752"/>
            <a:ext cx="2227606" cy="2099954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8" name="Text Box 22"/>
          <p:cNvSpPr txBox="1">
            <a:spLocks noChangeArrowheads="1"/>
          </p:cNvSpPr>
          <p:nvPr/>
        </p:nvSpPr>
        <p:spPr bwMode="auto">
          <a:xfrm>
            <a:off x="1000100" y="5500702"/>
            <a:ext cx="3500462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0"/>
              </a:spcBef>
              <a:buClr>
                <a:srgbClr val="336666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2000" dirty="0" err="1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p+p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, </a:t>
            </a:r>
            <a:r>
              <a:rPr kumimoji="0" lang="en-GB" altLang="ja-JP" sz="2000" dirty="0" err="1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d+Au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; </a:t>
            </a:r>
            <a:r>
              <a:rPr kumimoji="0" lang="ja-JP" altLang="en-US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 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</a:rPr>
              <a:t>f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 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  <a:sym typeface="Symbol"/>
              </a:rPr>
              <a:t> (</a:t>
            </a:r>
            <a:r>
              <a:rPr kumimoji="0" lang="en-GB" altLang="ja-JP" sz="2000" dirty="0" err="1" smtClean="0">
                <a:solidFill>
                  <a:srgbClr val="FF00FF"/>
                </a:solidFill>
                <a:latin typeface="+mn-lt"/>
                <a:ea typeface="MeiryoKe_UIGothic" pitchFamily="50" charset="-128"/>
                <a:sym typeface="Symbol"/>
              </a:rPr>
              <a:t>e</a:t>
            </a:r>
            <a:r>
              <a:rPr kumimoji="0" lang="en-GB" altLang="ja-JP" sz="2000" baseline="30000" dirty="0" err="1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  <a:sym typeface="Symbol"/>
              </a:rPr>
              <a:t>+</a:t>
            </a:r>
            <a:r>
              <a:rPr kumimoji="0" lang="en-GB" altLang="ja-JP" sz="2000" dirty="0" err="1" smtClean="0">
                <a:solidFill>
                  <a:srgbClr val="FF00FF"/>
                </a:solidFill>
                <a:latin typeface="+mn-lt"/>
                <a:ea typeface="MeiryoKe_UIGothic" pitchFamily="50" charset="-128"/>
                <a:sym typeface="Symbol"/>
              </a:rPr>
              <a:t>e</a:t>
            </a:r>
            <a:r>
              <a:rPr kumimoji="0" lang="en-GB" altLang="ja-JP" sz="2000" baseline="30000" dirty="0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  <a:sym typeface="Symbol"/>
              </a:rPr>
              <a:t>-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  <a:sym typeface="Symbol"/>
              </a:rPr>
              <a:t>,) K</a:t>
            </a:r>
            <a:r>
              <a:rPr kumimoji="0" lang="en-GB" altLang="ja-JP" sz="2000" baseline="30000" dirty="0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  <a:sym typeface="Symbol"/>
              </a:rPr>
              <a:t>+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  <a:sym typeface="Symbol"/>
              </a:rPr>
              <a:t>K</a:t>
            </a:r>
            <a:r>
              <a:rPr kumimoji="0" lang="en-GB" altLang="ja-JP" sz="2000" baseline="30000" dirty="0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  <a:sym typeface="Symbol"/>
              </a:rPr>
              <a:t>-</a:t>
            </a:r>
          </a:p>
        </p:txBody>
      </p:sp>
      <p:sp>
        <p:nvSpPr>
          <p:cNvPr id="69" name="Oval 125"/>
          <p:cNvSpPr>
            <a:spLocks noChangeArrowheads="1"/>
          </p:cNvSpPr>
          <p:nvPr/>
        </p:nvSpPr>
        <p:spPr bwMode="auto">
          <a:xfrm>
            <a:off x="4448451" y="3286124"/>
            <a:ext cx="766491" cy="72256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4" name="日付プレースホルダ 7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2009/02/06</a:t>
            </a:r>
            <a:endParaRPr lang="ja-JP" altLang="ja-JP" dirty="0"/>
          </a:p>
        </p:txBody>
      </p:sp>
      <p:sp>
        <p:nvSpPr>
          <p:cNvPr id="78" name="スライド番号プレースホルダ 7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857E7B7-A7E6-4BEF-80BC-9EC3AFC0D866}" type="slidenum">
              <a:rPr lang="en-US" altLang="ja-JP" smtClean="0"/>
              <a:pPr>
                <a:defRPr/>
              </a:pPr>
              <a:t>14</a:t>
            </a:fld>
            <a:r>
              <a:rPr lang="en-US" altLang="ja-JP" smtClean="0"/>
              <a:t>/28</a:t>
            </a:r>
            <a:endParaRPr lang="ja-JP" altLang="ja-JP" dirty="0"/>
          </a:p>
        </p:txBody>
      </p:sp>
      <p:sp>
        <p:nvSpPr>
          <p:cNvPr id="82" name="フッター プレースホルダ 8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ja-JP" smtClean="0"/>
              <a:t>WWND’09 - Low-Mass Vector Mesons and Continuum at RHIC-PHENIX - K.Shigaki</a:t>
            </a:r>
            <a:endParaRPr lang="ja-JP" altLang="ja-JP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89" grpId="0" animBg="1"/>
      <p:bldP spid="6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コンテンツ プレースホルダ 26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ja-JP" dirty="0" smtClean="0"/>
              <a:t>n</a:t>
            </a:r>
            <a:r>
              <a:rPr kumimoji="1" lang="en-US" altLang="ja-JP" dirty="0" smtClean="0"/>
              <a:t>o suppression in </a:t>
            </a:r>
            <a:r>
              <a:rPr lang="en-US" altLang="ja-JP" dirty="0" err="1" smtClean="0"/>
              <a:t>d</a:t>
            </a:r>
            <a:r>
              <a:rPr kumimoji="1" lang="en-US" altLang="ja-JP" dirty="0" err="1" smtClean="0"/>
              <a:t>+Au</a:t>
            </a:r>
            <a:r>
              <a:rPr lang="en-US" altLang="ja-JP" dirty="0" smtClean="0"/>
              <a:t>; consistent with </a:t>
            </a:r>
            <a:r>
              <a:rPr lang="en-US" altLang="ja-JP" dirty="0" smtClean="0">
                <a:latin typeface="Symbol" pitchFamily="18" charset="2"/>
              </a:rPr>
              <a:t>p</a:t>
            </a:r>
            <a:r>
              <a:rPr lang="en-US" altLang="ja-JP" dirty="0" smtClean="0"/>
              <a:t> and </a:t>
            </a:r>
            <a:r>
              <a:rPr lang="en-US" altLang="ja-JP" dirty="0" smtClean="0">
                <a:latin typeface="Symbol" pitchFamily="18" charset="2"/>
              </a:rPr>
              <a:t>h</a:t>
            </a:r>
            <a:endParaRPr kumimoji="1" lang="ja-JP" altLang="en-US" dirty="0">
              <a:latin typeface="Symbol" pitchFamily="18" charset="2"/>
            </a:endParaRPr>
          </a:p>
        </p:txBody>
      </p:sp>
      <p:sp>
        <p:nvSpPr>
          <p:cNvPr id="26" name="タイトル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Long Solid Baselines</a:t>
            </a:r>
            <a:endParaRPr kumimoji="1" lang="ja-JP" altLang="en-US" dirty="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5753" y="2443564"/>
            <a:ext cx="4071966" cy="33645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4822" name="Picture 6" descr="phi_rd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2443963"/>
            <a:ext cx="4110033" cy="337431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785786" y="1872354"/>
            <a:ext cx="2857520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0"/>
              </a:spcBef>
              <a:buClr>
                <a:srgbClr val="336666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2000" dirty="0" err="1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d+Au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 0-20%; </a:t>
            </a:r>
            <a:r>
              <a:rPr kumimoji="0" lang="ja-JP" altLang="en-US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 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</a:rPr>
              <a:t>f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 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  <a:sym typeface="Symbol"/>
              </a:rPr>
              <a:t> K</a:t>
            </a:r>
            <a:r>
              <a:rPr kumimoji="0" lang="en-GB" altLang="ja-JP" sz="2000" baseline="30000" dirty="0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  <a:sym typeface="Symbol"/>
              </a:rPr>
              <a:t>+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  <a:sym typeface="Symbol"/>
              </a:rPr>
              <a:t>K</a:t>
            </a:r>
            <a:r>
              <a:rPr kumimoji="0" lang="en-GB" altLang="ja-JP" sz="2000" baseline="30000" dirty="0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  <a:sym typeface="Symbol"/>
              </a:rPr>
              <a:t>-</a:t>
            </a: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785786" y="5741353"/>
            <a:ext cx="3276624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0"/>
              </a:spcBef>
              <a:buClr>
                <a:srgbClr val="336666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2000" dirty="0" err="1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d+Au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 </a:t>
            </a:r>
            <a:r>
              <a:rPr kumimoji="0" lang="en-GB" altLang="ja-JP" sz="2000" dirty="0" err="1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min.bias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; </a:t>
            </a:r>
            <a:r>
              <a:rPr kumimoji="0" lang="ja-JP" altLang="en-US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 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</a:rPr>
              <a:t>f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 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  <a:sym typeface="Symbol"/>
              </a:rPr>
              <a:t> K</a:t>
            </a:r>
            <a:r>
              <a:rPr kumimoji="0" lang="en-GB" altLang="ja-JP" sz="2000" baseline="30000" dirty="0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  <a:sym typeface="Symbol"/>
              </a:rPr>
              <a:t>+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  <a:sym typeface="Symbol"/>
              </a:rPr>
              <a:t>K</a:t>
            </a:r>
            <a:r>
              <a:rPr kumimoji="0" lang="en-GB" altLang="ja-JP" sz="2000" baseline="30000" dirty="0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  <a:sym typeface="Symbol"/>
              </a:rPr>
              <a:t>-</a:t>
            </a:r>
          </a:p>
        </p:txBody>
      </p:sp>
      <p:sp>
        <p:nvSpPr>
          <p:cNvPr id="34" name="Text Box 22"/>
          <p:cNvSpPr txBox="1">
            <a:spLocks noChangeArrowheads="1"/>
          </p:cNvSpPr>
          <p:nvPr/>
        </p:nvSpPr>
        <p:spPr bwMode="auto">
          <a:xfrm>
            <a:off x="4786314" y="5741353"/>
            <a:ext cx="4214842" cy="60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0"/>
              </a:spcBef>
              <a:buClr>
                <a:srgbClr val="336666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2000" dirty="0" err="1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d+Au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 </a:t>
            </a:r>
            <a:r>
              <a:rPr kumimoji="0" lang="en-GB" altLang="ja-JP" sz="2000" dirty="0" err="1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min.bias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; </a:t>
            </a:r>
            <a:r>
              <a:rPr kumimoji="0" lang="ja-JP" altLang="en-US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 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</a:rPr>
              <a:t>w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 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  <a:sym typeface="Symbol"/>
              </a:rPr>
              <a:t> 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  <a:sym typeface="Symbol"/>
              </a:rPr>
              <a:t>p</a:t>
            </a:r>
            <a:r>
              <a:rPr kumimoji="0" lang="en-GB" altLang="ja-JP" sz="2000" baseline="30000" dirty="0" smtClean="0">
                <a:solidFill>
                  <a:srgbClr val="FF00FF"/>
                </a:solidFill>
                <a:latin typeface="+mn-lt"/>
                <a:ea typeface="MeiryoKe_UIGothic" pitchFamily="50" charset="-128"/>
                <a:sym typeface="Symbol"/>
              </a:rPr>
              <a:t>0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  <a:sym typeface="Symbol"/>
              </a:rPr>
              <a:t>p</a:t>
            </a:r>
            <a:r>
              <a:rPr kumimoji="0" lang="en-GB" altLang="ja-JP" sz="2000" baseline="30000" dirty="0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  <a:sym typeface="Symbol"/>
              </a:rPr>
              <a:t>+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  <a:sym typeface="Symbol"/>
              </a:rPr>
              <a:t>p</a:t>
            </a:r>
            <a:r>
              <a:rPr kumimoji="0" lang="en-GB" altLang="ja-JP" sz="2000" baseline="30000" dirty="0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  <a:sym typeface="Symbol"/>
              </a:rPr>
              <a:t>-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  <a:sym typeface="Symbol"/>
              </a:rPr>
              <a:t>, 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  <a:sym typeface="Symbol"/>
              </a:rPr>
              <a:t>p</a:t>
            </a:r>
            <a:r>
              <a:rPr kumimoji="0" lang="en-GB" altLang="ja-JP" sz="2000" baseline="30000" dirty="0" smtClean="0">
                <a:solidFill>
                  <a:srgbClr val="FF00FF"/>
                </a:solidFill>
                <a:latin typeface="+mn-lt"/>
                <a:ea typeface="MeiryoKe_UIGothic" pitchFamily="50" charset="-128"/>
                <a:sym typeface="Symbol"/>
              </a:rPr>
              <a:t>0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  <a:sym typeface="Symbol"/>
              </a:rPr>
              <a:t>g</a:t>
            </a:r>
            <a:endParaRPr kumimoji="0" lang="en-GB" altLang="ja-JP" sz="2000" baseline="30000" dirty="0" smtClean="0">
              <a:solidFill>
                <a:srgbClr val="FF00FF"/>
              </a:solidFill>
              <a:latin typeface="Symbol" pitchFamily="18" charset="2"/>
              <a:ea typeface="MeiryoKe_UIGothic" pitchFamily="50" charset="-128"/>
              <a:sym typeface="Symbol"/>
            </a:endParaRPr>
          </a:p>
          <a:p>
            <a:pPr>
              <a:spcBef>
                <a:spcPts val="0"/>
              </a:spcBef>
              <a:buClr>
                <a:srgbClr val="336666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kumimoji="0" lang="en-GB" altLang="ja-JP" sz="2000" baseline="30000" dirty="0" smtClean="0">
              <a:solidFill>
                <a:srgbClr val="FF00FF"/>
              </a:solidFill>
              <a:latin typeface="Symbol" pitchFamily="18" charset="2"/>
              <a:ea typeface="MeiryoKe_UIGothic" pitchFamily="50" charset="-128"/>
              <a:sym typeface="Symbol"/>
            </a:endParaRPr>
          </a:p>
        </p:txBody>
      </p:sp>
      <p:sp>
        <p:nvSpPr>
          <p:cNvPr id="35" name="Text Box 22"/>
          <p:cNvSpPr txBox="1">
            <a:spLocks noChangeArrowheads="1"/>
          </p:cNvSpPr>
          <p:nvPr/>
        </p:nvSpPr>
        <p:spPr bwMode="auto">
          <a:xfrm>
            <a:off x="4786314" y="1872354"/>
            <a:ext cx="4214842" cy="60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0"/>
              </a:spcBef>
              <a:buClr>
                <a:srgbClr val="336666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2000" dirty="0" err="1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d+Au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 0-20%; </a:t>
            </a:r>
            <a:r>
              <a:rPr kumimoji="0" lang="ja-JP" altLang="en-US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 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</a:rPr>
              <a:t>w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 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  <a:sym typeface="Symbol"/>
              </a:rPr>
              <a:t> 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  <a:sym typeface="Symbol"/>
              </a:rPr>
              <a:t>p</a:t>
            </a:r>
            <a:r>
              <a:rPr kumimoji="0" lang="en-GB" altLang="ja-JP" sz="2000" baseline="30000" dirty="0" smtClean="0">
                <a:solidFill>
                  <a:srgbClr val="FF00FF"/>
                </a:solidFill>
                <a:latin typeface="+mn-lt"/>
                <a:ea typeface="MeiryoKe_UIGothic" pitchFamily="50" charset="-128"/>
                <a:sym typeface="Symbol"/>
              </a:rPr>
              <a:t>0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  <a:sym typeface="Symbol"/>
              </a:rPr>
              <a:t>p</a:t>
            </a:r>
            <a:r>
              <a:rPr kumimoji="0" lang="en-GB" altLang="ja-JP" sz="2000" baseline="30000" dirty="0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  <a:sym typeface="Symbol"/>
              </a:rPr>
              <a:t>+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  <a:sym typeface="Symbol"/>
              </a:rPr>
              <a:t>p</a:t>
            </a:r>
            <a:r>
              <a:rPr kumimoji="0" lang="en-GB" altLang="ja-JP" sz="2000" baseline="30000" dirty="0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  <a:sym typeface="Symbol"/>
              </a:rPr>
              <a:t>-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  <a:sym typeface="Symbol"/>
              </a:rPr>
              <a:t>, 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  <a:sym typeface="Symbol"/>
              </a:rPr>
              <a:t>p</a:t>
            </a:r>
            <a:r>
              <a:rPr kumimoji="0" lang="en-GB" altLang="ja-JP" sz="2000" baseline="30000" dirty="0" smtClean="0">
                <a:solidFill>
                  <a:srgbClr val="FF00FF"/>
                </a:solidFill>
                <a:latin typeface="+mn-lt"/>
                <a:ea typeface="MeiryoKe_UIGothic" pitchFamily="50" charset="-128"/>
                <a:sym typeface="Symbol"/>
              </a:rPr>
              <a:t>0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  <a:sym typeface="Symbol"/>
              </a:rPr>
              <a:t>g</a:t>
            </a:r>
            <a:endParaRPr kumimoji="0" lang="en-GB" altLang="ja-JP" sz="2000" baseline="30000" dirty="0" smtClean="0">
              <a:solidFill>
                <a:srgbClr val="FF00FF"/>
              </a:solidFill>
              <a:latin typeface="Symbol" pitchFamily="18" charset="2"/>
              <a:ea typeface="MeiryoKe_UIGothic" pitchFamily="50" charset="-128"/>
              <a:sym typeface="Symbol"/>
            </a:endParaRPr>
          </a:p>
          <a:p>
            <a:pPr>
              <a:spcBef>
                <a:spcPts val="0"/>
              </a:spcBef>
              <a:buClr>
                <a:srgbClr val="336666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kumimoji="0" lang="en-GB" altLang="ja-JP" sz="2000" baseline="30000" dirty="0" smtClean="0">
              <a:solidFill>
                <a:srgbClr val="FF00FF"/>
              </a:solidFill>
              <a:latin typeface="Symbol" pitchFamily="18" charset="2"/>
              <a:ea typeface="MeiryoKe_UIGothic" pitchFamily="50" charset="-128"/>
              <a:sym typeface="Symbol"/>
            </a:endParaRPr>
          </a:p>
        </p:txBody>
      </p:sp>
      <p:sp>
        <p:nvSpPr>
          <p:cNvPr id="36" name="日付プレースホルダ 3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2009/02/06</a:t>
            </a:r>
            <a:endParaRPr lang="ja-JP" altLang="ja-JP" dirty="0"/>
          </a:p>
        </p:txBody>
      </p:sp>
      <p:sp>
        <p:nvSpPr>
          <p:cNvPr id="37" name="スライド番号プレースホルダ 3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857E7B7-A7E6-4BEF-80BC-9EC3AFC0D866}" type="slidenum">
              <a:rPr lang="en-US" altLang="ja-JP" smtClean="0"/>
              <a:pPr>
                <a:defRPr/>
              </a:pPr>
              <a:t>15</a:t>
            </a:fld>
            <a:r>
              <a:rPr lang="en-US" altLang="ja-JP" smtClean="0"/>
              <a:t>/28</a:t>
            </a:r>
            <a:endParaRPr lang="ja-JP" altLang="ja-JP" dirty="0"/>
          </a:p>
        </p:txBody>
      </p:sp>
      <p:sp>
        <p:nvSpPr>
          <p:cNvPr id="38" name="フッター プレースホルダ 3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ja-JP" smtClean="0"/>
              <a:t>WWND’09 - Low-Mass Vector Mesons and Continuum at RHIC-PHENIX - K.Shigaki</a:t>
            </a:r>
            <a:endParaRPr lang="ja-JP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コンテンツ プレースホルダ 18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Symbol" pitchFamily="18" charset="2"/>
              </a:rPr>
              <a:t>f</a:t>
            </a:r>
            <a:r>
              <a:rPr lang="en-US" altLang="ja-JP" dirty="0" smtClean="0"/>
              <a:t>, </a:t>
            </a:r>
            <a:r>
              <a:rPr lang="en-US" altLang="ja-JP" dirty="0" smtClean="0">
                <a:latin typeface="Symbol" pitchFamily="18" charset="2"/>
              </a:rPr>
              <a:t>w</a:t>
            </a:r>
            <a:r>
              <a:rPr kumimoji="1" lang="en-US" altLang="ja-JP" dirty="0" smtClean="0"/>
              <a:t>/</a:t>
            </a:r>
            <a:r>
              <a:rPr kumimoji="1" lang="en-US" altLang="ja-JP" dirty="0" smtClean="0">
                <a:latin typeface="Symbol" pitchFamily="18" charset="2"/>
              </a:rPr>
              <a:t>p</a:t>
            </a:r>
            <a:r>
              <a:rPr kumimoji="1" lang="en-US" altLang="ja-JP" dirty="0" smtClean="0"/>
              <a:t> (K) ratios ~ flat above a few </a:t>
            </a:r>
            <a:r>
              <a:rPr kumimoji="1" lang="en-US" altLang="ja-JP" dirty="0" err="1" smtClean="0"/>
              <a:t>GeV</a:t>
            </a:r>
            <a:r>
              <a:rPr kumimoji="1" lang="en-US" altLang="ja-JP" dirty="0" smtClean="0"/>
              <a:t>/</a:t>
            </a:r>
            <a:r>
              <a:rPr kumimoji="1" lang="en-US" altLang="ja-JP" i="1" dirty="0" smtClean="0"/>
              <a:t>c</a:t>
            </a:r>
          </a:p>
          <a:p>
            <a:pPr lvl="1"/>
            <a:r>
              <a:rPr lang="en-US" altLang="ja-JP" dirty="0" smtClean="0"/>
              <a:t>another view of baseline</a:t>
            </a:r>
            <a:endParaRPr kumimoji="1" lang="ja-JP" altLang="en-US" dirty="0"/>
          </a:p>
        </p:txBody>
      </p:sp>
      <p:sp>
        <p:nvSpPr>
          <p:cNvPr id="17" name="タイトル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Little </a:t>
            </a:r>
            <a:r>
              <a:rPr kumimoji="1" lang="en-US" altLang="ja-JP" i="1" dirty="0" err="1" smtClean="0"/>
              <a:t>p</a:t>
            </a:r>
            <a:r>
              <a:rPr kumimoji="1" lang="en-US" altLang="ja-JP" i="1" baseline="-25000" dirty="0" err="1" smtClean="0"/>
              <a:t>T</a:t>
            </a:r>
            <a:r>
              <a:rPr kumimoji="1" lang="en-US" altLang="ja-JP" dirty="0" smtClean="0"/>
              <a:t> Dependence in </a:t>
            </a:r>
            <a:r>
              <a:rPr kumimoji="1" lang="en-US" altLang="ja-JP" dirty="0" err="1" smtClean="0"/>
              <a:t>p+p</a:t>
            </a:r>
            <a:r>
              <a:rPr kumimoji="1" lang="en-US" altLang="ja-JP" dirty="0" smtClean="0"/>
              <a:t>/</a:t>
            </a:r>
            <a:r>
              <a:rPr kumimoji="1" lang="en-US" altLang="ja-JP" dirty="0" err="1" smtClean="0"/>
              <a:t>d+Au</a:t>
            </a:r>
            <a:endParaRPr kumimoji="1" lang="ja-JP" altLang="en-US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186984"/>
            <a:ext cx="3500462" cy="41360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166290"/>
            <a:ext cx="3286231" cy="21916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5"/>
          <a:srcRect r="7790" b="38921"/>
          <a:stretch>
            <a:fillRect/>
          </a:stretch>
        </p:blipFill>
        <p:spPr bwMode="auto">
          <a:xfrm>
            <a:off x="4572000" y="2188086"/>
            <a:ext cx="3378438" cy="20470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2928926" y="3586866"/>
            <a:ext cx="1571636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0"/>
              </a:spcBef>
              <a:buClr>
                <a:srgbClr val="336666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2000" dirty="0" err="1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d+Au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; </a:t>
            </a:r>
            <a:r>
              <a:rPr kumimoji="0" lang="ja-JP" altLang="en-US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 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</a:rPr>
              <a:t>f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  <a:sym typeface="Symbol"/>
              </a:rPr>
              <a:t>/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  <a:sym typeface="Symbol"/>
              </a:rPr>
              <a:t>p</a:t>
            </a:r>
            <a:endParaRPr kumimoji="0" lang="en-GB" altLang="ja-JP" sz="2000" baseline="30000" dirty="0" smtClean="0">
              <a:solidFill>
                <a:srgbClr val="FF00FF"/>
              </a:solidFill>
              <a:latin typeface="Symbol" pitchFamily="18" charset="2"/>
              <a:ea typeface="MeiryoKe_UIGothic" pitchFamily="50" charset="-128"/>
              <a:sym typeface="Symbol"/>
            </a:endParaRP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2744592" y="5583487"/>
            <a:ext cx="1571636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0"/>
              </a:spcBef>
              <a:buClr>
                <a:srgbClr val="336666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2000" dirty="0" err="1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p+p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; </a:t>
            </a:r>
            <a:r>
              <a:rPr kumimoji="0" lang="ja-JP" altLang="en-US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 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</a:rPr>
              <a:t>f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  <a:sym typeface="Symbol"/>
              </a:rPr>
              <a:t>/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  <a:sym typeface="Symbol"/>
              </a:rPr>
              <a:t>p 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  <a:sym typeface="Symbol"/>
              </a:rPr>
              <a:t>(K)</a:t>
            </a:r>
            <a:endParaRPr kumimoji="0" lang="en-GB" altLang="ja-JP" sz="2000" baseline="30000" dirty="0" smtClean="0">
              <a:solidFill>
                <a:srgbClr val="FF00FF"/>
              </a:solidFill>
              <a:latin typeface="+mn-lt"/>
              <a:ea typeface="MeiryoKe_UIGothic" pitchFamily="50" charset="-128"/>
              <a:sym typeface="Symbol"/>
            </a:endParaRP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6387930" y="3496795"/>
            <a:ext cx="1571636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0"/>
              </a:spcBef>
              <a:buClr>
                <a:srgbClr val="336666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2000" dirty="0" err="1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d+Au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; </a:t>
            </a:r>
            <a:r>
              <a:rPr kumimoji="0" lang="ja-JP" altLang="en-US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 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</a:rPr>
              <a:t>w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  <a:sym typeface="Symbol"/>
              </a:rPr>
              <a:t>/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  <a:sym typeface="Symbol"/>
              </a:rPr>
              <a:t>p</a:t>
            </a:r>
            <a:endParaRPr kumimoji="0" lang="en-GB" altLang="ja-JP" sz="2000" baseline="30000" dirty="0" smtClean="0">
              <a:solidFill>
                <a:srgbClr val="FF00FF"/>
              </a:solidFill>
              <a:latin typeface="Symbol" pitchFamily="18" charset="2"/>
              <a:ea typeface="MeiryoKe_UIGothic" pitchFamily="50" charset="-128"/>
              <a:sym typeface="Symbol"/>
            </a:endParaRP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6572264" y="5613467"/>
            <a:ext cx="1571636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0"/>
              </a:spcBef>
              <a:buClr>
                <a:srgbClr val="336666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2000" dirty="0" err="1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p+p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; </a:t>
            </a:r>
            <a:r>
              <a:rPr kumimoji="0" lang="ja-JP" altLang="en-US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 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</a:rPr>
              <a:t>w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  <a:sym typeface="Symbol"/>
              </a:rPr>
              <a:t>/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  <a:sym typeface="Symbol"/>
              </a:rPr>
              <a:t>p</a:t>
            </a:r>
            <a:endParaRPr kumimoji="0" lang="en-GB" altLang="ja-JP" sz="2000" baseline="30000" dirty="0" smtClean="0">
              <a:solidFill>
                <a:srgbClr val="FF00FF"/>
              </a:solidFill>
              <a:latin typeface="Symbol" pitchFamily="18" charset="2"/>
              <a:ea typeface="MeiryoKe_UIGothic" pitchFamily="50" charset="-128"/>
              <a:sym typeface="Symbol"/>
            </a:endParaRPr>
          </a:p>
        </p:txBody>
      </p:sp>
      <p:sp>
        <p:nvSpPr>
          <p:cNvPr id="25" name="日付プレースホルダ 2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2009/02/06</a:t>
            </a:r>
            <a:endParaRPr lang="ja-JP" altLang="ja-JP" dirty="0"/>
          </a:p>
        </p:txBody>
      </p:sp>
      <p:sp>
        <p:nvSpPr>
          <p:cNvPr id="26" name="スライド番号プレースホルダ 2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857E7B7-A7E6-4BEF-80BC-9EC3AFC0D866}" type="slidenum">
              <a:rPr lang="en-US" altLang="ja-JP" smtClean="0"/>
              <a:pPr>
                <a:defRPr/>
              </a:pPr>
              <a:t>16</a:t>
            </a:fld>
            <a:r>
              <a:rPr lang="en-US" altLang="ja-JP" smtClean="0"/>
              <a:t>/28</a:t>
            </a:r>
            <a:endParaRPr lang="ja-JP" altLang="ja-JP" dirty="0"/>
          </a:p>
        </p:txBody>
      </p:sp>
      <p:sp>
        <p:nvSpPr>
          <p:cNvPr id="27" name="フッター プレースホルダ 2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ja-JP" smtClean="0"/>
              <a:t>WWND’09 - Low-Mass Vector Mesons and Continuum at RHIC-PHENIX - K.Shigaki</a:t>
            </a:r>
            <a:endParaRPr lang="ja-JP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コンテンツ プレースホルダ 5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ja-JP" dirty="0" smtClean="0"/>
              <a:t>double/single/no K ID methods as in </a:t>
            </a:r>
            <a:r>
              <a:rPr lang="en-US" altLang="ja-JP" dirty="0" err="1" smtClean="0"/>
              <a:t>p+p</a:t>
            </a:r>
            <a:r>
              <a:rPr lang="en-US" altLang="ja-JP" dirty="0" smtClean="0"/>
              <a:t>/</a:t>
            </a:r>
            <a:r>
              <a:rPr lang="en-US" altLang="ja-JP" dirty="0" err="1" smtClean="0"/>
              <a:t>d+Au</a:t>
            </a:r>
            <a:endParaRPr lang="en-US" altLang="ja-JP" dirty="0" smtClean="0"/>
          </a:p>
          <a:p>
            <a:pPr>
              <a:buNone/>
            </a:pP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pic>
        <p:nvPicPr>
          <p:cNvPr id="47193" name="Picture 89" descr="spectra_auau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5258" y="1857364"/>
            <a:ext cx="5144394" cy="4214842"/>
          </a:xfrm>
          <a:prstGeom prst="rect">
            <a:avLst/>
          </a:prstGeom>
          <a:noFill/>
        </p:spPr>
      </p:pic>
      <p:sp>
        <p:nvSpPr>
          <p:cNvPr id="47210" name="Oval 106"/>
          <p:cNvSpPr>
            <a:spLocks noChangeArrowheads="1"/>
          </p:cNvSpPr>
          <p:nvPr/>
        </p:nvSpPr>
        <p:spPr bwMode="auto">
          <a:xfrm>
            <a:off x="6500826" y="3357562"/>
            <a:ext cx="1857388" cy="185738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" name="タイトル 5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+mn-lt"/>
              </a:rPr>
              <a:t>Highlight on High </a:t>
            </a:r>
            <a:r>
              <a:rPr lang="en-US" altLang="ja-JP" i="1" dirty="0" err="1" smtClean="0">
                <a:latin typeface="+mn-lt"/>
              </a:rPr>
              <a:t>p</a:t>
            </a:r>
            <a:r>
              <a:rPr lang="en-US" altLang="ja-JP" i="1" baseline="-25000" dirty="0" err="1" smtClean="0">
                <a:latin typeface="+mn-lt"/>
              </a:rPr>
              <a:t>T</a:t>
            </a:r>
            <a:r>
              <a:rPr lang="en-US" altLang="ja-JP" dirty="0" smtClean="0">
                <a:latin typeface="+mn-lt"/>
              </a:rPr>
              <a:t> Side of </a:t>
            </a:r>
            <a:r>
              <a:rPr lang="en-US" altLang="ja-JP" dirty="0" err="1" smtClean="0">
                <a:latin typeface="+mn-lt"/>
              </a:rPr>
              <a:t>Au+Au</a:t>
            </a:r>
            <a:r>
              <a:rPr lang="en-US" altLang="ja-JP" dirty="0" smtClean="0">
                <a:latin typeface="+mn-lt"/>
              </a:rPr>
              <a:t> </a:t>
            </a:r>
            <a:r>
              <a:rPr lang="en-US" altLang="ja-JP" dirty="0" smtClean="0">
                <a:latin typeface="Symbol" pitchFamily="18" charset="2"/>
              </a:rPr>
              <a:t>f</a:t>
            </a:r>
            <a:endParaRPr kumimoji="1" lang="ja-JP" altLang="en-US" dirty="0"/>
          </a:p>
        </p:txBody>
      </p:sp>
      <p:pic>
        <p:nvPicPr>
          <p:cNvPr id="5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5152" y="4214841"/>
            <a:ext cx="1495212" cy="2071679"/>
          </a:xfrm>
          <a:prstGeom prst="rect">
            <a:avLst/>
          </a:prstGeom>
          <a:noFill/>
        </p:spPr>
      </p:pic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9398" y="1928802"/>
            <a:ext cx="2357454" cy="193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770796" y="3812527"/>
            <a:ext cx="2286016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0"/>
              </a:spcBef>
              <a:buClr>
                <a:srgbClr val="336666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2000" dirty="0" err="1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Au+Au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; </a:t>
            </a:r>
            <a:r>
              <a:rPr kumimoji="0" lang="ja-JP" altLang="en-US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 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</a:rPr>
              <a:t>f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 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  <a:sym typeface="Symbol"/>
              </a:rPr>
              <a:t> K</a:t>
            </a:r>
            <a:r>
              <a:rPr kumimoji="0" lang="en-GB" altLang="ja-JP" sz="2000" baseline="30000" dirty="0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  <a:sym typeface="Symbol"/>
              </a:rPr>
              <a:t>+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  <a:sym typeface="Symbol"/>
              </a:rPr>
              <a:t>K</a:t>
            </a:r>
            <a:r>
              <a:rPr kumimoji="0" lang="en-GB" altLang="ja-JP" sz="2000" baseline="30000" dirty="0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  <a:sym typeface="Symbol"/>
              </a:rPr>
              <a:t>-</a:t>
            </a:r>
          </a:p>
        </p:txBody>
      </p:sp>
      <p:sp>
        <p:nvSpPr>
          <p:cNvPr id="32" name="Text Box 22"/>
          <p:cNvSpPr txBox="1">
            <a:spLocks noChangeArrowheads="1"/>
          </p:cNvSpPr>
          <p:nvPr/>
        </p:nvSpPr>
        <p:spPr bwMode="auto">
          <a:xfrm>
            <a:off x="1556614" y="1887344"/>
            <a:ext cx="2286016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0"/>
              </a:spcBef>
              <a:buClr>
                <a:srgbClr val="336666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2000" dirty="0" smtClean="0">
                <a:solidFill>
                  <a:srgbClr val="FF00FF"/>
                </a:solidFill>
                <a:ea typeface="MeiryoKe_UIGothic" pitchFamily="50" charset="-128"/>
                <a:sym typeface="Symbol"/>
              </a:rPr>
              <a:t>double K ID</a:t>
            </a:r>
            <a:endParaRPr kumimoji="0" lang="en-GB" altLang="ja-JP" sz="2000" baseline="30000" dirty="0" smtClean="0">
              <a:solidFill>
                <a:srgbClr val="FF00FF"/>
              </a:solidFill>
              <a:latin typeface="Symbol" pitchFamily="18" charset="2"/>
              <a:ea typeface="MeiryoKe_UIGothic" pitchFamily="50" charset="-128"/>
              <a:sym typeface="Symbol"/>
            </a:endParaRP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1970252" y="5759986"/>
            <a:ext cx="1071570" cy="81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0"/>
              </a:spcBef>
              <a:buClr>
                <a:srgbClr val="336666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  <a:sym typeface="Symbol"/>
              </a:rPr>
              <a:t>no K ID</a:t>
            </a:r>
            <a:endParaRPr kumimoji="0" lang="en-GB" altLang="ja-JP" sz="2000" dirty="0" smtClean="0">
              <a:solidFill>
                <a:srgbClr val="FF00FF"/>
              </a:solidFill>
              <a:latin typeface="Symbol" pitchFamily="18" charset="2"/>
              <a:ea typeface="MeiryoKe_UIGothic" pitchFamily="50" charset="-128"/>
              <a:sym typeface="Symbol"/>
            </a:endParaRPr>
          </a:p>
          <a:p>
            <a:pPr>
              <a:spcBef>
                <a:spcPts val="0"/>
              </a:spcBef>
              <a:buClr>
                <a:srgbClr val="336666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2000" baseline="30000" dirty="0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  <a:sym typeface="Symbol"/>
              </a:rPr>
              <a:t>  </a:t>
            </a:r>
          </a:p>
          <a:p>
            <a:pPr>
              <a:spcBef>
                <a:spcPts val="0"/>
              </a:spcBef>
              <a:buClr>
                <a:srgbClr val="336666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kumimoji="0" lang="en-GB" altLang="ja-JP" sz="2000" baseline="30000" dirty="0" smtClean="0">
              <a:solidFill>
                <a:srgbClr val="FF00FF"/>
              </a:solidFill>
              <a:latin typeface="Symbol" pitchFamily="18" charset="2"/>
              <a:ea typeface="MeiryoKe_UIGothic" pitchFamily="50" charset="-128"/>
              <a:sym typeface="Symbol"/>
            </a:endParaRPr>
          </a:p>
        </p:txBody>
      </p:sp>
      <p:sp>
        <p:nvSpPr>
          <p:cNvPr id="34" name="Text Box 22"/>
          <p:cNvSpPr txBox="1">
            <a:spLocks noChangeArrowheads="1"/>
          </p:cNvSpPr>
          <p:nvPr/>
        </p:nvSpPr>
        <p:spPr bwMode="auto">
          <a:xfrm>
            <a:off x="3816162" y="6000768"/>
            <a:ext cx="3500462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0"/>
              </a:spcBef>
              <a:buClr>
                <a:srgbClr val="336666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2000" dirty="0" err="1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p+p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, </a:t>
            </a:r>
            <a:r>
              <a:rPr kumimoji="0" lang="en-GB" altLang="ja-JP" sz="2000" dirty="0" err="1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Au+Au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; </a:t>
            </a:r>
            <a:r>
              <a:rPr kumimoji="0" lang="ja-JP" altLang="en-US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 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</a:rPr>
              <a:t>f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 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  <a:sym typeface="Symbol"/>
              </a:rPr>
              <a:t> (</a:t>
            </a:r>
            <a:r>
              <a:rPr kumimoji="0" lang="en-GB" altLang="ja-JP" sz="2000" dirty="0" err="1" smtClean="0">
                <a:solidFill>
                  <a:srgbClr val="FF00FF"/>
                </a:solidFill>
                <a:latin typeface="+mn-lt"/>
                <a:ea typeface="MeiryoKe_UIGothic" pitchFamily="50" charset="-128"/>
                <a:sym typeface="Symbol"/>
              </a:rPr>
              <a:t>e</a:t>
            </a:r>
            <a:r>
              <a:rPr kumimoji="0" lang="en-GB" altLang="ja-JP" sz="2000" baseline="30000" dirty="0" err="1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  <a:sym typeface="Symbol"/>
              </a:rPr>
              <a:t>+</a:t>
            </a:r>
            <a:r>
              <a:rPr kumimoji="0" lang="en-GB" altLang="ja-JP" sz="2000" dirty="0" err="1" smtClean="0">
                <a:solidFill>
                  <a:srgbClr val="FF00FF"/>
                </a:solidFill>
                <a:latin typeface="+mn-lt"/>
                <a:ea typeface="MeiryoKe_UIGothic" pitchFamily="50" charset="-128"/>
                <a:sym typeface="Symbol"/>
              </a:rPr>
              <a:t>e</a:t>
            </a:r>
            <a:r>
              <a:rPr kumimoji="0" lang="en-GB" altLang="ja-JP" sz="2000" baseline="30000" dirty="0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  <a:sym typeface="Symbol"/>
              </a:rPr>
              <a:t>-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  <a:sym typeface="Symbol"/>
              </a:rPr>
              <a:t>,) K</a:t>
            </a:r>
            <a:r>
              <a:rPr kumimoji="0" lang="en-GB" altLang="ja-JP" sz="2000" baseline="30000" dirty="0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  <a:sym typeface="Symbol"/>
              </a:rPr>
              <a:t>+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  <a:sym typeface="Symbol"/>
              </a:rPr>
              <a:t>K</a:t>
            </a:r>
            <a:r>
              <a:rPr kumimoji="0" lang="en-GB" altLang="ja-JP" sz="2000" baseline="30000" dirty="0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  <a:sym typeface="Symbol"/>
              </a:rPr>
              <a:t>-</a:t>
            </a:r>
          </a:p>
        </p:txBody>
      </p:sp>
      <p:sp>
        <p:nvSpPr>
          <p:cNvPr id="42" name="日付プレースホルダ 4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2009/02/06</a:t>
            </a:r>
            <a:endParaRPr lang="ja-JP" altLang="ja-JP" dirty="0"/>
          </a:p>
        </p:txBody>
      </p:sp>
      <p:sp>
        <p:nvSpPr>
          <p:cNvPr id="43" name="スライド番号プレースホルダ 4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857E7B7-A7E6-4BEF-80BC-9EC3AFC0D866}" type="slidenum">
              <a:rPr lang="en-US" altLang="ja-JP" smtClean="0"/>
              <a:pPr>
                <a:defRPr/>
              </a:pPr>
              <a:t>17</a:t>
            </a:fld>
            <a:r>
              <a:rPr lang="en-US" altLang="ja-JP" smtClean="0"/>
              <a:t>/28</a:t>
            </a:r>
            <a:endParaRPr lang="ja-JP" altLang="ja-JP" dirty="0"/>
          </a:p>
        </p:txBody>
      </p:sp>
      <p:sp>
        <p:nvSpPr>
          <p:cNvPr id="44" name="フッター プレースホルダ 4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ja-JP" smtClean="0"/>
              <a:t>WWND’09 - Low-Mass Vector Mesons and Continuum at RHIC-PHENIX - K.Shigaki</a:t>
            </a:r>
            <a:endParaRPr lang="ja-JP" altLang="ja-JP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ja-JP" dirty="0" smtClean="0">
                <a:latin typeface="Symbol" pitchFamily="18" charset="2"/>
              </a:rPr>
              <a:t>w</a:t>
            </a:r>
            <a:r>
              <a:rPr lang="en-US" altLang="ja-JP" dirty="0" smtClean="0"/>
              <a:t> </a:t>
            </a:r>
            <a:r>
              <a:rPr lang="en-US" altLang="ja-JP" dirty="0" smtClean="0">
                <a:sym typeface="Symbol"/>
              </a:rPr>
              <a:t> </a:t>
            </a:r>
            <a:r>
              <a:rPr lang="en-US" altLang="ja-JP" dirty="0" smtClean="0">
                <a:latin typeface="Symbol" pitchFamily="18" charset="2"/>
              </a:rPr>
              <a:t>p</a:t>
            </a:r>
            <a:r>
              <a:rPr lang="en-US" altLang="ja-JP" baseline="30000" dirty="0" smtClean="0"/>
              <a:t>0</a:t>
            </a:r>
            <a:r>
              <a:rPr lang="en-US" altLang="ja-JP" dirty="0" smtClean="0">
                <a:latin typeface="Symbol" pitchFamily="18" charset="2"/>
              </a:rPr>
              <a:t>g</a:t>
            </a:r>
            <a:r>
              <a:rPr lang="en-US" altLang="ja-JP" dirty="0" smtClean="0"/>
              <a:t> on high </a:t>
            </a:r>
            <a:r>
              <a:rPr kumimoji="1" lang="en-US" altLang="ja-JP" i="1" dirty="0" err="1" smtClean="0"/>
              <a:t>p</a:t>
            </a:r>
            <a:r>
              <a:rPr kumimoji="1" lang="en-US" altLang="ja-JP" i="1" baseline="-25000" dirty="0" err="1" smtClean="0"/>
              <a:t>T</a:t>
            </a:r>
            <a:r>
              <a:rPr kumimoji="1" lang="en-US" altLang="ja-JP" dirty="0" smtClean="0"/>
              <a:t> side up to ~ 10 </a:t>
            </a:r>
            <a:r>
              <a:rPr kumimoji="1" lang="en-US" altLang="ja-JP" dirty="0" err="1" smtClean="0"/>
              <a:t>GeV</a:t>
            </a:r>
            <a:r>
              <a:rPr kumimoji="1" lang="en-US" altLang="ja-JP" dirty="0" smtClean="0"/>
              <a:t>/</a:t>
            </a:r>
            <a:r>
              <a:rPr kumimoji="1" lang="en-US" altLang="ja-JP" i="1" dirty="0" smtClean="0"/>
              <a:t>c</a:t>
            </a:r>
          </a:p>
          <a:p>
            <a:r>
              <a:rPr lang="en-US" altLang="ja-JP" dirty="0" smtClean="0"/>
              <a:t>long awaited </a:t>
            </a:r>
            <a:r>
              <a:rPr lang="en-US" altLang="ja-JP" dirty="0" smtClean="0">
                <a:latin typeface="Symbol" pitchFamily="18" charset="2"/>
              </a:rPr>
              <a:t>w</a:t>
            </a:r>
            <a:r>
              <a:rPr lang="en-US" altLang="ja-JP" dirty="0" smtClean="0"/>
              <a:t> </a:t>
            </a:r>
            <a:r>
              <a:rPr lang="en-US" altLang="ja-JP" dirty="0" smtClean="0">
                <a:sym typeface="Symbol"/>
              </a:rPr>
              <a:t> </a:t>
            </a:r>
            <a:r>
              <a:rPr lang="en-US" altLang="ja-JP" dirty="0" err="1" smtClean="0"/>
              <a:t>e</a:t>
            </a:r>
            <a:r>
              <a:rPr lang="en-US" altLang="ja-JP" baseline="30000" dirty="0" err="1" smtClean="0">
                <a:latin typeface="Symbol" pitchFamily="18" charset="2"/>
              </a:rPr>
              <a:t>+</a:t>
            </a:r>
            <a:r>
              <a:rPr lang="en-US" altLang="ja-JP" dirty="0" err="1" smtClean="0"/>
              <a:t>e</a:t>
            </a:r>
            <a:r>
              <a:rPr lang="en-US" altLang="ja-JP" baseline="30000" dirty="0" smtClean="0">
                <a:latin typeface="Symbol" pitchFamily="18" charset="2"/>
              </a:rPr>
              <a:t>-</a:t>
            </a:r>
            <a:r>
              <a:rPr lang="en-US" altLang="ja-JP" dirty="0" smtClean="0"/>
              <a:t>, along with </a:t>
            </a:r>
            <a:r>
              <a:rPr lang="en-US" altLang="ja-JP" dirty="0" smtClean="0">
                <a:latin typeface="Symbol" pitchFamily="18" charset="2"/>
              </a:rPr>
              <a:t>f</a:t>
            </a:r>
            <a:r>
              <a:rPr lang="en-US" altLang="ja-JP" dirty="0" smtClean="0"/>
              <a:t> </a:t>
            </a:r>
            <a:r>
              <a:rPr lang="en-US" altLang="ja-JP" dirty="0" smtClean="0">
                <a:sym typeface="Symbol"/>
              </a:rPr>
              <a:t> </a:t>
            </a:r>
            <a:r>
              <a:rPr lang="en-US" altLang="ja-JP" dirty="0" err="1" smtClean="0"/>
              <a:t>e</a:t>
            </a:r>
            <a:r>
              <a:rPr lang="en-US" altLang="ja-JP" baseline="30000" dirty="0" err="1" smtClean="0">
                <a:latin typeface="Symbol" pitchFamily="18" charset="2"/>
              </a:rPr>
              <a:t>+</a:t>
            </a:r>
            <a:r>
              <a:rPr lang="en-US" altLang="ja-JP" dirty="0" err="1" smtClean="0"/>
              <a:t>e</a:t>
            </a:r>
            <a:r>
              <a:rPr lang="en-US" altLang="ja-JP" baseline="30000" dirty="0" smtClean="0">
                <a:latin typeface="Symbol" pitchFamily="18" charset="2"/>
              </a:rPr>
              <a:t>-</a:t>
            </a:r>
            <a:r>
              <a:rPr lang="en-US" altLang="ja-JP" dirty="0" smtClean="0"/>
              <a:t> </a:t>
            </a:r>
          </a:p>
          <a:p>
            <a:pPr>
              <a:buNone/>
            </a:pPr>
            <a:endParaRPr kumimoji="1" lang="ja-JP" altLang="en-US" dirty="0"/>
          </a:p>
        </p:txBody>
      </p:sp>
      <p:pic>
        <p:nvPicPr>
          <p:cNvPr id="29" name="Picture 16" descr="c1_cent2_p3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5611" y="2143115"/>
            <a:ext cx="3165479" cy="1801237"/>
          </a:xfrm>
          <a:prstGeom prst="rect">
            <a:avLst/>
          </a:prstGeom>
          <a:noFill/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57200" y="0"/>
            <a:ext cx="7686700" cy="836613"/>
          </a:xfrm>
        </p:spPr>
        <p:txBody>
          <a:bodyPr/>
          <a:lstStyle/>
          <a:p>
            <a:r>
              <a:rPr lang="en-US" altLang="ja-JP" dirty="0" smtClean="0"/>
              <a:t>Recent Highlights in </a:t>
            </a:r>
            <a:r>
              <a:rPr lang="en-US" altLang="ja-JP" dirty="0" err="1" smtClean="0"/>
              <a:t>Au+Au</a:t>
            </a:r>
            <a:r>
              <a:rPr lang="en-US" altLang="ja-JP" dirty="0" smtClean="0"/>
              <a:t> </a:t>
            </a:r>
            <a:r>
              <a:rPr lang="en-US" altLang="ja-JP" dirty="0" smtClean="0">
                <a:latin typeface="Symbol" pitchFamily="18" charset="2"/>
              </a:rPr>
              <a:t>w</a:t>
            </a:r>
            <a:r>
              <a:rPr lang="en-US" altLang="ja-JP" dirty="0" smtClean="0"/>
              <a:t> Analysis </a:t>
            </a:r>
            <a:endParaRPr kumimoji="1" lang="ja-JP" altLang="en-US" dirty="0"/>
          </a:p>
        </p:txBody>
      </p:sp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938" y="2167647"/>
            <a:ext cx="4624566" cy="390455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2119014" y="3727746"/>
            <a:ext cx="524160" cy="3441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71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altLang="ja-JP" b="1" dirty="0">
                <a:solidFill>
                  <a:srgbClr val="000000"/>
                </a:solidFill>
              </a:rPr>
              <a:t>MB</a:t>
            </a: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3815438" y="3715351"/>
            <a:ext cx="828000" cy="3441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71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altLang="ja-JP" b="1" dirty="0">
                <a:solidFill>
                  <a:srgbClr val="FF0000"/>
                </a:solidFill>
              </a:rPr>
              <a:t>0-20%</a:t>
            </a: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3973030" y="5156506"/>
            <a:ext cx="956160" cy="3441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71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altLang="ja-JP" b="1" dirty="0">
                <a:solidFill>
                  <a:srgbClr val="FF00FF"/>
                </a:solidFill>
              </a:rPr>
              <a:t>20-60%</a:t>
            </a: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1329824" y="4923638"/>
            <a:ext cx="956160" cy="3441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71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altLang="ja-JP" b="1" dirty="0">
                <a:solidFill>
                  <a:srgbClr val="0000FF"/>
                </a:solidFill>
              </a:rPr>
              <a:t>60-92%</a:t>
            </a: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1000100" y="5357826"/>
            <a:ext cx="2111040" cy="3197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58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altLang="ja-JP" b="1" i="1" dirty="0">
                <a:solidFill>
                  <a:srgbClr val="FF0000"/>
                </a:solidFill>
              </a:rPr>
              <a:t>PHENIX preliminary</a:t>
            </a:r>
          </a:p>
        </p:txBody>
      </p:sp>
      <p:pic>
        <p:nvPicPr>
          <p:cNvPr id="27" name="Picture 5" descr="c1_cent2_p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3901265"/>
            <a:ext cx="3214710" cy="2006858"/>
          </a:xfrm>
          <a:prstGeom prst="rect">
            <a:avLst/>
          </a:prstGeom>
          <a:noFill/>
        </p:spPr>
      </p:pic>
      <p:sp>
        <p:nvSpPr>
          <p:cNvPr id="19" name="日付プレースホルダ 1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2009/02/06</a:t>
            </a:r>
            <a:endParaRPr lang="ja-JP" altLang="ja-JP" dirty="0"/>
          </a:p>
        </p:txBody>
      </p:sp>
      <p:sp>
        <p:nvSpPr>
          <p:cNvPr id="35" name="スライド番号プレースホルダ 3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857E7B7-A7E6-4BEF-80BC-9EC3AFC0D866}" type="slidenum">
              <a:rPr lang="en-US" altLang="ja-JP" smtClean="0"/>
              <a:pPr>
                <a:defRPr/>
              </a:pPr>
              <a:t>18</a:t>
            </a:fld>
            <a:r>
              <a:rPr lang="en-US" altLang="ja-JP" smtClean="0"/>
              <a:t>/28</a:t>
            </a:r>
            <a:endParaRPr lang="ja-JP" altLang="ja-JP" dirty="0"/>
          </a:p>
        </p:txBody>
      </p:sp>
      <p:sp>
        <p:nvSpPr>
          <p:cNvPr id="36" name="フッター プレースホルダ 3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ja-JP" smtClean="0"/>
              <a:t>WWND’09 - Low-Mass Vector Mesons and Continuum at RHIC-PHENIX - K.Shigaki</a:t>
            </a:r>
            <a:endParaRPr lang="ja-JP" altLang="ja-JP" dirty="0"/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5572132" y="5884229"/>
            <a:ext cx="2071734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0"/>
              </a:spcBef>
              <a:buClr>
                <a:srgbClr val="336666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2000" dirty="0" err="1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Au+Au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; </a:t>
            </a:r>
            <a:r>
              <a:rPr kumimoji="0" lang="ja-JP" altLang="en-US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 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</a:rPr>
              <a:t>w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 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  <a:sym typeface="Symbol"/>
              </a:rPr>
              <a:t> 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  <a:sym typeface="Symbol"/>
              </a:rPr>
              <a:t>p</a:t>
            </a:r>
            <a:r>
              <a:rPr kumimoji="0" lang="en-GB" altLang="ja-JP" sz="2000" baseline="30000" dirty="0" smtClean="0">
                <a:solidFill>
                  <a:srgbClr val="FF00FF"/>
                </a:solidFill>
                <a:latin typeface="+mn-lt"/>
                <a:ea typeface="MeiryoKe_UIGothic" pitchFamily="50" charset="-128"/>
                <a:sym typeface="Symbol"/>
              </a:rPr>
              <a:t>0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  <a:sym typeface="Symbol"/>
              </a:rPr>
              <a:t>g</a:t>
            </a:r>
            <a:endParaRPr kumimoji="0" lang="en-GB" altLang="ja-JP" sz="2000" baseline="30000" dirty="0" smtClean="0">
              <a:solidFill>
                <a:srgbClr val="FF00FF"/>
              </a:solidFill>
              <a:latin typeface="Symbol" pitchFamily="18" charset="2"/>
              <a:ea typeface="MeiryoKe_UIGothic" pitchFamily="50" charset="-128"/>
              <a:sym typeface="Symbol"/>
            </a:endParaRP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928662" y="5884229"/>
            <a:ext cx="2571768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0"/>
              </a:spcBef>
              <a:buClr>
                <a:srgbClr val="336666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2000" dirty="0" err="1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Au+Au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; </a:t>
            </a:r>
            <a:r>
              <a:rPr kumimoji="0" lang="ja-JP" altLang="en-US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 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</a:rPr>
              <a:t>w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 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  <a:sym typeface="Symbol"/>
              </a:rPr>
              <a:t> </a:t>
            </a:r>
            <a:r>
              <a:rPr kumimoji="0" lang="en-GB" altLang="ja-JP" sz="2000" dirty="0" err="1" smtClean="0">
                <a:solidFill>
                  <a:srgbClr val="FF00FF"/>
                </a:solidFill>
                <a:latin typeface="+mn-lt"/>
                <a:ea typeface="MeiryoKe_UIGothic" pitchFamily="50" charset="-128"/>
                <a:sym typeface="Symbol"/>
              </a:rPr>
              <a:t>e</a:t>
            </a:r>
            <a:r>
              <a:rPr kumimoji="0" lang="en-GB" altLang="ja-JP" sz="2000" baseline="30000" dirty="0" err="1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  <a:sym typeface="Symbol"/>
              </a:rPr>
              <a:t>+</a:t>
            </a:r>
            <a:r>
              <a:rPr kumimoji="0" lang="en-GB" altLang="ja-JP" sz="2000" dirty="0" err="1" smtClean="0">
                <a:solidFill>
                  <a:srgbClr val="FF00FF"/>
                </a:solidFill>
                <a:latin typeface="+mn-lt"/>
                <a:ea typeface="MeiryoKe_UIGothic" pitchFamily="50" charset="-128"/>
                <a:sym typeface="Symbol"/>
              </a:rPr>
              <a:t>e</a:t>
            </a:r>
            <a:r>
              <a:rPr kumimoji="0" lang="en-GB" altLang="ja-JP" sz="2000" baseline="30000" dirty="0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  <a:sym typeface="Symbol"/>
              </a:rPr>
              <a:t>-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  <a:sym typeface="Symbol"/>
              </a:rPr>
              <a:t>, 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  <a:sym typeface="Symbol"/>
              </a:rPr>
              <a:t>p</a:t>
            </a:r>
            <a:r>
              <a:rPr kumimoji="0" lang="en-GB" altLang="ja-JP" sz="2000" baseline="30000" dirty="0" smtClean="0">
                <a:solidFill>
                  <a:srgbClr val="FF00FF"/>
                </a:solidFill>
                <a:latin typeface="+mn-lt"/>
                <a:ea typeface="MeiryoKe_UIGothic" pitchFamily="50" charset="-128"/>
                <a:sym typeface="Symbol"/>
              </a:rPr>
              <a:t>0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  <a:sym typeface="Symbol"/>
              </a:rPr>
              <a:t>g</a:t>
            </a:r>
            <a:endParaRPr kumimoji="0" lang="en-GB" altLang="ja-JP" sz="2000" baseline="30000" dirty="0" smtClean="0">
              <a:solidFill>
                <a:srgbClr val="FF00FF"/>
              </a:solidFill>
              <a:latin typeface="Symbol" pitchFamily="18" charset="2"/>
              <a:ea typeface="MeiryoKe_UIGothic" pitchFamily="50" charset="-128"/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ja-JP" dirty="0" smtClean="0"/>
              <a:t>physics goals in low-mass region</a:t>
            </a:r>
          </a:p>
          <a:p>
            <a:pPr lvl="1"/>
            <a:r>
              <a:rPr lang="en-US" altLang="ja-JP" dirty="0" smtClean="0"/>
              <a:t>strategy of RHIC-PHENIX</a:t>
            </a:r>
            <a:endParaRPr kumimoji="1" lang="en-US" altLang="ja-JP" dirty="0" smtClean="0"/>
          </a:p>
          <a:p>
            <a:r>
              <a:rPr kumimoji="1" lang="en-US" altLang="ja-JP" dirty="0" smtClean="0"/>
              <a:t>#1: </a:t>
            </a:r>
            <a:r>
              <a:rPr kumimoji="1" lang="en-US" altLang="ja-JP" dirty="0" err="1" smtClean="0"/>
              <a:t>chiral</a:t>
            </a:r>
            <a:r>
              <a:rPr kumimoji="1" lang="en-US" altLang="ja-JP" dirty="0" smtClean="0"/>
              <a:t> symmetry restoration</a:t>
            </a:r>
          </a:p>
          <a:p>
            <a:pPr lvl="1"/>
            <a:r>
              <a:rPr lang="en-US" altLang="ja-JP" dirty="0" smtClean="0"/>
              <a:t>low-mass vector mesons at low </a:t>
            </a:r>
            <a:r>
              <a:rPr lang="en-US" altLang="ja-JP" i="1" dirty="0" err="1" smtClean="0"/>
              <a:t>p</a:t>
            </a:r>
            <a:r>
              <a:rPr lang="en-US" altLang="ja-JP" i="1" baseline="-25000" dirty="0" err="1" smtClean="0"/>
              <a:t>T</a:t>
            </a:r>
            <a:endParaRPr kumimoji="1" lang="en-US" altLang="ja-JP" dirty="0" smtClean="0"/>
          </a:p>
          <a:p>
            <a:r>
              <a:rPr lang="en-US" altLang="ja-JP" dirty="0" smtClean="0"/>
              <a:t>#2: quark tomography</a:t>
            </a:r>
          </a:p>
          <a:p>
            <a:pPr lvl="1"/>
            <a:r>
              <a:rPr lang="en-US" altLang="ja-JP" dirty="0" smtClean="0"/>
              <a:t>low-mass vector mesons at high </a:t>
            </a:r>
            <a:r>
              <a:rPr lang="en-US" altLang="ja-JP" i="1" dirty="0" err="1" smtClean="0"/>
              <a:t>p</a:t>
            </a:r>
            <a:r>
              <a:rPr lang="en-US" altLang="ja-JP" i="1" baseline="-25000" dirty="0" err="1" smtClean="0"/>
              <a:t>T</a:t>
            </a:r>
            <a:endParaRPr lang="en-US" altLang="ja-JP" i="1" baseline="-25000" dirty="0" smtClean="0"/>
          </a:p>
          <a:p>
            <a:r>
              <a:rPr lang="en-US" altLang="ja-JP" dirty="0" smtClean="0"/>
              <a:t>#3: continuum enhancement</a:t>
            </a:r>
          </a:p>
          <a:p>
            <a:pPr lvl="1"/>
            <a:r>
              <a:rPr lang="en-US" altLang="ja-JP" dirty="0" smtClean="0"/>
              <a:t>low-mass continuum at low </a:t>
            </a:r>
            <a:r>
              <a:rPr lang="en-US" altLang="ja-JP" i="1" dirty="0" err="1" smtClean="0"/>
              <a:t>p</a:t>
            </a:r>
            <a:r>
              <a:rPr lang="en-US" altLang="ja-JP" i="1" baseline="-25000" dirty="0" err="1" smtClean="0"/>
              <a:t>T</a:t>
            </a:r>
            <a:endParaRPr lang="en-US" altLang="ja-JP" dirty="0" smtClean="0"/>
          </a:p>
          <a:p>
            <a:r>
              <a:rPr lang="en-US" altLang="ja-JP" dirty="0" smtClean="0"/>
              <a:t>s</a:t>
            </a:r>
            <a:r>
              <a:rPr kumimoji="1" lang="en-US" altLang="ja-JP" dirty="0" smtClean="0"/>
              <a:t>ummary, remarks and </a:t>
            </a:r>
            <a:r>
              <a:rPr lang="en-US" altLang="ja-JP" dirty="0" smtClean="0"/>
              <a:t>o</a:t>
            </a:r>
            <a:r>
              <a:rPr kumimoji="1" lang="en-US" altLang="ja-JP" dirty="0" smtClean="0"/>
              <a:t>utlook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Presentation Outline</a:t>
            </a:r>
            <a:endParaRPr kumimoji="1" lang="ja-JP" altLang="en-US" dirty="0"/>
          </a:p>
        </p:txBody>
      </p:sp>
      <p:sp>
        <p:nvSpPr>
          <p:cNvPr id="10" name="日付プレースホルダ 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2009/02/06</a:t>
            </a:r>
            <a:endParaRPr lang="ja-JP" altLang="ja-JP" dirty="0"/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857E7B7-A7E6-4BEF-80BC-9EC3AFC0D866}" type="slidenum">
              <a:rPr lang="en-US" altLang="ja-JP" smtClean="0"/>
              <a:pPr>
                <a:defRPr/>
              </a:pPr>
              <a:t>1</a:t>
            </a:fld>
            <a:r>
              <a:rPr lang="en-US" altLang="ja-JP" smtClean="0"/>
              <a:t>/28</a:t>
            </a:r>
            <a:endParaRPr lang="ja-JP" altLang="ja-JP" dirty="0"/>
          </a:p>
        </p:txBody>
      </p:sp>
      <p:sp>
        <p:nvSpPr>
          <p:cNvPr id="12" name="フッター プレースホルダ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ja-JP" smtClean="0"/>
              <a:t>WWND’09 - Low-Mass Vector Mesons and Continuum at RHIC-PHENIX - K.Shigaki</a:t>
            </a:r>
            <a:endParaRPr lang="ja-JP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コンテンツ プレースホルダ 25"/>
          <p:cNvSpPr>
            <a:spLocks noGrp="1"/>
          </p:cNvSpPr>
          <p:nvPr>
            <p:ph idx="13"/>
          </p:nvPr>
        </p:nvSpPr>
        <p:spPr>
          <a:xfrm>
            <a:off x="500034" y="1214422"/>
            <a:ext cx="8218488" cy="5167329"/>
          </a:xfrm>
        </p:spPr>
        <p:txBody>
          <a:bodyPr/>
          <a:lstStyle/>
          <a:p>
            <a:r>
              <a:rPr lang="en-US" altLang="ja-JP" dirty="0" smtClean="0"/>
              <a:t>d</a:t>
            </a:r>
            <a:r>
              <a:rPr kumimoji="1" lang="en-US" altLang="ja-JP" dirty="0" smtClean="0"/>
              <a:t>ifferent behavior between </a:t>
            </a:r>
            <a:r>
              <a:rPr kumimoji="1" lang="en-US" altLang="ja-JP" dirty="0" smtClean="0">
                <a:latin typeface="Symbol" pitchFamily="18" charset="2"/>
              </a:rPr>
              <a:t>f</a:t>
            </a:r>
            <a:r>
              <a:rPr kumimoji="1" lang="en-US" altLang="ja-JP" dirty="0" smtClean="0"/>
              <a:t> (, </a:t>
            </a:r>
            <a:r>
              <a:rPr kumimoji="1" lang="en-US" altLang="ja-JP" dirty="0" smtClean="0">
                <a:latin typeface="Symbol" pitchFamily="18" charset="2"/>
              </a:rPr>
              <a:t>w</a:t>
            </a:r>
            <a:r>
              <a:rPr kumimoji="1" lang="en-US" altLang="ja-JP" dirty="0" smtClean="0"/>
              <a:t>) and protons</a:t>
            </a:r>
          </a:p>
          <a:p>
            <a:pPr lvl="1"/>
            <a:r>
              <a:rPr lang="en-US" altLang="ja-JP" dirty="0" smtClean="0"/>
              <a:t>protons </a:t>
            </a:r>
            <a:r>
              <a:rPr lang="en-US" altLang="ja-JP" i="1" u="sng" dirty="0" smtClean="0"/>
              <a:t>not</a:t>
            </a:r>
            <a:r>
              <a:rPr lang="en-US" altLang="ja-JP" dirty="0" smtClean="0"/>
              <a:t> suppressed regardless of centrality</a:t>
            </a:r>
            <a:endParaRPr lang="en-US" altLang="ja-JP" dirty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r>
              <a:rPr lang="en-US" altLang="ja-JP" dirty="0" smtClean="0"/>
              <a:t>not an mass effect; </a:t>
            </a:r>
            <a:r>
              <a:rPr lang="en-US" altLang="ja-JP" dirty="0" err="1" smtClean="0"/>
              <a:t>partonic</a:t>
            </a:r>
            <a:r>
              <a:rPr lang="en-US" altLang="ja-JP" dirty="0" smtClean="0"/>
              <a:t> energy loss implied</a:t>
            </a:r>
          </a:p>
        </p:txBody>
      </p:sp>
      <p:sp>
        <p:nvSpPr>
          <p:cNvPr id="24" name="タイトル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Symbol" pitchFamily="18" charset="2"/>
              </a:rPr>
              <a:t>f</a:t>
            </a:r>
            <a:r>
              <a:rPr kumimoji="1" lang="en-US" altLang="ja-JP" dirty="0" smtClean="0"/>
              <a:t> (, </a:t>
            </a:r>
            <a:r>
              <a:rPr kumimoji="1" lang="en-US" altLang="ja-JP" dirty="0" smtClean="0">
                <a:latin typeface="Symbol" pitchFamily="18" charset="2"/>
              </a:rPr>
              <a:t>w</a:t>
            </a:r>
            <a:r>
              <a:rPr kumimoji="1" lang="en-US" altLang="ja-JP" dirty="0" smtClean="0"/>
              <a:t>): Meson As Heavy As Proton</a:t>
            </a:r>
            <a:endParaRPr kumimoji="1" lang="ja-JP" altLang="en-US" dirty="0"/>
          </a:p>
        </p:txBody>
      </p:sp>
      <p:pic>
        <p:nvPicPr>
          <p:cNvPr id="38944" name="Picture 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643972"/>
            <a:ext cx="5429288" cy="2714644"/>
          </a:xfrm>
          <a:prstGeom prst="rect">
            <a:avLst/>
          </a:prstGeom>
          <a:noFill/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2545970"/>
            <a:ext cx="3286148" cy="2939742"/>
          </a:xfrm>
          <a:prstGeom prst="rect">
            <a:avLst/>
          </a:prstGeom>
          <a:solidFill>
            <a:schemeClr val="bg1">
              <a:alpha val="44000"/>
            </a:schemeClr>
          </a:solidFill>
          <a:ln w="9525">
            <a:noFill/>
            <a:round/>
            <a:headEnd/>
            <a:tailEnd/>
          </a:ln>
          <a:effectLst/>
        </p:spPr>
      </p:pic>
      <p:sp>
        <p:nvSpPr>
          <p:cNvPr id="9" name="日付プレースホルダ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2009/02/06</a:t>
            </a:r>
            <a:endParaRPr lang="ja-JP" altLang="ja-JP" dirty="0"/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857E7B7-A7E6-4BEF-80BC-9EC3AFC0D866}" type="slidenum">
              <a:rPr lang="en-US" altLang="ja-JP" smtClean="0"/>
              <a:pPr>
                <a:defRPr/>
              </a:pPr>
              <a:t>19</a:t>
            </a:fld>
            <a:r>
              <a:rPr lang="en-US" altLang="ja-JP" smtClean="0"/>
              <a:t>/28</a:t>
            </a:r>
            <a:endParaRPr lang="ja-JP" altLang="ja-JP" dirty="0"/>
          </a:p>
        </p:txBody>
      </p:sp>
      <p:sp>
        <p:nvSpPr>
          <p:cNvPr id="11" name="フッター プレースホルダ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ja-JP" smtClean="0"/>
              <a:t>WWND’09 - Low-Mass Vector Mesons and Continuum at RHIC-PHENIX - K.Shigaki</a:t>
            </a:r>
            <a:endParaRPr lang="ja-JP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5"/>
          <p:cNvGraphicFramePr>
            <a:graphicFrameLocks noChangeAspect="1"/>
          </p:cNvGraphicFramePr>
          <p:nvPr/>
        </p:nvGraphicFramePr>
        <p:xfrm>
          <a:off x="1485176" y="1883832"/>
          <a:ext cx="6429388" cy="3974469"/>
        </p:xfrm>
        <a:graphic>
          <a:graphicData uri="http://schemas.openxmlformats.org/presentationml/2006/ole">
            <p:oleObj spid="_x0000_s251907" name="Photo Editor Photo" r:id="rId3" imgW="6628571" imgH="4458322" progId="">
              <p:embed/>
            </p:oleObj>
          </a:graphicData>
        </a:graphic>
      </p:graphicFrame>
      <p:sp>
        <p:nvSpPr>
          <p:cNvPr id="14" name="コンテンツ プレースホルダ 1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ja-JP" dirty="0" smtClean="0"/>
              <a:t>quark flavor/spin dependent suppression?</a:t>
            </a:r>
          </a:p>
          <a:p>
            <a:pPr lvl="1"/>
            <a:r>
              <a:rPr lang="en-US" altLang="ja-JP" dirty="0" smtClean="0"/>
              <a:t>interesting behavior of nuclear modification for </a:t>
            </a:r>
            <a:r>
              <a:rPr lang="en-US" altLang="ja-JP" dirty="0" smtClean="0">
                <a:latin typeface="Symbol" pitchFamily="18" charset="2"/>
              </a:rPr>
              <a:t>f</a:t>
            </a:r>
            <a:r>
              <a:rPr lang="en-US" altLang="ja-JP" dirty="0" smtClean="0"/>
              <a:t>, </a:t>
            </a:r>
            <a:r>
              <a:rPr lang="en-US" altLang="ja-JP" dirty="0" smtClean="0">
                <a:latin typeface="Symbol" pitchFamily="18" charset="2"/>
              </a:rPr>
              <a:t>w</a:t>
            </a:r>
            <a:endParaRPr lang="en-US" altLang="ja-JP" dirty="0" smtClean="0"/>
          </a:p>
          <a:p>
            <a:pPr lvl="1"/>
            <a:endParaRPr kumimoji="1"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kumimoji="1"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kumimoji="1" lang="en-US" altLang="ja-JP" dirty="0" smtClean="0"/>
          </a:p>
          <a:p>
            <a:pPr lvl="1"/>
            <a:endParaRPr lang="en-US" altLang="ja-JP" dirty="0" smtClean="0"/>
          </a:p>
          <a:p>
            <a:pPr lvl="2"/>
            <a:endParaRPr kumimoji="1" lang="en-US" altLang="ja-JP" dirty="0" smtClean="0"/>
          </a:p>
          <a:p>
            <a:pPr lvl="2"/>
            <a:endParaRPr kumimoji="1" lang="en-US" altLang="ja-JP" dirty="0" smtClean="0"/>
          </a:p>
          <a:p>
            <a:pPr lvl="2"/>
            <a:endParaRPr lang="en-US" altLang="ja-JP" dirty="0" smtClean="0"/>
          </a:p>
          <a:p>
            <a:pPr lvl="1"/>
            <a:r>
              <a:rPr kumimoji="1" lang="en-US" altLang="ja-JP" dirty="0" smtClean="0"/>
              <a:t>K</a:t>
            </a:r>
            <a:r>
              <a:rPr kumimoji="1" lang="en-US" altLang="ja-JP" baseline="-25000" dirty="0" smtClean="0"/>
              <a:t>s</a:t>
            </a:r>
            <a:r>
              <a:rPr kumimoji="1" lang="en-US" altLang="ja-JP" baseline="30000" dirty="0" smtClean="0"/>
              <a:t>0</a:t>
            </a:r>
            <a:r>
              <a:rPr kumimoji="1" lang="en-US" altLang="ja-JP" dirty="0" smtClean="0"/>
              <a:t> at high </a:t>
            </a:r>
            <a:r>
              <a:rPr kumimoji="1" lang="en-US" altLang="ja-JP" i="1" dirty="0" err="1" smtClean="0"/>
              <a:t>p</a:t>
            </a:r>
            <a:r>
              <a:rPr kumimoji="1" lang="en-US" altLang="ja-JP" i="1" baseline="-25000" dirty="0" err="1" smtClean="0"/>
              <a:t>T</a:t>
            </a:r>
            <a:r>
              <a:rPr kumimoji="1" lang="en-US" altLang="ja-JP" dirty="0" smtClean="0"/>
              <a:t> (</a:t>
            </a:r>
            <a:r>
              <a:rPr kumimoji="1" lang="en-US" altLang="ja-JP" dirty="0" smtClean="0">
                <a:sym typeface="Symbol"/>
              </a:rPr>
              <a:t> </a:t>
            </a:r>
            <a:r>
              <a:rPr lang="en-US" altLang="ja-JP" dirty="0" smtClean="0">
                <a:latin typeface="Symbol" pitchFamily="18" charset="2"/>
                <a:sym typeface="Symbol"/>
              </a:rPr>
              <a:t>p</a:t>
            </a:r>
            <a:r>
              <a:rPr lang="en-US" altLang="ja-JP" baseline="30000" dirty="0" smtClean="0">
                <a:sym typeface="Symbol"/>
              </a:rPr>
              <a:t>0</a:t>
            </a:r>
            <a:r>
              <a:rPr lang="en-US" altLang="ja-JP" dirty="0" smtClean="0">
                <a:latin typeface="Symbol" pitchFamily="18" charset="2"/>
                <a:sym typeface="Symbol"/>
              </a:rPr>
              <a:t>p</a:t>
            </a:r>
            <a:r>
              <a:rPr lang="en-US" altLang="ja-JP" baseline="30000" dirty="0" smtClean="0">
                <a:sym typeface="Symbol"/>
              </a:rPr>
              <a:t>0</a:t>
            </a:r>
            <a:r>
              <a:rPr kumimoji="1" lang="en-US" altLang="ja-JP" dirty="0" smtClean="0">
                <a:sym typeface="Symbol"/>
              </a:rPr>
              <a:t>) </a:t>
            </a:r>
            <a:r>
              <a:rPr kumimoji="1" lang="en-US" altLang="ja-JP" dirty="0" smtClean="0"/>
              <a:t>also under study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57200" y="0"/>
            <a:ext cx="7543824" cy="836613"/>
          </a:xfrm>
        </p:spPr>
        <p:txBody>
          <a:bodyPr/>
          <a:lstStyle/>
          <a:p>
            <a:r>
              <a:rPr lang="en-US" altLang="ja-JP" dirty="0" smtClean="0"/>
              <a:t>&gt; #2: Quark Tomography in </a:t>
            </a:r>
            <a:r>
              <a:rPr lang="en-US" altLang="ja-JP" dirty="0" err="1" smtClean="0"/>
              <a:t>Au+Au</a:t>
            </a:r>
            <a:endParaRPr kumimoji="1" lang="ja-JP" altLang="en-US" dirty="0"/>
          </a:p>
        </p:txBody>
      </p:sp>
      <p:sp>
        <p:nvSpPr>
          <p:cNvPr id="8" name="日付プレースホルダ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2009/02/06</a:t>
            </a:r>
            <a:endParaRPr lang="ja-JP" altLang="ja-JP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857E7B7-A7E6-4BEF-80BC-9EC3AFC0D866}" type="slidenum">
              <a:rPr lang="en-US" altLang="ja-JP" smtClean="0"/>
              <a:pPr>
                <a:defRPr/>
              </a:pPr>
              <a:t>20</a:t>
            </a:fld>
            <a:r>
              <a:rPr lang="en-US" altLang="ja-JP" smtClean="0"/>
              <a:t>/28</a:t>
            </a:r>
            <a:endParaRPr lang="ja-JP" altLang="ja-JP" dirty="0"/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ja-JP" smtClean="0"/>
              <a:t>WWND’09 - Low-Mass Vector Mesons and Continuum at RHIC-PHENIX - K.Shigaki</a:t>
            </a:r>
            <a:endParaRPr lang="ja-JP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Topic #3: Low-Mass Continuum</a:t>
            </a:r>
            <a:endParaRPr lang="ja-JP" altLang="en-US" dirty="0"/>
          </a:p>
        </p:txBody>
      </p:sp>
      <p:pic>
        <p:nvPicPr>
          <p:cNvPr id="90010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214554"/>
            <a:ext cx="4071966" cy="3864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3"/>
          <p:cNvSpPr>
            <a:spLocks noGrp="1" noChangeArrowheads="1"/>
          </p:cNvSpPr>
          <p:nvPr>
            <p:ph idx="13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ja-JP" dirty="0" smtClean="0"/>
              <a:t>low-mass continuum enhancement at SPS</a:t>
            </a:r>
          </a:p>
          <a:p>
            <a:pPr lvl="1">
              <a:lnSpc>
                <a:spcPct val="80000"/>
              </a:lnSpc>
            </a:pPr>
            <a:r>
              <a:rPr lang="en-US" altLang="ja-JP" dirty="0" smtClean="0"/>
              <a:t>melting </a:t>
            </a:r>
            <a:r>
              <a:rPr lang="en-US" altLang="ja-JP" dirty="0" smtClean="0">
                <a:latin typeface="Symbol" pitchFamily="18" charset="2"/>
              </a:rPr>
              <a:t>r</a:t>
            </a:r>
            <a:r>
              <a:rPr lang="en-US" altLang="ja-JP" dirty="0" smtClean="0"/>
              <a:t>? broadening? thermal virtual photon?</a:t>
            </a:r>
          </a:p>
        </p:txBody>
      </p:sp>
      <p:sp>
        <p:nvSpPr>
          <p:cNvPr id="9" name="日付プレースホルダ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2009/02/06</a:t>
            </a:r>
            <a:endParaRPr lang="ja-JP" altLang="ja-JP" dirty="0"/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857E7B7-A7E6-4BEF-80BC-9EC3AFC0D866}" type="slidenum">
              <a:rPr lang="en-US" altLang="ja-JP" smtClean="0"/>
              <a:pPr>
                <a:defRPr/>
              </a:pPr>
              <a:t>21</a:t>
            </a:fld>
            <a:r>
              <a:rPr lang="en-US" altLang="ja-JP" smtClean="0"/>
              <a:t>/28</a:t>
            </a:r>
            <a:endParaRPr lang="ja-JP" altLang="ja-JP" dirty="0"/>
          </a:p>
        </p:txBody>
      </p:sp>
      <p:sp>
        <p:nvSpPr>
          <p:cNvPr id="11" name="フッター プレースホルダ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ja-JP" smtClean="0"/>
              <a:t>WWND’09 - Low-Mass Vector Mesons and Continuum at RHIC-PHENIX - K.Shigaki</a:t>
            </a:r>
            <a:endParaRPr lang="ja-JP" altLang="ja-JP" dirty="0"/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6000760" y="5241287"/>
            <a:ext cx="2071734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0"/>
              </a:spcBef>
              <a:buClr>
                <a:srgbClr val="336666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US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CERES/NA45</a:t>
            </a:r>
            <a:endParaRPr kumimoji="0" lang="en-GB" altLang="ja-JP" sz="2000" baseline="30000" dirty="0" smtClean="0">
              <a:solidFill>
                <a:srgbClr val="FF00FF"/>
              </a:solidFill>
              <a:latin typeface="Symbol" pitchFamily="18" charset="2"/>
              <a:ea typeface="MeiryoKe_UIGothic" pitchFamily="50" charset="-128"/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コンテンツ プレースホルダ 16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ja-JP" dirty="0" smtClean="0"/>
              <a:t>signal/background ~ 1</a:t>
            </a:r>
          </a:p>
          <a:p>
            <a:r>
              <a:rPr lang="en-US" altLang="ja-JP" dirty="0" smtClean="0"/>
              <a:t>peaks well separated due to high resolution</a:t>
            </a:r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agreement with </a:t>
            </a:r>
            <a:r>
              <a:rPr kumimoji="1" lang="en-US" altLang="ja-JP" dirty="0" err="1" smtClean="0"/>
              <a:t>hadron</a:t>
            </a:r>
            <a:r>
              <a:rPr kumimoji="1" lang="en-US" altLang="ja-JP" dirty="0" smtClean="0"/>
              <a:t> decay contributions</a:t>
            </a:r>
          </a:p>
          <a:p>
            <a:r>
              <a:rPr lang="en-US" altLang="ja-JP" dirty="0" smtClean="0"/>
              <a:t>charm consistent with PHENIX single electrons</a:t>
            </a:r>
          </a:p>
          <a:p>
            <a:pPr lvl="1"/>
            <a:r>
              <a:rPr lang="en-US" altLang="ja-JP" i="1" dirty="0" smtClean="0">
                <a:solidFill>
                  <a:srgbClr val="FF00FF"/>
                </a:solidFill>
              </a:rPr>
              <a:t>ref.</a:t>
            </a:r>
            <a:r>
              <a:rPr lang="en-US" altLang="ja-JP" dirty="0" smtClean="0">
                <a:solidFill>
                  <a:srgbClr val="FF00FF"/>
                </a:solidFill>
              </a:rPr>
              <a:t> Fri/AM6 </a:t>
            </a:r>
            <a:r>
              <a:rPr lang="en-US" altLang="ja-JP" dirty="0" err="1" smtClean="0">
                <a:solidFill>
                  <a:srgbClr val="FF00FF"/>
                </a:solidFill>
              </a:rPr>
              <a:t>I.Garishvili</a:t>
            </a:r>
            <a:endParaRPr lang="ja-JP" altLang="en-US" dirty="0" smtClean="0">
              <a:solidFill>
                <a:srgbClr val="FF00FF"/>
              </a:solidFill>
            </a:endParaRPr>
          </a:p>
          <a:p>
            <a:endParaRPr kumimoji="1" lang="en-US" altLang="ja-JP" dirty="0" smtClean="0"/>
          </a:p>
        </p:txBody>
      </p:sp>
      <p:pic>
        <p:nvPicPr>
          <p:cNvPr id="17411" name="Picture 2" descr="fig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327206"/>
            <a:ext cx="3214710" cy="2369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ea typeface="ＭＳ Ｐゴシック" charset="-128"/>
              </a:rPr>
              <a:t>Di-Electron Continuum in </a:t>
            </a:r>
            <a:r>
              <a:rPr lang="en-US" altLang="ja-JP" dirty="0" err="1" smtClean="0">
                <a:ea typeface="ＭＳ Ｐゴシック" charset="-128"/>
              </a:rPr>
              <a:t>p+p</a:t>
            </a:r>
            <a:endParaRPr lang="en-US" altLang="ja-JP" dirty="0" smtClean="0">
              <a:ea typeface="ＭＳ Ｐゴシック" charset="-128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0" y="1500174"/>
            <a:ext cx="2941638" cy="4564076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5000"/>
              <a:buFont typeface="Monotype Sorts" pitchFamily="2" charset="2"/>
              <a:buBlip>
                <a:blip r:embed="rId4"/>
              </a:buBlip>
            </a:pPr>
            <a:endParaRPr lang="en-US" altLang="ja-JP" dirty="0">
              <a:ea typeface="ＭＳ Ｐゴシック" charset="-128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5000"/>
              <a:buFont typeface="Monotype Sorts" pitchFamily="2" charset="2"/>
              <a:buBlip>
                <a:blip r:embed="rId4"/>
              </a:buBlip>
            </a:pPr>
            <a:endParaRPr lang="en-US" altLang="ja-JP" sz="2000" dirty="0">
              <a:ea typeface="ＭＳ Ｐゴシック" charset="-128"/>
            </a:endParaRPr>
          </a:p>
        </p:txBody>
      </p:sp>
      <p:pic>
        <p:nvPicPr>
          <p:cNvPr id="16" name="図 15" descr="無題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10" y="2398644"/>
            <a:ext cx="3857652" cy="2316240"/>
          </a:xfrm>
          <a:prstGeom prst="rect">
            <a:avLst/>
          </a:prstGeom>
        </p:spPr>
      </p:pic>
      <p:sp>
        <p:nvSpPr>
          <p:cNvPr id="12" name="日付プレースホルダ 1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2009/02/06</a:t>
            </a:r>
            <a:endParaRPr lang="ja-JP" altLang="ja-JP" dirty="0"/>
          </a:p>
        </p:txBody>
      </p:sp>
      <p:sp>
        <p:nvSpPr>
          <p:cNvPr id="15" name="スライド番号プレースホルダ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857E7B7-A7E6-4BEF-80BC-9EC3AFC0D866}" type="slidenum">
              <a:rPr lang="en-US" altLang="ja-JP" smtClean="0"/>
              <a:pPr>
                <a:defRPr/>
              </a:pPr>
              <a:t>22</a:t>
            </a:fld>
            <a:r>
              <a:rPr lang="en-US" altLang="ja-JP" smtClean="0"/>
              <a:t>/28</a:t>
            </a:r>
            <a:endParaRPr lang="ja-JP" altLang="ja-JP" dirty="0"/>
          </a:p>
        </p:txBody>
      </p:sp>
      <p:sp>
        <p:nvSpPr>
          <p:cNvPr id="18" name="フッター プレースホルダ 1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ja-JP" dirty="0" smtClean="0"/>
              <a:t>WWND’09 - Low-Mass Vector Mesons and Continuum at RHIC-PHENIX - </a:t>
            </a:r>
            <a:r>
              <a:rPr lang="en-US" altLang="ja-JP" dirty="0" err="1" smtClean="0"/>
              <a:t>K.Shigaki</a:t>
            </a:r>
            <a:endParaRPr lang="ja-JP" altLang="ja-JP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2" descr="fig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3" y="2584486"/>
            <a:ext cx="5143536" cy="377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コンテンツ プレースホルダ 2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ja-JP" dirty="0" smtClean="0"/>
              <a:t>signal/background</a:t>
            </a:r>
            <a:r>
              <a:rPr kumimoji="1" lang="en-US" altLang="ja-JP" dirty="0" smtClean="0"/>
              <a:t> ~ 1/200</a:t>
            </a:r>
          </a:p>
          <a:p>
            <a:pPr lvl="1"/>
            <a:r>
              <a:rPr lang="en-US" altLang="ja-JP" dirty="0" smtClean="0"/>
              <a:t>large systematic error from tiny background uncertainty</a:t>
            </a:r>
          </a:p>
          <a:p>
            <a:r>
              <a:rPr lang="en-US" altLang="ja-JP" dirty="0" smtClean="0"/>
              <a:t>a</a:t>
            </a:r>
            <a:r>
              <a:rPr kumimoji="1" lang="en-US" altLang="ja-JP" dirty="0" smtClean="0"/>
              <a:t>greement with extra </a:t>
            </a:r>
            <a:r>
              <a:rPr kumimoji="1" lang="en-US" altLang="ja-JP" dirty="0" smtClean="0">
                <a:latin typeface="Symbol" pitchFamily="18" charset="2"/>
              </a:rPr>
              <a:t>g</a:t>
            </a:r>
            <a:r>
              <a:rPr kumimoji="1" lang="en-US" altLang="ja-JP" dirty="0" smtClean="0"/>
              <a:t> converter runs</a:t>
            </a:r>
            <a:endParaRPr kumimoji="1" lang="ja-JP" altLang="en-US" dirty="0"/>
          </a:p>
        </p:txBody>
      </p:sp>
      <p:sp>
        <p:nvSpPr>
          <p:cNvPr id="6149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ja-JP" dirty="0" smtClean="0">
                <a:ea typeface="ＭＳ Ｐゴシック" charset="-128"/>
              </a:rPr>
              <a:t>Continuum Extraction in </a:t>
            </a:r>
            <a:r>
              <a:rPr lang="en-US" altLang="ja-JP" dirty="0" err="1" smtClean="0">
                <a:ea typeface="ＭＳ Ｐゴシック" charset="-128"/>
              </a:rPr>
              <a:t>Au+Au</a:t>
            </a:r>
            <a:endParaRPr lang="en-US" altLang="ja-JP" dirty="0" smtClean="0">
              <a:ea typeface="ＭＳ Ｐゴシック" charset="-128"/>
            </a:endParaRPr>
          </a:p>
        </p:txBody>
      </p:sp>
      <p:sp>
        <p:nvSpPr>
          <p:cNvPr id="6150" name="Line 8"/>
          <p:cNvSpPr>
            <a:spLocks noChangeShapeType="1"/>
          </p:cNvSpPr>
          <p:nvPr/>
        </p:nvSpPr>
        <p:spPr bwMode="auto">
          <a:xfrm flipH="1">
            <a:off x="6418263" y="3438525"/>
            <a:ext cx="836612" cy="3143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" name="日付プレースホルダ 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2009/02/06</a:t>
            </a:r>
            <a:endParaRPr lang="ja-JP" altLang="ja-JP" dirty="0"/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857E7B7-A7E6-4BEF-80BC-9EC3AFC0D866}" type="slidenum">
              <a:rPr lang="en-US" altLang="ja-JP" smtClean="0"/>
              <a:pPr>
                <a:defRPr/>
              </a:pPr>
              <a:t>23</a:t>
            </a:fld>
            <a:r>
              <a:rPr lang="en-US" altLang="ja-JP" smtClean="0"/>
              <a:t>/28</a:t>
            </a:r>
            <a:endParaRPr lang="ja-JP" altLang="ja-JP" dirty="0"/>
          </a:p>
        </p:txBody>
      </p:sp>
      <p:sp>
        <p:nvSpPr>
          <p:cNvPr id="12" name="フッター プレースホルダ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ja-JP" smtClean="0"/>
              <a:t>WWND’09 - Low-Mass Vector Mesons and Continuum at RHIC-PHENIX - K.Shigaki</a:t>
            </a:r>
            <a:endParaRPr lang="ja-JP" altLang="ja-JP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コンテンツ プレースホルダ 10"/>
          <p:cNvSpPr>
            <a:spLocks noGrp="1"/>
          </p:cNvSpPr>
          <p:nvPr>
            <p:ph idx="13"/>
          </p:nvPr>
        </p:nvSpPr>
        <p:spPr>
          <a:xfrm>
            <a:off x="457200" y="1142984"/>
            <a:ext cx="8329642" cy="5167329"/>
          </a:xfrm>
        </p:spPr>
        <p:txBody>
          <a:bodyPr/>
          <a:lstStyle/>
          <a:p>
            <a:r>
              <a:rPr lang="en-US" altLang="ja-JP" dirty="0" smtClean="0"/>
              <a:t>observed</a:t>
            </a:r>
            <a:r>
              <a:rPr kumimoji="1" lang="en-US" altLang="ja-JP" dirty="0" smtClean="0"/>
              <a:t> in low mass region below </a:t>
            </a:r>
            <a:r>
              <a:rPr kumimoji="1" lang="en-US" altLang="ja-JP" dirty="0" smtClean="0">
                <a:latin typeface="Symbol" pitchFamily="18" charset="2"/>
              </a:rPr>
              <a:t>w</a:t>
            </a:r>
            <a:r>
              <a:rPr kumimoji="1" lang="en-US" altLang="ja-JP" dirty="0" smtClean="0"/>
              <a:t>/</a:t>
            </a:r>
            <a:r>
              <a:rPr kumimoji="1" lang="en-US" altLang="ja-JP" dirty="0" smtClean="0">
                <a:latin typeface="Symbol" pitchFamily="18" charset="2"/>
              </a:rPr>
              <a:t>r</a:t>
            </a:r>
          </a:p>
          <a:p>
            <a:pPr lvl="1"/>
            <a:r>
              <a:rPr kumimoji="1" lang="en-US" altLang="ja-JP" dirty="0" smtClean="0"/>
              <a:t>3.4 </a:t>
            </a:r>
            <a:r>
              <a:rPr kumimoji="1" lang="en-US" altLang="ja-JP" dirty="0" smtClean="0">
                <a:sym typeface="Symbol"/>
              </a:rPr>
              <a:t></a:t>
            </a:r>
            <a:r>
              <a:rPr kumimoji="1" lang="en-US" altLang="ja-JP" dirty="0" smtClean="0"/>
              <a:t> 0.2 (stat) </a:t>
            </a:r>
            <a:r>
              <a:rPr lang="en-US" altLang="ja-JP" dirty="0" smtClean="0">
                <a:sym typeface="Symbol"/>
              </a:rPr>
              <a:t></a:t>
            </a:r>
            <a:r>
              <a:rPr lang="en-US" altLang="ja-JP" dirty="0" smtClean="0"/>
              <a:t> </a:t>
            </a:r>
            <a:r>
              <a:rPr kumimoji="1" lang="en-US" altLang="ja-JP" dirty="0" smtClean="0"/>
              <a:t>1.3 (sys) </a:t>
            </a:r>
            <a:r>
              <a:rPr lang="en-US" altLang="ja-JP" dirty="0" smtClean="0">
                <a:sym typeface="Symbol"/>
              </a:rPr>
              <a:t></a:t>
            </a:r>
            <a:r>
              <a:rPr lang="en-US" altLang="ja-JP" dirty="0" smtClean="0"/>
              <a:t> </a:t>
            </a:r>
            <a:r>
              <a:rPr kumimoji="1" lang="en-US" altLang="ja-JP" dirty="0" smtClean="0"/>
              <a:t>0.7 (model) (150–750 </a:t>
            </a:r>
            <a:r>
              <a:rPr kumimoji="1" lang="en-US" altLang="ja-JP" dirty="0" err="1" smtClean="0"/>
              <a:t>MeV</a:t>
            </a:r>
            <a:r>
              <a:rPr kumimoji="1" lang="en-US" altLang="ja-JP" dirty="0" smtClean="0"/>
              <a:t>)</a:t>
            </a:r>
          </a:p>
          <a:p>
            <a:r>
              <a:rPr lang="en-US" altLang="ja-JP" dirty="0" smtClean="0"/>
              <a:t>not in intermediate mass between </a:t>
            </a:r>
            <a:r>
              <a:rPr lang="en-US" altLang="ja-JP" dirty="0" smtClean="0">
                <a:latin typeface="Symbol" pitchFamily="18" charset="2"/>
              </a:rPr>
              <a:t>f</a:t>
            </a:r>
            <a:r>
              <a:rPr lang="en-US" altLang="ja-JP" dirty="0" smtClean="0"/>
              <a:t> and J/</a:t>
            </a:r>
            <a:r>
              <a:rPr lang="en-US" altLang="ja-JP" dirty="0" smtClean="0">
                <a:latin typeface="Symbol" pitchFamily="18" charset="2"/>
              </a:rPr>
              <a:t>Y</a:t>
            </a:r>
          </a:p>
          <a:p>
            <a:pPr lvl="1"/>
            <a:r>
              <a:rPr lang="en-US" altLang="ja-JP" dirty="0" smtClean="0"/>
              <a:t>agreement with PYTHIA with modified charm</a:t>
            </a:r>
          </a:p>
          <a:p>
            <a:pPr lvl="1"/>
            <a:endParaRPr kumimoji="1" lang="ja-JP" altLang="en-US" dirty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ea typeface="ＭＳ Ｐゴシック" charset="-128"/>
              </a:rPr>
              <a:t>Di-Electron Continuum Enhancement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2818716" y="2824831"/>
            <a:ext cx="3293840" cy="39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日付プレースホルダ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2009/02/06</a:t>
            </a:r>
            <a:endParaRPr lang="ja-JP" altLang="ja-JP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857E7B7-A7E6-4BEF-80BC-9EC3AFC0D866}" type="slidenum">
              <a:rPr lang="en-US" altLang="ja-JP" smtClean="0"/>
              <a:pPr>
                <a:defRPr/>
              </a:pPr>
              <a:t>24</a:t>
            </a:fld>
            <a:r>
              <a:rPr lang="en-US" altLang="ja-JP" smtClean="0"/>
              <a:t>/28</a:t>
            </a:r>
            <a:endParaRPr lang="ja-JP" altLang="ja-JP" dirty="0"/>
          </a:p>
        </p:txBody>
      </p:sp>
      <p:sp>
        <p:nvSpPr>
          <p:cNvPr id="12" name="フッター プレースホルダ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ja-JP" smtClean="0"/>
              <a:t>WWND’09 - Low-Mass Vector Mesons and Continuum at RHIC-PHENIX - K.Shigaki</a:t>
            </a:r>
            <a:endParaRPr lang="ja-JP" altLang="ja-JP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ja-JP" dirty="0" smtClean="0">
                <a:ea typeface="ＭＳ Ｐゴシック" charset="-128"/>
              </a:rPr>
              <a:t>concentrated in low </a:t>
            </a:r>
            <a:r>
              <a:rPr lang="en-US" altLang="ja-JP" i="1" dirty="0" err="1" smtClean="0">
                <a:ea typeface="ＭＳ Ｐゴシック" charset="-128"/>
              </a:rPr>
              <a:t>p</a:t>
            </a:r>
            <a:r>
              <a:rPr lang="en-US" altLang="ja-JP" i="1" baseline="-25000" dirty="0" err="1" smtClean="0">
                <a:ea typeface="ＭＳ Ｐゴシック" charset="-128"/>
              </a:rPr>
              <a:t>T</a:t>
            </a:r>
            <a:endParaRPr lang="en-US" altLang="ja-JP" i="1" baseline="-25000" dirty="0" smtClean="0">
              <a:ea typeface="ＭＳ Ｐゴシック" charset="-128"/>
            </a:endParaRPr>
          </a:p>
          <a:p>
            <a:r>
              <a:rPr lang="en-US" altLang="ja-JP" dirty="0" smtClean="0">
                <a:ea typeface="ＭＳ Ｐゴシック" charset="-128"/>
              </a:rPr>
              <a:t>faster increase than number of participants</a:t>
            </a:r>
          </a:p>
        </p:txBody>
      </p:sp>
      <p:pic>
        <p:nvPicPr>
          <p:cNvPr id="16" name="Picture 2" descr="mass_pp_auau_varpt_zoom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00034" y="2428868"/>
            <a:ext cx="5336997" cy="353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タイトル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Continuum Enhancement Features</a:t>
            </a:r>
            <a:endParaRPr kumimoji="1" lang="ja-JP" altLang="en-US" dirty="0"/>
          </a:p>
        </p:txBody>
      </p:sp>
      <p:pic>
        <p:nvPicPr>
          <p:cNvPr id="26" name="Picture 2" descr="fig3_p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3286124"/>
            <a:ext cx="2673556" cy="257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日付プレースホルダ 2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2009/02/06</a:t>
            </a:r>
            <a:endParaRPr lang="ja-JP" altLang="ja-JP" dirty="0"/>
          </a:p>
        </p:txBody>
      </p:sp>
      <p:sp>
        <p:nvSpPr>
          <p:cNvPr id="25" name="スライド番号プレースホルダ 2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857E7B7-A7E6-4BEF-80BC-9EC3AFC0D866}" type="slidenum">
              <a:rPr lang="en-US" altLang="ja-JP" smtClean="0"/>
              <a:pPr>
                <a:defRPr/>
              </a:pPr>
              <a:t>25</a:t>
            </a:fld>
            <a:r>
              <a:rPr lang="en-US" altLang="ja-JP" smtClean="0"/>
              <a:t>/28</a:t>
            </a:r>
            <a:endParaRPr lang="ja-JP" altLang="ja-JP" dirty="0"/>
          </a:p>
        </p:txBody>
      </p:sp>
      <p:sp>
        <p:nvSpPr>
          <p:cNvPr id="28" name="フッター プレースホルダ 2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ja-JP" smtClean="0"/>
              <a:t>WWND’09 - Low-Mass Vector Mesons and Continuum at RHIC-PHENIX - K.Shigaki</a:t>
            </a:r>
            <a:endParaRPr lang="ja-JP" altLang="ja-JP" dirty="0"/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785786" y="2169453"/>
            <a:ext cx="2286016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0"/>
              </a:spcBef>
              <a:buClr>
                <a:srgbClr val="336666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0 &lt; </a:t>
            </a:r>
            <a:r>
              <a:rPr kumimoji="0" lang="en-GB" altLang="ja-JP" sz="2000" i="1" dirty="0" err="1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p</a:t>
            </a:r>
            <a:r>
              <a:rPr kumimoji="0" lang="en-GB" altLang="ja-JP" sz="2000" i="1" baseline="-25000" dirty="0" err="1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T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 &lt; 8.0 </a:t>
            </a:r>
            <a:r>
              <a:rPr kumimoji="0" lang="en-GB" altLang="ja-JP" sz="2000" dirty="0" err="1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GeV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/c</a:t>
            </a:r>
            <a:endParaRPr kumimoji="0" lang="en-GB" altLang="ja-JP" sz="2000" baseline="30000" dirty="0" smtClean="0">
              <a:solidFill>
                <a:srgbClr val="FF00FF"/>
              </a:solidFill>
              <a:latin typeface="Symbol" pitchFamily="18" charset="2"/>
              <a:ea typeface="MeiryoKe_UIGothic" pitchFamily="50" charset="-128"/>
              <a:sym typeface="Symbol"/>
            </a:endParaRPr>
          </a:p>
        </p:txBody>
      </p:sp>
      <p:sp>
        <p:nvSpPr>
          <p:cNvPr id="31" name="Text Box 22"/>
          <p:cNvSpPr txBox="1">
            <a:spLocks noChangeArrowheads="1"/>
          </p:cNvSpPr>
          <p:nvPr/>
        </p:nvSpPr>
        <p:spPr bwMode="auto">
          <a:xfrm>
            <a:off x="785786" y="5786454"/>
            <a:ext cx="2500330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0"/>
              </a:spcBef>
              <a:buClr>
                <a:srgbClr val="336666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0.7 &lt; </a:t>
            </a:r>
            <a:r>
              <a:rPr kumimoji="0" lang="en-GB" altLang="ja-JP" sz="2000" i="1" dirty="0" err="1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p</a:t>
            </a:r>
            <a:r>
              <a:rPr kumimoji="0" lang="en-GB" altLang="ja-JP" sz="2000" i="1" baseline="-25000" dirty="0" err="1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T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 &lt; 1.5 </a:t>
            </a:r>
            <a:r>
              <a:rPr kumimoji="0" lang="en-GB" altLang="ja-JP" sz="2000" dirty="0" err="1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GeV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/c</a:t>
            </a:r>
            <a:endParaRPr kumimoji="0" lang="en-GB" altLang="ja-JP" sz="2000" baseline="30000" dirty="0" smtClean="0">
              <a:solidFill>
                <a:srgbClr val="FF00FF"/>
              </a:solidFill>
              <a:latin typeface="Symbol" pitchFamily="18" charset="2"/>
              <a:ea typeface="MeiryoKe_UIGothic" pitchFamily="50" charset="-128"/>
              <a:sym typeface="Symbol"/>
            </a:endParaRPr>
          </a:p>
        </p:txBody>
      </p:sp>
      <p:sp>
        <p:nvSpPr>
          <p:cNvPr id="32" name="Text Box 22"/>
          <p:cNvSpPr txBox="1">
            <a:spLocks noChangeArrowheads="1"/>
          </p:cNvSpPr>
          <p:nvPr/>
        </p:nvSpPr>
        <p:spPr bwMode="auto">
          <a:xfrm>
            <a:off x="3428992" y="5786454"/>
            <a:ext cx="2428892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0"/>
              </a:spcBef>
              <a:buClr>
                <a:srgbClr val="336666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1.5 &lt; </a:t>
            </a:r>
            <a:r>
              <a:rPr kumimoji="0" lang="en-GB" altLang="ja-JP" sz="2000" i="1" dirty="0" err="1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p</a:t>
            </a:r>
            <a:r>
              <a:rPr kumimoji="0" lang="en-GB" altLang="ja-JP" sz="2000" i="1" baseline="-25000" dirty="0" err="1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T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 &lt; 8.0 </a:t>
            </a:r>
            <a:r>
              <a:rPr kumimoji="0" lang="en-GB" altLang="ja-JP" sz="2000" dirty="0" err="1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GeV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/c</a:t>
            </a:r>
            <a:endParaRPr kumimoji="0" lang="en-GB" altLang="ja-JP" sz="2000" baseline="30000" dirty="0" smtClean="0">
              <a:solidFill>
                <a:srgbClr val="FF00FF"/>
              </a:solidFill>
              <a:latin typeface="Symbol" pitchFamily="18" charset="2"/>
              <a:ea typeface="MeiryoKe_UIGothic" pitchFamily="50" charset="-128"/>
              <a:sym typeface="Symbol"/>
            </a:endParaRP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3428992" y="2169453"/>
            <a:ext cx="2286016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0"/>
              </a:spcBef>
              <a:buClr>
                <a:srgbClr val="336666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0 &lt; </a:t>
            </a:r>
            <a:r>
              <a:rPr kumimoji="0" lang="en-GB" altLang="ja-JP" sz="2000" i="1" dirty="0" err="1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p</a:t>
            </a:r>
            <a:r>
              <a:rPr kumimoji="0" lang="en-GB" altLang="ja-JP" sz="2000" i="1" baseline="-25000" dirty="0" err="1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T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 &lt; 0.7 </a:t>
            </a:r>
            <a:r>
              <a:rPr kumimoji="0" lang="en-GB" altLang="ja-JP" sz="2000" dirty="0" err="1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GeV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/c</a:t>
            </a:r>
            <a:endParaRPr kumimoji="0" lang="en-GB" altLang="ja-JP" sz="2000" baseline="30000" dirty="0" smtClean="0">
              <a:solidFill>
                <a:srgbClr val="FF00FF"/>
              </a:solidFill>
              <a:latin typeface="Symbol" pitchFamily="18" charset="2"/>
              <a:ea typeface="MeiryoKe_UIGothic" pitchFamily="50" charset="-128"/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3"/>
          <p:cNvSpPr>
            <a:spLocks noGrp="1" noChangeArrowheads="1"/>
          </p:cNvSpPr>
          <p:nvPr>
            <p:ph idx="13"/>
          </p:nvPr>
        </p:nvSpPr>
        <p:spPr/>
        <p:txBody>
          <a:bodyPr/>
          <a:lstStyle/>
          <a:p>
            <a:r>
              <a:rPr lang="en-US" altLang="ja-JP" i="1" u="sng" dirty="0" smtClean="0">
                <a:ea typeface="ＭＳ Ｐゴシック" charset="-128"/>
              </a:rPr>
              <a:t>not</a:t>
            </a:r>
            <a:r>
              <a:rPr lang="en-US" altLang="ja-JP" dirty="0" smtClean="0">
                <a:ea typeface="ＭＳ Ｐゴシック" charset="-128"/>
              </a:rPr>
              <a:t> described by </a:t>
            </a:r>
            <a:r>
              <a:rPr lang="en-US" altLang="ja-JP" i="1" u="sng" dirty="0" smtClean="0">
                <a:ea typeface="ＭＳ Ｐゴシック" charset="-128"/>
              </a:rPr>
              <a:t>any</a:t>
            </a:r>
            <a:r>
              <a:rPr lang="en-US" altLang="ja-JP" dirty="0" smtClean="0">
                <a:ea typeface="ＭＳ Ｐゴシック" charset="-128"/>
              </a:rPr>
              <a:t> theoretical model</a:t>
            </a:r>
          </a:p>
          <a:p>
            <a:pPr lvl="1"/>
            <a:r>
              <a:rPr lang="en-US" altLang="ja-JP" dirty="0" smtClean="0">
                <a:ea typeface="ＭＳ Ｐゴシック" charset="-128"/>
              </a:rPr>
              <a:t>SPS data (CERES, NA60) described by broadening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&gt; #3: Low-Mass Continuum in </a:t>
            </a:r>
            <a:r>
              <a:rPr lang="en-US" altLang="ja-JP" dirty="0" err="1" smtClean="0"/>
              <a:t>Au+Au</a:t>
            </a:r>
            <a:endParaRPr lang="en-US" altLang="ja-JP" dirty="0" smtClean="0">
              <a:ea typeface="ＭＳ Ｐゴシック" charset="-128"/>
            </a:endParaRPr>
          </a:p>
        </p:txBody>
      </p:sp>
      <p:pic>
        <p:nvPicPr>
          <p:cNvPr id="20485" name="Picture 6" descr="theories_mass2"/>
          <p:cNvPicPr>
            <a:picLocks noChangeAspect="1" noChangeArrowheads="1"/>
          </p:cNvPicPr>
          <p:nvPr/>
        </p:nvPicPr>
        <p:blipFill>
          <a:blip r:embed="rId2"/>
          <a:srcRect t="2623" r="8072"/>
          <a:stretch>
            <a:fillRect/>
          </a:stretch>
        </p:blipFill>
        <p:spPr bwMode="auto">
          <a:xfrm>
            <a:off x="1928794" y="2129464"/>
            <a:ext cx="4143404" cy="425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日付プレースホルダ 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2009/02/06</a:t>
            </a:r>
            <a:endParaRPr lang="ja-JP" altLang="ja-JP" dirty="0"/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857E7B7-A7E6-4BEF-80BC-9EC3AFC0D866}" type="slidenum">
              <a:rPr lang="en-US" altLang="ja-JP" smtClean="0"/>
              <a:pPr>
                <a:defRPr/>
              </a:pPr>
              <a:t>26</a:t>
            </a:fld>
            <a:r>
              <a:rPr lang="en-US" altLang="ja-JP" smtClean="0"/>
              <a:t>/28</a:t>
            </a:r>
            <a:endParaRPr lang="ja-JP" altLang="ja-JP" dirty="0"/>
          </a:p>
        </p:txBody>
      </p:sp>
      <p:sp>
        <p:nvSpPr>
          <p:cNvPr id="12" name="フッター プレースホルダ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ja-JP" smtClean="0"/>
              <a:t>WWND’09 - Low-Mass Vector Mesons and Continuum at RHIC-PHENIX - K.Shigaki</a:t>
            </a:r>
            <a:endParaRPr lang="ja-JP" altLang="ja-JP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ja-JP" dirty="0" smtClean="0"/>
              <a:t>f</a:t>
            </a:r>
            <a:r>
              <a:rPr kumimoji="1" lang="en-US" altLang="ja-JP" dirty="0" smtClean="0"/>
              <a:t>irst measurement of thermal radiation at RHIC</a:t>
            </a:r>
          </a:p>
          <a:p>
            <a:pPr lvl="1"/>
            <a:r>
              <a:rPr lang="en-US" altLang="ja-JP" i="1" dirty="0" smtClean="0">
                <a:solidFill>
                  <a:srgbClr val="FF00FF"/>
                </a:solidFill>
              </a:rPr>
              <a:t>ref.</a:t>
            </a:r>
            <a:r>
              <a:rPr lang="en-US" altLang="ja-JP" dirty="0" smtClean="0">
                <a:solidFill>
                  <a:srgbClr val="FF00FF"/>
                </a:solidFill>
              </a:rPr>
              <a:t> Wed/PM3, </a:t>
            </a:r>
            <a:r>
              <a:rPr lang="en-US" altLang="ja-JP" dirty="0" err="1" smtClean="0">
                <a:solidFill>
                  <a:srgbClr val="FF00FF"/>
                </a:solidFill>
              </a:rPr>
              <a:t>S.Bathe</a:t>
            </a:r>
            <a:endParaRPr lang="en-US" altLang="ja-JP" dirty="0" smtClean="0">
              <a:solidFill>
                <a:srgbClr val="FF00FF"/>
              </a:solidFill>
            </a:endParaRPr>
          </a:p>
          <a:p>
            <a:pPr lvl="1"/>
            <a:r>
              <a:rPr lang="en-US" altLang="ja-JP" dirty="0" err="1" smtClean="0"/>
              <a:t>p+p</a:t>
            </a:r>
            <a:r>
              <a:rPr lang="en-US" altLang="ja-JP" dirty="0" smtClean="0"/>
              <a:t>: small excess consistent with </a:t>
            </a:r>
            <a:r>
              <a:rPr lang="en-US" altLang="ja-JP" dirty="0" err="1" smtClean="0"/>
              <a:t>pQCD</a:t>
            </a:r>
            <a:endParaRPr lang="en-US" altLang="ja-JP" dirty="0" smtClean="0"/>
          </a:p>
          <a:p>
            <a:pPr lvl="1"/>
            <a:r>
              <a:rPr kumimoji="1" lang="en-US" altLang="ja-JP" dirty="0" err="1" smtClean="0"/>
              <a:t>Au+Au</a:t>
            </a:r>
            <a:r>
              <a:rPr lang="en-US" altLang="ja-JP" dirty="0" smtClean="0"/>
              <a:t>: large excess at all </a:t>
            </a:r>
            <a:r>
              <a:rPr lang="en-US" altLang="ja-JP" i="1" dirty="0" err="1" smtClean="0"/>
              <a:t>p</a:t>
            </a:r>
            <a:r>
              <a:rPr lang="en-US" altLang="ja-JP" i="1" baseline="-25000" dirty="0" err="1" smtClean="0"/>
              <a:t>T</a:t>
            </a:r>
            <a:endParaRPr kumimoji="1" lang="ja-JP" altLang="en-US" i="1" baseline="-25000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i="1" dirty="0" smtClean="0"/>
              <a:t>cf.</a:t>
            </a:r>
            <a:r>
              <a:rPr kumimoji="1" lang="en-US" altLang="ja-JP" dirty="0" smtClean="0"/>
              <a:t> </a:t>
            </a:r>
            <a:r>
              <a:rPr lang="en-US" altLang="ja-JP" dirty="0" smtClean="0">
                <a:latin typeface="Symbol" pitchFamily="18" charset="2"/>
              </a:rPr>
              <a:t>g</a:t>
            </a:r>
            <a:r>
              <a:rPr lang="en-US" altLang="ja-JP" dirty="0" smtClean="0"/>
              <a:t>* at Low </a:t>
            </a:r>
            <a:r>
              <a:rPr kumimoji="1" lang="en-US" altLang="ja-JP" dirty="0" smtClean="0"/>
              <a:t>Mass Higher </a:t>
            </a:r>
            <a:r>
              <a:rPr kumimoji="1" lang="en-US" altLang="ja-JP" i="1" dirty="0" err="1" smtClean="0"/>
              <a:t>p</a:t>
            </a:r>
            <a:r>
              <a:rPr kumimoji="1" lang="en-US" altLang="ja-JP" i="1" baseline="-25000" dirty="0" err="1" smtClean="0"/>
              <a:t>T</a:t>
            </a:r>
            <a:endParaRPr kumimoji="1" lang="ja-JP" altLang="en-US" dirty="0"/>
          </a:p>
        </p:txBody>
      </p:sp>
      <p:pic>
        <p:nvPicPr>
          <p:cNvPr id="7" name="Picture 4" descr="Fig1"/>
          <p:cNvPicPr>
            <a:picLocks noChangeAspect="1" noChangeArrowheads="1"/>
          </p:cNvPicPr>
          <p:nvPr/>
        </p:nvPicPr>
        <p:blipFill>
          <a:blip r:embed="rId2"/>
          <a:srcRect t="7500"/>
          <a:stretch>
            <a:fillRect/>
          </a:stretch>
        </p:blipFill>
        <p:spPr bwMode="auto">
          <a:xfrm>
            <a:off x="1142976" y="3143248"/>
            <a:ext cx="420579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 descr="Fig4"/>
          <p:cNvPicPr>
            <a:picLocks noChangeAspect="1" noChangeArrowheads="1"/>
          </p:cNvPicPr>
          <p:nvPr/>
        </p:nvPicPr>
        <p:blipFill>
          <a:blip r:embed="rId3"/>
          <a:srcRect t="7185"/>
          <a:stretch>
            <a:fillRect/>
          </a:stretch>
        </p:blipFill>
        <p:spPr bwMode="auto">
          <a:xfrm>
            <a:off x="5500694" y="3143248"/>
            <a:ext cx="288403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日付プレースホルダ 2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2009/02/06</a:t>
            </a:r>
            <a:endParaRPr lang="ja-JP" altLang="ja-JP" dirty="0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857E7B7-A7E6-4BEF-80BC-9EC3AFC0D866}" type="slidenum">
              <a:rPr lang="en-US" altLang="ja-JP" smtClean="0"/>
              <a:pPr>
                <a:defRPr/>
              </a:pPr>
              <a:t>27</a:t>
            </a:fld>
            <a:r>
              <a:rPr lang="en-US" altLang="ja-JP" smtClean="0"/>
              <a:t>/28</a:t>
            </a:r>
            <a:endParaRPr lang="ja-JP" altLang="ja-JP" dirty="0"/>
          </a:p>
        </p:txBody>
      </p:sp>
      <p:sp>
        <p:nvSpPr>
          <p:cNvPr id="24" name="フッター プレースホルダ 2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ja-JP" smtClean="0"/>
              <a:t>WWND’09 - Low-Mass Vector Mesons and Continuum at RHIC-PHENIX - K.Shigaki</a:t>
            </a:r>
            <a:endParaRPr lang="ja-JP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ja-JP" dirty="0" smtClean="0"/>
              <a:t>m</a:t>
            </a:r>
            <a:r>
              <a:rPr kumimoji="1" lang="en-US" altLang="ja-JP" dirty="0" smtClean="0"/>
              <a:t>ulti-fold physics in low-mass region addressed</a:t>
            </a:r>
          </a:p>
          <a:p>
            <a:pPr lvl="1"/>
            <a:r>
              <a:rPr lang="en-US" altLang="ja-JP" dirty="0" smtClean="0"/>
              <a:t>solid systematic baselines established in </a:t>
            </a:r>
            <a:r>
              <a:rPr lang="en-US" altLang="ja-JP" dirty="0" err="1" smtClean="0"/>
              <a:t>p+p</a:t>
            </a:r>
            <a:r>
              <a:rPr lang="en-US" altLang="ja-JP" dirty="0" smtClean="0"/>
              <a:t>/</a:t>
            </a:r>
            <a:r>
              <a:rPr lang="en-US" altLang="ja-JP" dirty="0" err="1" smtClean="0"/>
              <a:t>d+Au</a:t>
            </a:r>
            <a:r>
              <a:rPr lang="en-US" altLang="ja-JP" dirty="0" smtClean="0"/>
              <a:t> </a:t>
            </a:r>
          </a:p>
          <a:p>
            <a:pPr lvl="1"/>
            <a:r>
              <a:rPr lang="en-US" altLang="ja-JP" dirty="0" err="1" smtClean="0"/>
              <a:t>Au+Au</a:t>
            </a:r>
            <a:r>
              <a:rPr lang="en-US" altLang="ja-JP" dirty="0" smtClean="0"/>
              <a:t> challenges identified, attacked, overcome</a:t>
            </a:r>
          </a:p>
          <a:p>
            <a:pPr lvl="2"/>
            <a:r>
              <a:rPr lang="en-US" altLang="ja-JP" dirty="0" smtClean="0"/>
              <a:t>electron/photon measurements, as well as hadrons</a:t>
            </a:r>
          </a:p>
          <a:p>
            <a:pPr lvl="1"/>
            <a:r>
              <a:rPr lang="en-US" altLang="ja-JP" dirty="0" smtClean="0"/>
              <a:t>continuum enhanced in </a:t>
            </a:r>
            <a:r>
              <a:rPr lang="en-US" altLang="ja-JP" dirty="0" err="1" smtClean="0"/>
              <a:t>Au+Au</a:t>
            </a:r>
            <a:r>
              <a:rPr lang="en-US" altLang="ja-JP" dirty="0" smtClean="0"/>
              <a:t>; still “mysterious” </a:t>
            </a:r>
          </a:p>
          <a:p>
            <a:pPr lvl="2"/>
            <a:r>
              <a:rPr lang="en-US" altLang="ja-JP" dirty="0" smtClean="0"/>
              <a:t>paper(s) submitted to PRL</a:t>
            </a:r>
          </a:p>
          <a:p>
            <a:pPr lvl="1"/>
            <a:r>
              <a:rPr lang="en-US" altLang="ja-JP" dirty="0" smtClean="0"/>
              <a:t>vector mesons in </a:t>
            </a:r>
            <a:r>
              <a:rPr lang="en-US" altLang="ja-JP" dirty="0" err="1" smtClean="0"/>
              <a:t>Au+Au</a:t>
            </a:r>
            <a:r>
              <a:rPr lang="en-US" altLang="ja-JP" dirty="0" smtClean="0"/>
              <a:t> elaborated and being finalized</a:t>
            </a:r>
          </a:p>
          <a:p>
            <a:pPr lvl="2"/>
            <a:r>
              <a:rPr lang="en-US" altLang="ja-JP" dirty="0" smtClean="0"/>
              <a:t>papers in preparation</a:t>
            </a:r>
          </a:p>
          <a:p>
            <a:r>
              <a:rPr lang="en-US" altLang="ja-JP" dirty="0" smtClean="0"/>
              <a:t>further </a:t>
            </a:r>
            <a:r>
              <a:rPr lang="en-US" altLang="ja-JP" i="1" u="sng" dirty="0" smtClean="0"/>
              <a:t>systematic</a:t>
            </a:r>
            <a:r>
              <a:rPr lang="en-US" altLang="ja-JP" dirty="0" smtClean="0"/>
              <a:t> studies laid out/underway</a:t>
            </a:r>
          </a:p>
          <a:p>
            <a:pPr lvl="1"/>
            <a:r>
              <a:rPr lang="en-US" altLang="ja-JP" dirty="0" smtClean="0"/>
              <a:t>HBD to make use of next </a:t>
            </a:r>
            <a:r>
              <a:rPr lang="en-US" altLang="ja-JP" dirty="0" err="1" smtClean="0"/>
              <a:t>Au+Au</a:t>
            </a:r>
            <a:r>
              <a:rPr lang="en-US" altLang="ja-JP" dirty="0" smtClean="0"/>
              <a:t> run</a:t>
            </a:r>
          </a:p>
          <a:p>
            <a:pPr lvl="1"/>
            <a:r>
              <a:rPr lang="en-US" altLang="ja-JP" i="1" dirty="0" smtClean="0">
                <a:solidFill>
                  <a:srgbClr val="FF00FF"/>
                </a:solidFill>
              </a:rPr>
              <a:t>ref.</a:t>
            </a:r>
            <a:r>
              <a:rPr lang="en-US" altLang="ja-JP" dirty="0" smtClean="0">
                <a:solidFill>
                  <a:srgbClr val="FF00FF"/>
                </a:solidFill>
              </a:rPr>
              <a:t> Sat/AM1 </a:t>
            </a:r>
            <a:r>
              <a:rPr lang="en-US" altLang="ja-JP" dirty="0" err="1" smtClean="0">
                <a:solidFill>
                  <a:srgbClr val="FF00FF"/>
                </a:solidFill>
              </a:rPr>
              <a:t>R.Seto</a:t>
            </a:r>
            <a:endParaRPr lang="en-US" altLang="ja-JP" dirty="0" smtClean="0">
              <a:solidFill>
                <a:srgbClr val="FF00FF"/>
              </a:solidFill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Summary, Remarks and Outlook</a:t>
            </a:r>
            <a:endParaRPr kumimoji="1" lang="ja-JP" altLang="en-US" dirty="0"/>
          </a:p>
        </p:txBody>
      </p:sp>
      <p:sp>
        <p:nvSpPr>
          <p:cNvPr id="10" name="日付プレースホルダ 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2009/02/06</a:t>
            </a:r>
            <a:endParaRPr lang="ja-JP" altLang="ja-JP" dirty="0"/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857E7B7-A7E6-4BEF-80BC-9EC3AFC0D866}" type="slidenum">
              <a:rPr lang="en-US" altLang="ja-JP" smtClean="0"/>
              <a:pPr>
                <a:defRPr/>
              </a:pPr>
              <a:t>28</a:t>
            </a:fld>
            <a:r>
              <a:rPr lang="en-US" altLang="ja-JP" smtClean="0"/>
              <a:t>/28</a:t>
            </a:r>
            <a:endParaRPr lang="ja-JP" altLang="ja-JP" dirty="0"/>
          </a:p>
        </p:txBody>
      </p:sp>
      <p:sp>
        <p:nvSpPr>
          <p:cNvPr id="12" name="フッター プレースホルダ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ja-JP" smtClean="0"/>
              <a:t>WWND’09 - Low-Mass Vector Mesons and Continuum at RHIC-PHENIX - K.Shigaki</a:t>
            </a:r>
            <a:endParaRPr lang="ja-JP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ja-JP" dirty="0" smtClean="0"/>
              <a:t>p</a:t>
            </a:r>
            <a:r>
              <a:rPr kumimoji="1" lang="en-US" altLang="ja-JP" dirty="0" smtClean="0"/>
              <a:t>robe of (partial) </a:t>
            </a:r>
            <a:r>
              <a:rPr kumimoji="1" lang="en-US" altLang="ja-JP" dirty="0" err="1" smtClean="0"/>
              <a:t>chiral</a:t>
            </a:r>
            <a:r>
              <a:rPr kumimoji="1" lang="en-US" altLang="ja-JP" dirty="0" smtClean="0"/>
              <a:t> symmetry restoration</a:t>
            </a:r>
          </a:p>
          <a:p>
            <a:pPr lvl="1"/>
            <a:r>
              <a:rPr lang="en-US" altLang="ja-JP" dirty="0" smtClean="0"/>
              <a:t>m</a:t>
            </a:r>
            <a:r>
              <a:rPr kumimoji="1" lang="en-US" altLang="ja-JP" dirty="0" smtClean="0"/>
              <a:t>ass modification of low-mass vector mesons</a:t>
            </a:r>
          </a:p>
          <a:p>
            <a:pPr lvl="2"/>
            <a:r>
              <a:rPr lang="en-US" altLang="ja-JP" dirty="0" smtClean="0"/>
              <a:t>mass spectrum shapes</a:t>
            </a:r>
          </a:p>
          <a:p>
            <a:pPr lvl="2"/>
            <a:r>
              <a:rPr lang="en-US" altLang="ja-JP" dirty="0" smtClean="0"/>
              <a:t>b</a:t>
            </a:r>
            <a:r>
              <a:rPr kumimoji="1" lang="en-US" altLang="ja-JP" dirty="0" smtClean="0"/>
              <a:t>ranching ratios</a:t>
            </a:r>
          </a:p>
          <a:p>
            <a:r>
              <a:rPr lang="en-US" altLang="ja-JP" dirty="0" smtClean="0"/>
              <a:t>q</a:t>
            </a:r>
            <a:r>
              <a:rPr kumimoji="1" lang="en-US" altLang="ja-JP" dirty="0" smtClean="0"/>
              <a:t>uark tomography</a:t>
            </a:r>
          </a:p>
          <a:p>
            <a:pPr lvl="1"/>
            <a:r>
              <a:rPr kumimoji="1" lang="en-US" altLang="ja-JP" dirty="0" smtClean="0"/>
              <a:t>flavor/spin dependence of quark energy loss</a:t>
            </a:r>
          </a:p>
          <a:p>
            <a:r>
              <a:rPr lang="en-US" altLang="ja-JP" dirty="0" smtClean="0"/>
              <a:t>(yet-to-be-understood) continuum enhancement</a:t>
            </a:r>
          </a:p>
          <a:p>
            <a:r>
              <a:rPr lang="en-US" altLang="ja-JP" dirty="0" smtClean="0">
                <a:solidFill>
                  <a:schemeClr val="accent5">
                    <a:lumMod val="75000"/>
                  </a:schemeClr>
                </a:solidFill>
              </a:rPr>
              <a:t>search for thermal radiation</a:t>
            </a:r>
          </a:p>
          <a:p>
            <a:pPr lvl="1"/>
            <a:r>
              <a:rPr lang="en-US" altLang="ja-JP" dirty="0" smtClean="0">
                <a:solidFill>
                  <a:schemeClr val="accent5">
                    <a:lumMod val="75000"/>
                  </a:schemeClr>
                </a:solidFill>
              </a:rPr>
              <a:t>t</a:t>
            </a:r>
            <a:r>
              <a:rPr kumimoji="1" lang="en-US" altLang="ja-JP" dirty="0" smtClean="0">
                <a:solidFill>
                  <a:schemeClr val="accent5">
                    <a:lumMod val="75000"/>
                  </a:schemeClr>
                </a:solidFill>
              </a:rPr>
              <a:t>hermal virtual photons</a:t>
            </a:r>
            <a:endParaRPr kumimoji="1" lang="ja-JP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57200" y="0"/>
            <a:ext cx="7543824" cy="836613"/>
          </a:xfrm>
        </p:spPr>
        <p:txBody>
          <a:bodyPr/>
          <a:lstStyle/>
          <a:p>
            <a:r>
              <a:rPr kumimoji="1" lang="en-US" altLang="ja-JP" dirty="0" smtClean="0"/>
              <a:t>Four(-or-More)-Fold Low-Mass Physics</a:t>
            </a:r>
            <a:endParaRPr kumimoji="1" lang="ja-JP" altLang="en-US" dirty="0"/>
          </a:p>
        </p:txBody>
      </p:sp>
      <p:sp>
        <p:nvSpPr>
          <p:cNvPr id="10" name="日付プレースホルダ 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2009/02/06</a:t>
            </a:r>
            <a:endParaRPr lang="ja-JP" altLang="ja-JP" dirty="0"/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857E7B7-A7E6-4BEF-80BC-9EC3AFC0D866}" type="slidenum">
              <a:rPr lang="en-US" altLang="ja-JP" smtClean="0"/>
              <a:pPr>
                <a:defRPr/>
              </a:pPr>
              <a:t>2</a:t>
            </a:fld>
            <a:r>
              <a:rPr lang="en-US" altLang="ja-JP" smtClean="0"/>
              <a:t>/28</a:t>
            </a:r>
            <a:endParaRPr lang="ja-JP" altLang="ja-JP" dirty="0"/>
          </a:p>
        </p:txBody>
      </p:sp>
      <p:sp>
        <p:nvSpPr>
          <p:cNvPr id="12" name="フッター プレースホルダ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ja-JP" smtClean="0"/>
              <a:t>WWND’09 - Low-Mass Vector Mesons and Continuum at RHIC-PHENIX - K.Shigaki</a:t>
            </a:r>
            <a:endParaRPr lang="ja-JP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RHIC-PHENIX, Relevant Data Sets</a:t>
            </a:r>
            <a:endParaRPr kumimoji="1" lang="ja-JP" altLang="en-US" dirty="0"/>
          </a:p>
        </p:txBody>
      </p:sp>
      <p:sp>
        <p:nvSpPr>
          <p:cNvPr id="11" name="日付プレースホルダ 10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2009/02/06</a:t>
            </a:r>
            <a:endParaRPr lang="ja-JP" altLang="ja-JP" dirty="0"/>
          </a:p>
        </p:txBody>
      </p:sp>
      <p:sp>
        <p:nvSpPr>
          <p:cNvPr id="12" name="スライド番号プレースホルダ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857E7B7-A7E6-4BEF-80BC-9EC3AFC0D866}" type="slidenum">
              <a:rPr lang="en-US" altLang="ja-JP" smtClean="0"/>
              <a:pPr>
                <a:defRPr/>
              </a:pPr>
              <a:t>3</a:t>
            </a:fld>
            <a:r>
              <a:rPr lang="en-US" altLang="ja-JP" smtClean="0"/>
              <a:t>/28</a:t>
            </a:r>
            <a:endParaRPr lang="ja-JP" altLang="ja-JP" dirty="0"/>
          </a:p>
        </p:txBody>
      </p:sp>
      <p:sp>
        <p:nvSpPr>
          <p:cNvPr id="13" name="フッター プレースホルダ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ja-JP" smtClean="0"/>
              <a:t>WWND’09 - Low-Mass Vector Mesons and Continuum at RHIC-PHENIX - K.Shigaki</a:t>
            </a:r>
            <a:endParaRPr lang="ja-JP" altLang="ja-JP" dirty="0"/>
          </a:p>
        </p:txBody>
      </p:sp>
      <p:pic>
        <p:nvPicPr>
          <p:cNvPr id="8" name="Picture 5" descr="PHENIXcn1-108-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643182"/>
            <a:ext cx="364333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コンテンツ プレースホルダ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ja-JP" dirty="0" smtClean="0"/>
              <a:t>fundamental strategy of PHENIX</a:t>
            </a:r>
          </a:p>
          <a:p>
            <a:pPr lvl="1"/>
            <a:r>
              <a:rPr lang="en-US" altLang="ja-JP" dirty="0" smtClean="0"/>
              <a:t>multiple probes with emphasis on transparent ones</a:t>
            </a:r>
          </a:p>
          <a:p>
            <a:pPr lvl="1"/>
            <a:r>
              <a:rPr lang="en-US" altLang="ja-JP" dirty="0" smtClean="0"/>
              <a:t>systematic studies of rare probes</a:t>
            </a:r>
          </a:p>
          <a:p>
            <a:pPr lvl="2"/>
            <a:r>
              <a:rPr lang="en-US" altLang="ja-JP" i="1" dirty="0" smtClean="0"/>
              <a:t>e.g.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di</a:t>
            </a:r>
            <a:r>
              <a:rPr lang="en-US" altLang="ja-JP" dirty="0" smtClean="0"/>
              <a:t>-electron</a:t>
            </a:r>
          </a:p>
          <a:p>
            <a:pPr lvl="1"/>
            <a:endParaRPr lang="en-US" altLang="ja-JP" dirty="0" smtClean="0"/>
          </a:p>
          <a:p>
            <a:pPr lvl="2"/>
            <a:endParaRPr lang="en-US" altLang="ja-JP" dirty="0" smtClean="0"/>
          </a:p>
          <a:p>
            <a:r>
              <a:rPr lang="en-US" altLang="ja-JP" dirty="0" smtClean="0"/>
              <a:t>data sets most relevant to this presentation</a:t>
            </a:r>
          </a:p>
          <a:p>
            <a:pPr lvl="1"/>
            <a:r>
              <a:rPr lang="en-US" altLang="ja-JP" dirty="0" err="1" smtClean="0"/>
              <a:t>p+p</a:t>
            </a:r>
            <a:r>
              <a:rPr lang="en-US" altLang="ja-JP" dirty="0" smtClean="0"/>
              <a:t>;	run 5;	100 M	  ( 55 G min. bias equiv.)</a:t>
            </a:r>
          </a:p>
          <a:p>
            <a:pPr lvl="1"/>
            <a:r>
              <a:rPr kumimoji="1" lang="en-US" altLang="ja-JP" dirty="0" err="1" smtClean="0"/>
              <a:t>d+Au</a:t>
            </a:r>
            <a:r>
              <a:rPr kumimoji="1" lang="en-US" altLang="ja-JP" dirty="0" smtClean="0"/>
              <a:t>;	run 3;	  </a:t>
            </a:r>
            <a:r>
              <a:rPr kumimoji="1" lang="en-US" altLang="ja-JP" sz="1000" dirty="0" smtClean="0"/>
              <a:t> </a:t>
            </a:r>
            <a:r>
              <a:rPr kumimoji="1" lang="en-US" altLang="ja-JP" dirty="0" smtClean="0"/>
              <a:t>50 M	  (3.8 G min. bias equiv.)</a:t>
            </a:r>
          </a:p>
          <a:p>
            <a:pPr lvl="1"/>
            <a:r>
              <a:rPr lang="en-US" altLang="ja-JP" dirty="0" err="1" smtClean="0"/>
              <a:t>Au+Au</a:t>
            </a:r>
            <a:r>
              <a:rPr lang="en-US" altLang="ja-JP" dirty="0" smtClean="0"/>
              <a:t>;	run 4;	800 M</a:t>
            </a:r>
          </a:p>
          <a:p>
            <a:pPr lvl="2"/>
            <a:r>
              <a:rPr lang="en-US" altLang="ja-JP" dirty="0" smtClean="0"/>
              <a:t>a</a:t>
            </a:r>
            <a:r>
              <a:rPr kumimoji="1" lang="en-US" altLang="ja-JP" dirty="0" smtClean="0"/>
              <a:t>ll data sets at </a:t>
            </a:r>
            <a:r>
              <a:rPr kumimoji="1" lang="en-US" altLang="ja-JP" dirty="0" smtClean="0">
                <a:sym typeface="Symbol"/>
              </a:rPr>
              <a:t>s</a:t>
            </a:r>
            <a:r>
              <a:rPr kumimoji="1" lang="en-US" altLang="ja-JP" baseline="-25000" dirty="0" smtClean="0"/>
              <a:t>(NN)</a:t>
            </a:r>
            <a:r>
              <a:rPr kumimoji="1" lang="en-US" altLang="ja-JP" dirty="0" smtClean="0"/>
              <a:t> = 200 </a:t>
            </a:r>
            <a:r>
              <a:rPr kumimoji="1" lang="en-US" altLang="ja-JP" dirty="0" err="1" smtClean="0"/>
              <a:t>GeV</a:t>
            </a:r>
            <a:endParaRPr kumimoji="1" lang="en-US" altLang="ja-JP" dirty="0" smtClean="0"/>
          </a:p>
          <a:p>
            <a:pPr lvl="2"/>
            <a:r>
              <a:rPr lang="en-US" altLang="ja-JP" dirty="0" smtClean="0"/>
              <a:t>more statistics available in later runs</a:t>
            </a:r>
            <a:endParaRPr kumimoji="1" lang="ja-JP" alt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11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ja-JP" dirty="0" smtClean="0">
                <a:ea typeface="ＭＳ Ｐゴシック" charset="-128"/>
              </a:rPr>
              <a:t>A Key Measurement: Di-Electron</a:t>
            </a:r>
          </a:p>
        </p:txBody>
      </p:sp>
      <p:pic>
        <p:nvPicPr>
          <p:cNvPr id="4100" name="Picture 2" descr="Phenix_2001_beam"/>
          <p:cNvPicPr>
            <a:picLocks noChangeAspect="1" noChangeArrowheads="1"/>
          </p:cNvPicPr>
          <p:nvPr/>
        </p:nvPicPr>
        <p:blipFill>
          <a:blip r:embed="rId3"/>
          <a:srcRect t="6982"/>
          <a:stretch>
            <a:fillRect/>
          </a:stretch>
        </p:blipFill>
        <p:spPr bwMode="auto">
          <a:xfrm>
            <a:off x="1892281" y="2071678"/>
            <a:ext cx="4894297" cy="4045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02"/>
          <p:cNvGrpSpPr>
            <a:grpSpLocks/>
          </p:cNvGrpSpPr>
          <p:nvPr/>
        </p:nvGrpSpPr>
        <p:grpSpPr bwMode="auto">
          <a:xfrm>
            <a:off x="2166824" y="4154381"/>
            <a:ext cx="2076877" cy="753466"/>
            <a:chOff x="465138" y="3422650"/>
            <a:chExt cx="2551527" cy="925513"/>
          </a:xfrm>
        </p:grpSpPr>
        <p:sp>
          <p:nvSpPr>
            <p:cNvPr id="4163" name="Freeform 9"/>
            <p:cNvSpPr>
              <a:spLocks/>
            </p:cNvSpPr>
            <p:nvPr/>
          </p:nvSpPr>
          <p:spPr bwMode="auto">
            <a:xfrm>
              <a:off x="719000" y="3435409"/>
              <a:ext cx="2297665" cy="769823"/>
            </a:xfrm>
            <a:custGeom>
              <a:avLst/>
              <a:gdLst>
                <a:gd name="T0" fmla="*/ 2147483647 w 1679"/>
                <a:gd name="T1" fmla="*/ 0 h 528"/>
                <a:gd name="T2" fmla="*/ 2147483647 w 1679"/>
                <a:gd name="T3" fmla="*/ 2147483647 h 528"/>
                <a:gd name="T4" fmla="*/ 2147483647 w 1679"/>
                <a:gd name="T5" fmla="*/ 2147483647 h 528"/>
                <a:gd name="T6" fmla="*/ 2147483647 w 1679"/>
                <a:gd name="T7" fmla="*/ 2147483647 h 528"/>
                <a:gd name="T8" fmla="*/ 2147483647 w 1679"/>
                <a:gd name="T9" fmla="*/ 2147483647 h 528"/>
                <a:gd name="T10" fmla="*/ 0 w 1679"/>
                <a:gd name="T11" fmla="*/ 2147483647 h 5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79"/>
                <a:gd name="T19" fmla="*/ 0 h 528"/>
                <a:gd name="T20" fmla="*/ 1679 w 1679"/>
                <a:gd name="T21" fmla="*/ 528 h 5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79" h="528">
                  <a:moveTo>
                    <a:pt x="1679" y="0"/>
                  </a:moveTo>
                  <a:cubicBezTo>
                    <a:pt x="1667" y="17"/>
                    <a:pt x="1640" y="67"/>
                    <a:pt x="1606" y="100"/>
                  </a:cubicBezTo>
                  <a:cubicBezTo>
                    <a:pt x="1572" y="133"/>
                    <a:pt x="1526" y="173"/>
                    <a:pt x="1477" y="199"/>
                  </a:cubicBezTo>
                  <a:cubicBezTo>
                    <a:pt x="1428" y="225"/>
                    <a:pt x="1382" y="239"/>
                    <a:pt x="1309" y="259"/>
                  </a:cubicBezTo>
                  <a:cubicBezTo>
                    <a:pt x="1236" y="279"/>
                    <a:pt x="1259" y="273"/>
                    <a:pt x="1041" y="318"/>
                  </a:cubicBezTo>
                  <a:lnTo>
                    <a:pt x="0" y="528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ja-JP"/>
            </a:p>
          </p:txBody>
        </p: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465138" y="3422650"/>
              <a:ext cx="2219522" cy="925513"/>
              <a:chOff x="1005" y="2332"/>
              <a:chExt cx="1565" cy="654"/>
            </a:xfrm>
          </p:grpSpPr>
          <p:grpSp>
            <p:nvGrpSpPr>
              <p:cNvPr id="5" name="Group 11"/>
              <p:cNvGrpSpPr>
                <a:grpSpLocks/>
              </p:cNvGrpSpPr>
              <p:nvPr/>
            </p:nvGrpSpPr>
            <p:grpSpPr bwMode="auto">
              <a:xfrm rot="-10124845">
                <a:off x="1005" y="2846"/>
                <a:ext cx="179" cy="140"/>
                <a:chOff x="4299" y="1335"/>
                <a:chExt cx="183" cy="144"/>
              </a:xfrm>
            </p:grpSpPr>
            <p:sp>
              <p:nvSpPr>
                <p:cNvPr id="4179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4302" y="1365"/>
                  <a:ext cx="57" cy="75"/>
                </a:xfrm>
                <a:prstGeom prst="line">
                  <a:avLst/>
                </a:prstGeom>
                <a:noFill/>
                <a:ln w="38100">
                  <a:solidFill>
                    <a:srgbClr val="ECF10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180" name="Line 13"/>
                <p:cNvSpPr>
                  <a:spLocks noChangeShapeType="1"/>
                </p:cNvSpPr>
                <p:nvPr/>
              </p:nvSpPr>
              <p:spPr bwMode="auto">
                <a:xfrm>
                  <a:off x="4305" y="1446"/>
                  <a:ext cx="81" cy="0"/>
                </a:xfrm>
                <a:prstGeom prst="line">
                  <a:avLst/>
                </a:prstGeom>
                <a:noFill/>
                <a:ln w="38100">
                  <a:solidFill>
                    <a:srgbClr val="ECF10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181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4308" y="1371"/>
                  <a:ext cx="174" cy="75"/>
                </a:xfrm>
                <a:prstGeom prst="line">
                  <a:avLst/>
                </a:prstGeom>
                <a:noFill/>
                <a:ln w="38100">
                  <a:solidFill>
                    <a:srgbClr val="ECF10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182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4389" y="1335"/>
                  <a:ext cx="24" cy="69"/>
                </a:xfrm>
                <a:prstGeom prst="line">
                  <a:avLst/>
                </a:prstGeom>
                <a:noFill/>
                <a:ln w="38100">
                  <a:solidFill>
                    <a:srgbClr val="ECF10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183" name="Line 16"/>
                <p:cNvSpPr>
                  <a:spLocks noChangeShapeType="1"/>
                </p:cNvSpPr>
                <p:nvPr/>
              </p:nvSpPr>
              <p:spPr bwMode="auto">
                <a:xfrm>
                  <a:off x="4359" y="1431"/>
                  <a:ext cx="93" cy="0"/>
                </a:xfrm>
                <a:prstGeom prst="line">
                  <a:avLst/>
                </a:prstGeom>
                <a:noFill/>
                <a:ln w="38100">
                  <a:solidFill>
                    <a:srgbClr val="ECF10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184" name="Line 17"/>
                <p:cNvSpPr>
                  <a:spLocks noChangeShapeType="1"/>
                </p:cNvSpPr>
                <p:nvPr/>
              </p:nvSpPr>
              <p:spPr bwMode="auto">
                <a:xfrm>
                  <a:off x="4299" y="1443"/>
                  <a:ext cx="36" cy="36"/>
                </a:xfrm>
                <a:prstGeom prst="line">
                  <a:avLst/>
                </a:prstGeom>
                <a:noFill/>
                <a:ln w="38100">
                  <a:solidFill>
                    <a:srgbClr val="ECF10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185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4299" y="1407"/>
                  <a:ext cx="0" cy="45"/>
                </a:xfrm>
                <a:prstGeom prst="line">
                  <a:avLst/>
                </a:prstGeom>
                <a:noFill/>
                <a:ln w="38100">
                  <a:solidFill>
                    <a:srgbClr val="ECF10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186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4341" y="1344"/>
                  <a:ext cx="33" cy="75"/>
                </a:xfrm>
                <a:prstGeom prst="line">
                  <a:avLst/>
                </a:prstGeom>
                <a:noFill/>
                <a:ln w="38100">
                  <a:solidFill>
                    <a:srgbClr val="ECF10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187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4401" y="1398"/>
                  <a:ext cx="48" cy="21"/>
                </a:xfrm>
                <a:prstGeom prst="line">
                  <a:avLst/>
                </a:prstGeom>
                <a:noFill/>
                <a:ln w="38100">
                  <a:solidFill>
                    <a:srgbClr val="ECF10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188" name="Line 21"/>
                <p:cNvSpPr>
                  <a:spLocks noChangeShapeType="1"/>
                </p:cNvSpPr>
                <p:nvPr/>
              </p:nvSpPr>
              <p:spPr bwMode="auto">
                <a:xfrm>
                  <a:off x="4341" y="1449"/>
                  <a:ext cx="27" cy="21"/>
                </a:xfrm>
                <a:prstGeom prst="line">
                  <a:avLst/>
                </a:prstGeom>
                <a:noFill/>
                <a:ln w="38100">
                  <a:solidFill>
                    <a:srgbClr val="ECF10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189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4404" y="1359"/>
                  <a:ext cx="36" cy="33"/>
                </a:xfrm>
                <a:prstGeom prst="line">
                  <a:avLst/>
                </a:prstGeom>
                <a:noFill/>
                <a:ln w="38100">
                  <a:solidFill>
                    <a:srgbClr val="ECF10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190" name="Line 23"/>
                <p:cNvSpPr>
                  <a:spLocks noChangeShapeType="1"/>
                </p:cNvSpPr>
                <p:nvPr/>
              </p:nvSpPr>
              <p:spPr bwMode="auto">
                <a:xfrm flipH="1" flipV="1">
                  <a:off x="4371" y="1359"/>
                  <a:ext cx="9" cy="48"/>
                </a:xfrm>
                <a:prstGeom prst="line">
                  <a:avLst/>
                </a:prstGeom>
                <a:noFill/>
                <a:ln w="38100" cap="rnd">
                  <a:solidFill>
                    <a:srgbClr val="ECF10D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191" name="Line 24"/>
                <p:cNvSpPr>
                  <a:spLocks noChangeShapeType="1"/>
                </p:cNvSpPr>
                <p:nvPr/>
              </p:nvSpPr>
              <p:spPr bwMode="auto">
                <a:xfrm>
                  <a:off x="4383" y="1416"/>
                  <a:ext cx="24" cy="45"/>
                </a:xfrm>
                <a:prstGeom prst="line">
                  <a:avLst/>
                </a:prstGeom>
                <a:noFill/>
                <a:ln w="38100">
                  <a:solidFill>
                    <a:srgbClr val="ECF10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sp>
            <p:nvSpPr>
              <p:cNvPr id="4166" name="Oval 25"/>
              <p:cNvSpPr>
                <a:spLocks noChangeArrowheads="1"/>
              </p:cNvSpPr>
              <p:nvPr/>
            </p:nvSpPr>
            <p:spPr bwMode="auto">
              <a:xfrm>
                <a:off x="1269" y="2846"/>
                <a:ext cx="35" cy="37"/>
              </a:xfrm>
              <a:prstGeom prst="ellipse">
                <a:avLst/>
              </a:prstGeom>
              <a:solidFill>
                <a:srgbClr val="ECF10D"/>
              </a:solidFill>
              <a:ln w="9525">
                <a:solidFill>
                  <a:srgbClr val="ECF10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ja-JP"/>
              </a:p>
            </p:txBody>
          </p:sp>
          <p:grpSp>
            <p:nvGrpSpPr>
              <p:cNvPr id="6" name="Group 26"/>
              <p:cNvGrpSpPr>
                <a:grpSpLocks/>
              </p:cNvGrpSpPr>
              <p:nvPr/>
            </p:nvGrpSpPr>
            <p:grpSpPr bwMode="auto">
              <a:xfrm>
                <a:off x="2055" y="2646"/>
                <a:ext cx="211" cy="77"/>
                <a:chOff x="2058" y="2680"/>
                <a:chExt cx="216" cy="78"/>
              </a:xfrm>
            </p:grpSpPr>
            <p:sp>
              <p:nvSpPr>
                <p:cNvPr id="4172" name="Oval 27"/>
                <p:cNvSpPr>
                  <a:spLocks noChangeArrowheads="1"/>
                </p:cNvSpPr>
                <p:nvPr/>
              </p:nvSpPr>
              <p:spPr bwMode="auto">
                <a:xfrm>
                  <a:off x="2058" y="2720"/>
                  <a:ext cx="36" cy="38"/>
                </a:xfrm>
                <a:prstGeom prst="ellipse">
                  <a:avLst/>
                </a:prstGeom>
                <a:solidFill>
                  <a:srgbClr val="ECF10D"/>
                </a:solidFill>
                <a:ln w="9525">
                  <a:solidFill>
                    <a:srgbClr val="ECF1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ja-JP"/>
                </a:p>
              </p:txBody>
            </p:sp>
            <p:sp>
              <p:nvSpPr>
                <p:cNvPr id="4173" name="Oval 28"/>
                <p:cNvSpPr>
                  <a:spLocks noChangeArrowheads="1"/>
                </p:cNvSpPr>
                <p:nvPr/>
              </p:nvSpPr>
              <p:spPr bwMode="auto">
                <a:xfrm>
                  <a:off x="2098" y="2710"/>
                  <a:ext cx="36" cy="38"/>
                </a:xfrm>
                <a:prstGeom prst="ellipse">
                  <a:avLst/>
                </a:prstGeom>
                <a:solidFill>
                  <a:srgbClr val="ECF10D"/>
                </a:solidFill>
                <a:ln w="9525">
                  <a:solidFill>
                    <a:srgbClr val="ECF1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ja-JP"/>
                </a:p>
              </p:txBody>
            </p:sp>
            <p:sp>
              <p:nvSpPr>
                <p:cNvPr id="4174" name="Oval 29"/>
                <p:cNvSpPr>
                  <a:spLocks noChangeArrowheads="1"/>
                </p:cNvSpPr>
                <p:nvPr/>
              </p:nvSpPr>
              <p:spPr bwMode="auto">
                <a:xfrm>
                  <a:off x="2130" y="2702"/>
                  <a:ext cx="36" cy="38"/>
                </a:xfrm>
                <a:prstGeom prst="ellipse">
                  <a:avLst/>
                </a:prstGeom>
                <a:solidFill>
                  <a:srgbClr val="ECF10D"/>
                </a:solidFill>
                <a:ln w="9525">
                  <a:solidFill>
                    <a:srgbClr val="ECF1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ja-JP"/>
                </a:p>
              </p:txBody>
            </p:sp>
            <p:sp>
              <p:nvSpPr>
                <p:cNvPr id="4175" name="Oval 30"/>
                <p:cNvSpPr>
                  <a:spLocks noChangeArrowheads="1"/>
                </p:cNvSpPr>
                <p:nvPr/>
              </p:nvSpPr>
              <p:spPr bwMode="auto">
                <a:xfrm>
                  <a:off x="2162" y="2694"/>
                  <a:ext cx="36" cy="38"/>
                </a:xfrm>
                <a:prstGeom prst="ellipse">
                  <a:avLst/>
                </a:prstGeom>
                <a:solidFill>
                  <a:srgbClr val="ECF10D"/>
                </a:solidFill>
                <a:ln w="9525">
                  <a:solidFill>
                    <a:srgbClr val="ECF1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ja-JP"/>
                </a:p>
              </p:txBody>
            </p:sp>
            <p:sp>
              <p:nvSpPr>
                <p:cNvPr id="4176" name="Oval 31"/>
                <p:cNvSpPr>
                  <a:spLocks noChangeArrowheads="1"/>
                </p:cNvSpPr>
                <p:nvPr/>
              </p:nvSpPr>
              <p:spPr bwMode="auto">
                <a:xfrm>
                  <a:off x="2194" y="2686"/>
                  <a:ext cx="36" cy="38"/>
                </a:xfrm>
                <a:prstGeom prst="ellipse">
                  <a:avLst/>
                </a:prstGeom>
                <a:solidFill>
                  <a:srgbClr val="ECF10D"/>
                </a:solidFill>
                <a:ln w="9525">
                  <a:solidFill>
                    <a:srgbClr val="ECF1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ja-JP"/>
                </a:p>
              </p:txBody>
            </p:sp>
            <p:sp>
              <p:nvSpPr>
                <p:cNvPr id="4177" name="Oval 32"/>
                <p:cNvSpPr>
                  <a:spLocks noChangeArrowheads="1"/>
                </p:cNvSpPr>
                <p:nvPr/>
              </p:nvSpPr>
              <p:spPr bwMode="auto">
                <a:xfrm>
                  <a:off x="2218" y="2682"/>
                  <a:ext cx="36" cy="38"/>
                </a:xfrm>
                <a:prstGeom prst="ellipse">
                  <a:avLst/>
                </a:prstGeom>
                <a:solidFill>
                  <a:srgbClr val="ECF10D"/>
                </a:solidFill>
                <a:ln w="9525">
                  <a:solidFill>
                    <a:srgbClr val="ECF1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ja-JP"/>
                </a:p>
              </p:txBody>
            </p:sp>
            <p:sp>
              <p:nvSpPr>
                <p:cNvPr id="4178" name="Oval 33"/>
                <p:cNvSpPr>
                  <a:spLocks noChangeArrowheads="1"/>
                </p:cNvSpPr>
                <p:nvPr/>
              </p:nvSpPr>
              <p:spPr bwMode="auto">
                <a:xfrm>
                  <a:off x="2238" y="2680"/>
                  <a:ext cx="36" cy="38"/>
                </a:xfrm>
                <a:prstGeom prst="ellipse">
                  <a:avLst/>
                </a:prstGeom>
                <a:solidFill>
                  <a:srgbClr val="ECF10D"/>
                </a:solidFill>
                <a:ln w="9525">
                  <a:solidFill>
                    <a:srgbClr val="ECF1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ja-JP"/>
                </a:p>
              </p:txBody>
            </p:sp>
          </p:grpSp>
          <p:sp>
            <p:nvSpPr>
              <p:cNvPr id="4168" name="Line 34"/>
              <p:cNvSpPr>
                <a:spLocks noChangeShapeType="1"/>
              </p:cNvSpPr>
              <p:nvPr/>
            </p:nvSpPr>
            <p:spPr bwMode="auto">
              <a:xfrm flipH="1">
                <a:off x="1604" y="2786"/>
                <a:ext cx="147" cy="93"/>
              </a:xfrm>
              <a:prstGeom prst="line">
                <a:avLst/>
              </a:prstGeom>
              <a:noFill/>
              <a:ln w="38100" cap="rnd">
                <a:solidFill>
                  <a:srgbClr val="ECF10D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169" name="Line 35"/>
              <p:cNvSpPr>
                <a:spLocks noChangeShapeType="1"/>
              </p:cNvSpPr>
              <p:nvPr/>
            </p:nvSpPr>
            <p:spPr bwMode="auto">
              <a:xfrm flipH="1">
                <a:off x="1633" y="2737"/>
                <a:ext cx="341" cy="194"/>
              </a:xfrm>
              <a:prstGeom prst="line">
                <a:avLst/>
              </a:prstGeom>
              <a:noFill/>
              <a:ln w="38100" cap="rnd">
                <a:solidFill>
                  <a:srgbClr val="ECF10D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170" name="Line 36"/>
              <p:cNvSpPr>
                <a:spLocks noChangeShapeType="1"/>
              </p:cNvSpPr>
              <p:nvPr/>
            </p:nvSpPr>
            <p:spPr bwMode="auto">
              <a:xfrm>
                <a:off x="1539" y="2698"/>
                <a:ext cx="303" cy="39"/>
              </a:xfrm>
              <a:prstGeom prst="line">
                <a:avLst/>
              </a:prstGeom>
              <a:noFill/>
              <a:ln w="38100" cap="rnd">
                <a:solidFill>
                  <a:srgbClr val="ECF10D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171" name="Text Box 37"/>
              <p:cNvSpPr txBox="1">
                <a:spLocks noChangeArrowheads="1"/>
              </p:cNvSpPr>
              <p:nvPr/>
            </p:nvSpPr>
            <p:spPr bwMode="auto">
              <a:xfrm>
                <a:off x="2285" y="2332"/>
                <a:ext cx="285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>
                    <a:latin typeface="Tahoma" pitchFamily="34" charset="0"/>
                    <a:ea typeface="ＭＳ Ｐゴシック" charset="-128"/>
                    <a:cs typeface="Arial" charset="0"/>
                  </a:rPr>
                  <a:t>e</a:t>
                </a:r>
                <a:r>
                  <a:rPr lang="en-US" altLang="ja-JP" baseline="30000">
                    <a:latin typeface="Symbol" pitchFamily="18" charset="2"/>
                    <a:ea typeface="ＭＳ Ｐゴシック" charset="-128"/>
                    <a:cs typeface="Arial" charset="0"/>
                  </a:rPr>
                  <a:t>-</a:t>
                </a:r>
              </a:p>
            </p:txBody>
          </p:sp>
        </p:grpSp>
      </p:grpSp>
      <p:grpSp>
        <p:nvGrpSpPr>
          <p:cNvPr id="7" name="Group 100"/>
          <p:cNvGrpSpPr>
            <a:grpSpLocks/>
          </p:cNvGrpSpPr>
          <p:nvPr/>
        </p:nvGrpSpPr>
        <p:grpSpPr bwMode="auto">
          <a:xfrm>
            <a:off x="4294199" y="2298620"/>
            <a:ext cx="1263962" cy="1886896"/>
            <a:chOff x="3079518" y="1154113"/>
            <a:chExt cx="1552807" cy="2318504"/>
          </a:xfrm>
        </p:grpSpPr>
        <p:grpSp>
          <p:nvGrpSpPr>
            <p:cNvPr id="8" name="Group 99"/>
            <p:cNvGrpSpPr>
              <a:grpSpLocks/>
            </p:cNvGrpSpPr>
            <p:nvPr/>
          </p:nvGrpSpPr>
          <p:grpSpPr bwMode="auto">
            <a:xfrm>
              <a:off x="3079518" y="1154113"/>
              <a:ext cx="1552807" cy="2318504"/>
              <a:chOff x="3079518" y="1154113"/>
              <a:chExt cx="1552807" cy="2318504"/>
            </a:xfrm>
          </p:grpSpPr>
          <p:grpSp>
            <p:nvGrpSpPr>
              <p:cNvPr id="9" name="Group 40"/>
              <p:cNvGrpSpPr>
                <a:grpSpLocks/>
              </p:cNvGrpSpPr>
              <p:nvPr/>
            </p:nvGrpSpPr>
            <p:grpSpPr bwMode="auto">
              <a:xfrm rot="-1578770">
                <a:off x="4355869" y="1154113"/>
                <a:ext cx="276456" cy="278966"/>
                <a:chOff x="4068" y="960"/>
                <a:chExt cx="201" cy="201"/>
              </a:xfrm>
            </p:grpSpPr>
            <p:sp>
              <p:nvSpPr>
                <p:cNvPr id="4145" name="Freeform 41"/>
                <p:cNvSpPr>
                  <a:spLocks/>
                </p:cNvSpPr>
                <p:nvPr/>
              </p:nvSpPr>
              <p:spPr bwMode="auto">
                <a:xfrm>
                  <a:off x="4077" y="1140"/>
                  <a:ext cx="3" cy="9"/>
                </a:xfrm>
                <a:custGeom>
                  <a:avLst/>
                  <a:gdLst>
                    <a:gd name="T0" fmla="*/ 3 w 3"/>
                    <a:gd name="T1" fmla="*/ 9 h 9"/>
                    <a:gd name="T2" fmla="*/ 0 w 3"/>
                    <a:gd name="T3" fmla="*/ 0 h 9"/>
                    <a:gd name="T4" fmla="*/ 3 w 3"/>
                    <a:gd name="T5" fmla="*/ 9 h 9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9"/>
                    <a:gd name="T11" fmla="*/ 3 w 3"/>
                    <a:gd name="T12" fmla="*/ 9 h 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9">
                      <a:moveTo>
                        <a:pt x="3" y="9"/>
                      </a:moveTo>
                      <a:cubicBezTo>
                        <a:pt x="2" y="6"/>
                        <a:pt x="0" y="0"/>
                        <a:pt x="0" y="0"/>
                      </a:cubicBezTo>
                      <a:cubicBezTo>
                        <a:pt x="0" y="0"/>
                        <a:pt x="2" y="6"/>
                        <a:pt x="3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8100">
                  <a:solidFill>
                    <a:srgbClr val="ECF10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/>
                </a:p>
              </p:txBody>
            </p:sp>
            <p:sp>
              <p:nvSpPr>
                <p:cNvPr id="4146" name="Freeform 42"/>
                <p:cNvSpPr>
                  <a:spLocks/>
                </p:cNvSpPr>
                <p:nvPr/>
              </p:nvSpPr>
              <p:spPr bwMode="auto">
                <a:xfrm>
                  <a:off x="4080" y="960"/>
                  <a:ext cx="186" cy="189"/>
                </a:xfrm>
                <a:custGeom>
                  <a:avLst/>
                  <a:gdLst>
                    <a:gd name="T0" fmla="*/ 0 w 186"/>
                    <a:gd name="T1" fmla="*/ 189 h 189"/>
                    <a:gd name="T2" fmla="*/ 129 w 186"/>
                    <a:gd name="T3" fmla="*/ 48 h 189"/>
                    <a:gd name="T4" fmla="*/ 186 w 186"/>
                    <a:gd name="T5" fmla="*/ 63 h 189"/>
                    <a:gd name="T6" fmla="*/ 174 w 186"/>
                    <a:gd name="T7" fmla="*/ 0 h 189"/>
                    <a:gd name="T8" fmla="*/ 132 w 186"/>
                    <a:gd name="T9" fmla="*/ 84 h 189"/>
                    <a:gd name="T10" fmla="*/ 18 w 186"/>
                    <a:gd name="T11" fmla="*/ 138 h 189"/>
                    <a:gd name="T12" fmla="*/ 0 w 186"/>
                    <a:gd name="T13" fmla="*/ 189 h 18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86"/>
                    <a:gd name="T22" fmla="*/ 0 h 189"/>
                    <a:gd name="T23" fmla="*/ 186 w 186"/>
                    <a:gd name="T24" fmla="*/ 189 h 18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86" h="189">
                      <a:moveTo>
                        <a:pt x="0" y="189"/>
                      </a:moveTo>
                      <a:lnTo>
                        <a:pt x="129" y="48"/>
                      </a:lnTo>
                      <a:lnTo>
                        <a:pt x="186" y="63"/>
                      </a:lnTo>
                      <a:lnTo>
                        <a:pt x="174" y="0"/>
                      </a:lnTo>
                      <a:lnTo>
                        <a:pt x="132" y="84"/>
                      </a:lnTo>
                      <a:lnTo>
                        <a:pt x="18" y="138"/>
                      </a:lnTo>
                      <a:lnTo>
                        <a:pt x="0" y="189"/>
                      </a:lnTo>
                      <a:close/>
                    </a:path>
                  </a:pathLst>
                </a:custGeom>
                <a:solidFill>
                  <a:srgbClr val="ECF10D"/>
                </a:solidFill>
                <a:ln w="38100">
                  <a:solidFill>
                    <a:srgbClr val="ECF10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/>
                </a:p>
              </p:txBody>
            </p:sp>
            <p:sp>
              <p:nvSpPr>
                <p:cNvPr id="4147" name="Freeform 43"/>
                <p:cNvSpPr>
                  <a:spLocks/>
                </p:cNvSpPr>
                <p:nvPr/>
              </p:nvSpPr>
              <p:spPr bwMode="auto">
                <a:xfrm>
                  <a:off x="4074" y="1143"/>
                  <a:ext cx="15" cy="6"/>
                </a:xfrm>
                <a:custGeom>
                  <a:avLst/>
                  <a:gdLst>
                    <a:gd name="T0" fmla="*/ 0 w 15"/>
                    <a:gd name="T1" fmla="*/ 6 h 6"/>
                    <a:gd name="T2" fmla="*/ 15 w 15"/>
                    <a:gd name="T3" fmla="*/ 0 h 6"/>
                    <a:gd name="T4" fmla="*/ 0 w 15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15"/>
                    <a:gd name="T10" fmla="*/ 0 h 6"/>
                    <a:gd name="T11" fmla="*/ 15 w 15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" h="6">
                      <a:moveTo>
                        <a:pt x="0" y="6"/>
                      </a:moveTo>
                      <a:cubicBezTo>
                        <a:pt x="5" y="4"/>
                        <a:pt x="15" y="0"/>
                        <a:pt x="15" y="0"/>
                      </a:cubicBezTo>
                      <a:cubicBezTo>
                        <a:pt x="15" y="0"/>
                        <a:pt x="5" y="4"/>
                        <a:pt x="0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8100">
                  <a:solidFill>
                    <a:srgbClr val="ECF10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/>
                </a:p>
              </p:txBody>
            </p:sp>
            <p:sp>
              <p:nvSpPr>
                <p:cNvPr id="4148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4077" y="1083"/>
                  <a:ext cx="189" cy="69"/>
                </a:xfrm>
                <a:prstGeom prst="line">
                  <a:avLst/>
                </a:prstGeom>
                <a:noFill/>
                <a:ln w="38100">
                  <a:solidFill>
                    <a:srgbClr val="ECF10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149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4080" y="1017"/>
                  <a:ext cx="54" cy="120"/>
                </a:xfrm>
                <a:prstGeom prst="line">
                  <a:avLst/>
                </a:prstGeom>
                <a:noFill/>
                <a:ln w="38100">
                  <a:solidFill>
                    <a:srgbClr val="ECF10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150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4140" y="993"/>
                  <a:ext cx="12" cy="90"/>
                </a:xfrm>
                <a:prstGeom prst="line">
                  <a:avLst/>
                </a:prstGeom>
                <a:noFill/>
                <a:ln w="38100">
                  <a:solidFill>
                    <a:srgbClr val="ECF10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151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4158" y="1056"/>
                  <a:ext cx="108" cy="24"/>
                </a:xfrm>
                <a:prstGeom prst="line">
                  <a:avLst/>
                </a:prstGeom>
                <a:noFill/>
                <a:ln w="38100">
                  <a:solidFill>
                    <a:srgbClr val="ECF10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152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4173" y="987"/>
                  <a:ext cx="15" cy="60"/>
                </a:xfrm>
                <a:prstGeom prst="line">
                  <a:avLst/>
                </a:prstGeom>
                <a:noFill/>
                <a:ln w="38100">
                  <a:solidFill>
                    <a:srgbClr val="ECF10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153" name="Line 49"/>
                <p:cNvSpPr>
                  <a:spLocks noChangeShapeType="1"/>
                </p:cNvSpPr>
                <p:nvPr/>
              </p:nvSpPr>
              <p:spPr bwMode="auto">
                <a:xfrm flipH="1" flipV="1">
                  <a:off x="4068" y="1038"/>
                  <a:ext cx="30" cy="78"/>
                </a:xfrm>
                <a:prstGeom prst="line">
                  <a:avLst/>
                </a:prstGeom>
                <a:noFill/>
                <a:ln w="38100">
                  <a:solidFill>
                    <a:srgbClr val="ECF10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154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4089" y="1122"/>
                  <a:ext cx="180" cy="6"/>
                </a:xfrm>
                <a:prstGeom prst="line">
                  <a:avLst/>
                </a:prstGeom>
                <a:noFill/>
                <a:ln w="38100">
                  <a:solidFill>
                    <a:srgbClr val="ECF10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155" name="Line 51"/>
                <p:cNvSpPr>
                  <a:spLocks noChangeShapeType="1"/>
                </p:cNvSpPr>
                <p:nvPr/>
              </p:nvSpPr>
              <p:spPr bwMode="auto">
                <a:xfrm flipH="1" flipV="1">
                  <a:off x="4068" y="1062"/>
                  <a:ext cx="12" cy="63"/>
                </a:xfrm>
                <a:prstGeom prst="line">
                  <a:avLst/>
                </a:prstGeom>
                <a:noFill/>
                <a:ln w="38100">
                  <a:solidFill>
                    <a:srgbClr val="ECF10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156" name="Line 52"/>
                <p:cNvSpPr>
                  <a:spLocks noChangeShapeType="1"/>
                </p:cNvSpPr>
                <p:nvPr/>
              </p:nvSpPr>
              <p:spPr bwMode="auto">
                <a:xfrm>
                  <a:off x="4083" y="1140"/>
                  <a:ext cx="75" cy="9"/>
                </a:xfrm>
                <a:prstGeom prst="line">
                  <a:avLst/>
                </a:prstGeom>
                <a:noFill/>
                <a:ln w="38100">
                  <a:solidFill>
                    <a:srgbClr val="ECF10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157" name="Line 53"/>
                <p:cNvSpPr>
                  <a:spLocks noChangeShapeType="1"/>
                </p:cNvSpPr>
                <p:nvPr/>
              </p:nvSpPr>
              <p:spPr bwMode="auto">
                <a:xfrm flipV="1">
                  <a:off x="4113" y="1092"/>
                  <a:ext cx="114" cy="3"/>
                </a:xfrm>
                <a:prstGeom prst="line">
                  <a:avLst/>
                </a:prstGeom>
                <a:noFill/>
                <a:ln w="38100">
                  <a:solidFill>
                    <a:srgbClr val="ECF10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158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4107" y="1011"/>
                  <a:ext cx="6" cy="54"/>
                </a:xfrm>
                <a:prstGeom prst="line">
                  <a:avLst/>
                </a:prstGeom>
                <a:noFill/>
                <a:ln w="38100">
                  <a:solidFill>
                    <a:srgbClr val="ECF10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159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4188" y="1068"/>
                  <a:ext cx="21" cy="51"/>
                </a:xfrm>
                <a:prstGeom prst="line">
                  <a:avLst/>
                </a:prstGeom>
                <a:noFill/>
                <a:ln w="38100">
                  <a:solidFill>
                    <a:srgbClr val="ECF10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160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4131" y="1089"/>
                  <a:ext cx="21" cy="36"/>
                </a:xfrm>
                <a:prstGeom prst="line">
                  <a:avLst/>
                </a:prstGeom>
                <a:noFill/>
                <a:ln w="38100">
                  <a:solidFill>
                    <a:srgbClr val="ECF10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161" name="Line 57"/>
                <p:cNvSpPr>
                  <a:spLocks noChangeShapeType="1"/>
                </p:cNvSpPr>
                <p:nvPr/>
              </p:nvSpPr>
              <p:spPr bwMode="auto">
                <a:xfrm>
                  <a:off x="4119" y="1140"/>
                  <a:ext cx="81" cy="21"/>
                </a:xfrm>
                <a:prstGeom prst="line">
                  <a:avLst/>
                </a:prstGeom>
                <a:noFill/>
                <a:ln w="38100">
                  <a:solidFill>
                    <a:srgbClr val="ECF10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162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4185" y="1044"/>
                  <a:ext cx="57" cy="21"/>
                </a:xfrm>
                <a:prstGeom prst="line">
                  <a:avLst/>
                </a:prstGeom>
                <a:noFill/>
                <a:ln w="38100">
                  <a:solidFill>
                    <a:srgbClr val="ECF10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sp>
            <p:nvSpPr>
              <p:cNvPr id="4137" name="Freeform 59"/>
              <p:cNvSpPr>
                <a:spLocks/>
              </p:cNvSpPr>
              <p:nvPr/>
            </p:nvSpPr>
            <p:spPr bwMode="auto">
              <a:xfrm rot="16385800" flipV="1">
                <a:off x="2695408" y="1785014"/>
                <a:ext cx="2071713" cy="1303494"/>
              </a:xfrm>
              <a:custGeom>
                <a:avLst/>
                <a:gdLst>
                  <a:gd name="T0" fmla="*/ 0 w 1499"/>
                  <a:gd name="T1" fmla="*/ 2147483647 h 945"/>
                  <a:gd name="T2" fmla="*/ 2147483647 w 1499"/>
                  <a:gd name="T3" fmla="*/ 2147483647 h 945"/>
                  <a:gd name="T4" fmla="*/ 2147483647 w 1499"/>
                  <a:gd name="T5" fmla="*/ 2147483647 h 945"/>
                  <a:gd name="T6" fmla="*/ 2147483647 w 1499"/>
                  <a:gd name="T7" fmla="*/ 0 h 94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99"/>
                  <a:gd name="T13" fmla="*/ 0 h 945"/>
                  <a:gd name="T14" fmla="*/ 1499 w 1499"/>
                  <a:gd name="T15" fmla="*/ 945 h 94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99" h="945">
                    <a:moveTo>
                      <a:pt x="0" y="945"/>
                    </a:moveTo>
                    <a:cubicBezTo>
                      <a:pt x="61" y="784"/>
                      <a:pt x="104" y="682"/>
                      <a:pt x="207" y="575"/>
                    </a:cubicBezTo>
                    <a:cubicBezTo>
                      <a:pt x="311" y="468"/>
                      <a:pt x="406" y="397"/>
                      <a:pt x="621" y="301"/>
                    </a:cubicBezTo>
                    <a:cubicBezTo>
                      <a:pt x="836" y="205"/>
                      <a:pt x="1166" y="106"/>
                      <a:pt x="1499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/>
              </a:p>
            </p:txBody>
          </p:sp>
          <p:sp>
            <p:nvSpPr>
              <p:cNvPr id="4138" name="Text Box 60"/>
              <p:cNvSpPr txBox="1">
                <a:spLocks noChangeArrowheads="1"/>
              </p:cNvSpPr>
              <p:nvPr/>
            </p:nvSpPr>
            <p:spPr bwMode="auto">
              <a:xfrm rot="-967328">
                <a:off x="3602379" y="3093071"/>
                <a:ext cx="446583" cy="3667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>
                    <a:latin typeface="Tahoma" pitchFamily="34" charset="0"/>
                    <a:ea typeface="ＭＳ Ｐゴシック" charset="-128"/>
                    <a:cs typeface="Arial" charset="0"/>
                  </a:rPr>
                  <a:t>e</a:t>
                </a:r>
                <a:r>
                  <a:rPr lang="en-US" altLang="ja-JP" baseline="30000">
                    <a:latin typeface="Tahoma" pitchFamily="34" charset="0"/>
                    <a:ea typeface="ＭＳ Ｐゴシック" charset="-128"/>
                    <a:cs typeface="Arial" charset="0"/>
                  </a:rPr>
                  <a:t>+</a:t>
                </a:r>
              </a:p>
            </p:txBody>
          </p:sp>
          <p:sp>
            <p:nvSpPr>
              <p:cNvPr id="4139" name="Oval 61"/>
              <p:cNvSpPr>
                <a:spLocks noChangeArrowheads="1"/>
              </p:cNvSpPr>
              <p:nvPr/>
            </p:nvSpPr>
            <p:spPr bwMode="auto">
              <a:xfrm rot="-967328">
                <a:off x="3920377" y="2597752"/>
                <a:ext cx="51038" cy="53811"/>
              </a:xfrm>
              <a:prstGeom prst="ellipse">
                <a:avLst/>
              </a:prstGeom>
              <a:solidFill>
                <a:srgbClr val="ECF10D"/>
              </a:solidFill>
              <a:ln w="9525">
                <a:solidFill>
                  <a:srgbClr val="ECF10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ja-JP"/>
              </a:p>
            </p:txBody>
          </p:sp>
          <p:sp>
            <p:nvSpPr>
              <p:cNvPr id="4140" name="Oval 62"/>
              <p:cNvSpPr>
                <a:spLocks noChangeArrowheads="1"/>
              </p:cNvSpPr>
              <p:nvPr/>
            </p:nvSpPr>
            <p:spPr bwMode="auto">
              <a:xfrm rot="-967328">
                <a:off x="3853410" y="2735401"/>
                <a:ext cx="48202" cy="50978"/>
              </a:xfrm>
              <a:prstGeom prst="ellipse">
                <a:avLst/>
              </a:prstGeom>
              <a:solidFill>
                <a:srgbClr val="ECF10D"/>
              </a:solidFill>
              <a:ln w="9525">
                <a:solidFill>
                  <a:srgbClr val="ECF10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ja-JP"/>
              </a:p>
            </p:txBody>
          </p:sp>
          <p:sp>
            <p:nvSpPr>
              <p:cNvPr id="4141" name="Line 63"/>
              <p:cNvSpPr>
                <a:spLocks noChangeShapeType="1"/>
              </p:cNvSpPr>
              <p:nvPr/>
            </p:nvSpPr>
            <p:spPr bwMode="auto">
              <a:xfrm rot="20632672" flipV="1">
                <a:off x="4126252" y="1972341"/>
                <a:ext cx="80810" cy="233651"/>
              </a:xfrm>
              <a:prstGeom prst="line">
                <a:avLst/>
              </a:prstGeom>
              <a:noFill/>
              <a:ln w="38100" cap="rnd">
                <a:solidFill>
                  <a:srgbClr val="ECF10D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142" name="Line 64"/>
              <p:cNvSpPr>
                <a:spLocks noChangeShapeType="1"/>
              </p:cNvSpPr>
              <p:nvPr/>
            </p:nvSpPr>
            <p:spPr bwMode="auto">
              <a:xfrm rot="20632672" flipV="1">
                <a:off x="3920177" y="1912828"/>
                <a:ext cx="191392" cy="596166"/>
              </a:xfrm>
              <a:prstGeom prst="line">
                <a:avLst/>
              </a:prstGeom>
              <a:noFill/>
              <a:ln w="38100" cap="rnd">
                <a:solidFill>
                  <a:srgbClr val="ECF10D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143" name="Line 65"/>
              <p:cNvSpPr>
                <a:spLocks noChangeShapeType="1"/>
              </p:cNvSpPr>
              <p:nvPr/>
            </p:nvSpPr>
            <p:spPr bwMode="auto">
              <a:xfrm rot="20632672" flipV="1">
                <a:off x="4043769" y="2227154"/>
                <a:ext cx="396962" cy="140191"/>
              </a:xfrm>
              <a:prstGeom prst="line">
                <a:avLst/>
              </a:prstGeom>
              <a:noFill/>
              <a:ln w="38100" cap="rnd">
                <a:solidFill>
                  <a:srgbClr val="ECF10D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144" name="Line 66"/>
              <p:cNvSpPr>
                <a:spLocks noChangeShapeType="1"/>
              </p:cNvSpPr>
              <p:nvPr/>
            </p:nvSpPr>
            <p:spPr bwMode="auto">
              <a:xfrm rot="20632672" flipV="1">
                <a:off x="4143139" y="2091670"/>
                <a:ext cx="231089" cy="90629"/>
              </a:xfrm>
              <a:prstGeom prst="line">
                <a:avLst/>
              </a:prstGeom>
              <a:noFill/>
              <a:ln w="38100" cap="rnd">
                <a:solidFill>
                  <a:srgbClr val="ECF10D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4130" name="Oval 68"/>
            <p:cNvSpPr>
              <a:spLocks noChangeArrowheads="1"/>
            </p:cNvSpPr>
            <p:nvPr/>
          </p:nvSpPr>
          <p:spPr bwMode="auto">
            <a:xfrm rot="-967328">
              <a:off x="3792481" y="2854526"/>
              <a:ext cx="49620" cy="53811"/>
            </a:xfrm>
            <a:prstGeom prst="ellipse">
              <a:avLst/>
            </a:prstGeom>
            <a:solidFill>
              <a:srgbClr val="ECF10D"/>
            </a:solidFill>
            <a:ln w="9525">
              <a:solidFill>
                <a:srgbClr val="ECF10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ja-JP"/>
            </a:p>
          </p:txBody>
        </p:sp>
        <p:sp>
          <p:nvSpPr>
            <p:cNvPr id="4131" name="Oval 69"/>
            <p:cNvSpPr>
              <a:spLocks noChangeArrowheads="1"/>
            </p:cNvSpPr>
            <p:nvPr/>
          </p:nvSpPr>
          <p:spPr bwMode="auto">
            <a:xfrm rot="-967328">
              <a:off x="3838194" y="2767610"/>
              <a:ext cx="49620" cy="53811"/>
            </a:xfrm>
            <a:prstGeom prst="ellipse">
              <a:avLst/>
            </a:prstGeom>
            <a:solidFill>
              <a:srgbClr val="ECF10D"/>
            </a:solidFill>
            <a:ln w="9525">
              <a:solidFill>
                <a:srgbClr val="ECF10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ja-JP"/>
            </a:p>
          </p:txBody>
        </p:sp>
        <p:sp>
          <p:nvSpPr>
            <p:cNvPr id="4132" name="Oval 70"/>
            <p:cNvSpPr>
              <a:spLocks noChangeArrowheads="1"/>
            </p:cNvSpPr>
            <p:nvPr/>
          </p:nvSpPr>
          <p:spPr bwMode="auto">
            <a:xfrm rot="-967328">
              <a:off x="3868015" y="2707399"/>
              <a:ext cx="49620" cy="53811"/>
            </a:xfrm>
            <a:prstGeom prst="ellipse">
              <a:avLst/>
            </a:prstGeom>
            <a:solidFill>
              <a:srgbClr val="ECF10D"/>
            </a:solidFill>
            <a:ln w="9525">
              <a:solidFill>
                <a:srgbClr val="ECF10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ja-JP"/>
            </a:p>
          </p:txBody>
        </p:sp>
        <p:sp>
          <p:nvSpPr>
            <p:cNvPr id="4133" name="Oval 71"/>
            <p:cNvSpPr>
              <a:spLocks noChangeArrowheads="1"/>
            </p:cNvSpPr>
            <p:nvPr/>
          </p:nvSpPr>
          <p:spPr bwMode="auto">
            <a:xfrm rot="-967328">
              <a:off x="4366954" y="1524910"/>
              <a:ext cx="48203" cy="52395"/>
            </a:xfrm>
            <a:prstGeom prst="ellipse">
              <a:avLst/>
            </a:prstGeom>
            <a:solidFill>
              <a:srgbClr val="ECF10D"/>
            </a:solidFill>
            <a:ln w="9525">
              <a:solidFill>
                <a:srgbClr val="ECF10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ja-JP"/>
            </a:p>
          </p:txBody>
        </p:sp>
        <p:sp>
          <p:nvSpPr>
            <p:cNvPr id="4134" name="Oval 72"/>
            <p:cNvSpPr>
              <a:spLocks noChangeArrowheads="1"/>
            </p:cNvSpPr>
            <p:nvPr/>
          </p:nvSpPr>
          <p:spPr bwMode="auto">
            <a:xfrm rot="-967328">
              <a:off x="3815928" y="2813817"/>
              <a:ext cx="49620" cy="52395"/>
            </a:xfrm>
            <a:prstGeom prst="ellipse">
              <a:avLst/>
            </a:prstGeom>
            <a:solidFill>
              <a:srgbClr val="ECF10D"/>
            </a:solidFill>
            <a:ln w="9525">
              <a:solidFill>
                <a:srgbClr val="ECF10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ja-JP"/>
            </a:p>
          </p:txBody>
        </p:sp>
        <p:sp>
          <p:nvSpPr>
            <p:cNvPr id="4135" name="Oval 73"/>
            <p:cNvSpPr>
              <a:spLocks noChangeArrowheads="1"/>
            </p:cNvSpPr>
            <p:nvPr/>
          </p:nvSpPr>
          <p:spPr bwMode="auto">
            <a:xfrm rot="-967328">
              <a:off x="3890113" y="2672947"/>
              <a:ext cx="49620" cy="50979"/>
            </a:xfrm>
            <a:prstGeom prst="ellipse">
              <a:avLst/>
            </a:prstGeom>
            <a:solidFill>
              <a:srgbClr val="ECF10D"/>
            </a:solidFill>
            <a:ln w="9525">
              <a:solidFill>
                <a:srgbClr val="ECF10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ja-JP"/>
            </a:p>
          </p:txBody>
        </p:sp>
      </p:grpSp>
      <p:grpSp>
        <p:nvGrpSpPr>
          <p:cNvPr id="10" name="Group 101"/>
          <p:cNvGrpSpPr>
            <a:grpSpLocks/>
          </p:cNvGrpSpPr>
          <p:nvPr/>
        </p:nvGrpSpPr>
        <p:grpSpPr bwMode="auto">
          <a:xfrm>
            <a:off x="1817722" y="4014163"/>
            <a:ext cx="2394807" cy="639736"/>
            <a:chOff x="28714" y="3282187"/>
            <a:chExt cx="2942274" cy="786645"/>
          </a:xfrm>
        </p:grpSpPr>
        <p:sp>
          <p:nvSpPr>
            <p:cNvPr id="4111" name="Freeform 75"/>
            <p:cNvSpPr>
              <a:spLocks/>
            </p:cNvSpPr>
            <p:nvPr/>
          </p:nvSpPr>
          <p:spPr bwMode="auto">
            <a:xfrm rot="20161934" flipV="1">
              <a:off x="28714" y="3282187"/>
              <a:ext cx="2942274" cy="786645"/>
            </a:xfrm>
            <a:custGeom>
              <a:avLst/>
              <a:gdLst>
                <a:gd name="T0" fmla="*/ 2147483647 w 1707"/>
                <a:gd name="T1" fmla="*/ 0 h 500"/>
                <a:gd name="T2" fmla="*/ 2147483647 w 1707"/>
                <a:gd name="T3" fmla="*/ 2147483647 h 500"/>
                <a:gd name="T4" fmla="*/ 2147483647 w 1707"/>
                <a:gd name="T5" fmla="*/ 2147483647 h 500"/>
                <a:gd name="T6" fmla="*/ 2147483647 w 1707"/>
                <a:gd name="T7" fmla="*/ 2147483647 h 500"/>
                <a:gd name="T8" fmla="*/ 2147483647 w 1707"/>
                <a:gd name="T9" fmla="*/ 2147483647 h 500"/>
                <a:gd name="T10" fmla="*/ 0 w 1707"/>
                <a:gd name="T11" fmla="*/ 2147483647 h 5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07"/>
                <a:gd name="T19" fmla="*/ 0 h 500"/>
                <a:gd name="T20" fmla="*/ 1707 w 1707"/>
                <a:gd name="T21" fmla="*/ 500 h 5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07" h="500">
                  <a:moveTo>
                    <a:pt x="1707" y="0"/>
                  </a:moveTo>
                  <a:cubicBezTo>
                    <a:pt x="1695" y="17"/>
                    <a:pt x="1648" y="66"/>
                    <a:pt x="1610" y="94"/>
                  </a:cubicBezTo>
                  <a:cubicBezTo>
                    <a:pt x="1572" y="123"/>
                    <a:pt x="1527" y="148"/>
                    <a:pt x="1477" y="171"/>
                  </a:cubicBezTo>
                  <a:cubicBezTo>
                    <a:pt x="1427" y="194"/>
                    <a:pt x="1382" y="211"/>
                    <a:pt x="1309" y="231"/>
                  </a:cubicBezTo>
                  <a:cubicBezTo>
                    <a:pt x="1236" y="251"/>
                    <a:pt x="1259" y="245"/>
                    <a:pt x="1041" y="290"/>
                  </a:cubicBezTo>
                  <a:lnTo>
                    <a:pt x="0" y="50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ja-JP"/>
            </a:p>
          </p:txBody>
        </p:sp>
        <p:grpSp>
          <p:nvGrpSpPr>
            <p:cNvPr id="11" name="Group 76"/>
            <p:cNvGrpSpPr>
              <a:grpSpLocks/>
            </p:cNvGrpSpPr>
            <p:nvPr/>
          </p:nvGrpSpPr>
          <p:grpSpPr bwMode="auto">
            <a:xfrm rot="-1438066">
              <a:off x="156394" y="3332439"/>
              <a:ext cx="1935486" cy="510872"/>
              <a:chOff x="898" y="1718"/>
              <a:chExt cx="1365" cy="361"/>
            </a:xfrm>
          </p:grpSpPr>
          <p:sp>
            <p:nvSpPr>
              <p:cNvPr id="4113" name="Text Box 77"/>
              <p:cNvSpPr txBox="1">
                <a:spLocks noChangeArrowheads="1"/>
              </p:cNvSpPr>
              <p:nvPr/>
            </p:nvSpPr>
            <p:spPr bwMode="auto">
              <a:xfrm>
                <a:off x="1723" y="1718"/>
                <a:ext cx="219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>
                    <a:latin typeface="Symbol" pitchFamily="18" charset="2"/>
                    <a:ea typeface="ＭＳ Ｐゴシック" charset="-128"/>
                    <a:cs typeface="Arial" charset="0"/>
                  </a:rPr>
                  <a:t>p</a:t>
                </a:r>
              </a:p>
            </p:txBody>
          </p:sp>
          <p:grpSp>
            <p:nvGrpSpPr>
              <p:cNvPr id="12" name="Group 78"/>
              <p:cNvGrpSpPr>
                <a:grpSpLocks/>
              </p:cNvGrpSpPr>
              <p:nvPr/>
            </p:nvGrpSpPr>
            <p:grpSpPr bwMode="auto">
              <a:xfrm flipV="1">
                <a:off x="2052" y="2002"/>
                <a:ext cx="211" cy="77"/>
                <a:chOff x="2058" y="2680"/>
                <a:chExt cx="216" cy="78"/>
              </a:xfrm>
            </p:grpSpPr>
            <p:sp>
              <p:nvSpPr>
                <p:cNvPr id="4122" name="Oval 79"/>
                <p:cNvSpPr>
                  <a:spLocks noChangeArrowheads="1"/>
                </p:cNvSpPr>
                <p:nvPr/>
              </p:nvSpPr>
              <p:spPr bwMode="auto">
                <a:xfrm>
                  <a:off x="2058" y="2720"/>
                  <a:ext cx="36" cy="38"/>
                </a:xfrm>
                <a:prstGeom prst="ellipse">
                  <a:avLst/>
                </a:prstGeom>
                <a:solidFill>
                  <a:srgbClr val="ECF10D"/>
                </a:solidFill>
                <a:ln w="9525">
                  <a:solidFill>
                    <a:srgbClr val="ECF1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ja-JP"/>
                </a:p>
              </p:txBody>
            </p:sp>
            <p:sp>
              <p:nvSpPr>
                <p:cNvPr id="4123" name="Oval 80"/>
                <p:cNvSpPr>
                  <a:spLocks noChangeArrowheads="1"/>
                </p:cNvSpPr>
                <p:nvPr/>
              </p:nvSpPr>
              <p:spPr bwMode="auto">
                <a:xfrm>
                  <a:off x="2098" y="2710"/>
                  <a:ext cx="36" cy="38"/>
                </a:xfrm>
                <a:prstGeom prst="ellipse">
                  <a:avLst/>
                </a:prstGeom>
                <a:solidFill>
                  <a:srgbClr val="ECF10D"/>
                </a:solidFill>
                <a:ln w="9525">
                  <a:solidFill>
                    <a:srgbClr val="ECF1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ja-JP"/>
                </a:p>
              </p:txBody>
            </p:sp>
            <p:sp>
              <p:nvSpPr>
                <p:cNvPr id="4124" name="Oval 81"/>
                <p:cNvSpPr>
                  <a:spLocks noChangeArrowheads="1"/>
                </p:cNvSpPr>
                <p:nvPr/>
              </p:nvSpPr>
              <p:spPr bwMode="auto">
                <a:xfrm>
                  <a:off x="2130" y="2702"/>
                  <a:ext cx="36" cy="38"/>
                </a:xfrm>
                <a:prstGeom prst="ellipse">
                  <a:avLst/>
                </a:prstGeom>
                <a:solidFill>
                  <a:srgbClr val="ECF10D"/>
                </a:solidFill>
                <a:ln w="9525">
                  <a:solidFill>
                    <a:srgbClr val="ECF1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ja-JP"/>
                </a:p>
              </p:txBody>
            </p:sp>
            <p:sp>
              <p:nvSpPr>
                <p:cNvPr id="4125" name="Oval 82"/>
                <p:cNvSpPr>
                  <a:spLocks noChangeArrowheads="1"/>
                </p:cNvSpPr>
                <p:nvPr/>
              </p:nvSpPr>
              <p:spPr bwMode="auto">
                <a:xfrm>
                  <a:off x="2162" y="2694"/>
                  <a:ext cx="36" cy="38"/>
                </a:xfrm>
                <a:prstGeom prst="ellipse">
                  <a:avLst/>
                </a:prstGeom>
                <a:solidFill>
                  <a:srgbClr val="ECF10D"/>
                </a:solidFill>
                <a:ln w="9525">
                  <a:solidFill>
                    <a:srgbClr val="ECF1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ja-JP"/>
                </a:p>
              </p:txBody>
            </p:sp>
            <p:sp>
              <p:nvSpPr>
                <p:cNvPr id="4126" name="Oval 83"/>
                <p:cNvSpPr>
                  <a:spLocks noChangeArrowheads="1"/>
                </p:cNvSpPr>
                <p:nvPr/>
              </p:nvSpPr>
              <p:spPr bwMode="auto">
                <a:xfrm>
                  <a:off x="2194" y="2686"/>
                  <a:ext cx="36" cy="38"/>
                </a:xfrm>
                <a:prstGeom prst="ellipse">
                  <a:avLst/>
                </a:prstGeom>
                <a:solidFill>
                  <a:srgbClr val="ECF10D"/>
                </a:solidFill>
                <a:ln w="9525">
                  <a:solidFill>
                    <a:srgbClr val="ECF1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ja-JP"/>
                </a:p>
              </p:txBody>
            </p:sp>
            <p:sp>
              <p:nvSpPr>
                <p:cNvPr id="4127" name="Oval 84"/>
                <p:cNvSpPr>
                  <a:spLocks noChangeArrowheads="1"/>
                </p:cNvSpPr>
                <p:nvPr/>
              </p:nvSpPr>
              <p:spPr bwMode="auto">
                <a:xfrm>
                  <a:off x="2218" y="2682"/>
                  <a:ext cx="36" cy="38"/>
                </a:xfrm>
                <a:prstGeom prst="ellipse">
                  <a:avLst/>
                </a:prstGeom>
                <a:solidFill>
                  <a:srgbClr val="ECF10D"/>
                </a:solidFill>
                <a:ln w="9525">
                  <a:solidFill>
                    <a:srgbClr val="ECF1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ja-JP"/>
                </a:p>
              </p:txBody>
            </p:sp>
            <p:sp>
              <p:nvSpPr>
                <p:cNvPr id="4128" name="Oval 85"/>
                <p:cNvSpPr>
                  <a:spLocks noChangeArrowheads="1"/>
                </p:cNvSpPr>
                <p:nvPr/>
              </p:nvSpPr>
              <p:spPr bwMode="auto">
                <a:xfrm>
                  <a:off x="2238" y="2680"/>
                  <a:ext cx="36" cy="38"/>
                </a:xfrm>
                <a:prstGeom prst="ellipse">
                  <a:avLst/>
                </a:prstGeom>
                <a:solidFill>
                  <a:srgbClr val="ECF10D"/>
                </a:solidFill>
                <a:ln w="9525">
                  <a:solidFill>
                    <a:srgbClr val="ECF1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ja-JP"/>
                </a:p>
              </p:txBody>
            </p:sp>
          </p:grpSp>
          <p:sp>
            <p:nvSpPr>
              <p:cNvPr id="4115" name="Oval 86"/>
              <p:cNvSpPr>
                <a:spLocks noChangeArrowheads="1"/>
              </p:cNvSpPr>
              <p:nvPr/>
            </p:nvSpPr>
            <p:spPr bwMode="auto">
              <a:xfrm>
                <a:off x="1261" y="1856"/>
                <a:ext cx="34" cy="37"/>
              </a:xfrm>
              <a:prstGeom prst="ellipse">
                <a:avLst/>
              </a:prstGeom>
              <a:solidFill>
                <a:srgbClr val="ECF10D"/>
              </a:solidFill>
              <a:ln w="9525">
                <a:solidFill>
                  <a:srgbClr val="ECF10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ja-JP"/>
              </a:p>
            </p:txBody>
          </p:sp>
          <p:sp>
            <p:nvSpPr>
              <p:cNvPr id="4116" name="Line 87"/>
              <p:cNvSpPr>
                <a:spLocks noChangeShapeType="1"/>
              </p:cNvSpPr>
              <p:nvPr/>
            </p:nvSpPr>
            <p:spPr bwMode="auto">
              <a:xfrm>
                <a:off x="898" y="1805"/>
                <a:ext cx="42" cy="6"/>
              </a:xfrm>
              <a:prstGeom prst="line">
                <a:avLst/>
              </a:prstGeom>
              <a:noFill/>
              <a:ln w="38100">
                <a:solidFill>
                  <a:srgbClr val="ECF10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117" name="Line 88"/>
              <p:cNvSpPr>
                <a:spLocks noChangeShapeType="1"/>
              </p:cNvSpPr>
              <p:nvPr/>
            </p:nvSpPr>
            <p:spPr bwMode="auto">
              <a:xfrm>
                <a:off x="959" y="1826"/>
                <a:ext cx="42" cy="6"/>
              </a:xfrm>
              <a:prstGeom prst="line">
                <a:avLst/>
              </a:prstGeom>
              <a:noFill/>
              <a:ln w="38100">
                <a:solidFill>
                  <a:srgbClr val="ECF10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118" name="Line 89"/>
              <p:cNvSpPr>
                <a:spLocks noChangeShapeType="1"/>
              </p:cNvSpPr>
              <p:nvPr/>
            </p:nvSpPr>
            <p:spPr bwMode="auto">
              <a:xfrm>
                <a:off x="1029" y="1826"/>
                <a:ext cx="42" cy="6"/>
              </a:xfrm>
              <a:prstGeom prst="line">
                <a:avLst/>
              </a:prstGeom>
              <a:noFill/>
              <a:ln w="38100">
                <a:solidFill>
                  <a:srgbClr val="ECF10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119" name="Line 90"/>
              <p:cNvSpPr>
                <a:spLocks noChangeShapeType="1"/>
              </p:cNvSpPr>
              <p:nvPr/>
            </p:nvSpPr>
            <p:spPr bwMode="auto">
              <a:xfrm>
                <a:off x="1077" y="1846"/>
                <a:ext cx="40" cy="7"/>
              </a:xfrm>
              <a:prstGeom prst="line">
                <a:avLst/>
              </a:prstGeom>
              <a:noFill/>
              <a:ln w="38100">
                <a:solidFill>
                  <a:srgbClr val="ECF10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120" name="Line 91"/>
              <p:cNvSpPr>
                <a:spLocks noChangeShapeType="1"/>
              </p:cNvSpPr>
              <p:nvPr/>
            </p:nvSpPr>
            <p:spPr bwMode="auto">
              <a:xfrm>
                <a:off x="1125" y="1850"/>
                <a:ext cx="42" cy="6"/>
              </a:xfrm>
              <a:prstGeom prst="line">
                <a:avLst/>
              </a:prstGeom>
              <a:noFill/>
              <a:ln w="38100">
                <a:solidFill>
                  <a:srgbClr val="ECF10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121" name="Line 92"/>
              <p:cNvSpPr>
                <a:spLocks noChangeShapeType="1"/>
              </p:cNvSpPr>
              <p:nvPr/>
            </p:nvSpPr>
            <p:spPr bwMode="auto">
              <a:xfrm>
                <a:off x="1173" y="1858"/>
                <a:ext cx="40" cy="6"/>
              </a:xfrm>
              <a:prstGeom prst="line">
                <a:avLst/>
              </a:prstGeom>
              <a:noFill/>
              <a:ln w="38100">
                <a:solidFill>
                  <a:srgbClr val="ECF10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sp>
        <p:nvSpPr>
          <p:cNvPr id="4106" name="Rectangle 117"/>
          <p:cNvSpPr>
            <a:spLocks noChangeArrowheads="1"/>
          </p:cNvSpPr>
          <p:nvPr/>
        </p:nvSpPr>
        <p:spPr bwMode="auto">
          <a:xfrm>
            <a:off x="6829425" y="973138"/>
            <a:ext cx="46291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SzPct val="60000"/>
              <a:buFont typeface="Monotype Sorts" pitchFamily="2" charset="2"/>
              <a:buChar char="l"/>
            </a:pPr>
            <a:endParaRPr lang="ja-JP" altLang="ja-JP" sz="2000">
              <a:solidFill>
                <a:schemeClr val="accent2"/>
              </a:solidFill>
              <a:cs typeface="Arial" charset="0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4186225" y="4272856"/>
            <a:ext cx="520700" cy="2317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ja-JP" altLang="ja-JP"/>
          </a:p>
        </p:txBody>
      </p:sp>
      <p:sp>
        <p:nvSpPr>
          <p:cNvPr id="100" name="コンテンツ プレースホルダ 99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ja-JP" dirty="0" smtClean="0"/>
              <a:t>p</a:t>
            </a:r>
            <a:r>
              <a:rPr kumimoji="1" lang="en-US" altLang="ja-JP" dirty="0" smtClean="0"/>
              <a:t>recise tracking and electron identification</a:t>
            </a:r>
          </a:p>
          <a:p>
            <a:pPr lvl="1"/>
            <a:r>
              <a:rPr lang="en-US" altLang="ja-JP" dirty="0" smtClean="0"/>
              <a:t>challenging background primarily from </a:t>
            </a:r>
            <a:r>
              <a:rPr lang="en-US" altLang="ja-JP" dirty="0" err="1" smtClean="0"/>
              <a:t>Dalitz</a:t>
            </a:r>
            <a:r>
              <a:rPr lang="en-US" altLang="ja-JP" dirty="0" smtClean="0"/>
              <a:t> decays</a:t>
            </a:r>
          </a:p>
          <a:p>
            <a:pPr lvl="2"/>
            <a:r>
              <a:rPr lang="en-US" altLang="ja-JP" dirty="0" smtClean="0"/>
              <a:t>statistical subtraction</a:t>
            </a:r>
          </a:p>
          <a:p>
            <a:pPr lvl="1"/>
            <a:r>
              <a:rPr lang="en-US" altLang="ja-JP" dirty="0" smtClean="0"/>
              <a:t> </a:t>
            </a:r>
            <a:r>
              <a:rPr lang="en-US" altLang="ja-JP" dirty="0" smtClean="0">
                <a:latin typeface="Symbol" pitchFamily="18" charset="2"/>
              </a:rPr>
              <a:t>g</a:t>
            </a:r>
            <a:r>
              <a:rPr lang="en-US" altLang="ja-JP" dirty="0" smtClean="0"/>
              <a:t> conversion rejection</a:t>
            </a:r>
          </a:p>
          <a:p>
            <a:pPr lvl="1"/>
            <a:r>
              <a:rPr lang="en-US" altLang="ja-JP" dirty="0" smtClean="0"/>
              <a:t>correlated background also evaluated</a:t>
            </a:r>
          </a:p>
          <a:p>
            <a:pPr lvl="2"/>
            <a:r>
              <a:rPr lang="en-US" altLang="ja-JP" dirty="0" smtClean="0"/>
              <a:t>cross pairs</a:t>
            </a:r>
          </a:p>
          <a:p>
            <a:pPr lvl="2"/>
            <a:r>
              <a:rPr lang="en-US" altLang="ja-JP" dirty="0" smtClean="0"/>
              <a:t>jet components</a:t>
            </a:r>
          </a:p>
          <a:p>
            <a:pPr lvl="1"/>
            <a:r>
              <a:rPr lang="en-US" altLang="ja-JP" i="1" dirty="0" smtClean="0">
                <a:solidFill>
                  <a:srgbClr val="FF00FF"/>
                </a:solidFill>
              </a:rPr>
              <a:t>ref.</a:t>
            </a:r>
            <a:r>
              <a:rPr lang="en-US" altLang="ja-JP" dirty="0" smtClean="0">
                <a:solidFill>
                  <a:srgbClr val="FF00FF"/>
                </a:solidFill>
              </a:rPr>
              <a:t> Wed/PM3, </a:t>
            </a:r>
            <a:r>
              <a:rPr lang="en-US" altLang="ja-JP" dirty="0" err="1" smtClean="0">
                <a:solidFill>
                  <a:srgbClr val="FF00FF"/>
                </a:solidFill>
              </a:rPr>
              <a:t>S.Bathe</a:t>
            </a:r>
            <a:endParaRPr lang="en-US" altLang="ja-JP" dirty="0" smtClean="0">
              <a:solidFill>
                <a:srgbClr val="FF00FF"/>
              </a:solidFill>
            </a:endParaRPr>
          </a:p>
          <a:p>
            <a:pPr lvl="2"/>
            <a:endParaRPr lang="en-US" altLang="ja-JP" dirty="0" smtClean="0"/>
          </a:p>
        </p:txBody>
      </p:sp>
      <p:sp>
        <p:nvSpPr>
          <p:cNvPr id="94" name="日付プレースホルダ 9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2009/02/06</a:t>
            </a:r>
            <a:endParaRPr lang="ja-JP" altLang="ja-JP" dirty="0"/>
          </a:p>
        </p:txBody>
      </p:sp>
      <p:sp>
        <p:nvSpPr>
          <p:cNvPr id="95" name="スライド番号プレースホルダ 9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857E7B7-A7E6-4BEF-80BC-9EC3AFC0D866}" type="slidenum">
              <a:rPr lang="en-US" altLang="ja-JP" smtClean="0"/>
              <a:pPr>
                <a:defRPr/>
              </a:pPr>
              <a:t>4</a:t>
            </a:fld>
            <a:r>
              <a:rPr lang="en-US" altLang="ja-JP" smtClean="0"/>
              <a:t>/28</a:t>
            </a:r>
            <a:endParaRPr lang="ja-JP" altLang="ja-JP" dirty="0"/>
          </a:p>
        </p:txBody>
      </p:sp>
      <p:sp>
        <p:nvSpPr>
          <p:cNvPr id="96" name="フッター プレースホルダ 9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ja-JP" smtClean="0"/>
              <a:t>WWND’09 - Low-Mass Vector Mesons and Continuum at RHIC-PHENIX - K.Shigaki</a:t>
            </a:r>
            <a:endParaRPr lang="ja-JP" altLang="ja-JP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ja-JP" dirty="0" smtClean="0"/>
              <a:t>naïve method to look at </a:t>
            </a:r>
            <a:r>
              <a:rPr kumimoji="1" lang="en-US" altLang="ja-JP" dirty="0" smtClean="0"/>
              <a:t>mass modification</a:t>
            </a:r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changes expected in low </a:t>
            </a:r>
            <a:r>
              <a:rPr lang="en-US" altLang="ja-JP" i="1" dirty="0" err="1" smtClean="0"/>
              <a:t>p</a:t>
            </a:r>
            <a:r>
              <a:rPr lang="en-US" altLang="ja-JP" i="1" baseline="-25000" dirty="0" err="1" smtClean="0"/>
              <a:t>T</a:t>
            </a:r>
            <a:r>
              <a:rPr lang="en-US" altLang="ja-JP" dirty="0" smtClean="0"/>
              <a:t> region</a:t>
            </a:r>
          </a:p>
          <a:p>
            <a:pPr lvl="1"/>
            <a:r>
              <a:rPr lang="en-US" altLang="ja-JP" dirty="0" smtClean="0"/>
              <a:t>l</a:t>
            </a:r>
            <a:r>
              <a:rPr kumimoji="1" lang="en-US" altLang="ja-JP" dirty="0" smtClean="0"/>
              <a:t>ifetime of LVM in same order as that of </a:t>
            </a:r>
            <a:r>
              <a:rPr kumimoji="1" lang="en-US" altLang="ja-JP" dirty="0" err="1" smtClean="0"/>
              <a:t>partonic</a:t>
            </a:r>
            <a:r>
              <a:rPr kumimoji="1" lang="en-US" altLang="ja-JP" dirty="0" smtClean="0"/>
              <a:t> phase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Topic #1a: </a:t>
            </a:r>
            <a:r>
              <a:rPr lang="en-US" altLang="ja-JP" dirty="0" smtClean="0">
                <a:latin typeface="Symbol" pitchFamily="18" charset="2"/>
              </a:rPr>
              <a:t>f</a:t>
            </a:r>
            <a:r>
              <a:rPr lang="en-US" altLang="ja-JP" dirty="0" smtClean="0"/>
              <a:t>/</a:t>
            </a:r>
            <a:r>
              <a:rPr lang="en-US" altLang="ja-JP" dirty="0" smtClean="0">
                <a:latin typeface="Symbol" pitchFamily="18" charset="2"/>
              </a:rPr>
              <a:t>w </a:t>
            </a:r>
            <a:r>
              <a:rPr kumimoji="1" lang="en-US" altLang="ja-JP" dirty="0" smtClean="0"/>
              <a:t>Mass Spectra</a:t>
            </a:r>
            <a:endParaRPr kumimoji="1" lang="ja-JP" alt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684508"/>
            <a:ext cx="4929222" cy="3154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669936" y="4827780"/>
            <a:ext cx="3187948" cy="5000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0820" rIns="81639" bIns="40820"/>
          <a:lstStyle/>
          <a:p>
            <a:pPr>
              <a:lnSpc>
                <a:spcPct val="137000"/>
              </a:lnSpc>
              <a:spcBef>
                <a:spcPts val="272"/>
              </a:spcBef>
              <a:buSzPct val="100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altLang="ja-JP" sz="1600" i="1" dirty="0">
                <a:solidFill>
                  <a:srgbClr val="FF00FF"/>
                </a:solidFill>
                <a:latin typeface="+mn-lt"/>
              </a:rPr>
              <a:t>R. </a:t>
            </a:r>
            <a:r>
              <a:rPr lang="en-GB" altLang="ja-JP" sz="1600" i="1" dirty="0" smtClean="0">
                <a:solidFill>
                  <a:srgbClr val="FF00FF"/>
                </a:solidFill>
                <a:latin typeface="+mn-lt"/>
              </a:rPr>
              <a:t>Rapp, </a:t>
            </a:r>
            <a:r>
              <a:rPr lang="en-GB" altLang="ja-JP" sz="1600" i="1" dirty="0">
                <a:solidFill>
                  <a:srgbClr val="FF00FF"/>
                </a:solidFill>
                <a:latin typeface="+mn-lt"/>
              </a:rPr>
              <a:t>J. Phys G31 (2005) S217</a:t>
            </a:r>
          </a:p>
        </p:txBody>
      </p:sp>
      <p:sp>
        <p:nvSpPr>
          <p:cNvPr id="12" name="日付プレースホルダ 1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2009/02/06</a:t>
            </a:r>
            <a:endParaRPr lang="ja-JP" altLang="ja-JP" dirty="0"/>
          </a:p>
        </p:txBody>
      </p:sp>
      <p:sp>
        <p:nvSpPr>
          <p:cNvPr id="13" name="スライド番号プレースホルダ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857E7B7-A7E6-4BEF-80BC-9EC3AFC0D866}" type="slidenum">
              <a:rPr lang="en-US" altLang="ja-JP" smtClean="0"/>
              <a:pPr>
                <a:defRPr/>
              </a:pPr>
              <a:t>5</a:t>
            </a:fld>
            <a:r>
              <a:rPr lang="en-US" altLang="ja-JP" smtClean="0"/>
              <a:t>/28</a:t>
            </a:r>
            <a:endParaRPr lang="ja-JP" altLang="ja-JP" dirty="0"/>
          </a:p>
        </p:txBody>
      </p:sp>
      <p:sp>
        <p:nvSpPr>
          <p:cNvPr id="14" name="フッター プレースホルダ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ja-JP" smtClean="0"/>
              <a:t>WWND’09 - Low-Mass Vector Mesons and Continuum at RHIC-PHENIX - K.Shigaki</a:t>
            </a:r>
            <a:endParaRPr lang="ja-JP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ja-JP" dirty="0" smtClean="0"/>
              <a:t>p</a:t>
            </a:r>
            <a:r>
              <a:rPr kumimoji="1" lang="en-US" altLang="ja-JP" dirty="0" smtClean="0"/>
              <a:t>ossible suppression of </a:t>
            </a:r>
            <a:r>
              <a:rPr lang="en-US" altLang="ja-JP" dirty="0" smtClean="0">
                <a:latin typeface="Symbol" pitchFamily="18" charset="2"/>
              </a:rPr>
              <a:t>f</a:t>
            </a:r>
            <a:r>
              <a:rPr kumimoji="1" lang="en-US" altLang="ja-JP" dirty="0" smtClean="0"/>
              <a:t> </a:t>
            </a:r>
            <a:r>
              <a:rPr kumimoji="1" lang="en-US" altLang="ja-JP" dirty="0" smtClean="0">
                <a:sym typeface="Symbol"/>
              </a:rPr>
              <a:t> </a:t>
            </a:r>
            <a:r>
              <a:rPr kumimoji="1" lang="en-US" altLang="ja-JP" dirty="0" smtClean="0"/>
              <a:t>K</a:t>
            </a:r>
            <a:r>
              <a:rPr kumimoji="1" lang="en-US" altLang="ja-JP" baseline="30000" dirty="0" smtClean="0">
                <a:latin typeface="Symbol" pitchFamily="18" charset="2"/>
              </a:rPr>
              <a:t>+</a:t>
            </a:r>
            <a:r>
              <a:rPr kumimoji="1" lang="en-US" altLang="ja-JP" dirty="0" smtClean="0"/>
              <a:t>K</a:t>
            </a:r>
            <a:r>
              <a:rPr kumimoji="1" lang="en-US" altLang="ja-JP" baseline="30000" dirty="0" smtClean="0">
                <a:latin typeface="Symbol" pitchFamily="18" charset="2"/>
              </a:rPr>
              <a:t>-</a:t>
            </a:r>
            <a:r>
              <a:rPr kumimoji="1" lang="en-US" altLang="ja-JP" dirty="0" smtClean="0"/>
              <a:t> decay mode</a:t>
            </a:r>
          </a:p>
          <a:p>
            <a:pPr lvl="1"/>
            <a:r>
              <a:rPr lang="en-US" altLang="ja-JP" dirty="0" smtClean="0"/>
              <a:t>yield comparison between </a:t>
            </a:r>
            <a:r>
              <a:rPr lang="en-US" altLang="ja-JP" dirty="0" err="1" smtClean="0"/>
              <a:t>e</a:t>
            </a:r>
            <a:r>
              <a:rPr lang="en-US" altLang="ja-JP" baseline="30000" dirty="0" err="1" smtClean="0">
                <a:latin typeface="Symbol" pitchFamily="18" charset="2"/>
              </a:rPr>
              <a:t>+</a:t>
            </a:r>
            <a:r>
              <a:rPr lang="en-US" altLang="ja-JP" dirty="0" err="1" smtClean="0"/>
              <a:t>e</a:t>
            </a:r>
            <a:r>
              <a:rPr lang="en-US" altLang="ja-JP" baseline="30000" dirty="0" smtClean="0">
                <a:latin typeface="Symbol" pitchFamily="18" charset="2"/>
              </a:rPr>
              <a:t>-</a:t>
            </a:r>
            <a:r>
              <a:rPr lang="en-US" altLang="ja-JP" dirty="0" smtClean="0"/>
              <a:t> and K</a:t>
            </a:r>
            <a:r>
              <a:rPr lang="en-US" altLang="ja-JP" baseline="30000" dirty="0" smtClean="0">
                <a:latin typeface="Symbol" pitchFamily="18" charset="2"/>
              </a:rPr>
              <a:t>+</a:t>
            </a:r>
            <a:r>
              <a:rPr lang="en-US" altLang="ja-JP" dirty="0" smtClean="0"/>
              <a:t>K</a:t>
            </a:r>
            <a:r>
              <a:rPr lang="en-US" altLang="ja-JP" baseline="30000" dirty="0" smtClean="0">
                <a:latin typeface="Symbol" pitchFamily="18" charset="2"/>
              </a:rPr>
              <a:t>-</a:t>
            </a:r>
          </a:p>
          <a:p>
            <a:pPr lvl="1"/>
            <a:r>
              <a:rPr lang="en-US" altLang="ja-JP" i="1" dirty="0" smtClean="0">
                <a:solidFill>
                  <a:srgbClr val="FF00FF"/>
                </a:solidFill>
              </a:rPr>
              <a:t>ref.</a:t>
            </a:r>
            <a:r>
              <a:rPr lang="en-US" altLang="ja-JP" dirty="0" smtClean="0">
                <a:solidFill>
                  <a:srgbClr val="FF00FF"/>
                </a:solidFill>
              </a:rPr>
              <a:t> Mon/PM2, </a:t>
            </a:r>
            <a:r>
              <a:rPr lang="en-US" altLang="ja-JP" dirty="0" err="1" smtClean="0">
                <a:solidFill>
                  <a:srgbClr val="FF00FF"/>
                </a:solidFill>
              </a:rPr>
              <a:t>C.Markert</a:t>
            </a:r>
            <a:r>
              <a:rPr lang="en-US" altLang="ja-JP" dirty="0" smtClean="0">
                <a:solidFill>
                  <a:srgbClr val="FF00FF"/>
                </a:solidFill>
              </a:rPr>
              <a:t>, Mon/PM4 </a:t>
            </a:r>
            <a:r>
              <a:rPr lang="en-US" altLang="ja-JP" dirty="0" err="1" smtClean="0">
                <a:solidFill>
                  <a:srgbClr val="FF00FF"/>
                </a:solidFill>
              </a:rPr>
              <a:t>U.Mosel</a:t>
            </a:r>
            <a:endParaRPr lang="en-US" altLang="ja-JP" dirty="0" smtClean="0">
              <a:solidFill>
                <a:srgbClr val="FF00FF"/>
              </a:solidFill>
            </a:endParaRPr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changes, again, expected in low </a:t>
            </a:r>
            <a:r>
              <a:rPr lang="en-US" altLang="ja-JP" i="1" dirty="0" err="1" smtClean="0"/>
              <a:t>p</a:t>
            </a:r>
            <a:r>
              <a:rPr lang="en-US" altLang="ja-JP" i="1" baseline="-25000" dirty="0" err="1" smtClean="0"/>
              <a:t>T</a:t>
            </a:r>
            <a:r>
              <a:rPr lang="en-US" altLang="ja-JP" dirty="0" smtClean="0"/>
              <a:t> region</a:t>
            </a:r>
          </a:p>
          <a:p>
            <a:endParaRPr kumimoji="1" lang="en-US" altLang="ja-JP" dirty="0" smtClean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Topic #1b: Decay Modes of </a:t>
            </a:r>
            <a:r>
              <a:rPr lang="en-US" altLang="ja-JP" dirty="0" smtClean="0">
                <a:latin typeface="Symbol" pitchFamily="18" charset="2"/>
              </a:rPr>
              <a:t>f</a:t>
            </a:r>
            <a:endParaRPr kumimoji="1" lang="ja-JP" altLang="en-US" dirty="0"/>
          </a:p>
        </p:txBody>
      </p:sp>
      <p:pic>
        <p:nvPicPr>
          <p:cNvPr id="7" name="Picture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524404"/>
            <a:ext cx="3214710" cy="2788646"/>
          </a:xfrm>
          <a:prstGeom prst="rect">
            <a:avLst/>
          </a:prstGeom>
          <a:noFill/>
        </p:spPr>
      </p:pic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2056681" y="5304721"/>
            <a:ext cx="4214841" cy="651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r">
              <a:spcBef>
                <a:spcPts val="1125"/>
              </a:spcBef>
              <a:buClr>
                <a:srgbClr val="336666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1600" i="1" dirty="0" err="1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T.Hatsuda</a:t>
            </a:r>
            <a:r>
              <a:rPr kumimoji="0" lang="en-GB" altLang="ja-JP" sz="1600" i="1" dirty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 and </a:t>
            </a:r>
            <a:r>
              <a:rPr kumimoji="0" lang="en-GB" altLang="ja-JP" sz="1600" i="1" dirty="0" err="1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S.Lee</a:t>
            </a:r>
            <a:r>
              <a:rPr kumimoji="0" lang="en-GB" altLang="ja-JP" sz="1600" i="1" dirty="0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, </a:t>
            </a:r>
            <a:r>
              <a:rPr kumimoji="0" lang="en-GB" altLang="ja-JP" sz="1600" i="1" dirty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Phys.Rev.C46-1 </a:t>
            </a:r>
            <a:r>
              <a:rPr kumimoji="0" lang="en-GB" altLang="ja-JP" sz="1600" i="1" dirty="0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(1992)</a:t>
            </a:r>
            <a:endParaRPr kumimoji="0" lang="en-GB" altLang="ja-JP" sz="1600" i="1" dirty="0">
              <a:solidFill>
                <a:srgbClr val="FF00FF"/>
              </a:solidFill>
              <a:latin typeface="+mn-lt"/>
              <a:ea typeface="MeiryoKe_UIGothic" pitchFamily="50" charset="-128"/>
            </a:endParaRPr>
          </a:p>
          <a:p>
            <a:pPr algn="r">
              <a:spcBef>
                <a:spcPts val="1125"/>
              </a:spcBef>
              <a:buClr>
                <a:srgbClr val="336666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kumimoji="0" lang="ja-JP" altLang="en-GB" sz="1100" dirty="0">
              <a:solidFill>
                <a:srgbClr val="FF00FF"/>
              </a:solidFill>
              <a:latin typeface="MeiryoKe_UIGothic" pitchFamily="50" charset="-128"/>
              <a:ea typeface="MeiryoKe_UIGothic" pitchFamily="50" charset="-128"/>
            </a:endParaRPr>
          </a:p>
        </p:txBody>
      </p:sp>
      <p:sp>
        <p:nvSpPr>
          <p:cNvPr id="12" name="日付プレースホルダ 1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2009/02/06</a:t>
            </a:r>
            <a:endParaRPr lang="ja-JP" altLang="ja-JP" dirty="0"/>
          </a:p>
        </p:txBody>
      </p:sp>
      <p:sp>
        <p:nvSpPr>
          <p:cNvPr id="13" name="スライド番号プレースホルダ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857E7B7-A7E6-4BEF-80BC-9EC3AFC0D866}" type="slidenum">
              <a:rPr lang="en-US" altLang="ja-JP" smtClean="0"/>
              <a:pPr>
                <a:defRPr/>
              </a:pPr>
              <a:t>6</a:t>
            </a:fld>
            <a:r>
              <a:rPr lang="en-US" altLang="ja-JP" smtClean="0"/>
              <a:t>/28</a:t>
            </a:r>
            <a:endParaRPr lang="ja-JP" altLang="ja-JP" dirty="0"/>
          </a:p>
        </p:txBody>
      </p:sp>
      <p:sp>
        <p:nvSpPr>
          <p:cNvPr id="14" name="フッター プレースホルダ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ja-JP" smtClean="0"/>
              <a:t>WWND’09 - Low-Mass Vector Mesons and Continuum at RHIC-PHENIX - K.Shigaki</a:t>
            </a:r>
            <a:endParaRPr lang="ja-JP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ja-JP" i="1" dirty="0" err="1" smtClean="0"/>
              <a:t>p</a:t>
            </a:r>
            <a:r>
              <a:rPr lang="en-US" altLang="ja-JP" i="1" baseline="-25000" dirty="0" err="1" smtClean="0"/>
              <a:t>T</a:t>
            </a:r>
            <a:r>
              <a:rPr lang="en-US" altLang="ja-JP" dirty="0" smtClean="0"/>
              <a:t> dependent information, </a:t>
            </a:r>
            <a:r>
              <a:rPr lang="en-US" altLang="ja-JP" i="1" dirty="0" smtClean="0"/>
              <a:t>e.g.</a:t>
            </a:r>
            <a:r>
              <a:rPr lang="en-US" altLang="ja-JP" dirty="0" smtClean="0"/>
              <a:t> spectra</a:t>
            </a:r>
          </a:p>
          <a:p>
            <a:pPr lvl="1"/>
            <a:r>
              <a:rPr lang="en-US" altLang="ja-JP" dirty="0" smtClean="0"/>
              <a:t> </a:t>
            </a:r>
            <a:r>
              <a:rPr lang="en-US" altLang="ja-JP" dirty="0" err="1" smtClean="0">
                <a:latin typeface="Symbol" pitchFamily="18" charset="2"/>
              </a:rPr>
              <a:t>t</a:t>
            </a:r>
            <a:r>
              <a:rPr lang="en-US" altLang="ja-JP" baseline="-25000" dirty="0" err="1" smtClean="0">
                <a:latin typeface="Symbol" pitchFamily="18" charset="2"/>
              </a:rPr>
              <a:t>f</a:t>
            </a:r>
            <a:r>
              <a:rPr lang="en-US" altLang="ja-JP" dirty="0" smtClean="0">
                <a:latin typeface="Symbol" pitchFamily="18" charset="2"/>
              </a:rPr>
              <a:t> </a:t>
            </a:r>
            <a:r>
              <a:rPr lang="en-US" altLang="ja-JP" dirty="0" smtClean="0">
                <a:sym typeface="Symbol"/>
              </a:rPr>
              <a:t>= 46 fm/c, </a:t>
            </a:r>
            <a:r>
              <a:rPr lang="en-US" altLang="ja-JP" dirty="0" err="1" smtClean="0">
                <a:latin typeface="Symbol" pitchFamily="18" charset="2"/>
              </a:rPr>
              <a:t>t</a:t>
            </a:r>
            <a:r>
              <a:rPr lang="en-US" altLang="ja-JP" baseline="-25000" dirty="0" err="1" smtClean="0">
                <a:latin typeface="Symbol" pitchFamily="18" charset="2"/>
              </a:rPr>
              <a:t>w</a:t>
            </a:r>
            <a:r>
              <a:rPr lang="en-US" altLang="ja-JP" dirty="0" smtClean="0">
                <a:latin typeface="Symbol" pitchFamily="18" charset="2"/>
              </a:rPr>
              <a:t> </a:t>
            </a:r>
            <a:r>
              <a:rPr lang="en-US" altLang="ja-JP" dirty="0" smtClean="0">
                <a:sym typeface="Symbol"/>
              </a:rPr>
              <a:t>= 23 fm/c</a:t>
            </a:r>
          </a:p>
          <a:p>
            <a:pPr lvl="1"/>
            <a:endParaRPr lang="en-US" altLang="ja-JP" dirty="0" smtClean="0">
              <a:sym typeface="Symbol"/>
            </a:endParaRPr>
          </a:p>
          <a:p>
            <a:pPr lvl="1"/>
            <a:endParaRPr lang="en-US" altLang="ja-JP" dirty="0" smtClean="0">
              <a:sym typeface="Symbol"/>
            </a:endParaRPr>
          </a:p>
          <a:p>
            <a:pPr lvl="1"/>
            <a:endParaRPr lang="en-US" altLang="ja-JP" dirty="0" smtClean="0">
              <a:sym typeface="Symbol"/>
            </a:endParaRPr>
          </a:p>
          <a:p>
            <a:pPr lvl="1"/>
            <a:endParaRPr lang="en-US" altLang="ja-JP" dirty="0" smtClean="0">
              <a:sym typeface="Symbol"/>
            </a:endParaRPr>
          </a:p>
          <a:p>
            <a:pPr lvl="1"/>
            <a:r>
              <a:rPr lang="en-US" altLang="ja-JP" dirty="0" smtClean="0">
                <a:sym typeface="Symbol"/>
              </a:rPr>
              <a:t>low </a:t>
            </a:r>
            <a:r>
              <a:rPr lang="en-US" altLang="ja-JP" i="1" dirty="0" err="1" smtClean="0"/>
              <a:t>p</a:t>
            </a:r>
            <a:r>
              <a:rPr lang="en-US" altLang="ja-JP" i="1" baseline="-25000" dirty="0" err="1" smtClean="0"/>
              <a:t>T</a:t>
            </a:r>
            <a:r>
              <a:rPr lang="en-US" altLang="ja-JP" dirty="0" smtClean="0">
                <a:sym typeface="Symbol"/>
              </a:rPr>
              <a:t> also essential for yield extraction</a:t>
            </a:r>
          </a:p>
          <a:p>
            <a:r>
              <a:rPr lang="en-US" altLang="ja-JP" dirty="0" smtClean="0"/>
              <a:t>m</a:t>
            </a:r>
            <a:r>
              <a:rPr kumimoji="1" lang="en-US" altLang="ja-JP" dirty="0" smtClean="0"/>
              <a:t>ultiple decay modes </a:t>
            </a:r>
            <a:r>
              <a:rPr lang="en-US" altLang="ja-JP" dirty="0" smtClean="0"/>
              <a:t>of multiple species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 </a:t>
            </a:r>
            <a:r>
              <a:rPr lang="en-US" altLang="ja-JP" dirty="0" smtClean="0">
                <a:latin typeface="Symbol" pitchFamily="18" charset="2"/>
              </a:rPr>
              <a:t>f  </a:t>
            </a:r>
            <a:r>
              <a:rPr lang="en-US" altLang="ja-JP" dirty="0" smtClean="0">
                <a:latin typeface="Symbol" pitchFamily="18" charset="2"/>
                <a:sym typeface="Symbol"/>
              </a:rPr>
              <a:t> </a:t>
            </a:r>
            <a:r>
              <a:rPr lang="en-US" altLang="ja-JP" dirty="0" smtClean="0">
                <a:sym typeface="Symbol"/>
              </a:rPr>
              <a:t>KK, </a:t>
            </a:r>
            <a:r>
              <a:rPr lang="en-US" altLang="ja-JP" dirty="0" err="1" smtClean="0">
                <a:sym typeface="Symbol"/>
              </a:rPr>
              <a:t>ee</a:t>
            </a:r>
            <a:r>
              <a:rPr lang="en-US" altLang="ja-JP" dirty="0" smtClean="0">
                <a:sym typeface="Symbol"/>
              </a:rPr>
              <a:t> (1×10</a:t>
            </a:r>
            <a:r>
              <a:rPr lang="en-US" altLang="ja-JP" baseline="30000" dirty="0" smtClean="0">
                <a:latin typeface="Symbol" pitchFamily="18" charset="2"/>
                <a:sym typeface="Symbol"/>
              </a:rPr>
              <a:t>-</a:t>
            </a:r>
            <a:r>
              <a:rPr lang="en-US" altLang="ja-JP" baseline="30000" dirty="0" smtClean="0">
                <a:sym typeface="Symbol"/>
              </a:rPr>
              <a:t>4</a:t>
            </a:r>
            <a:r>
              <a:rPr lang="en-US" altLang="ja-JP" dirty="0" smtClean="0">
                <a:sym typeface="Symbol"/>
              </a:rPr>
              <a:t>)</a:t>
            </a:r>
            <a:endParaRPr lang="en-US" altLang="ja-JP" dirty="0" smtClean="0">
              <a:latin typeface="Symbol" pitchFamily="18" charset="2"/>
              <a:sym typeface="Symbol"/>
            </a:endParaRPr>
          </a:p>
          <a:p>
            <a:pPr lvl="1"/>
            <a:r>
              <a:rPr lang="en-US" altLang="ja-JP" dirty="0" smtClean="0"/>
              <a:t> </a:t>
            </a:r>
            <a:r>
              <a:rPr lang="en-US" altLang="ja-JP" dirty="0" smtClean="0">
                <a:latin typeface="Symbol" pitchFamily="18" charset="2"/>
              </a:rPr>
              <a:t>w </a:t>
            </a:r>
            <a:r>
              <a:rPr lang="en-US" altLang="ja-JP" dirty="0" smtClean="0">
                <a:latin typeface="Symbol" pitchFamily="18" charset="2"/>
                <a:sym typeface="Symbol"/>
              </a:rPr>
              <a:t> </a:t>
            </a:r>
            <a:r>
              <a:rPr lang="en-US" altLang="ja-JP" dirty="0" err="1" smtClean="0">
                <a:latin typeface="Symbol" pitchFamily="18" charset="2"/>
                <a:sym typeface="Symbol"/>
              </a:rPr>
              <a:t>ppp</a:t>
            </a:r>
            <a:r>
              <a:rPr lang="en-US" altLang="ja-JP" dirty="0" smtClean="0">
                <a:sym typeface="Symbol"/>
              </a:rPr>
              <a:t>, </a:t>
            </a:r>
            <a:r>
              <a:rPr lang="en-US" altLang="ja-JP" dirty="0" smtClean="0">
                <a:latin typeface="Symbol" pitchFamily="18" charset="2"/>
                <a:sym typeface="Symbol"/>
              </a:rPr>
              <a:t>pg</a:t>
            </a:r>
            <a:r>
              <a:rPr lang="en-US" altLang="ja-JP" dirty="0" smtClean="0">
                <a:sym typeface="Symbol"/>
              </a:rPr>
              <a:t>, </a:t>
            </a:r>
            <a:r>
              <a:rPr lang="en-US" altLang="ja-JP" dirty="0" err="1" smtClean="0">
                <a:sym typeface="Symbol"/>
              </a:rPr>
              <a:t>ee</a:t>
            </a:r>
            <a:r>
              <a:rPr lang="en-US" altLang="ja-JP" dirty="0" smtClean="0">
                <a:sym typeface="Symbol"/>
              </a:rPr>
              <a:t> (7×10</a:t>
            </a:r>
            <a:r>
              <a:rPr lang="en-US" altLang="ja-JP" baseline="30000" dirty="0" smtClean="0">
                <a:latin typeface="Symbol" pitchFamily="18" charset="2"/>
                <a:sym typeface="Symbol"/>
              </a:rPr>
              <a:t>-</a:t>
            </a:r>
            <a:r>
              <a:rPr lang="en-US" altLang="ja-JP" baseline="30000" dirty="0" smtClean="0">
                <a:sym typeface="Symbol"/>
              </a:rPr>
              <a:t>5</a:t>
            </a:r>
            <a:r>
              <a:rPr lang="en-US" altLang="ja-JP" dirty="0" smtClean="0">
                <a:sym typeface="Symbol"/>
              </a:rPr>
              <a:t>)</a:t>
            </a:r>
          </a:p>
          <a:p>
            <a:pPr lvl="1"/>
            <a:r>
              <a:rPr lang="en-US" altLang="ja-JP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ja-JP" dirty="0" smtClean="0">
                <a:solidFill>
                  <a:schemeClr val="accent5">
                    <a:lumMod val="75000"/>
                  </a:schemeClr>
                </a:solidFill>
                <a:latin typeface="Symbol" pitchFamily="18" charset="2"/>
              </a:rPr>
              <a:t>r  </a:t>
            </a:r>
            <a:r>
              <a:rPr lang="en-US" altLang="ja-JP" dirty="0" smtClean="0">
                <a:solidFill>
                  <a:schemeClr val="accent5">
                    <a:lumMod val="75000"/>
                  </a:schemeClr>
                </a:solidFill>
                <a:latin typeface="Symbol" pitchFamily="18" charset="2"/>
                <a:sym typeface="Symbol"/>
              </a:rPr>
              <a:t> pp</a:t>
            </a:r>
            <a:r>
              <a:rPr lang="en-US" altLang="ja-JP" dirty="0" smtClean="0">
                <a:solidFill>
                  <a:schemeClr val="accent5">
                    <a:lumMod val="75000"/>
                  </a:schemeClr>
                </a:solidFill>
                <a:sym typeface="Symbol"/>
              </a:rPr>
              <a:t>, </a:t>
            </a:r>
            <a:r>
              <a:rPr lang="en-US" altLang="ja-JP" dirty="0" err="1" smtClean="0">
                <a:solidFill>
                  <a:schemeClr val="accent5">
                    <a:lumMod val="75000"/>
                  </a:schemeClr>
                </a:solidFill>
                <a:sym typeface="Symbol"/>
              </a:rPr>
              <a:t>ee</a:t>
            </a:r>
            <a:r>
              <a:rPr lang="en-US" altLang="ja-JP" dirty="0" smtClean="0">
                <a:solidFill>
                  <a:schemeClr val="accent5">
                    <a:lumMod val="75000"/>
                  </a:schemeClr>
                </a:solidFill>
                <a:sym typeface="Symbol"/>
              </a:rPr>
              <a:t> (5×10</a:t>
            </a:r>
            <a:r>
              <a:rPr lang="en-US" altLang="ja-JP" baseline="30000" dirty="0" smtClean="0">
                <a:solidFill>
                  <a:schemeClr val="accent5">
                    <a:lumMod val="75000"/>
                  </a:schemeClr>
                </a:solidFill>
                <a:latin typeface="Symbol" pitchFamily="18" charset="2"/>
                <a:sym typeface="Symbol"/>
              </a:rPr>
              <a:t>-</a:t>
            </a:r>
            <a:r>
              <a:rPr lang="en-US" altLang="ja-JP" baseline="30000" dirty="0" smtClean="0">
                <a:solidFill>
                  <a:schemeClr val="accent5">
                    <a:lumMod val="75000"/>
                  </a:schemeClr>
                </a:solidFill>
                <a:sym typeface="Symbol"/>
              </a:rPr>
              <a:t>5</a:t>
            </a:r>
            <a:r>
              <a:rPr lang="en-US" altLang="ja-JP" dirty="0" smtClean="0">
                <a:solidFill>
                  <a:schemeClr val="accent5">
                    <a:lumMod val="75000"/>
                  </a:schemeClr>
                </a:solidFill>
                <a:sym typeface="Symbol"/>
              </a:rPr>
              <a:t>)</a:t>
            </a:r>
            <a:endParaRPr lang="en-US" altLang="ja-JP" dirty="0" smtClean="0">
              <a:solidFill>
                <a:schemeClr val="accent5">
                  <a:lumMod val="75000"/>
                </a:schemeClr>
              </a:solidFill>
              <a:latin typeface="Symbol" pitchFamily="18" charset="2"/>
              <a:sym typeface="Symbol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Importance of Systematic Studies</a:t>
            </a:r>
            <a:endParaRPr kumimoji="1" lang="ja-JP" altLang="en-US" dirty="0"/>
          </a:p>
        </p:txBody>
      </p:sp>
      <p:sp>
        <p:nvSpPr>
          <p:cNvPr id="7" name="Line 25"/>
          <p:cNvSpPr>
            <a:spLocks noChangeShapeType="1"/>
          </p:cNvSpPr>
          <p:nvPr/>
        </p:nvSpPr>
        <p:spPr bwMode="auto">
          <a:xfrm flipV="1">
            <a:off x="7659474" y="2053256"/>
            <a:ext cx="360363" cy="431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8" name="Line 26"/>
          <p:cNvSpPr>
            <a:spLocks noChangeShapeType="1"/>
          </p:cNvSpPr>
          <p:nvPr/>
        </p:nvSpPr>
        <p:spPr bwMode="auto">
          <a:xfrm flipV="1">
            <a:off x="7659474" y="2413618"/>
            <a:ext cx="576263" cy="730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" name="AutoShape 18"/>
          <p:cNvSpPr>
            <a:spLocks noChangeArrowheads="1"/>
          </p:cNvSpPr>
          <p:nvPr/>
        </p:nvSpPr>
        <p:spPr bwMode="auto">
          <a:xfrm rot="566536">
            <a:off x="1539662" y="2124693"/>
            <a:ext cx="2808287" cy="1584325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" name="Oval 14"/>
          <p:cNvSpPr>
            <a:spLocks noChangeArrowheads="1"/>
          </p:cNvSpPr>
          <p:nvPr/>
        </p:nvSpPr>
        <p:spPr bwMode="auto">
          <a:xfrm>
            <a:off x="2979524" y="2556493"/>
            <a:ext cx="360363" cy="360363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ja-JP" sz="2400" b="1" dirty="0">
              <a:latin typeface="Symbol" pitchFamily="18" charset="2"/>
            </a:endParaRPr>
          </a:p>
        </p:txBody>
      </p:sp>
      <p:sp>
        <p:nvSpPr>
          <p:cNvPr id="11" name="Line 17"/>
          <p:cNvSpPr>
            <a:spLocks noChangeShapeType="1"/>
          </p:cNvSpPr>
          <p:nvPr/>
        </p:nvSpPr>
        <p:spPr bwMode="auto">
          <a:xfrm flipV="1">
            <a:off x="2763624" y="2916856"/>
            <a:ext cx="215900" cy="2159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auto">
          <a:xfrm flipV="1">
            <a:off x="3195424" y="2124693"/>
            <a:ext cx="73025" cy="431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3" name="Line 20"/>
          <p:cNvSpPr>
            <a:spLocks noChangeShapeType="1"/>
          </p:cNvSpPr>
          <p:nvPr/>
        </p:nvSpPr>
        <p:spPr bwMode="auto">
          <a:xfrm flipV="1">
            <a:off x="3339887" y="2412031"/>
            <a:ext cx="504825" cy="2889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2403262" y="3548653"/>
            <a:ext cx="12276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>
                <a:latin typeface="+mn-lt"/>
              </a:rPr>
              <a:t>l</a:t>
            </a:r>
            <a:r>
              <a:rPr lang="en-US" altLang="ja-JP" dirty="0" smtClean="0">
                <a:latin typeface="+mn-lt"/>
              </a:rPr>
              <a:t>ow </a:t>
            </a:r>
            <a:r>
              <a:rPr lang="en-US" altLang="ja-JP" i="1" dirty="0" err="1" smtClean="0">
                <a:latin typeface="+mn-lt"/>
              </a:rPr>
              <a:t>p</a:t>
            </a:r>
            <a:r>
              <a:rPr lang="en-US" altLang="ja-JP" i="1" baseline="-25000" dirty="0" err="1" smtClean="0">
                <a:latin typeface="+mn-lt"/>
              </a:rPr>
              <a:t>T</a:t>
            </a:r>
            <a:r>
              <a:rPr lang="en-US" altLang="ja-JP" baseline="-25000" dirty="0" smtClean="0">
                <a:latin typeface="+mn-lt"/>
              </a:rPr>
              <a:t> </a:t>
            </a:r>
            <a:r>
              <a:rPr lang="en-US" altLang="ja-JP" dirty="0" smtClean="0">
                <a:latin typeface="+mn-lt"/>
              </a:rPr>
              <a:t>LVM</a:t>
            </a:r>
            <a:endParaRPr lang="en-US" altLang="ja-JP" baseline="-25000" dirty="0">
              <a:latin typeface="+mn-lt"/>
            </a:endParaRPr>
          </a:p>
        </p:txBody>
      </p:sp>
      <p:sp>
        <p:nvSpPr>
          <p:cNvPr id="15" name="AutoShape 22"/>
          <p:cNvSpPr>
            <a:spLocks noChangeArrowheads="1"/>
          </p:cNvSpPr>
          <p:nvPr/>
        </p:nvSpPr>
        <p:spPr bwMode="auto">
          <a:xfrm rot="566536">
            <a:off x="4851187" y="2124693"/>
            <a:ext cx="2808287" cy="1584325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" name="Oval 23"/>
          <p:cNvSpPr>
            <a:spLocks noChangeArrowheads="1"/>
          </p:cNvSpPr>
          <p:nvPr/>
        </p:nvSpPr>
        <p:spPr bwMode="auto">
          <a:xfrm>
            <a:off x="7372137" y="2359643"/>
            <a:ext cx="360362" cy="360363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ja-JP" sz="2400" b="1" dirty="0">
              <a:latin typeface="Symbol" pitchFamily="18" charset="2"/>
            </a:endParaRPr>
          </a:p>
        </p:txBody>
      </p:sp>
      <p:sp>
        <p:nvSpPr>
          <p:cNvPr id="17" name="Line 24"/>
          <p:cNvSpPr>
            <a:spLocks noChangeShapeType="1"/>
          </p:cNvSpPr>
          <p:nvPr/>
        </p:nvSpPr>
        <p:spPr bwMode="auto">
          <a:xfrm flipV="1">
            <a:off x="6075149" y="2629518"/>
            <a:ext cx="1296988" cy="503238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5706857" y="3532242"/>
            <a:ext cx="13178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+mn-lt"/>
              </a:rPr>
              <a:t>high </a:t>
            </a:r>
            <a:r>
              <a:rPr lang="en-US" altLang="ja-JP" i="1" dirty="0" err="1" smtClean="0">
                <a:latin typeface="+mn-lt"/>
              </a:rPr>
              <a:t>p</a:t>
            </a:r>
            <a:r>
              <a:rPr lang="en-US" altLang="ja-JP" i="1" baseline="-25000" dirty="0" err="1" smtClean="0">
                <a:latin typeface="+mn-lt"/>
              </a:rPr>
              <a:t>T</a:t>
            </a:r>
            <a:r>
              <a:rPr lang="en-US" altLang="ja-JP" baseline="-25000" dirty="0" smtClean="0">
                <a:latin typeface="+mn-lt"/>
              </a:rPr>
              <a:t> </a:t>
            </a:r>
            <a:r>
              <a:rPr lang="en-US" altLang="ja-JP" dirty="0" smtClean="0">
                <a:latin typeface="+mn-lt"/>
              </a:rPr>
              <a:t>LVM</a:t>
            </a:r>
            <a:endParaRPr lang="en-US" altLang="ja-JP" baseline="-25000" dirty="0">
              <a:latin typeface="+mn-lt"/>
            </a:endParaRPr>
          </a:p>
        </p:txBody>
      </p:sp>
      <p:sp>
        <p:nvSpPr>
          <p:cNvPr id="23" name="日付プレースホルダ 2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2009/02/06</a:t>
            </a:r>
            <a:endParaRPr lang="ja-JP" altLang="ja-JP" dirty="0"/>
          </a:p>
        </p:txBody>
      </p:sp>
      <p:sp>
        <p:nvSpPr>
          <p:cNvPr id="24" name="スライド番号プレースホルダ 2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857E7B7-A7E6-4BEF-80BC-9EC3AFC0D866}" type="slidenum">
              <a:rPr lang="en-US" altLang="ja-JP" smtClean="0"/>
              <a:pPr>
                <a:defRPr/>
              </a:pPr>
              <a:t>7</a:t>
            </a:fld>
            <a:r>
              <a:rPr lang="en-US" altLang="ja-JP" smtClean="0"/>
              <a:t>/28</a:t>
            </a:r>
            <a:endParaRPr lang="ja-JP" altLang="ja-JP" dirty="0"/>
          </a:p>
        </p:txBody>
      </p:sp>
      <p:sp>
        <p:nvSpPr>
          <p:cNvPr id="25" name="フッター プレースホルダ 2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ja-JP" smtClean="0"/>
              <a:t>WWND’09 - Low-Mass Vector Mesons and Continuum at RHIC-PHENIX - K.Shigaki</a:t>
            </a:r>
            <a:endParaRPr lang="ja-JP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3"/>
          </p:nvPr>
        </p:nvSpPr>
        <p:spPr>
          <a:xfrm>
            <a:off x="428596" y="1071546"/>
            <a:ext cx="8218488" cy="5167329"/>
          </a:xfrm>
        </p:spPr>
        <p:txBody>
          <a:bodyPr/>
          <a:lstStyle/>
          <a:p>
            <a:r>
              <a:rPr lang="en-US" altLang="ja-JP" dirty="0" smtClean="0"/>
              <a:t>c</a:t>
            </a:r>
            <a:r>
              <a:rPr kumimoji="1" lang="en-US" altLang="ja-JP" dirty="0" smtClean="0"/>
              <a:t>lear peaks in all decay </a:t>
            </a:r>
            <a:r>
              <a:rPr lang="en-US" altLang="ja-JP" dirty="0" smtClean="0"/>
              <a:t>modes</a:t>
            </a:r>
          </a:p>
          <a:p>
            <a:r>
              <a:rPr kumimoji="1" lang="en-US" altLang="ja-JP" dirty="0" smtClean="0"/>
              <a:t>good mass resolution except in </a:t>
            </a:r>
            <a:r>
              <a:rPr kumimoji="1" lang="en-US" altLang="ja-JP" dirty="0" err="1" smtClean="0"/>
              <a:t>radiative</a:t>
            </a:r>
            <a:r>
              <a:rPr kumimoji="1" lang="en-US" altLang="ja-JP" dirty="0" smtClean="0"/>
              <a:t> mode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Baselines in </a:t>
            </a:r>
            <a:r>
              <a:rPr kumimoji="1" lang="en-US" altLang="ja-JP" dirty="0" err="1" smtClean="0"/>
              <a:t>p+p</a:t>
            </a:r>
            <a:endParaRPr kumimoji="1" lang="ja-JP" altLang="en-US" dirty="0"/>
          </a:p>
        </p:txBody>
      </p:sp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86924" y="2132463"/>
            <a:ext cx="1785919" cy="2408202"/>
          </a:xfrm>
          <a:prstGeom prst="rect">
            <a:avLst/>
          </a:prstGeom>
          <a:noFill/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884" y="2443858"/>
            <a:ext cx="3286149" cy="238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3857588" y="4502170"/>
            <a:ext cx="2159000" cy="1784350"/>
            <a:chOff x="227" y="1928"/>
            <a:chExt cx="1360" cy="1124"/>
          </a:xfrm>
        </p:grpSpPr>
        <p:pic>
          <p:nvPicPr>
            <p:cNvPr id="15" name="Picture 11"/>
            <p:cNvPicPr>
              <a:picLocks noChangeAspect="1" noChangeArrowheads="1"/>
            </p:cNvPicPr>
            <p:nvPr/>
          </p:nvPicPr>
          <p:blipFill>
            <a:blip r:embed="rId4"/>
            <a:srcRect t="7625" r="50652" b="296"/>
            <a:stretch>
              <a:fillRect/>
            </a:stretch>
          </p:blipFill>
          <p:spPr bwMode="auto">
            <a:xfrm>
              <a:off x="227" y="1928"/>
              <a:ext cx="1361" cy="1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1587" y="1959"/>
              <a:ext cx="1" cy="963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pic>
        <p:nvPicPr>
          <p:cNvPr id="18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67" y="4527204"/>
            <a:ext cx="2214578" cy="17037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642878" y="4786322"/>
            <a:ext cx="2143108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r">
              <a:spcBef>
                <a:spcPts val="1125"/>
              </a:spcBef>
              <a:buClr>
                <a:srgbClr val="336666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2000" dirty="0" err="1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p+p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; </a:t>
            </a:r>
            <a:r>
              <a:rPr kumimoji="0" lang="ja-JP" altLang="en-US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 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</a:rPr>
              <a:t>w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, 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</a:rPr>
              <a:t>f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 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  <a:sym typeface="Symbol"/>
              </a:rPr>
              <a:t> </a:t>
            </a:r>
            <a:r>
              <a:rPr kumimoji="0" lang="en-GB" altLang="ja-JP" sz="2000" dirty="0" err="1" smtClean="0">
                <a:solidFill>
                  <a:srgbClr val="FF00FF"/>
                </a:solidFill>
                <a:latin typeface="+mn-lt"/>
                <a:ea typeface="MeiryoKe_UIGothic" pitchFamily="50" charset="-128"/>
                <a:sym typeface="Symbol"/>
              </a:rPr>
              <a:t>e</a:t>
            </a:r>
            <a:r>
              <a:rPr kumimoji="0" lang="en-GB" altLang="ja-JP" sz="2000" baseline="30000" dirty="0" err="1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  <a:sym typeface="Symbol"/>
              </a:rPr>
              <a:t>+</a:t>
            </a:r>
            <a:r>
              <a:rPr kumimoji="0" lang="en-GB" altLang="ja-JP" sz="2000" dirty="0" err="1" smtClean="0">
                <a:solidFill>
                  <a:srgbClr val="FF00FF"/>
                </a:solidFill>
                <a:latin typeface="+mn-lt"/>
                <a:ea typeface="MeiryoKe_UIGothic" pitchFamily="50" charset="-128"/>
                <a:sym typeface="Symbol"/>
              </a:rPr>
              <a:t>e</a:t>
            </a:r>
            <a:r>
              <a:rPr kumimoji="0" lang="en-GB" altLang="ja-JP" sz="2000" baseline="30000" dirty="0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  <a:sym typeface="Symbol"/>
              </a:rPr>
              <a:t>-</a:t>
            </a:r>
            <a:endParaRPr kumimoji="0" lang="ja-JP" altLang="en-GB" sz="1100" baseline="30000" dirty="0">
              <a:solidFill>
                <a:srgbClr val="FF00FF"/>
              </a:solidFill>
              <a:latin typeface="Symbol" pitchFamily="18" charset="2"/>
              <a:ea typeface="MeiryoKe_UIGothic" pitchFamily="50" charset="-128"/>
            </a:endParaRP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1714448" y="5812791"/>
            <a:ext cx="2286016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r">
              <a:spcBef>
                <a:spcPts val="1125"/>
              </a:spcBef>
              <a:buClr>
                <a:srgbClr val="336666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2000" dirty="0" err="1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p+p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; </a:t>
            </a:r>
            <a:r>
              <a:rPr kumimoji="0" lang="ja-JP" altLang="en-US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 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</a:rPr>
              <a:t>w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 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  <a:sym typeface="Symbol"/>
              </a:rPr>
              <a:t> 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  <a:sym typeface="Symbol"/>
              </a:rPr>
              <a:t>p</a:t>
            </a:r>
            <a:r>
              <a:rPr kumimoji="0" lang="en-GB" altLang="ja-JP" sz="2000" baseline="30000" dirty="0" smtClean="0">
                <a:solidFill>
                  <a:srgbClr val="FF00FF"/>
                </a:solidFill>
                <a:latin typeface="+mn-lt"/>
                <a:ea typeface="MeiryoKe_UIGothic" pitchFamily="50" charset="-128"/>
                <a:sym typeface="Symbol"/>
              </a:rPr>
              <a:t>0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  <a:sym typeface="Symbol"/>
              </a:rPr>
              <a:t>p</a:t>
            </a:r>
            <a:r>
              <a:rPr kumimoji="0" lang="en-GB" altLang="ja-JP" sz="2000" baseline="30000" dirty="0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  <a:sym typeface="Symbol"/>
              </a:rPr>
              <a:t>+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  <a:sym typeface="Symbol"/>
              </a:rPr>
              <a:t>p</a:t>
            </a:r>
            <a:r>
              <a:rPr kumimoji="0" lang="en-GB" altLang="ja-JP" sz="2000" baseline="30000" dirty="0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  <a:sym typeface="Symbol"/>
              </a:rPr>
              <a:t>-</a:t>
            </a:r>
            <a:endParaRPr kumimoji="0" lang="ja-JP" altLang="en-GB" sz="1100" baseline="30000" dirty="0">
              <a:solidFill>
                <a:srgbClr val="FF00FF"/>
              </a:solidFill>
              <a:latin typeface="Symbol" pitchFamily="18" charset="2"/>
              <a:ea typeface="MeiryoKe_UIGothic" pitchFamily="50" charset="-128"/>
            </a:endParaRP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5887864" y="2571744"/>
            <a:ext cx="2756102" cy="658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0"/>
              </a:spcBef>
              <a:buClr>
                <a:srgbClr val="336666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2000" dirty="0" err="1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p+p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; </a:t>
            </a:r>
            <a:r>
              <a:rPr kumimoji="0" lang="ja-JP" altLang="en-US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 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</a:rPr>
              <a:t>f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 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  <a:sym typeface="Symbol"/>
              </a:rPr>
              <a:t> K</a:t>
            </a:r>
            <a:r>
              <a:rPr kumimoji="0" lang="en-GB" altLang="ja-JP" sz="2000" baseline="30000" dirty="0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  <a:sym typeface="Symbol"/>
              </a:rPr>
              <a:t>+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  <a:sym typeface="Symbol"/>
              </a:rPr>
              <a:t>K</a:t>
            </a:r>
            <a:r>
              <a:rPr kumimoji="0" lang="en-GB" altLang="ja-JP" sz="2000" baseline="30000" dirty="0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  <a:sym typeface="Symbol"/>
              </a:rPr>
              <a:t>-</a:t>
            </a:r>
          </a:p>
          <a:p>
            <a:pPr>
              <a:lnSpc>
                <a:spcPts val="2000"/>
              </a:lnSpc>
              <a:spcBef>
                <a:spcPts val="0"/>
              </a:spcBef>
              <a:buClr>
                <a:srgbClr val="336666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  <a:sym typeface="Symbol"/>
              </a:rPr>
              <a:t>                 (single K ID)</a:t>
            </a:r>
            <a:endParaRPr kumimoji="0" lang="ja-JP" altLang="en-GB" sz="1100" dirty="0">
              <a:solidFill>
                <a:srgbClr val="FF00FF"/>
              </a:solidFill>
              <a:latin typeface="+mn-lt"/>
              <a:ea typeface="MeiryoKe_UIGothic" pitchFamily="50" charset="-128"/>
            </a:endParaRP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6491302" y="4071942"/>
            <a:ext cx="1724036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r">
              <a:spcBef>
                <a:spcPts val="1125"/>
              </a:spcBef>
              <a:buClr>
                <a:srgbClr val="336666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2000" dirty="0" err="1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p+p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; </a:t>
            </a:r>
            <a:r>
              <a:rPr kumimoji="0" lang="ja-JP" altLang="en-US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 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</a:rPr>
              <a:t>w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</a:rPr>
              <a:t> 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+mn-lt"/>
                <a:ea typeface="MeiryoKe_UIGothic" pitchFamily="50" charset="-128"/>
                <a:sym typeface="Symbol"/>
              </a:rPr>
              <a:t> 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  <a:sym typeface="Symbol"/>
              </a:rPr>
              <a:t>p</a:t>
            </a:r>
            <a:r>
              <a:rPr kumimoji="0" lang="en-GB" altLang="ja-JP" sz="2000" baseline="30000" dirty="0" smtClean="0">
                <a:solidFill>
                  <a:srgbClr val="FF00FF"/>
                </a:solidFill>
                <a:latin typeface="+mn-lt"/>
                <a:ea typeface="MeiryoKe_UIGothic" pitchFamily="50" charset="-128"/>
                <a:sym typeface="Symbol"/>
              </a:rPr>
              <a:t>0</a:t>
            </a:r>
            <a:r>
              <a:rPr kumimoji="0" lang="en-GB" altLang="ja-JP" sz="2000" dirty="0" smtClean="0">
                <a:solidFill>
                  <a:srgbClr val="FF00FF"/>
                </a:solidFill>
                <a:latin typeface="Symbol" pitchFamily="18" charset="2"/>
                <a:ea typeface="MeiryoKe_UIGothic" pitchFamily="50" charset="-128"/>
                <a:sym typeface="Symbol"/>
              </a:rPr>
              <a:t>g</a:t>
            </a:r>
            <a:endParaRPr kumimoji="0" lang="ja-JP" altLang="en-GB" sz="1100" baseline="30000" dirty="0">
              <a:solidFill>
                <a:srgbClr val="FF00FF"/>
              </a:solidFill>
              <a:latin typeface="Symbol" pitchFamily="18" charset="2"/>
              <a:ea typeface="MeiryoKe_UIGothic" pitchFamily="50" charset="-128"/>
            </a:endParaRPr>
          </a:p>
        </p:txBody>
      </p:sp>
      <p:sp>
        <p:nvSpPr>
          <p:cNvPr id="27" name="日付プレースホルダ 2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2009/02/06</a:t>
            </a:r>
            <a:endParaRPr lang="ja-JP" altLang="ja-JP" dirty="0"/>
          </a:p>
        </p:txBody>
      </p:sp>
      <p:sp>
        <p:nvSpPr>
          <p:cNvPr id="28" name="スライド番号プレースホルダ 2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857E7B7-A7E6-4BEF-80BC-9EC3AFC0D866}" type="slidenum">
              <a:rPr lang="en-US" altLang="ja-JP" smtClean="0"/>
              <a:pPr>
                <a:defRPr/>
              </a:pPr>
              <a:t>8</a:t>
            </a:fld>
            <a:r>
              <a:rPr lang="en-US" altLang="ja-JP" smtClean="0"/>
              <a:t>/28</a:t>
            </a:r>
            <a:endParaRPr lang="ja-JP" altLang="ja-JP" dirty="0"/>
          </a:p>
        </p:txBody>
      </p:sp>
      <p:sp>
        <p:nvSpPr>
          <p:cNvPr id="29" name="フッター プレースホルダ 2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ja-JP" smtClean="0"/>
              <a:t>WWND’09 - Low-Mass Vector Mesons and Continuum at RHIC-PHENIX - K.Shigaki</a:t>
            </a:r>
            <a:endParaRPr lang="ja-JP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6.7|9.9|7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"/>
</p:tagLst>
</file>

<file path=ppt/theme/theme1.xml><?xml version="1.0" encoding="utf-8"?>
<a:theme xmlns:a="http://schemas.openxmlformats.org/drawingml/2006/main" name="newstyle">
  <a:themeElements>
    <a:clrScheme name="TG-globalround_TP01118219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99"/>
      </a:accent1>
      <a:accent2>
        <a:srgbClr val="0C3CA6"/>
      </a:accent2>
      <a:accent3>
        <a:srgbClr val="FFFFFF"/>
      </a:accent3>
      <a:accent4>
        <a:srgbClr val="000000"/>
      </a:accent4>
      <a:accent5>
        <a:srgbClr val="AAAACA"/>
      </a:accent5>
      <a:accent6>
        <a:srgbClr val="0A3596"/>
      </a:accent6>
      <a:hlink>
        <a:srgbClr val="CCCCFF"/>
      </a:hlink>
      <a:folHlink>
        <a:srgbClr val="B2B2B2"/>
      </a:folHlink>
    </a:clrScheme>
    <a:fontScheme name="ユーザー定義 1">
      <a:majorFont>
        <a:latin typeface="Franklin Gothic Medium"/>
        <a:ea typeface="ＭＳ Ｐゴシック"/>
        <a:cs typeface=""/>
      </a:majorFont>
      <a:minorFont>
        <a:latin typeface="Franklin Gothic Medium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G-globalround_TP0111821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99"/>
        </a:accent1>
        <a:accent2>
          <a:srgbClr val="0C3CA6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0A3596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G-globalround_TP01118219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60066"/>
        </a:accent1>
        <a:accent2>
          <a:srgbClr val="FF5050"/>
        </a:accent2>
        <a:accent3>
          <a:srgbClr val="FFFFFF"/>
        </a:accent3>
        <a:accent4>
          <a:srgbClr val="000000"/>
        </a:accent4>
        <a:accent5>
          <a:srgbClr val="B8AAB8"/>
        </a:accent5>
        <a:accent6>
          <a:srgbClr val="E74848"/>
        </a:accent6>
        <a:hlink>
          <a:srgbClr val="FF99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G-globalround_TP0111821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8080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737300"/>
        </a:accent6>
        <a:hlink>
          <a:srgbClr val="CC99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11914</TotalTime>
  <Words>1558</Words>
  <Application>Microsoft Office PowerPoint</Application>
  <PresentationFormat>画面に合わせる (4:3)</PresentationFormat>
  <Paragraphs>347</Paragraphs>
  <Slides>29</Slides>
  <Notes>10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1" baseType="lpstr">
      <vt:lpstr>newstyle</vt:lpstr>
      <vt:lpstr>Photo Editor Photo</vt:lpstr>
      <vt:lpstr>Low-Mass Vector Mesons and Continuum at RHIC-PHENIX</vt:lpstr>
      <vt:lpstr>Presentation Outline</vt:lpstr>
      <vt:lpstr>Four(-or-More)-Fold Low-Mass Physics</vt:lpstr>
      <vt:lpstr>RHIC-PHENIX, Relevant Data Sets</vt:lpstr>
      <vt:lpstr>A Key Measurement: Di-Electron</vt:lpstr>
      <vt:lpstr>Topic #1a: f/w Mass Spectra</vt:lpstr>
      <vt:lpstr>Topic #1b: Decay Modes of f</vt:lpstr>
      <vt:lpstr>Importance of Systematic Studies</vt:lpstr>
      <vt:lpstr>Baselines in p+p</vt:lpstr>
      <vt:lpstr>… and in d+Au</vt:lpstr>
      <vt:lpstr>Solid Baselines Established</vt:lpstr>
      <vt:lpstr>&gt; #1a: f/w Mass Spectra in Au+Au</vt:lpstr>
      <vt:lpstr>&gt; #1b: Decay Modes of f in Au+Au</vt:lpstr>
      <vt:lpstr>Topic #2: Quark Tomography</vt:lpstr>
      <vt:lpstr>Extended f Baseline in p+p/d+Au</vt:lpstr>
      <vt:lpstr>Long Solid Baselines</vt:lpstr>
      <vt:lpstr>Little pT Dependence in p+p/d+Au</vt:lpstr>
      <vt:lpstr>Highlight on High pT Side of Au+Au f</vt:lpstr>
      <vt:lpstr>Recent Highlights in Au+Au w Analysis </vt:lpstr>
      <vt:lpstr>f (, w): Meson As Heavy As Proton</vt:lpstr>
      <vt:lpstr>&gt; #2: Quark Tomography in Au+Au</vt:lpstr>
      <vt:lpstr>Topic #3: Low-Mass Continuum</vt:lpstr>
      <vt:lpstr>Di-Electron Continuum in p+p</vt:lpstr>
      <vt:lpstr>Continuum Extraction in Au+Au</vt:lpstr>
      <vt:lpstr>Di-Electron Continuum Enhancement</vt:lpstr>
      <vt:lpstr>Continuum Enhancement Features</vt:lpstr>
      <vt:lpstr>&gt; #3: Low-Mass Continuum in Au+Au</vt:lpstr>
      <vt:lpstr>cf. g* at Low Mass Higher pT</vt:lpstr>
      <vt:lpstr>Summary, Remarks and Outlook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ALICE 実験準備状況</dc:title>
  <dc:creator>Kenta Shigaki</dc:creator>
  <cp:lastModifiedBy>shigaki</cp:lastModifiedBy>
  <cp:revision>351</cp:revision>
  <dcterms:created xsi:type="dcterms:W3CDTF">2008-03-11T09:51:31Z</dcterms:created>
  <dcterms:modified xsi:type="dcterms:W3CDTF">2009-02-06T02:47:55Z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TC011182191041</vt:lpwstr>
  </property>
</Properties>
</file>