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3832800" cy="34747200"/>
  <p:notesSz cx="7019925" cy="9305925"/>
  <p:defaultTextStyle>
    <a:defPPr>
      <a:defRPr lang="en-US"/>
    </a:defPPr>
    <a:lvl1pPr marL="0" algn="l" defTabSz="3971020" rtl="0" eaLnBrk="1" latinLnBrk="0" hangingPunct="1">
      <a:defRPr sz="7800" kern="1200">
        <a:solidFill>
          <a:schemeClr val="tx1"/>
        </a:solidFill>
        <a:latin typeface="+mn-lt"/>
        <a:ea typeface="+mn-ea"/>
        <a:cs typeface="+mn-cs"/>
      </a:defRPr>
    </a:lvl1pPr>
    <a:lvl2pPr marL="1985510" algn="l" defTabSz="3971020" rtl="0" eaLnBrk="1" latinLnBrk="0" hangingPunct="1">
      <a:defRPr sz="7800" kern="1200">
        <a:solidFill>
          <a:schemeClr val="tx1"/>
        </a:solidFill>
        <a:latin typeface="+mn-lt"/>
        <a:ea typeface="+mn-ea"/>
        <a:cs typeface="+mn-cs"/>
      </a:defRPr>
    </a:lvl2pPr>
    <a:lvl3pPr marL="3971020" algn="l" defTabSz="3971020" rtl="0" eaLnBrk="1" latinLnBrk="0" hangingPunct="1">
      <a:defRPr sz="7800" kern="1200">
        <a:solidFill>
          <a:schemeClr val="tx1"/>
        </a:solidFill>
        <a:latin typeface="+mn-lt"/>
        <a:ea typeface="+mn-ea"/>
        <a:cs typeface="+mn-cs"/>
      </a:defRPr>
    </a:lvl3pPr>
    <a:lvl4pPr marL="5956530" algn="l" defTabSz="3971020" rtl="0" eaLnBrk="1" latinLnBrk="0" hangingPunct="1">
      <a:defRPr sz="7800" kern="1200">
        <a:solidFill>
          <a:schemeClr val="tx1"/>
        </a:solidFill>
        <a:latin typeface="+mn-lt"/>
        <a:ea typeface="+mn-ea"/>
        <a:cs typeface="+mn-cs"/>
      </a:defRPr>
    </a:lvl4pPr>
    <a:lvl5pPr marL="7942041" algn="l" defTabSz="3971020" rtl="0" eaLnBrk="1" latinLnBrk="0" hangingPunct="1">
      <a:defRPr sz="7800" kern="1200">
        <a:solidFill>
          <a:schemeClr val="tx1"/>
        </a:solidFill>
        <a:latin typeface="+mn-lt"/>
        <a:ea typeface="+mn-ea"/>
        <a:cs typeface="+mn-cs"/>
      </a:defRPr>
    </a:lvl5pPr>
    <a:lvl6pPr marL="9927550" algn="l" defTabSz="3971020" rtl="0" eaLnBrk="1" latinLnBrk="0" hangingPunct="1">
      <a:defRPr sz="7800" kern="1200">
        <a:solidFill>
          <a:schemeClr val="tx1"/>
        </a:solidFill>
        <a:latin typeface="+mn-lt"/>
        <a:ea typeface="+mn-ea"/>
        <a:cs typeface="+mn-cs"/>
      </a:defRPr>
    </a:lvl6pPr>
    <a:lvl7pPr marL="11913061" algn="l" defTabSz="3971020" rtl="0" eaLnBrk="1" latinLnBrk="0" hangingPunct="1">
      <a:defRPr sz="7800" kern="1200">
        <a:solidFill>
          <a:schemeClr val="tx1"/>
        </a:solidFill>
        <a:latin typeface="+mn-lt"/>
        <a:ea typeface="+mn-ea"/>
        <a:cs typeface="+mn-cs"/>
      </a:defRPr>
    </a:lvl7pPr>
    <a:lvl8pPr marL="13898571" algn="l" defTabSz="3971020" rtl="0" eaLnBrk="1" latinLnBrk="0" hangingPunct="1">
      <a:defRPr sz="7800" kern="1200">
        <a:solidFill>
          <a:schemeClr val="tx1"/>
        </a:solidFill>
        <a:latin typeface="+mn-lt"/>
        <a:ea typeface="+mn-ea"/>
        <a:cs typeface="+mn-cs"/>
      </a:defRPr>
    </a:lvl8pPr>
    <a:lvl9pPr marL="15884081" algn="l" defTabSz="3971020" rtl="0" eaLnBrk="1" latinLnBrk="0" hangingPunct="1">
      <a:defRPr sz="7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0594" autoAdjust="0"/>
    <p:restoredTop sz="93699" autoAdjust="0"/>
  </p:normalViewPr>
  <p:slideViewPr>
    <p:cSldViewPr>
      <p:cViewPr>
        <p:scale>
          <a:sx n="40" d="100"/>
          <a:sy n="40" d="100"/>
        </p:scale>
        <p:origin x="-78" y="-78"/>
      </p:cViewPr>
      <p:guideLst>
        <p:guide orient="horz" pos="10944"/>
        <p:guide pos="1065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F5BADE8D-3DFF-4963-A019-EC7516B82667}" type="datetimeFigureOut">
              <a:rPr lang="en-US" smtClean="0"/>
              <a:pPr/>
              <a:t>2/26/2009</a:t>
            </a:fld>
            <a:endParaRPr lang="en-US"/>
          </a:p>
        </p:txBody>
      </p:sp>
      <p:sp>
        <p:nvSpPr>
          <p:cNvPr id="4" name="Slide Image Placeholder 3"/>
          <p:cNvSpPr>
            <a:spLocks noGrp="1" noRot="1" noChangeAspect="1"/>
          </p:cNvSpPr>
          <p:nvPr>
            <p:ph type="sldImg" idx="2"/>
          </p:nvPr>
        </p:nvSpPr>
        <p:spPr>
          <a:xfrm>
            <a:off x="1811338" y="698500"/>
            <a:ext cx="3397250"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29B13614-8717-4D48-93C5-6DF494D3AB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04890" rtl="0" eaLnBrk="1" latinLnBrk="0" hangingPunct="1">
      <a:defRPr sz="1200" kern="1200">
        <a:solidFill>
          <a:schemeClr val="tx1"/>
        </a:solidFill>
        <a:latin typeface="+mn-lt"/>
        <a:ea typeface="+mn-ea"/>
        <a:cs typeface="+mn-cs"/>
      </a:defRPr>
    </a:lvl1pPr>
    <a:lvl2pPr marL="452445" algn="l" defTabSz="904890" rtl="0" eaLnBrk="1" latinLnBrk="0" hangingPunct="1">
      <a:defRPr sz="1200" kern="1200">
        <a:solidFill>
          <a:schemeClr val="tx1"/>
        </a:solidFill>
        <a:latin typeface="+mn-lt"/>
        <a:ea typeface="+mn-ea"/>
        <a:cs typeface="+mn-cs"/>
      </a:defRPr>
    </a:lvl2pPr>
    <a:lvl3pPr marL="904890" algn="l" defTabSz="904890" rtl="0" eaLnBrk="1" latinLnBrk="0" hangingPunct="1">
      <a:defRPr sz="1200" kern="1200">
        <a:solidFill>
          <a:schemeClr val="tx1"/>
        </a:solidFill>
        <a:latin typeface="+mn-lt"/>
        <a:ea typeface="+mn-ea"/>
        <a:cs typeface="+mn-cs"/>
      </a:defRPr>
    </a:lvl3pPr>
    <a:lvl4pPr marL="1357335" algn="l" defTabSz="904890" rtl="0" eaLnBrk="1" latinLnBrk="0" hangingPunct="1">
      <a:defRPr sz="1200" kern="1200">
        <a:solidFill>
          <a:schemeClr val="tx1"/>
        </a:solidFill>
        <a:latin typeface="+mn-lt"/>
        <a:ea typeface="+mn-ea"/>
        <a:cs typeface="+mn-cs"/>
      </a:defRPr>
    </a:lvl4pPr>
    <a:lvl5pPr marL="1809780" algn="l" defTabSz="904890" rtl="0" eaLnBrk="1" latinLnBrk="0" hangingPunct="1">
      <a:defRPr sz="1200" kern="1200">
        <a:solidFill>
          <a:schemeClr val="tx1"/>
        </a:solidFill>
        <a:latin typeface="+mn-lt"/>
        <a:ea typeface="+mn-ea"/>
        <a:cs typeface="+mn-cs"/>
      </a:defRPr>
    </a:lvl5pPr>
    <a:lvl6pPr marL="2262226" algn="l" defTabSz="904890" rtl="0" eaLnBrk="1" latinLnBrk="0" hangingPunct="1">
      <a:defRPr sz="1200" kern="1200">
        <a:solidFill>
          <a:schemeClr val="tx1"/>
        </a:solidFill>
        <a:latin typeface="+mn-lt"/>
        <a:ea typeface="+mn-ea"/>
        <a:cs typeface="+mn-cs"/>
      </a:defRPr>
    </a:lvl6pPr>
    <a:lvl7pPr marL="2714671" algn="l" defTabSz="904890" rtl="0" eaLnBrk="1" latinLnBrk="0" hangingPunct="1">
      <a:defRPr sz="1200" kern="1200">
        <a:solidFill>
          <a:schemeClr val="tx1"/>
        </a:solidFill>
        <a:latin typeface="+mn-lt"/>
        <a:ea typeface="+mn-ea"/>
        <a:cs typeface="+mn-cs"/>
      </a:defRPr>
    </a:lvl7pPr>
    <a:lvl8pPr marL="3167116" algn="l" defTabSz="904890" rtl="0" eaLnBrk="1" latinLnBrk="0" hangingPunct="1">
      <a:defRPr sz="1200" kern="1200">
        <a:solidFill>
          <a:schemeClr val="tx1"/>
        </a:solidFill>
        <a:latin typeface="+mn-lt"/>
        <a:ea typeface="+mn-ea"/>
        <a:cs typeface="+mn-cs"/>
      </a:defRPr>
    </a:lvl8pPr>
    <a:lvl9pPr marL="3619561" algn="l" defTabSz="9048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1338" y="698500"/>
            <a:ext cx="3397250"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B13614-8717-4D48-93C5-6DF494D3ABC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37460" y="10794156"/>
            <a:ext cx="28757880" cy="7448127"/>
          </a:xfrm>
        </p:spPr>
        <p:txBody>
          <a:bodyPr/>
          <a:lstStyle/>
          <a:p>
            <a:r>
              <a:rPr lang="en-US" smtClean="0"/>
              <a:t>Click to edit Master title style</a:t>
            </a:r>
            <a:endParaRPr lang="en-US"/>
          </a:p>
        </p:txBody>
      </p:sp>
      <p:sp>
        <p:nvSpPr>
          <p:cNvPr id="3" name="Subtitle 2"/>
          <p:cNvSpPr>
            <a:spLocks noGrp="1"/>
          </p:cNvSpPr>
          <p:nvPr>
            <p:ph type="subTitle" idx="1"/>
          </p:nvPr>
        </p:nvSpPr>
        <p:spPr>
          <a:xfrm>
            <a:off x="5074920" y="19690080"/>
            <a:ext cx="23682960" cy="8879840"/>
          </a:xfrm>
        </p:spPr>
        <p:txBody>
          <a:bodyPr/>
          <a:lstStyle>
            <a:lvl1pPr marL="0" indent="0" algn="ctr">
              <a:buNone/>
              <a:defRPr>
                <a:solidFill>
                  <a:schemeClr val="tx1">
                    <a:tint val="75000"/>
                  </a:schemeClr>
                </a:solidFill>
              </a:defRPr>
            </a:lvl1pPr>
            <a:lvl2pPr marL="1985510" indent="0" algn="ctr">
              <a:buNone/>
              <a:defRPr>
                <a:solidFill>
                  <a:schemeClr val="tx1">
                    <a:tint val="75000"/>
                  </a:schemeClr>
                </a:solidFill>
              </a:defRPr>
            </a:lvl2pPr>
            <a:lvl3pPr marL="3971020" indent="0" algn="ctr">
              <a:buNone/>
              <a:defRPr>
                <a:solidFill>
                  <a:schemeClr val="tx1">
                    <a:tint val="75000"/>
                  </a:schemeClr>
                </a:solidFill>
              </a:defRPr>
            </a:lvl3pPr>
            <a:lvl4pPr marL="5956530" indent="0" algn="ctr">
              <a:buNone/>
              <a:defRPr>
                <a:solidFill>
                  <a:schemeClr val="tx1">
                    <a:tint val="75000"/>
                  </a:schemeClr>
                </a:solidFill>
              </a:defRPr>
            </a:lvl4pPr>
            <a:lvl5pPr marL="7942041" indent="0" algn="ctr">
              <a:buNone/>
              <a:defRPr>
                <a:solidFill>
                  <a:schemeClr val="tx1">
                    <a:tint val="75000"/>
                  </a:schemeClr>
                </a:solidFill>
              </a:defRPr>
            </a:lvl5pPr>
            <a:lvl6pPr marL="9927550" indent="0" algn="ctr">
              <a:buNone/>
              <a:defRPr>
                <a:solidFill>
                  <a:schemeClr val="tx1">
                    <a:tint val="75000"/>
                  </a:schemeClr>
                </a:solidFill>
              </a:defRPr>
            </a:lvl6pPr>
            <a:lvl7pPr marL="11913061" indent="0" algn="ctr">
              <a:buNone/>
              <a:defRPr>
                <a:solidFill>
                  <a:schemeClr val="tx1">
                    <a:tint val="75000"/>
                  </a:schemeClr>
                </a:solidFill>
              </a:defRPr>
            </a:lvl7pPr>
            <a:lvl8pPr marL="13898571" indent="0" algn="ctr">
              <a:buNone/>
              <a:defRPr>
                <a:solidFill>
                  <a:schemeClr val="tx1">
                    <a:tint val="75000"/>
                  </a:schemeClr>
                </a:solidFill>
              </a:defRPr>
            </a:lvl8pPr>
            <a:lvl9pPr marL="1588408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FE76C-C1CD-4B36-BC91-FE86C55348C1}" type="datetimeFigureOut">
              <a:rPr lang="en-US" smtClean="0"/>
              <a:pPr/>
              <a:t>2/26/2009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FE76C-C1CD-4B36-BC91-FE86C55348C1}" type="datetimeFigureOut">
              <a:rPr lang="en-US" smtClean="0"/>
              <a:pPr/>
              <a:t>2/26/2009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528781" y="1391501"/>
            <a:ext cx="7612380" cy="296477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91640" y="1391501"/>
            <a:ext cx="22273260" cy="296477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FE76C-C1CD-4B36-BC91-FE86C55348C1}" type="datetimeFigureOut">
              <a:rPr lang="en-US" smtClean="0"/>
              <a:pPr/>
              <a:t>2/26/2009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FE76C-C1CD-4B36-BC91-FE86C55348C1}" type="datetimeFigureOut">
              <a:rPr lang="en-US" smtClean="0"/>
              <a:pPr/>
              <a:t>2/26/2009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72559" y="22328295"/>
            <a:ext cx="28757880" cy="6901180"/>
          </a:xfrm>
        </p:spPr>
        <p:txBody>
          <a:bodyPr anchor="t"/>
          <a:lstStyle>
            <a:lvl1pPr algn="l">
              <a:defRPr sz="17400" b="1" cap="all"/>
            </a:lvl1pPr>
          </a:lstStyle>
          <a:p>
            <a:r>
              <a:rPr lang="en-US" smtClean="0"/>
              <a:t>Click to edit Master title style</a:t>
            </a:r>
            <a:endParaRPr lang="en-US"/>
          </a:p>
        </p:txBody>
      </p:sp>
      <p:sp>
        <p:nvSpPr>
          <p:cNvPr id="3" name="Text Placeholder 2"/>
          <p:cNvSpPr>
            <a:spLocks noGrp="1"/>
          </p:cNvSpPr>
          <p:nvPr>
            <p:ph type="body" idx="1"/>
          </p:nvPr>
        </p:nvSpPr>
        <p:spPr>
          <a:xfrm>
            <a:off x="2672559" y="14727349"/>
            <a:ext cx="28757880" cy="7600947"/>
          </a:xfrm>
        </p:spPr>
        <p:txBody>
          <a:bodyPr anchor="b"/>
          <a:lstStyle>
            <a:lvl1pPr marL="0" indent="0">
              <a:buNone/>
              <a:defRPr sz="8700">
                <a:solidFill>
                  <a:schemeClr val="tx1">
                    <a:tint val="75000"/>
                  </a:schemeClr>
                </a:solidFill>
              </a:defRPr>
            </a:lvl1pPr>
            <a:lvl2pPr marL="1985510" indent="0">
              <a:buNone/>
              <a:defRPr sz="7800">
                <a:solidFill>
                  <a:schemeClr val="tx1">
                    <a:tint val="75000"/>
                  </a:schemeClr>
                </a:solidFill>
              </a:defRPr>
            </a:lvl2pPr>
            <a:lvl3pPr marL="3971020" indent="0">
              <a:buNone/>
              <a:defRPr sz="6900">
                <a:solidFill>
                  <a:schemeClr val="tx1">
                    <a:tint val="75000"/>
                  </a:schemeClr>
                </a:solidFill>
              </a:defRPr>
            </a:lvl3pPr>
            <a:lvl4pPr marL="5956530" indent="0">
              <a:buNone/>
              <a:defRPr sz="6000">
                <a:solidFill>
                  <a:schemeClr val="tx1">
                    <a:tint val="75000"/>
                  </a:schemeClr>
                </a:solidFill>
              </a:defRPr>
            </a:lvl4pPr>
            <a:lvl5pPr marL="7942041" indent="0">
              <a:buNone/>
              <a:defRPr sz="6000">
                <a:solidFill>
                  <a:schemeClr val="tx1">
                    <a:tint val="75000"/>
                  </a:schemeClr>
                </a:solidFill>
              </a:defRPr>
            </a:lvl5pPr>
            <a:lvl6pPr marL="9927550" indent="0">
              <a:buNone/>
              <a:defRPr sz="6000">
                <a:solidFill>
                  <a:schemeClr val="tx1">
                    <a:tint val="75000"/>
                  </a:schemeClr>
                </a:solidFill>
              </a:defRPr>
            </a:lvl6pPr>
            <a:lvl7pPr marL="11913061" indent="0">
              <a:buNone/>
              <a:defRPr sz="6000">
                <a:solidFill>
                  <a:schemeClr val="tx1">
                    <a:tint val="75000"/>
                  </a:schemeClr>
                </a:solidFill>
              </a:defRPr>
            </a:lvl7pPr>
            <a:lvl8pPr marL="13898571" indent="0">
              <a:buNone/>
              <a:defRPr sz="6000">
                <a:solidFill>
                  <a:schemeClr val="tx1">
                    <a:tint val="75000"/>
                  </a:schemeClr>
                </a:solidFill>
              </a:defRPr>
            </a:lvl8pPr>
            <a:lvl9pPr marL="15884081" indent="0">
              <a:buNone/>
              <a:defRPr sz="6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4FE76C-C1CD-4B36-BC91-FE86C55348C1}" type="datetimeFigureOut">
              <a:rPr lang="en-US" smtClean="0"/>
              <a:pPr/>
              <a:t>2/26/2009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91640" y="8107685"/>
            <a:ext cx="14942820" cy="22931545"/>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198340" y="8107685"/>
            <a:ext cx="14942820" cy="22931545"/>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4FE76C-C1CD-4B36-BC91-FE86C55348C1}" type="datetimeFigureOut">
              <a:rPr lang="en-US" smtClean="0"/>
              <a:pPr/>
              <a:t>2/26/2009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91640" y="7777906"/>
            <a:ext cx="14948696" cy="3241461"/>
          </a:xfrm>
        </p:spPr>
        <p:txBody>
          <a:bodyPr anchor="b"/>
          <a:lstStyle>
            <a:lvl1pPr marL="0" indent="0">
              <a:buNone/>
              <a:defRPr sz="10400" b="1"/>
            </a:lvl1pPr>
            <a:lvl2pPr marL="1985510" indent="0">
              <a:buNone/>
              <a:defRPr sz="8700" b="1"/>
            </a:lvl2pPr>
            <a:lvl3pPr marL="3971020" indent="0">
              <a:buNone/>
              <a:defRPr sz="7800" b="1"/>
            </a:lvl3pPr>
            <a:lvl4pPr marL="5956530" indent="0">
              <a:buNone/>
              <a:defRPr sz="6900" b="1"/>
            </a:lvl4pPr>
            <a:lvl5pPr marL="7942041" indent="0">
              <a:buNone/>
              <a:defRPr sz="6900" b="1"/>
            </a:lvl5pPr>
            <a:lvl6pPr marL="9927550" indent="0">
              <a:buNone/>
              <a:defRPr sz="6900" b="1"/>
            </a:lvl6pPr>
            <a:lvl7pPr marL="11913061" indent="0">
              <a:buNone/>
              <a:defRPr sz="6900" b="1"/>
            </a:lvl7pPr>
            <a:lvl8pPr marL="13898571" indent="0">
              <a:buNone/>
              <a:defRPr sz="6900" b="1"/>
            </a:lvl8pPr>
            <a:lvl9pPr marL="15884081" indent="0">
              <a:buNone/>
              <a:defRPr sz="6900" b="1"/>
            </a:lvl9pPr>
          </a:lstStyle>
          <a:p>
            <a:pPr lvl="0"/>
            <a:r>
              <a:rPr lang="en-US" smtClean="0"/>
              <a:t>Click to edit Master text styles</a:t>
            </a:r>
          </a:p>
        </p:txBody>
      </p:sp>
      <p:sp>
        <p:nvSpPr>
          <p:cNvPr id="4" name="Content Placeholder 3"/>
          <p:cNvSpPr>
            <a:spLocks noGrp="1"/>
          </p:cNvSpPr>
          <p:nvPr>
            <p:ph sz="half" idx="2"/>
          </p:nvPr>
        </p:nvSpPr>
        <p:spPr>
          <a:xfrm>
            <a:off x="1691640" y="11019366"/>
            <a:ext cx="14948696" cy="20019860"/>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7186594" y="7777906"/>
            <a:ext cx="14954568" cy="3241461"/>
          </a:xfrm>
        </p:spPr>
        <p:txBody>
          <a:bodyPr anchor="b"/>
          <a:lstStyle>
            <a:lvl1pPr marL="0" indent="0">
              <a:buNone/>
              <a:defRPr sz="10400" b="1"/>
            </a:lvl1pPr>
            <a:lvl2pPr marL="1985510" indent="0">
              <a:buNone/>
              <a:defRPr sz="8700" b="1"/>
            </a:lvl2pPr>
            <a:lvl3pPr marL="3971020" indent="0">
              <a:buNone/>
              <a:defRPr sz="7800" b="1"/>
            </a:lvl3pPr>
            <a:lvl4pPr marL="5956530" indent="0">
              <a:buNone/>
              <a:defRPr sz="6900" b="1"/>
            </a:lvl4pPr>
            <a:lvl5pPr marL="7942041" indent="0">
              <a:buNone/>
              <a:defRPr sz="6900" b="1"/>
            </a:lvl5pPr>
            <a:lvl6pPr marL="9927550" indent="0">
              <a:buNone/>
              <a:defRPr sz="6900" b="1"/>
            </a:lvl6pPr>
            <a:lvl7pPr marL="11913061" indent="0">
              <a:buNone/>
              <a:defRPr sz="6900" b="1"/>
            </a:lvl7pPr>
            <a:lvl8pPr marL="13898571" indent="0">
              <a:buNone/>
              <a:defRPr sz="6900" b="1"/>
            </a:lvl8pPr>
            <a:lvl9pPr marL="15884081" indent="0">
              <a:buNone/>
              <a:defRPr sz="6900" b="1"/>
            </a:lvl9pPr>
          </a:lstStyle>
          <a:p>
            <a:pPr lvl="0"/>
            <a:r>
              <a:rPr lang="en-US" smtClean="0"/>
              <a:t>Click to edit Master text styles</a:t>
            </a:r>
          </a:p>
        </p:txBody>
      </p:sp>
      <p:sp>
        <p:nvSpPr>
          <p:cNvPr id="6" name="Content Placeholder 5"/>
          <p:cNvSpPr>
            <a:spLocks noGrp="1"/>
          </p:cNvSpPr>
          <p:nvPr>
            <p:ph sz="quarter" idx="4"/>
          </p:nvPr>
        </p:nvSpPr>
        <p:spPr>
          <a:xfrm>
            <a:off x="17186594" y="11019366"/>
            <a:ext cx="14954568" cy="20019860"/>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4FE76C-C1CD-4B36-BC91-FE86C55348C1}" type="datetimeFigureOut">
              <a:rPr lang="en-US" smtClean="0"/>
              <a:pPr/>
              <a:t>2/26/2009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4FE76C-C1CD-4B36-BC91-FE86C55348C1}" type="datetimeFigureOut">
              <a:rPr lang="en-US" smtClean="0"/>
              <a:pPr/>
              <a:t>2/26/2009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FE76C-C1CD-4B36-BC91-FE86C55348C1}" type="datetimeFigureOut">
              <a:rPr lang="en-US" smtClean="0"/>
              <a:pPr/>
              <a:t>2/26/2009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91642" y="1383453"/>
            <a:ext cx="11130758" cy="5887720"/>
          </a:xfrm>
        </p:spPr>
        <p:txBody>
          <a:bodyPr anchor="b"/>
          <a:lstStyle>
            <a:lvl1pPr algn="l">
              <a:defRPr sz="8700" b="1"/>
            </a:lvl1pPr>
          </a:lstStyle>
          <a:p>
            <a:r>
              <a:rPr lang="en-US" smtClean="0"/>
              <a:t>Click to edit Master title style</a:t>
            </a:r>
            <a:endParaRPr lang="en-US"/>
          </a:p>
        </p:txBody>
      </p:sp>
      <p:sp>
        <p:nvSpPr>
          <p:cNvPr id="3" name="Content Placeholder 2"/>
          <p:cNvSpPr>
            <a:spLocks noGrp="1"/>
          </p:cNvSpPr>
          <p:nvPr>
            <p:ph idx="1"/>
          </p:nvPr>
        </p:nvSpPr>
        <p:spPr>
          <a:xfrm>
            <a:off x="13227686" y="1383456"/>
            <a:ext cx="18913475" cy="29655773"/>
          </a:xfrm>
        </p:spPr>
        <p:txBody>
          <a:bodyPr/>
          <a:lstStyle>
            <a:lvl1pPr>
              <a:defRPr sz="13900"/>
            </a:lvl1pPr>
            <a:lvl2pPr>
              <a:defRPr sz="12200"/>
            </a:lvl2pPr>
            <a:lvl3pPr>
              <a:defRPr sz="104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91642" y="7271178"/>
            <a:ext cx="11130758" cy="23768052"/>
          </a:xfrm>
        </p:spPr>
        <p:txBody>
          <a:bodyPr/>
          <a:lstStyle>
            <a:lvl1pPr marL="0" indent="0">
              <a:buNone/>
              <a:defRPr sz="6000"/>
            </a:lvl1pPr>
            <a:lvl2pPr marL="1985510" indent="0">
              <a:buNone/>
              <a:defRPr sz="5200"/>
            </a:lvl2pPr>
            <a:lvl3pPr marL="3971020" indent="0">
              <a:buNone/>
              <a:defRPr sz="4400"/>
            </a:lvl3pPr>
            <a:lvl4pPr marL="5956530" indent="0">
              <a:buNone/>
              <a:defRPr sz="3900"/>
            </a:lvl4pPr>
            <a:lvl5pPr marL="7942041" indent="0">
              <a:buNone/>
              <a:defRPr sz="3900"/>
            </a:lvl5pPr>
            <a:lvl6pPr marL="9927550" indent="0">
              <a:buNone/>
              <a:defRPr sz="3900"/>
            </a:lvl6pPr>
            <a:lvl7pPr marL="11913061" indent="0">
              <a:buNone/>
              <a:defRPr sz="3900"/>
            </a:lvl7pPr>
            <a:lvl8pPr marL="13898571" indent="0">
              <a:buNone/>
              <a:defRPr sz="3900"/>
            </a:lvl8pPr>
            <a:lvl9pPr marL="15884081"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FE76C-C1CD-4B36-BC91-FE86C55348C1}" type="datetimeFigureOut">
              <a:rPr lang="en-US" smtClean="0"/>
              <a:pPr/>
              <a:t>2/26/2009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31466" y="24323041"/>
            <a:ext cx="20299680" cy="2871472"/>
          </a:xfrm>
        </p:spPr>
        <p:txBody>
          <a:bodyPr anchor="b"/>
          <a:lstStyle>
            <a:lvl1pPr algn="l">
              <a:defRPr sz="8700" b="1"/>
            </a:lvl1pPr>
          </a:lstStyle>
          <a:p>
            <a:r>
              <a:rPr lang="en-US" smtClean="0"/>
              <a:t>Click to edit Master title style</a:t>
            </a:r>
            <a:endParaRPr lang="en-US"/>
          </a:p>
        </p:txBody>
      </p:sp>
      <p:sp>
        <p:nvSpPr>
          <p:cNvPr id="3" name="Picture Placeholder 2"/>
          <p:cNvSpPr>
            <a:spLocks noGrp="1"/>
          </p:cNvSpPr>
          <p:nvPr>
            <p:ph type="pic" idx="1"/>
          </p:nvPr>
        </p:nvSpPr>
        <p:spPr>
          <a:xfrm>
            <a:off x="6631466" y="3104728"/>
            <a:ext cx="20299680" cy="20848320"/>
          </a:xfrm>
        </p:spPr>
        <p:txBody>
          <a:bodyPr/>
          <a:lstStyle>
            <a:lvl1pPr marL="0" indent="0">
              <a:buNone/>
              <a:defRPr sz="13900"/>
            </a:lvl1pPr>
            <a:lvl2pPr marL="1985510" indent="0">
              <a:buNone/>
              <a:defRPr sz="12200"/>
            </a:lvl2pPr>
            <a:lvl3pPr marL="3971020" indent="0">
              <a:buNone/>
              <a:defRPr sz="10400"/>
            </a:lvl3pPr>
            <a:lvl4pPr marL="5956530" indent="0">
              <a:buNone/>
              <a:defRPr sz="8700"/>
            </a:lvl4pPr>
            <a:lvl5pPr marL="7942041" indent="0">
              <a:buNone/>
              <a:defRPr sz="8700"/>
            </a:lvl5pPr>
            <a:lvl6pPr marL="9927550" indent="0">
              <a:buNone/>
              <a:defRPr sz="8700"/>
            </a:lvl6pPr>
            <a:lvl7pPr marL="11913061" indent="0">
              <a:buNone/>
              <a:defRPr sz="8700"/>
            </a:lvl7pPr>
            <a:lvl8pPr marL="13898571" indent="0">
              <a:buNone/>
              <a:defRPr sz="8700"/>
            </a:lvl8pPr>
            <a:lvl9pPr marL="15884081" indent="0">
              <a:buNone/>
              <a:defRPr sz="8700"/>
            </a:lvl9pPr>
          </a:lstStyle>
          <a:p>
            <a:endParaRPr lang="en-US"/>
          </a:p>
        </p:txBody>
      </p:sp>
      <p:sp>
        <p:nvSpPr>
          <p:cNvPr id="4" name="Text Placeholder 3"/>
          <p:cNvSpPr>
            <a:spLocks noGrp="1"/>
          </p:cNvSpPr>
          <p:nvPr>
            <p:ph type="body" sz="half" idx="2"/>
          </p:nvPr>
        </p:nvSpPr>
        <p:spPr>
          <a:xfrm>
            <a:off x="6631466" y="27194513"/>
            <a:ext cx="20299680" cy="4077968"/>
          </a:xfrm>
        </p:spPr>
        <p:txBody>
          <a:bodyPr/>
          <a:lstStyle>
            <a:lvl1pPr marL="0" indent="0">
              <a:buNone/>
              <a:defRPr sz="6000"/>
            </a:lvl1pPr>
            <a:lvl2pPr marL="1985510" indent="0">
              <a:buNone/>
              <a:defRPr sz="5200"/>
            </a:lvl2pPr>
            <a:lvl3pPr marL="3971020" indent="0">
              <a:buNone/>
              <a:defRPr sz="4400"/>
            </a:lvl3pPr>
            <a:lvl4pPr marL="5956530" indent="0">
              <a:buNone/>
              <a:defRPr sz="3900"/>
            </a:lvl4pPr>
            <a:lvl5pPr marL="7942041" indent="0">
              <a:buNone/>
              <a:defRPr sz="3900"/>
            </a:lvl5pPr>
            <a:lvl6pPr marL="9927550" indent="0">
              <a:buNone/>
              <a:defRPr sz="3900"/>
            </a:lvl6pPr>
            <a:lvl7pPr marL="11913061" indent="0">
              <a:buNone/>
              <a:defRPr sz="3900"/>
            </a:lvl7pPr>
            <a:lvl8pPr marL="13898571" indent="0">
              <a:buNone/>
              <a:defRPr sz="3900"/>
            </a:lvl8pPr>
            <a:lvl9pPr marL="15884081"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FE76C-C1CD-4B36-BC91-FE86C55348C1}" type="datetimeFigureOut">
              <a:rPr lang="en-US" smtClean="0"/>
              <a:pPr/>
              <a:t>2/26/2009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91640" y="1391500"/>
            <a:ext cx="30449520" cy="5791200"/>
          </a:xfrm>
          <a:prstGeom prst="rect">
            <a:avLst/>
          </a:prstGeom>
        </p:spPr>
        <p:txBody>
          <a:bodyPr vert="horz" lIns="397102" tIns="198551" rIns="397102" bIns="1985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91640" y="8107685"/>
            <a:ext cx="30449520" cy="22931545"/>
          </a:xfrm>
          <a:prstGeom prst="rect">
            <a:avLst/>
          </a:prstGeom>
        </p:spPr>
        <p:txBody>
          <a:bodyPr vert="horz" lIns="397102" tIns="198551" rIns="397102" bIns="1985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91640" y="32205508"/>
            <a:ext cx="7894320" cy="1849967"/>
          </a:xfrm>
          <a:prstGeom prst="rect">
            <a:avLst/>
          </a:prstGeom>
        </p:spPr>
        <p:txBody>
          <a:bodyPr vert="horz" lIns="397102" tIns="198551" rIns="397102" bIns="198551" rtlCol="0" anchor="ctr"/>
          <a:lstStyle>
            <a:lvl1pPr algn="l">
              <a:defRPr sz="5200">
                <a:solidFill>
                  <a:schemeClr val="tx1">
                    <a:tint val="75000"/>
                  </a:schemeClr>
                </a:solidFill>
              </a:defRPr>
            </a:lvl1pPr>
          </a:lstStyle>
          <a:p>
            <a:fld id="{3A4FE76C-C1CD-4B36-BC91-FE86C55348C1}" type="datetimeFigureOut">
              <a:rPr lang="en-US" smtClean="0"/>
              <a:pPr/>
              <a:t>2/26/2009</a:t>
            </a:fld>
            <a:endParaRPr lang="en-US"/>
          </a:p>
        </p:txBody>
      </p:sp>
      <p:sp>
        <p:nvSpPr>
          <p:cNvPr id="5" name="Footer Placeholder 4"/>
          <p:cNvSpPr>
            <a:spLocks noGrp="1"/>
          </p:cNvSpPr>
          <p:nvPr>
            <p:ph type="ftr" sz="quarter" idx="3"/>
          </p:nvPr>
        </p:nvSpPr>
        <p:spPr>
          <a:xfrm>
            <a:off x="11559540" y="32205508"/>
            <a:ext cx="10713720" cy="1849967"/>
          </a:xfrm>
          <a:prstGeom prst="rect">
            <a:avLst/>
          </a:prstGeom>
        </p:spPr>
        <p:txBody>
          <a:bodyPr vert="horz" lIns="397102" tIns="198551" rIns="397102" bIns="198551" rtlCol="0" anchor="ctr"/>
          <a:lstStyle>
            <a:lvl1pPr algn="ctr">
              <a:defRPr sz="5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4246840" y="32205508"/>
            <a:ext cx="7894320" cy="1849967"/>
          </a:xfrm>
          <a:prstGeom prst="rect">
            <a:avLst/>
          </a:prstGeom>
        </p:spPr>
        <p:txBody>
          <a:bodyPr vert="horz" lIns="397102" tIns="198551" rIns="397102" bIns="198551" rtlCol="0" anchor="ctr"/>
          <a:lstStyle>
            <a:lvl1pPr algn="r">
              <a:defRPr sz="5200">
                <a:solidFill>
                  <a:schemeClr val="tx1">
                    <a:tint val="75000"/>
                  </a:schemeClr>
                </a:solidFill>
              </a:defRPr>
            </a:lvl1pPr>
          </a:lstStyle>
          <a:p>
            <a:fld id="{32EE08D6-BE88-46E7-92D0-9314083600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71020" rtl="0" eaLnBrk="1" latinLnBrk="0" hangingPunct="1">
        <a:spcBef>
          <a:spcPct val="0"/>
        </a:spcBef>
        <a:buNone/>
        <a:defRPr sz="19100" kern="1200">
          <a:solidFill>
            <a:schemeClr val="tx1"/>
          </a:solidFill>
          <a:latin typeface="+mj-lt"/>
          <a:ea typeface="+mj-ea"/>
          <a:cs typeface="+mj-cs"/>
        </a:defRPr>
      </a:lvl1pPr>
    </p:titleStyle>
    <p:bodyStyle>
      <a:lvl1pPr marL="1489132" indent="-1489132" algn="l" defTabSz="3971020" rtl="0" eaLnBrk="1" latinLnBrk="0" hangingPunct="1">
        <a:spcBef>
          <a:spcPct val="20000"/>
        </a:spcBef>
        <a:buFont typeface="Arial" pitchFamily="34" charset="0"/>
        <a:buChar char="•"/>
        <a:defRPr sz="13900" kern="1200">
          <a:solidFill>
            <a:schemeClr val="tx1"/>
          </a:solidFill>
          <a:latin typeface="+mn-lt"/>
          <a:ea typeface="+mn-ea"/>
          <a:cs typeface="+mn-cs"/>
        </a:defRPr>
      </a:lvl1pPr>
      <a:lvl2pPr marL="3226454" indent="-1240944" algn="l" defTabSz="3971020" rtl="0" eaLnBrk="1" latinLnBrk="0" hangingPunct="1">
        <a:spcBef>
          <a:spcPct val="20000"/>
        </a:spcBef>
        <a:buFont typeface="Arial" pitchFamily="34" charset="0"/>
        <a:buChar char="–"/>
        <a:defRPr sz="12200" kern="1200">
          <a:solidFill>
            <a:schemeClr val="tx1"/>
          </a:solidFill>
          <a:latin typeface="+mn-lt"/>
          <a:ea typeface="+mn-ea"/>
          <a:cs typeface="+mn-cs"/>
        </a:defRPr>
      </a:lvl2pPr>
      <a:lvl3pPr marL="4963775" indent="-992755" algn="l" defTabSz="3971020" rtl="0" eaLnBrk="1" latinLnBrk="0" hangingPunct="1">
        <a:spcBef>
          <a:spcPct val="20000"/>
        </a:spcBef>
        <a:buFont typeface="Arial" pitchFamily="34" charset="0"/>
        <a:buChar char="•"/>
        <a:defRPr sz="10400" kern="1200">
          <a:solidFill>
            <a:schemeClr val="tx1"/>
          </a:solidFill>
          <a:latin typeface="+mn-lt"/>
          <a:ea typeface="+mn-ea"/>
          <a:cs typeface="+mn-cs"/>
        </a:defRPr>
      </a:lvl3pPr>
      <a:lvl4pPr marL="694928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4pPr>
      <a:lvl5pPr marL="893479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5pPr>
      <a:lvl6pPr marL="1092030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6pPr>
      <a:lvl7pPr marL="1290581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7pPr>
      <a:lvl8pPr marL="14891327"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8pPr>
      <a:lvl9pPr marL="1687683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9pPr>
    </p:bodyStyle>
    <p:otherStyle>
      <a:defPPr>
        <a:defRPr lang="en-US"/>
      </a:defPPr>
      <a:lvl1pPr marL="0" algn="l" defTabSz="3971020" rtl="0" eaLnBrk="1" latinLnBrk="0" hangingPunct="1">
        <a:defRPr sz="7800" kern="1200">
          <a:solidFill>
            <a:schemeClr val="tx1"/>
          </a:solidFill>
          <a:latin typeface="+mn-lt"/>
          <a:ea typeface="+mn-ea"/>
          <a:cs typeface="+mn-cs"/>
        </a:defRPr>
      </a:lvl1pPr>
      <a:lvl2pPr marL="1985510" algn="l" defTabSz="3971020" rtl="0" eaLnBrk="1" latinLnBrk="0" hangingPunct="1">
        <a:defRPr sz="7800" kern="1200">
          <a:solidFill>
            <a:schemeClr val="tx1"/>
          </a:solidFill>
          <a:latin typeface="+mn-lt"/>
          <a:ea typeface="+mn-ea"/>
          <a:cs typeface="+mn-cs"/>
        </a:defRPr>
      </a:lvl2pPr>
      <a:lvl3pPr marL="3971020" algn="l" defTabSz="3971020" rtl="0" eaLnBrk="1" latinLnBrk="0" hangingPunct="1">
        <a:defRPr sz="7800" kern="1200">
          <a:solidFill>
            <a:schemeClr val="tx1"/>
          </a:solidFill>
          <a:latin typeface="+mn-lt"/>
          <a:ea typeface="+mn-ea"/>
          <a:cs typeface="+mn-cs"/>
        </a:defRPr>
      </a:lvl3pPr>
      <a:lvl4pPr marL="5956530" algn="l" defTabSz="3971020" rtl="0" eaLnBrk="1" latinLnBrk="0" hangingPunct="1">
        <a:defRPr sz="7800" kern="1200">
          <a:solidFill>
            <a:schemeClr val="tx1"/>
          </a:solidFill>
          <a:latin typeface="+mn-lt"/>
          <a:ea typeface="+mn-ea"/>
          <a:cs typeface="+mn-cs"/>
        </a:defRPr>
      </a:lvl4pPr>
      <a:lvl5pPr marL="7942041" algn="l" defTabSz="3971020" rtl="0" eaLnBrk="1" latinLnBrk="0" hangingPunct="1">
        <a:defRPr sz="7800" kern="1200">
          <a:solidFill>
            <a:schemeClr val="tx1"/>
          </a:solidFill>
          <a:latin typeface="+mn-lt"/>
          <a:ea typeface="+mn-ea"/>
          <a:cs typeface="+mn-cs"/>
        </a:defRPr>
      </a:lvl5pPr>
      <a:lvl6pPr marL="9927550" algn="l" defTabSz="3971020" rtl="0" eaLnBrk="1" latinLnBrk="0" hangingPunct="1">
        <a:defRPr sz="7800" kern="1200">
          <a:solidFill>
            <a:schemeClr val="tx1"/>
          </a:solidFill>
          <a:latin typeface="+mn-lt"/>
          <a:ea typeface="+mn-ea"/>
          <a:cs typeface="+mn-cs"/>
        </a:defRPr>
      </a:lvl6pPr>
      <a:lvl7pPr marL="11913061" algn="l" defTabSz="3971020" rtl="0" eaLnBrk="1" latinLnBrk="0" hangingPunct="1">
        <a:defRPr sz="7800" kern="1200">
          <a:solidFill>
            <a:schemeClr val="tx1"/>
          </a:solidFill>
          <a:latin typeface="+mn-lt"/>
          <a:ea typeface="+mn-ea"/>
          <a:cs typeface="+mn-cs"/>
        </a:defRPr>
      </a:lvl7pPr>
      <a:lvl8pPr marL="13898571" algn="l" defTabSz="3971020" rtl="0" eaLnBrk="1" latinLnBrk="0" hangingPunct="1">
        <a:defRPr sz="7800" kern="1200">
          <a:solidFill>
            <a:schemeClr val="tx1"/>
          </a:solidFill>
          <a:latin typeface="+mn-lt"/>
          <a:ea typeface="+mn-ea"/>
          <a:cs typeface="+mn-cs"/>
        </a:defRPr>
      </a:lvl8pPr>
      <a:lvl9pPr marL="15884081" algn="l" defTabSz="3971020"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p:cNvSpPr/>
          <p:nvPr/>
        </p:nvSpPr>
        <p:spPr>
          <a:xfrm>
            <a:off x="17745650" y="13792200"/>
            <a:ext cx="15228058" cy="1384035"/>
          </a:xfrm>
          <a:prstGeom prst="rect">
            <a:avLst/>
          </a:prstGeom>
        </p:spPr>
        <p:txBody>
          <a:bodyPr wrap="square" lIns="90489" tIns="45245" rIns="90489" bIns="45245">
            <a:spAutoFit/>
          </a:bodyPr>
          <a:lstStyle/>
          <a:p>
            <a:pPr algn="just"/>
            <a:r>
              <a:rPr lang="en-US" sz="2800" b="1" dirty="0" smtClean="0">
                <a:solidFill>
                  <a:srgbClr val="FF0000"/>
                </a:solidFill>
              </a:rPr>
              <a:t>IS THIS PART OF MESSAGING? </a:t>
            </a:r>
            <a:r>
              <a:rPr lang="en-US" sz="2800" b="1" dirty="0" smtClean="0"/>
              <a:t>Phase </a:t>
            </a:r>
            <a:r>
              <a:rPr lang="en-US" sz="2800" b="1" dirty="0" smtClean="0"/>
              <a:t>I of the MCAS project </a:t>
            </a:r>
            <a:r>
              <a:rPr lang="en-US" sz="2800" b="1" dirty="0" smtClean="0"/>
              <a:t>delivers an infrastructure </a:t>
            </a:r>
            <a:r>
              <a:rPr lang="en-US" sz="2800" b="1" dirty="0" smtClean="0"/>
              <a:t>of tools </a:t>
            </a:r>
            <a:r>
              <a:rPr lang="en-US" sz="2800" b="1" dirty="0"/>
              <a:t>and services for efficient refactoring of existing informational </a:t>
            </a:r>
            <a:r>
              <a:rPr lang="en-US" sz="2800" b="1" dirty="0" smtClean="0"/>
              <a:t>portals. These portal have provide the capability of </a:t>
            </a:r>
            <a:r>
              <a:rPr lang="en-US" sz="2800" b="1" dirty="0" smtClean="0"/>
              <a:t>aggregating and correlating </a:t>
            </a:r>
            <a:r>
              <a:rPr lang="en-US" sz="2800" b="1" dirty="0" smtClean="0"/>
              <a:t>the information </a:t>
            </a:r>
            <a:r>
              <a:rPr lang="en-US" sz="2800" b="1" dirty="0" smtClean="0"/>
              <a:t>provided by those portals. </a:t>
            </a:r>
          </a:p>
        </p:txBody>
      </p:sp>
      <p:sp>
        <p:nvSpPr>
          <p:cNvPr id="60" name="Rectangle 59"/>
          <p:cNvSpPr/>
          <p:nvPr/>
        </p:nvSpPr>
        <p:spPr>
          <a:xfrm>
            <a:off x="1143000" y="6323357"/>
            <a:ext cx="14775740" cy="4092469"/>
          </a:xfrm>
          <a:prstGeom prst="rect">
            <a:avLst/>
          </a:prstGeom>
        </p:spPr>
        <p:txBody>
          <a:bodyPr wrap="square" lIns="90489" tIns="45245" rIns="90489" bIns="45245">
            <a:spAutoFit/>
          </a:bodyPr>
          <a:lstStyle/>
          <a:p>
            <a:r>
              <a:rPr lang="en-US" sz="3600" b="1" dirty="0" smtClean="0"/>
              <a:t>Project </a:t>
            </a:r>
            <a:r>
              <a:rPr lang="en-US" sz="3600" b="1" dirty="0" smtClean="0"/>
              <a:t>goal</a:t>
            </a:r>
            <a:endParaRPr lang="en-US" sz="3600" b="1" dirty="0" smtClean="0"/>
          </a:p>
          <a:p>
            <a:pPr algn="just"/>
            <a:r>
              <a:rPr lang="en-US" sz="2800" b="1" dirty="0" smtClean="0"/>
              <a:t>The </a:t>
            </a:r>
            <a:r>
              <a:rPr lang="en-US" sz="2800" b="1" dirty="0" smtClean="0"/>
              <a:t>goal </a:t>
            </a:r>
            <a:r>
              <a:rPr lang="en-US" sz="2800" b="1" dirty="0" smtClean="0"/>
              <a:t>of the MCAS project </a:t>
            </a:r>
            <a:r>
              <a:rPr lang="en-US" sz="2800" b="1" dirty="0" smtClean="0"/>
              <a:t>is </a:t>
            </a:r>
            <a:r>
              <a:rPr lang="en-US" sz="2800" b="1" dirty="0" smtClean="0"/>
              <a:t>to factor out </a:t>
            </a:r>
            <a:r>
              <a:rPr lang="en-US" sz="2800" b="1" dirty="0" smtClean="0"/>
              <a:t>the presentation </a:t>
            </a:r>
            <a:r>
              <a:rPr lang="en-US" sz="2800" b="1" dirty="0" smtClean="0"/>
              <a:t>and business  analysis logic from </a:t>
            </a:r>
            <a:r>
              <a:rPr lang="en-US" sz="2800" b="1" dirty="0" smtClean="0"/>
              <a:t>the available </a:t>
            </a:r>
            <a:r>
              <a:rPr lang="en-US" sz="2800" b="1" dirty="0" smtClean="0"/>
              <a:t>monitoring solutions into a standalone </a:t>
            </a:r>
            <a:r>
              <a:rPr lang="en-US" sz="2800" b="1" dirty="0" smtClean="0"/>
              <a:t>model, </a:t>
            </a:r>
            <a:r>
              <a:rPr lang="en-US" sz="2800" b="1" dirty="0" smtClean="0"/>
              <a:t>supporting common </a:t>
            </a:r>
            <a:r>
              <a:rPr lang="en-US" sz="2800" b="1" dirty="0" smtClean="0"/>
              <a:t>standards for </a:t>
            </a:r>
            <a:r>
              <a:rPr lang="en-US" sz="2800" b="1" dirty="0" smtClean="0"/>
              <a:t>data manipulation and presentation. </a:t>
            </a:r>
            <a:r>
              <a:rPr lang="en-US" sz="2800" b="1" dirty="0" smtClean="0"/>
              <a:t>To achieve the goal, </a:t>
            </a:r>
            <a:r>
              <a:rPr lang="en-US" sz="2800" b="1" dirty="0" smtClean="0"/>
              <a:t>we have prototyped several services </a:t>
            </a:r>
            <a:r>
              <a:rPr lang="en-US" sz="2800" b="1" dirty="0" smtClean="0"/>
              <a:t>that relay </a:t>
            </a:r>
            <a:r>
              <a:rPr lang="en-US" sz="2800" b="1" dirty="0" smtClean="0"/>
              <a:t>on common techniques for data and information display aggregation. In particular , we’ve chosen </a:t>
            </a:r>
            <a:r>
              <a:rPr lang="en-US" sz="2800" b="1" dirty="0" err="1" smtClean="0"/>
              <a:t>portlet</a:t>
            </a:r>
            <a:r>
              <a:rPr lang="en-US" sz="2800" b="1" dirty="0" smtClean="0"/>
              <a:t> </a:t>
            </a:r>
            <a:r>
              <a:rPr lang="en-US" sz="2800" b="1" dirty="0" smtClean="0"/>
              <a:t>technology, </a:t>
            </a:r>
            <a:r>
              <a:rPr lang="en-US" sz="2800" b="1" dirty="0" smtClean="0"/>
              <a:t>to compose troubleshooting and metric analysis </a:t>
            </a:r>
            <a:r>
              <a:rPr lang="en-US" sz="2800" b="1" dirty="0" smtClean="0"/>
              <a:t>dashboard, </a:t>
            </a:r>
            <a:r>
              <a:rPr lang="en-US" sz="2800" b="1" dirty="0" smtClean="0"/>
              <a:t>and ESB </a:t>
            </a:r>
            <a:r>
              <a:rPr lang="en-US" sz="2800" b="1" dirty="0" smtClean="0"/>
              <a:t>Mule, </a:t>
            </a:r>
            <a:r>
              <a:rPr lang="en-US" sz="2800" b="1" dirty="0" smtClean="0"/>
              <a:t>to drive </a:t>
            </a:r>
            <a:r>
              <a:rPr lang="en-US" sz="2800" b="1" dirty="0" smtClean="0"/>
              <a:t>the data-integration </a:t>
            </a:r>
            <a:r>
              <a:rPr lang="en-US" sz="2800" b="1" dirty="0" smtClean="0"/>
              <a:t>model.  We have used </a:t>
            </a:r>
            <a:r>
              <a:rPr lang="en-US" sz="2800" b="1" dirty="0" err="1" smtClean="0"/>
              <a:t>portlet</a:t>
            </a:r>
            <a:r>
              <a:rPr lang="en-US" sz="2800" b="1" dirty="0" smtClean="0"/>
              <a:t> JSR128 specification and </a:t>
            </a:r>
            <a:r>
              <a:rPr lang="en-US" sz="2800" b="1" dirty="0" err="1" smtClean="0"/>
              <a:t>Jboss</a:t>
            </a:r>
            <a:r>
              <a:rPr lang="en-US" sz="2800" b="1" dirty="0" smtClean="0"/>
              <a:t> engine for </a:t>
            </a:r>
            <a:r>
              <a:rPr lang="en-US" sz="2800" b="1" dirty="0" smtClean="0"/>
              <a:t>integration of </a:t>
            </a:r>
            <a:r>
              <a:rPr lang="en-US" sz="2800" b="1" dirty="0" err="1" smtClean="0"/>
              <a:t>displaies</a:t>
            </a:r>
            <a:r>
              <a:rPr lang="en-US" sz="2800" b="1" dirty="0" smtClean="0"/>
              <a:t> and </a:t>
            </a:r>
            <a:r>
              <a:rPr lang="en-US" sz="2800" b="1" dirty="0" smtClean="0"/>
              <a:t>Mule ESB to transform external data for consumption by the </a:t>
            </a:r>
            <a:r>
              <a:rPr lang="en-US" sz="2800" b="1" dirty="0" err="1" smtClean="0"/>
              <a:t>portlet</a:t>
            </a:r>
            <a:r>
              <a:rPr lang="en-US" sz="2800" b="1" dirty="0" smtClean="0"/>
              <a:t> code</a:t>
            </a:r>
            <a:r>
              <a:rPr lang="en-US" sz="2800" b="1" dirty="0" smtClean="0"/>
              <a:t>.</a:t>
            </a:r>
            <a:endParaRPr lang="en-US" sz="2800" b="1" dirty="0" smtClean="0"/>
          </a:p>
        </p:txBody>
      </p:sp>
      <p:sp>
        <p:nvSpPr>
          <p:cNvPr id="63" name="Rectangle 62"/>
          <p:cNvSpPr/>
          <p:nvPr/>
        </p:nvSpPr>
        <p:spPr>
          <a:xfrm>
            <a:off x="1219200" y="4281078"/>
            <a:ext cx="31927799" cy="1938033"/>
          </a:xfrm>
          <a:prstGeom prst="rect">
            <a:avLst/>
          </a:prstGeom>
        </p:spPr>
        <p:txBody>
          <a:bodyPr wrap="square" lIns="90489" tIns="45245" rIns="90489" bIns="45245">
            <a:spAutoFit/>
          </a:bodyPr>
          <a:lstStyle/>
          <a:p>
            <a:r>
              <a:rPr lang="en-US" sz="3600" b="1" dirty="0" smtClean="0"/>
              <a:t>Mission need</a:t>
            </a:r>
          </a:p>
          <a:p>
            <a:pPr algn="just"/>
            <a:r>
              <a:rPr lang="en-US" sz="2800" b="1" dirty="0" smtClean="0"/>
              <a:t>The complexity of </a:t>
            </a:r>
            <a:r>
              <a:rPr lang="en-US" sz="2800" b="1" dirty="0" smtClean="0"/>
              <a:t>G</a:t>
            </a:r>
            <a:r>
              <a:rPr lang="en-US" sz="2800" b="1" dirty="0" smtClean="0"/>
              <a:t>rid </a:t>
            </a:r>
            <a:r>
              <a:rPr lang="en-US" sz="2800" b="1" dirty="0" smtClean="0"/>
              <a:t>workflow </a:t>
            </a:r>
            <a:r>
              <a:rPr lang="en-US" sz="2800" b="1" dirty="0" smtClean="0"/>
              <a:t>activities and their associated software stacks inevitably involves multiple organizations, ownership, </a:t>
            </a:r>
            <a:r>
              <a:rPr lang="en-US" sz="2800" b="1" dirty="0" smtClean="0"/>
              <a:t>and deployment domains. In this setting, </a:t>
            </a:r>
            <a:r>
              <a:rPr lang="en-US" sz="2800" b="1" dirty="0" smtClean="0"/>
              <a:t>important </a:t>
            </a:r>
            <a:r>
              <a:rPr lang="en-US" sz="2800" b="1" dirty="0" smtClean="0"/>
              <a:t>and common </a:t>
            </a:r>
            <a:r>
              <a:rPr lang="en-US" sz="2800" b="1" dirty="0" smtClean="0"/>
              <a:t>tasks such as the correlation and display of metrics </a:t>
            </a:r>
            <a:r>
              <a:rPr lang="en-US" sz="2800" b="1" dirty="0" smtClean="0"/>
              <a:t>and </a:t>
            </a:r>
            <a:r>
              <a:rPr lang="en-US" sz="2800" b="1" dirty="0" smtClean="0"/>
              <a:t>debugging information (fundamental ingredients of troubleshooting ) are </a:t>
            </a:r>
            <a:r>
              <a:rPr lang="en-US" sz="2800" b="1" dirty="0" smtClean="0"/>
              <a:t>challenged by </a:t>
            </a:r>
            <a:r>
              <a:rPr lang="en-US" sz="2800" b="1" dirty="0" smtClean="0"/>
              <a:t>the informational </a:t>
            </a:r>
            <a:r>
              <a:rPr lang="en-US" sz="2800" b="1" dirty="0" smtClean="0"/>
              <a:t>entropy inherent </a:t>
            </a:r>
            <a:r>
              <a:rPr lang="en-US" sz="2800" b="1" dirty="0" smtClean="0"/>
              <a:t> with independently maintained </a:t>
            </a:r>
            <a:r>
              <a:rPr lang="en-US" sz="2800" b="1" dirty="0" smtClean="0"/>
              <a:t>and operated software </a:t>
            </a:r>
            <a:r>
              <a:rPr lang="en-US" sz="2800" b="1" dirty="0" smtClean="0"/>
              <a:t>components</a:t>
            </a:r>
            <a:r>
              <a:rPr lang="en-US" sz="2800" b="1" dirty="0" smtClean="0"/>
              <a:t>. Because such an information "pond" is disorganized, it becomes a difficult target for business intelligence analysis i.e. troubleshooting, incident investigation and  trend spotting. </a:t>
            </a:r>
          </a:p>
        </p:txBody>
      </p:sp>
      <p:sp>
        <p:nvSpPr>
          <p:cNvPr id="66" name="Rectangle 65"/>
          <p:cNvSpPr/>
          <p:nvPr/>
        </p:nvSpPr>
        <p:spPr>
          <a:xfrm>
            <a:off x="4419600" y="914400"/>
            <a:ext cx="25069800" cy="2276587"/>
          </a:xfrm>
          <a:prstGeom prst="rect">
            <a:avLst/>
          </a:prstGeom>
        </p:spPr>
        <p:txBody>
          <a:bodyPr wrap="square" lIns="90489" tIns="45245" rIns="90489" bIns="45245">
            <a:spAutoFit/>
          </a:bodyPr>
          <a:lstStyle/>
          <a:p>
            <a:pPr algn="ctr"/>
            <a:r>
              <a:rPr lang="en-US" sz="4400" b="1" dirty="0" smtClean="0"/>
              <a:t>  </a:t>
            </a:r>
            <a:r>
              <a:rPr lang="en-US" sz="5400" b="1" dirty="0" smtClean="0"/>
              <a:t>Metric Correlation and Analysis Service (MCAS)</a:t>
            </a:r>
          </a:p>
          <a:p>
            <a:pPr algn="ctr"/>
            <a:r>
              <a:rPr lang="en-US" sz="4400" b="1" dirty="0" smtClean="0"/>
              <a:t>M</a:t>
            </a:r>
            <a:r>
              <a:rPr lang="en-US" sz="4400" b="1" dirty="0" smtClean="0"/>
              <a:t>ission: deliver a software solution to </a:t>
            </a:r>
            <a:r>
              <a:rPr lang="en-US" sz="4400" b="1" dirty="0" smtClean="0"/>
              <a:t>help with adaptation, retrieval, </a:t>
            </a:r>
            <a:r>
              <a:rPr lang="en-US" sz="4400" b="1" dirty="0" smtClean="0"/>
              <a:t>correlation, </a:t>
            </a:r>
            <a:r>
              <a:rPr lang="en-US" sz="4400" b="1" dirty="0" smtClean="0"/>
              <a:t>and display of </a:t>
            </a:r>
            <a:r>
              <a:rPr lang="en-US" sz="4400" b="1" dirty="0" smtClean="0"/>
              <a:t/>
            </a:r>
            <a:br>
              <a:rPr lang="en-US" sz="4400" b="1" dirty="0" smtClean="0"/>
            </a:br>
            <a:r>
              <a:rPr lang="en-US" sz="4400" b="1" dirty="0" smtClean="0"/>
              <a:t> </a:t>
            </a:r>
            <a:r>
              <a:rPr lang="en-US" sz="4400" b="1" dirty="0" smtClean="0"/>
              <a:t>workflow-driven </a:t>
            </a:r>
            <a:r>
              <a:rPr lang="en-US" sz="4400" b="1" dirty="0" smtClean="0"/>
              <a:t>data </a:t>
            </a:r>
            <a:r>
              <a:rPr lang="en-US" sz="4400" b="1" dirty="0" smtClean="0"/>
              <a:t>and of type-agnostic </a:t>
            </a:r>
            <a:r>
              <a:rPr lang="en-US" sz="4400" b="1" dirty="0" smtClean="0"/>
              <a:t>events, generated by disjoint middleware. </a:t>
            </a:r>
            <a:endParaRPr lang="en-US" sz="4400" b="1" dirty="0" smtClean="0"/>
          </a:p>
        </p:txBody>
      </p:sp>
      <p:sp>
        <p:nvSpPr>
          <p:cNvPr id="64" name="TextBox 63"/>
          <p:cNvSpPr txBox="1"/>
          <p:nvPr/>
        </p:nvSpPr>
        <p:spPr>
          <a:xfrm>
            <a:off x="17745651" y="6546242"/>
            <a:ext cx="15454217" cy="4092469"/>
          </a:xfrm>
          <a:prstGeom prst="rect">
            <a:avLst/>
          </a:prstGeom>
          <a:noFill/>
        </p:spPr>
        <p:txBody>
          <a:bodyPr wrap="square" lIns="90489" tIns="45245" rIns="90489" bIns="45245" rtlCol="0">
            <a:spAutoFit/>
          </a:bodyPr>
          <a:lstStyle/>
          <a:p>
            <a:r>
              <a:rPr lang="en-US" sz="3600" b="1" dirty="0" smtClean="0"/>
              <a:t>Data integration model</a:t>
            </a:r>
          </a:p>
          <a:p>
            <a:pPr algn="just"/>
            <a:r>
              <a:rPr lang="en-US" sz="2800" b="1" dirty="0" smtClean="0"/>
              <a:t>Data integration model relies on Mule ESB for support of </a:t>
            </a:r>
            <a:r>
              <a:rPr lang="en-US" sz="2800" b="1" dirty="0" smtClean="0"/>
              <a:t>the formalism </a:t>
            </a:r>
            <a:r>
              <a:rPr lang="en-US" sz="2800" b="1" dirty="0" smtClean="0"/>
              <a:t>in data source </a:t>
            </a:r>
            <a:r>
              <a:rPr lang="en-US" sz="2800" b="1" dirty="0" smtClean="0"/>
              <a:t>access, inter-component </a:t>
            </a:r>
            <a:r>
              <a:rPr lang="en-US" sz="2800" b="1" dirty="0" smtClean="0"/>
              <a:t>message </a:t>
            </a:r>
            <a:r>
              <a:rPr lang="en-US" sz="2800" b="1" dirty="0" smtClean="0"/>
              <a:t>exchange, </a:t>
            </a:r>
            <a:r>
              <a:rPr lang="en-US" sz="2800" b="1" dirty="0" smtClean="0"/>
              <a:t>and transformation </a:t>
            </a:r>
            <a:r>
              <a:rPr lang="en-US" sz="2800" b="1" dirty="0" smtClean="0"/>
              <a:t>scheduling. </a:t>
            </a:r>
            <a:r>
              <a:rPr lang="en-US" sz="2800" b="1" dirty="0" smtClean="0"/>
              <a:t>in order to generate digested  document output.  The </a:t>
            </a:r>
            <a:r>
              <a:rPr lang="en-US" sz="2800" b="1" dirty="0" smtClean="0"/>
              <a:t>main benefit  </a:t>
            </a:r>
            <a:r>
              <a:rPr lang="en-US" sz="2800" b="1" dirty="0" smtClean="0"/>
              <a:t>of </a:t>
            </a:r>
            <a:r>
              <a:rPr lang="en-US" sz="2800" b="1" dirty="0" smtClean="0"/>
              <a:t>the Mule </a:t>
            </a:r>
            <a:r>
              <a:rPr lang="en-US" sz="2800" b="1" dirty="0" smtClean="0"/>
              <a:t>ESB integration platform is in its features to manage data and execution flow in a transport/interface agnostic way.  In particular Mule ESB offers:</a:t>
            </a:r>
          </a:p>
          <a:p>
            <a:pPr algn="just">
              <a:buFont typeface="Arial" pitchFamily="34" charset="0"/>
              <a:buChar char="•"/>
            </a:pPr>
            <a:r>
              <a:rPr lang="en-US" sz="2800" b="1" dirty="0" smtClean="0"/>
              <a:t> Codes </a:t>
            </a:r>
            <a:r>
              <a:rPr lang="en-US" sz="2800" b="1" dirty="0" smtClean="0"/>
              <a:t>to translate or </a:t>
            </a:r>
            <a:r>
              <a:rPr lang="en-US" sz="2800" b="1" dirty="0" smtClean="0"/>
              <a:t>“</a:t>
            </a:r>
            <a:r>
              <a:rPr lang="en-US" sz="2800" b="1" dirty="0" err="1" smtClean="0"/>
              <a:t>templatize</a:t>
            </a:r>
            <a:r>
              <a:rPr lang="en-US" sz="2800" b="1" dirty="0" smtClean="0"/>
              <a:t>” </a:t>
            </a:r>
            <a:r>
              <a:rPr lang="en-US" sz="2800" b="1" dirty="0" smtClean="0"/>
              <a:t>translation of data formats</a:t>
            </a:r>
          </a:p>
          <a:p>
            <a:pPr algn="just">
              <a:buFont typeface="Arial" pitchFamily="34" charset="0"/>
              <a:buChar char="•"/>
            </a:pPr>
            <a:r>
              <a:rPr lang="en-US" sz="2800" b="1" dirty="0" smtClean="0"/>
              <a:t> Options </a:t>
            </a:r>
            <a:r>
              <a:rPr lang="en-US" sz="2800" b="1" dirty="0" smtClean="0"/>
              <a:t>of manage synchronicity with </a:t>
            </a:r>
            <a:r>
              <a:rPr lang="en-US" sz="2800" b="1" dirty="0" smtClean="0"/>
              <a:t>choices </a:t>
            </a:r>
            <a:r>
              <a:rPr lang="en-US" sz="2800" b="1" dirty="0" smtClean="0"/>
              <a:t>ranging from fully synchronous to </a:t>
            </a:r>
            <a:r>
              <a:rPr lang="en-US" sz="2800" b="1" dirty="0" smtClean="0"/>
              <a:t>SEDA-based (Stage </a:t>
            </a:r>
            <a:r>
              <a:rPr lang="en-US" sz="2800" b="1" dirty="0" err="1" smtClean="0"/>
              <a:t>R</a:t>
            </a:r>
            <a:r>
              <a:rPr lang="en-US" sz="2800" b="1" dirty="0" err="1" smtClean="0"/>
              <a:t>vent</a:t>
            </a:r>
            <a:r>
              <a:rPr lang="en-US" sz="2800" b="1" dirty="0" smtClean="0"/>
              <a:t> </a:t>
            </a:r>
            <a:r>
              <a:rPr lang="en-US" sz="2800" b="1" dirty="0" smtClean="0"/>
              <a:t>D</a:t>
            </a:r>
            <a:r>
              <a:rPr lang="en-US" sz="2800" b="1" dirty="0" smtClean="0"/>
              <a:t>riven </a:t>
            </a:r>
            <a:r>
              <a:rPr lang="en-US" sz="2800" b="1" dirty="0" smtClean="0"/>
              <a:t>A</a:t>
            </a:r>
            <a:r>
              <a:rPr lang="en-US" sz="2800" b="1" dirty="0" smtClean="0"/>
              <a:t>rchitecture) solutions.</a:t>
            </a:r>
            <a:endParaRPr lang="en-US" sz="2800" b="1" dirty="0" smtClean="0"/>
          </a:p>
          <a:p>
            <a:pPr algn="just">
              <a:buFont typeface="Arial" pitchFamily="34" charset="0"/>
              <a:buChar char="•"/>
            </a:pPr>
            <a:r>
              <a:rPr lang="en-US" sz="2800" b="1" dirty="0" smtClean="0"/>
              <a:t> Codes that adapts out-of-the-box </a:t>
            </a:r>
            <a:r>
              <a:rPr lang="en-US" sz="2800" b="1" dirty="0" smtClean="0"/>
              <a:t>to different </a:t>
            </a:r>
            <a:r>
              <a:rPr lang="en-US" sz="2800" b="1" dirty="0" smtClean="0"/>
              <a:t>transport protocols </a:t>
            </a:r>
            <a:r>
              <a:rPr lang="en-US" sz="2800" b="1" dirty="0" smtClean="0"/>
              <a:t>(TCP, UDP, SMTP, FTP, </a:t>
            </a:r>
            <a:r>
              <a:rPr lang="en-US" sz="2800" b="1" dirty="0" err="1" smtClean="0"/>
              <a:t>jdbc</a:t>
            </a:r>
            <a:r>
              <a:rPr lang="en-US" sz="2800" b="1" dirty="0" smtClean="0"/>
              <a:t>, etc)</a:t>
            </a:r>
          </a:p>
        </p:txBody>
      </p:sp>
      <p:sp>
        <p:nvSpPr>
          <p:cNvPr id="68" name="TextBox 67"/>
          <p:cNvSpPr txBox="1"/>
          <p:nvPr/>
        </p:nvSpPr>
        <p:spPr>
          <a:xfrm>
            <a:off x="20596242" y="27366939"/>
            <a:ext cx="9121758" cy="522261"/>
          </a:xfrm>
          <a:prstGeom prst="rect">
            <a:avLst/>
          </a:prstGeom>
          <a:noFill/>
        </p:spPr>
        <p:txBody>
          <a:bodyPr wrap="square" lIns="90489" tIns="45245" rIns="90489" bIns="45245" rtlCol="0">
            <a:spAutoFit/>
          </a:bodyPr>
          <a:lstStyle/>
          <a:p>
            <a:r>
              <a:rPr lang="en-US" sz="2800" b="1" dirty="0" smtClean="0"/>
              <a:t>Figure 2: Transformation </a:t>
            </a:r>
            <a:r>
              <a:rPr lang="en-US" sz="2800" b="1" dirty="0" smtClean="0"/>
              <a:t>pipeline: Example</a:t>
            </a:r>
            <a:endParaRPr lang="en-US" sz="2800" b="1" dirty="0"/>
          </a:p>
        </p:txBody>
      </p:sp>
      <p:sp>
        <p:nvSpPr>
          <p:cNvPr id="67" name="TextBox 66"/>
          <p:cNvSpPr txBox="1"/>
          <p:nvPr/>
        </p:nvSpPr>
        <p:spPr>
          <a:xfrm>
            <a:off x="17821037" y="31390656"/>
            <a:ext cx="14926512" cy="2061144"/>
          </a:xfrm>
          <a:prstGeom prst="rect">
            <a:avLst/>
          </a:prstGeom>
          <a:gradFill>
            <a:gsLst>
              <a:gs pos="0">
                <a:srgbClr val="5E9EFF"/>
              </a:gs>
              <a:gs pos="39999">
                <a:srgbClr val="85C2FF"/>
              </a:gs>
              <a:gs pos="70000">
                <a:srgbClr val="C4D6EB"/>
              </a:gs>
              <a:gs pos="100000">
                <a:srgbClr val="FFEBFA"/>
              </a:gs>
            </a:gsLst>
            <a:lin ang="16200000" scaled="0"/>
          </a:gradFill>
          <a:ln>
            <a:solidFill>
              <a:schemeClr val="accent1"/>
            </a:solidFill>
          </a:ln>
        </p:spPr>
        <p:txBody>
          <a:bodyPr wrap="square" lIns="90489" tIns="45245" rIns="90489" bIns="45245" rtlCol="0">
            <a:spAutoFit/>
          </a:bodyPr>
          <a:lstStyle/>
          <a:p>
            <a:r>
              <a:rPr lang="en-US" sz="3200" b="1" i="1" dirty="0" err="1" smtClean="0"/>
              <a:t>ds</a:t>
            </a:r>
            <a:r>
              <a:rPr lang="en-US" sz="3200" b="1" i="1" dirty="0" smtClean="0"/>
              <a:t>(D0ProductionEfficiency)</a:t>
            </a:r>
          </a:p>
          <a:p>
            <a:r>
              <a:rPr lang="en-US" sz="3200" b="1" i="1" dirty="0" smtClean="0"/>
              <a:t>    </a:t>
            </a:r>
            <a:r>
              <a:rPr lang="en-US" sz="3200" b="1" i="1" dirty="0" err="1" smtClean="0"/>
              <a:t>ec</a:t>
            </a:r>
            <a:r>
              <a:rPr lang="en-US" sz="3200" b="1" i="1" dirty="0" smtClean="0"/>
              <a:t>=</a:t>
            </a:r>
            <a:r>
              <a:rPr lang="en-US" sz="3200" b="1" i="1" dirty="0" err="1" smtClean="0"/>
              <a:t>eff_code</a:t>
            </a:r>
            <a:r>
              <a:rPr lang="en-US" sz="3200" b="1" i="1" dirty="0" smtClean="0"/>
              <a:t>; </a:t>
            </a:r>
            <a:r>
              <a:rPr lang="en-US" sz="3200" b="1" i="1" dirty="0" err="1" smtClean="0"/>
              <a:t>ef</a:t>
            </a:r>
            <a:r>
              <a:rPr lang="en-US" sz="3200" b="1" i="1" dirty="0" smtClean="0"/>
              <a:t>=</a:t>
            </a:r>
            <a:r>
              <a:rPr lang="en-US" sz="3200" b="1" i="1" dirty="0" err="1" smtClean="0"/>
              <a:t>eff_fini</a:t>
            </a:r>
            <a:r>
              <a:rPr lang="en-US" sz="3200" b="1" i="1" dirty="0" smtClean="0"/>
              <a:t>; RRD( </a:t>
            </a:r>
            <a:r>
              <a:rPr lang="en-US" sz="3200" b="1" i="1" dirty="0" err="1" smtClean="0"/>
              <a:t>CDEF:ec_adj</a:t>
            </a:r>
            <a:r>
              <a:rPr lang="en-US" sz="3200" b="1" i="1" dirty="0" smtClean="0"/>
              <a:t>=ec,0,100,LIMIT </a:t>
            </a:r>
            <a:r>
              <a:rPr lang="en-US" sz="3200" b="1" i="1" dirty="0" err="1" smtClean="0"/>
              <a:t>CDEF:ef_adj</a:t>
            </a:r>
            <a:r>
              <a:rPr lang="en-US" sz="3200" b="1" i="1" dirty="0" smtClean="0"/>
              <a:t>=ef,0,100,LIMIT LINE2:ec_adj#FF0000:eff_code(x100) LINE2:ef_adj#0000FF:eff_fini(x100) )  </a:t>
            </a:r>
            <a:r>
              <a:rPr lang="en-US" sz="3200" b="1" i="1" dirty="0" err="1" smtClean="0"/>
              <a:t>imgsize</a:t>
            </a:r>
            <a:r>
              <a:rPr lang="en-US" sz="3200" b="1" i="1" dirty="0" smtClean="0"/>
              <a:t>(600,300</a:t>
            </a:r>
            <a:r>
              <a:rPr lang="en-US" sz="2800" i="1" dirty="0" smtClean="0"/>
              <a:t>)</a:t>
            </a:r>
            <a:endParaRPr lang="en-US" sz="2800" i="1" dirty="0"/>
          </a:p>
        </p:txBody>
      </p:sp>
      <p:sp>
        <p:nvSpPr>
          <p:cNvPr id="111" name="Rectangle 110"/>
          <p:cNvSpPr/>
          <p:nvPr/>
        </p:nvSpPr>
        <p:spPr>
          <a:xfrm>
            <a:off x="17745651" y="15468600"/>
            <a:ext cx="15077285" cy="1384035"/>
          </a:xfrm>
          <a:prstGeom prst="rect">
            <a:avLst/>
          </a:prstGeom>
        </p:spPr>
        <p:txBody>
          <a:bodyPr wrap="square" lIns="90489" tIns="45245" rIns="90489" bIns="45245">
            <a:spAutoFit/>
          </a:bodyPr>
          <a:lstStyle/>
          <a:p>
            <a:pPr algn="just"/>
            <a:r>
              <a:rPr lang="en-US" sz="2800" b="1" dirty="0" smtClean="0"/>
              <a:t>Figure 2 depicts one of the implemented scenarios which uses data transformation workflow and RRD processing engine to do splitting, </a:t>
            </a:r>
            <a:r>
              <a:rPr lang="en-US" sz="2800" b="1" dirty="0" smtClean="0"/>
              <a:t>rescaling, </a:t>
            </a:r>
            <a:r>
              <a:rPr lang="en-US" sz="2800" b="1" dirty="0" smtClean="0"/>
              <a:t>and redrawing of </a:t>
            </a:r>
            <a:r>
              <a:rPr lang="en-US" sz="2800" b="1" dirty="0" smtClean="0"/>
              <a:t>D0SiteEfficiency </a:t>
            </a:r>
            <a:r>
              <a:rPr lang="en-US" sz="2800" b="1" dirty="0" smtClean="0"/>
              <a:t>data by the RRD processing engine. </a:t>
            </a:r>
          </a:p>
        </p:txBody>
      </p:sp>
      <p:sp>
        <p:nvSpPr>
          <p:cNvPr id="112" name="TextBox 111"/>
          <p:cNvSpPr txBox="1"/>
          <p:nvPr/>
        </p:nvSpPr>
        <p:spPr>
          <a:xfrm>
            <a:off x="17745650" y="28031903"/>
            <a:ext cx="15152672" cy="2676697"/>
          </a:xfrm>
          <a:prstGeom prst="rect">
            <a:avLst/>
          </a:prstGeom>
          <a:noFill/>
        </p:spPr>
        <p:txBody>
          <a:bodyPr wrap="square" lIns="90489" tIns="45245" rIns="90489" bIns="45245" rtlCol="0">
            <a:spAutoFit/>
          </a:bodyPr>
          <a:lstStyle/>
          <a:p>
            <a:pPr algn="just"/>
            <a:r>
              <a:rPr lang="en-US" sz="2800" b="1" dirty="0" smtClean="0"/>
              <a:t>The data </a:t>
            </a:r>
            <a:r>
              <a:rPr lang="en-US" sz="2800" b="1" dirty="0" smtClean="0"/>
              <a:t>transformation engine is built by setting up independent “models</a:t>
            </a:r>
            <a:r>
              <a:rPr lang="en-US" sz="2800" b="1" dirty="0" smtClean="0"/>
              <a:t>”, </a:t>
            </a:r>
            <a:r>
              <a:rPr lang="en-US" sz="2800" b="1" dirty="0" smtClean="0"/>
              <a:t>which drive the message interactions between Mule ESB message endpoints. This particular schema is designed to understand </a:t>
            </a:r>
            <a:r>
              <a:rPr lang="en-US" sz="2800" b="1" dirty="0" smtClean="0"/>
              <a:t>a template-like </a:t>
            </a:r>
            <a:r>
              <a:rPr lang="en-US" sz="2800" b="1" dirty="0" smtClean="0"/>
              <a:t>language and has only one data source  (production efficiency) endpoint.  The embedded RRD template allows to perform transformations over split data streams . The result of the </a:t>
            </a:r>
            <a:r>
              <a:rPr lang="en-US" sz="2800" b="1" dirty="0" smtClean="0"/>
              <a:t>transformation, a new </a:t>
            </a:r>
            <a:r>
              <a:rPr lang="en-US" sz="2800" b="1" dirty="0" smtClean="0"/>
              <a:t>document </a:t>
            </a:r>
            <a:r>
              <a:rPr lang="en-US" sz="2800" b="1" dirty="0" smtClean="0"/>
              <a:t> with an image, </a:t>
            </a:r>
            <a:r>
              <a:rPr lang="en-US" sz="2800" b="1" dirty="0" smtClean="0"/>
              <a:t>is sent to </a:t>
            </a:r>
            <a:r>
              <a:rPr lang="en-US" sz="2800" b="1" dirty="0" smtClean="0"/>
              <a:t>a </a:t>
            </a:r>
            <a:r>
              <a:rPr lang="en-US" sz="2800" b="1" dirty="0" err="1" smtClean="0"/>
              <a:t>portlet</a:t>
            </a:r>
            <a:r>
              <a:rPr lang="en-US" sz="2800" b="1" dirty="0" smtClean="0"/>
              <a:t> instance, specifically </a:t>
            </a:r>
            <a:r>
              <a:rPr lang="en-US" sz="2800" b="1" dirty="0" smtClean="0"/>
              <a:t>configured to interact with this data integration model.</a:t>
            </a:r>
            <a:endParaRPr lang="en-US" sz="2800" b="1" dirty="0"/>
          </a:p>
        </p:txBody>
      </p:sp>
      <p:sp>
        <p:nvSpPr>
          <p:cNvPr id="113" name="TextBox 112"/>
          <p:cNvSpPr txBox="1"/>
          <p:nvPr/>
        </p:nvSpPr>
        <p:spPr>
          <a:xfrm>
            <a:off x="17790673" y="30872139"/>
            <a:ext cx="10403327" cy="522261"/>
          </a:xfrm>
          <a:prstGeom prst="rect">
            <a:avLst/>
          </a:prstGeom>
          <a:noFill/>
        </p:spPr>
        <p:txBody>
          <a:bodyPr wrap="square" lIns="90489" tIns="45245" rIns="90489" bIns="45245" rtlCol="0">
            <a:spAutoFit/>
          </a:bodyPr>
          <a:lstStyle/>
          <a:p>
            <a:r>
              <a:rPr lang="en-US" sz="2800" b="1" dirty="0" smtClean="0"/>
              <a:t>Data source transformation template language: Example</a:t>
            </a:r>
            <a:endParaRPr lang="en-US" sz="2800" b="1" dirty="0"/>
          </a:p>
        </p:txBody>
      </p:sp>
      <p:grpSp>
        <p:nvGrpSpPr>
          <p:cNvPr id="160" name="Group 159"/>
          <p:cNvGrpSpPr/>
          <p:nvPr/>
        </p:nvGrpSpPr>
        <p:grpSpPr>
          <a:xfrm>
            <a:off x="1371600" y="11384161"/>
            <a:ext cx="14557125" cy="11171040"/>
            <a:chOff x="1360260" y="13163526"/>
            <a:chExt cx="14714226" cy="11582400"/>
          </a:xfrm>
        </p:grpSpPr>
        <p:sp>
          <p:nvSpPr>
            <p:cNvPr id="72" name="Rectangle 71"/>
            <p:cNvSpPr/>
            <p:nvPr/>
          </p:nvSpPr>
          <p:spPr>
            <a:xfrm>
              <a:off x="7006544" y="13163526"/>
              <a:ext cx="8272463" cy="2832294"/>
            </a:xfrm>
            <a:prstGeom prst="rect">
              <a:avLst/>
            </a:prstGeom>
            <a:ln>
              <a:prstDash val="sysDot"/>
            </a:ln>
          </p:spPr>
          <p:style>
            <a:lnRef idx="2">
              <a:schemeClr val="dk1"/>
            </a:lnRef>
            <a:fillRef idx="1">
              <a:schemeClr val="lt1"/>
            </a:fillRef>
            <a:effectRef idx="0">
              <a:schemeClr val="dk1"/>
            </a:effectRef>
            <a:fontRef idx="minor">
              <a:schemeClr val="dk1"/>
            </a:fontRef>
          </p:style>
          <p:txBody>
            <a:bodyPr anchor="b" anchorCtr="1"/>
            <a:lstStyle/>
            <a:p>
              <a:pPr algn="ctr">
                <a:defRPr/>
              </a:pPr>
              <a:r>
                <a:rPr lang="en-US" sz="3200" b="1" dirty="0"/>
                <a:t>Different Data Sources</a:t>
              </a:r>
            </a:p>
          </p:txBody>
        </p:sp>
        <p:sp>
          <p:nvSpPr>
            <p:cNvPr id="73" name="Rectangle 72"/>
            <p:cNvSpPr/>
            <p:nvPr/>
          </p:nvSpPr>
          <p:spPr>
            <a:xfrm>
              <a:off x="1360260" y="17311150"/>
              <a:ext cx="3545341" cy="5133536"/>
            </a:xfrm>
            <a:prstGeom prst="rect">
              <a:avLst/>
            </a:prstGeom>
          </p:spPr>
          <p:style>
            <a:lnRef idx="1">
              <a:schemeClr val="accent1"/>
            </a:lnRef>
            <a:fillRef idx="2">
              <a:schemeClr val="accent1"/>
            </a:fillRef>
            <a:effectRef idx="1">
              <a:schemeClr val="accent1"/>
            </a:effectRef>
            <a:fontRef idx="minor">
              <a:schemeClr val="dk1"/>
            </a:fontRef>
          </p:style>
          <p:txBody>
            <a:bodyPr anchor="b" anchorCtr="1"/>
            <a:lstStyle/>
            <a:p>
              <a:pPr algn="ctr">
                <a:defRPr/>
              </a:pPr>
              <a:r>
                <a:rPr lang="en-US" sz="2400" b="1" dirty="0"/>
                <a:t>Content Management System (CMS)</a:t>
              </a:r>
            </a:p>
          </p:txBody>
        </p:sp>
        <p:sp>
          <p:nvSpPr>
            <p:cNvPr id="74" name="Rectangle 73"/>
            <p:cNvSpPr/>
            <p:nvPr/>
          </p:nvSpPr>
          <p:spPr>
            <a:xfrm>
              <a:off x="1885496" y="17842205"/>
              <a:ext cx="2494869" cy="3717387"/>
            </a:xfrm>
            <a:prstGeom prst="rect">
              <a:avLst/>
            </a:prstGeom>
          </p:spPr>
          <p:style>
            <a:lnRef idx="1">
              <a:schemeClr val="accent5"/>
            </a:lnRef>
            <a:fillRef idx="2">
              <a:schemeClr val="accent5"/>
            </a:fillRef>
            <a:effectRef idx="1">
              <a:schemeClr val="accent5"/>
            </a:effectRef>
            <a:fontRef idx="minor">
              <a:schemeClr val="dk1"/>
            </a:fontRef>
          </p:style>
          <p:txBody>
            <a:bodyPr anchor="b" anchorCtr="1"/>
            <a:lstStyle/>
            <a:p>
              <a:pPr algn="ctr">
                <a:defRPr/>
              </a:pPr>
              <a:r>
                <a:rPr lang="en-US" sz="2400" b="1" dirty="0"/>
                <a:t>Portal</a:t>
              </a:r>
            </a:p>
          </p:txBody>
        </p:sp>
        <p:sp>
          <p:nvSpPr>
            <p:cNvPr id="76" name="Rectangle 75"/>
            <p:cNvSpPr/>
            <p:nvPr/>
          </p:nvSpPr>
          <p:spPr>
            <a:xfrm>
              <a:off x="2279422" y="18373261"/>
              <a:ext cx="787853" cy="1062111"/>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smtClean="0"/>
                <a:t>P1</a:t>
              </a:r>
              <a:endParaRPr lang="en-US" sz="3200" b="1" dirty="0"/>
            </a:p>
          </p:txBody>
        </p:sp>
        <p:sp>
          <p:nvSpPr>
            <p:cNvPr id="77" name="Rectangle 76"/>
            <p:cNvSpPr/>
            <p:nvPr/>
          </p:nvSpPr>
          <p:spPr>
            <a:xfrm>
              <a:off x="3198585" y="19612390"/>
              <a:ext cx="787853" cy="1062111"/>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a:t>P4</a:t>
              </a:r>
            </a:p>
          </p:txBody>
        </p:sp>
        <p:sp>
          <p:nvSpPr>
            <p:cNvPr id="78" name="Rectangle 77"/>
            <p:cNvSpPr/>
            <p:nvPr/>
          </p:nvSpPr>
          <p:spPr>
            <a:xfrm>
              <a:off x="2279422" y="19622728"/>
              <a:ext cx="787853" cy="1062111"/>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smtClean="0"/>
                <a:t>P3</a:t>
              </a:r>
              <a:endParaRPr lang="en-US" sz="3200" b="1" dirty="0"/>
            </a:p>
          </p:txBody>
        </p:sp>
        <p:sp>
          <p:nvSpPr>
            <p:cNvPr id="79" name="Rectangle 78"/>
            <p:cNvSpPr/>
            <p:nvPr/>
          </p:nvSpPr>
          <p:spPr>
            <a:xfrm>
              <a:off x="3198585" y="18373261"/>
              <a:ext cx="787853" cy="1062111"/>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a:t>P2</a:t>
              </a:r>
            </a:p>
          </p:txBody>
        </p:sp>
        <p:pic>
          <p:nvPicPr>
            <p:cNvPr id="80" name="Picture 4" descr="C:\Program Files\Office 2003\MEDIA\CAGCAT10\j0292020.wmf"/>
            <p:cNvPicPr>
              <a:picLocks noChangeAspect="1" noChangeArrowheads="1"/>
            </p:cNvPicPr>
            <p:nvPr/>
          </p:nvPicPr>
          <p:blipFill>
            <a:blip r:embed="rId3"/>
            <a:srcRect/>
            <a:stretch>
              <a:fillRect/>
            </a:stretch>
          </p:blipFill>
          <p:spPr bwMode="auto">
            <a:xfrm>
              <a:off x="2410731" y="13239726"/>
              <a:ext cx="1479962" cy="1891886"/>
            </a:xfrm>
            <a:prstGeom prst="rect">
              <a:avLst/>
            </a:prstGeom>
            <a:noFill/>
            <a:ln w="9525">
              <a:noFill/>
              <a:miter lim="800000"/>
              <a:headEnd/>
              <a:tailEnd/>
            </a:ln>
          </p:spPr>
        </p:pic>
        <p:sp>
          <p:nvSpPr>
            <p:cNvPr id="81" name="Down Arrow 80"/>
            <p:cNvSpPr/>
            <p:nvPr/>
          </p:nvSpPr>
          <p:spPr>
            <a:xfrm>
              <a:off x="2148113" y="15009911"/>
              <a:ext cx="1050471" cy="2301240"/>
            </a:xfrm>
            <a:prstGeom prst="downArrow">
              <a:avLst>
                <a:gd name="adj1" fmla="val 50000"/>
                <a:gd name="adj2" fmla="val 31928"/>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vert="vert270" anchor="ctr"/>
            <a:lstStyle/>
            <a:p>
              <a:pPr algn="ctr">
                <a:defRPr/>
              </a:pPr>
              <a:r>
                <a:rPr lang="en-US" sz="2400" b="1" dirty="0" smtClean="0"/>
                <a:t>Portal </a:t>
              </a:r>
              <a:r>
                <a:rPr lang="en-US" sz="2400" b="1" dirty="0"/>
                <a:t>URL</a:t>
              </a:r>
            </a:p>
          </p:txBody>
        </p:sp>
        <p:pic>
          <p:nvPicPr>
            <p:cNvPr id="82" name="Picture 5" descr="d:\User-Profiles\parag\Local Settings\Temporary Internet Files\Content.IE5\UTK36TYL\MCj04326030000[1].png"/>
            <p:cNvPicPr>
              <a:picLocks noChangeAspect="1" noChangeArrowheads="1"/>
            </p:cNvPicPr>
            <p:nvPr/>
          </p:nvPicPr>
          <p:blipFill>
            <a:blip r:embed="rId4"/>
            <a:srcRect/>
            <a:stretch>
              <a:fillRect/>
            </a:stretch>
          </p:blipFill>
          <p:spPr bwMode="auto">
            <a:xfrm>
              <a:off x="7269162" y="13593762"/>
              <a:ext cx="1575708" cy="2124221"/>
            </a:xfrm>
            <a:prstGeom prst="rect">
              <a:avLst/>
            </a:prstGeom>
            <a:noFill/>
            <a:ln w="9525">
              <a:noFill/>
              <a:miter lim="800000"/>
              <a:headEnd/>
              <a:tailEnd/>
            </a:ln>
          </p:spPr>
        </p:pic>
        <p:pic>
          <p:nvPicPr>
            <p:cNvPr id="83" name="Picture 6" descr="d:\User-Profiles\parag\Local Settings\Temporary Internet Files\Content.IE5\UTK36TYL\MPj03900920000[1].jpg"/>
            <p:cNvPicPr>
              <a:picLocks noChangeAspect="1" noChangeArrowheads="1"/>
            </p:cNvPicPr>
            <p:nvPr/>
          </p:nvPicPr>
          <p:blipFill>
            <a:blip r:embed="rId5"/>
            <a:srcRect/>
            <a:stretch>
              <a:fillRect/>
            </a:stretch>
          </p:blipFill>
          <p:spPr bwMode="auto">
            <a:xfrm>
              <a:off x="10551885" y="13770782"/>
              <a:ext cx="1657775" cy="1593166"/>
            </a:xfrm>
            <a:prstGeom prst="rect">
              <a:avLst/>
            </a:prstGeom>
            <a:noFill/>
            <a:ln w="9525">
              <a:noFill/>
              <a:miter lim="800000"/>
              <a:headEnd/>
              <a:tailEnd/>
            </a:ln>
          </p:spPr>
        </p:pic>
        <p:sp>
          <p:nvSpPr>
            <p:cNvPr id="84" name="tower"/>
            <p:cNvSpPr>
              <a:spLocks noEditPoints="1" noChangeArrowheads="1"/>
            </p:cNvSpPr>
            <p:nvPr/>
          </p:nvSpPr>
          <p:spPr bwMode="auto">
            <a:xfrm>
              <a:off x="14097226" y="13770781"/>
              <a:ext cx="787853" cy="1770185"/>
            </a:xfrm>
            <a:custGeom>
              <a:avLst/>
              <a:gdLst>
                <a:gd name="T0" fmla="*/ 0 w 21600"/>
                <a:gd name="T1" fmla="*/ 2147483647 h 21600"/>
                <a:gd name="T2" fmla="*/ 1337660036 w 21600"/>
                <a:gd name="T3" fmla="*/ 0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2121705937 w 21600"/>
                <a:gd name="T15" fmla="*/ 2147483647 h 21600"/>
                <a:gd name="T16" fmla="*/ 0 w 21600"/>
                <a:gd name="T17" fmla="*/ 2147483647 h 21600"/>
                <a:gd name="T18" fmla="*/ 0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latin typeface="Corbel" pitchFamily="34" charset="0"/>
              </a:endParaRPr>
            </a:p>
          </p:txBody>
        </p:sp>
        <p:cxnSp>
          <p:nvCxnSpPr>
            <p:cNvPr id="85" name="Straight Connector 84"/>
            <p:cNvCxnSpPr/>
            <p:nvPr/>
          </p:nvCxnSpPr>
          <p:spPr>
            <a:xfrm>
              <a:off x="8844869" y="14655873"/>
              <a:ext cx="1575708" cy="3689"/>
            </a:xfrm>
            <a:prstGeom prst="line">
              <a:avLst/>
            </a:prstGeom>
            <a:ln w="15875">
              <a:prstDash val="dash"/>
            </a:ln>
          </p:spPr>
          <p:style>
            <a:lnRef idx="1">
              <a:schemeClr val="dk1"/>
            </a:lnRef>
            <a:fillRef idx="0">
              <a:schemeClr val="dk1"/>
            </a:fillRef>
            <a:effectRef idx="0">
              <a:schemeClr val="dk1"/>
            </a:effectRef>
            <a:fontRef idx="minor">
              <a:schemeClr val="tx1"/>
            </a:fontRef>
          </p:style>
        </p:cxnSp>
        <p:cxnSp>
          <p:nvCxnSpPr>
            <p:cNvPr id="86" name="Straight Connector 85"/>
            <p:cNvCxnSpPr/>
            <p:nvPr/>
          </p:nvCxnSpPr>
          <p:spPr>
            <a:xfrm>
              <a:off x="12390211" y="14652187"/>
              <a:ext cx="1575708" cy="3687"/>
            </a:xfrm>
            <a:prstGeom prst="line">
              <a:avLst/>
            </a:prstGeom>
            <a:ln w="15875">
              <a:prstDash val="dash"/>
            </a:ln>
          </p:spPr>
          <p:style>
            <a:lnRef idx="1">
              <a:schemeClr val="dk1"/>
            </a:lnRef>
            <a:fillRef idx="0">
              <a:schemeClr val="dk1"/>
            </a:fillRef>
            <a:effectRef idx="0">
              <a:schemeClr val="dk1"/>
            </a:effectRef>
            <a:fontRef idx="minor">
              <a:schemeClr val="tx1"/>
            </a:fontRef>
          </p:style>
        </p:cxnSp>
        <p:sp>
          <p:nvSpPr>
            <p:cNvPr id="87" name="Rectangle 86"/>
            <p:cNvSpPr/>
            <p:nvPr/>
          </p:nvSpPr>
          <p:spPr>
            <a:xfrm>
              <a:off x="5157456" y="16780095"/>
              <a:ext cx="10767332" cy="6018629"/>
            </a:xfrm>
            <a:prstGeom prst="rect">
              <a:avLst/>
            </a:prstGeom>
          </p:spPr>
          <p:style>
            <a:lnRef idx="1">
              <a:schemeClr val="accent2"/>
            </a:lnRef>
            <a:fillRef idx="2">
              <a:schemeClr val="accent2"/>
            </a:fillRef>
            <a:effectRef idx="1">
              <a:schemeClr val="accent2"/>
            </a:effectRef>
            <a:fontRef idx="minor">
              <a:schemeClr val="dk1"/>
            </a:fontRef>
          </p:style>
          <p:txBody>
            <a:bodyPr anchor="b" anchorCtr="1"/>
            <a:lstStyle/>
            <a:p>
              <a:pPr algn="ctr">
                <a:defRPr/>
              </a:pPr>
              <a:r>
                <a:rPr lang="en-US" sz="2400" b="1" dirty="0"/>
                <a:t>Data Integration Layer</a:t>
              </a:r>
            </a:p>
          </p:txBody>
        </p:sp>
        <p:sp>
          <p:nvSpPr>
            <p:cNvPr id="88" name="Rectangle 87"/>
            <p:cNvSpPr/>
            <p:nvPr/>
          </p:nvSpPr>
          <p:spPr>
            <a:xfrm>
              <a:off x="13178064" y="17134131"/>
              <a:ext cx="2626179" cy="5133536"/>
            </a:xfrm>
            <a:prstGeom prst="rect">
              <a:avLst/>
            </a:prstGeom>
          </p:spPr>
          <p:style>
            <a:lnRef idx="1">
              <a:schemeClr val="accent3"/>
            </a:lnRef>
            <a:fillRef idx="2">
              <a:schemeClr val="accent3"/>
            </a:fillRef>
            <a:effectRef idx="1">
              <a:schemeClr val="accent3"/>
            </a:effectRef>
            <a:fontRef idx="minor">
              <a:schemeClr val="dk1"/>
            </a:fontRef>
          </p:style>
          <p:txBody>
            <a:bodyPr anchor="b" anchorCtr="1"/>
            <a:lstStyle/>
            <a:p>
              <a:pPr algn="ctr">
                <a:defRPr/>
              </a:pPr>
              <a:r>
                <a:rPr lang="en-US" sz="2400" b="1" dirty="0"/>
                <a:t>Data Access Layer</a:t>
              </a:r>
            </a:p>
          </p:txBody>
        </p:sp>
        <p:sp>
          <p:nvSpPr>
            <p:cNvPr id="89" name="Rectangle 88"/>
            <p:cNvSpPr/>
            <p:nvPr/>
          </p:nvSpPr>
          <p:spPr>
            <a:xfrm>
              <a:off x="6875235" y="17173990"/>
              <a:ext cx="5252356" cy="5133536"/>
            </a:xfrm>
            <a:prstGeom prst="rect">
              <a:avLst/>
            </a:prstGeom>
          </p:spPr>
          <p:style>
            <a:lnRef idx="1">
              <a:schemeClr val="accent3"/>
            </a:lnRef>
            <a:fillRef idx="2">
              <a:schemeClr val="accent3"/>
            </a:fillRef>
            <a:effectRef idx="1">
              <a:schemeClr val="accent3"/>
            </a:effectRef>
            <a:fontRef idx="minor">
              <a:schemeClr val="dk1"/>
            </a:fontRef>
          </p:style>
          <p:txBody>
            <a:bodyPr anchor="b" anchorCtr="1"/>
            <a:lstStyle/>
            <a:p>
              <a:pPr algn="ctr">
                <a:defRPr/>
              </a:pPr>
              <a:r>
                <a:rPr lang="en-US" sz="2400" b="1" dirty="0"/>
                <a:t>Data Transformation Layer</a:t>
              </a:r>
            </a:p>
          </p:txBody>
        </p:sp>
        <p:sp>
          <p:nvSpPr>
            <p:cNvPr id="90" name="Rectangle 89"/>
            <p:cNvSpPr/>
            <p:nvPr/>
          </p:nvSpPr>
          <p:spPr>
            <a:xfrm>
              <a:off x="13309373" y="20497482"/>
              <a:ext cx="2363561" cy="1239129"/>
            </a:xfrm>
            <a:prstGeom prst="rect">
              <a:avLst/>
            </a:prstGeom>
          </p:spPr>
          <p:style>
            <a:lnRef idx="1">
              <a:schemeClr val="dk1"/>
            </a:lnRef>
            <a:fillRef idx="2">
              <a:schemeClr val="dk1"/>
            </a:fillRef>
            <a:effectRef idx="1">
              <a:schemeClr val="dk1"/>
            </a:effectRef>
            <a:fontRef idx="minor">
              <a:schemeClr val="dk1"/>
            </a:fontRef>
          </p:style>
          <p:txBody>
            <a:bodyPr anchor="b" anchorCtr="1"/>
            <a:lstStyle/>
            <a:p>
              <a:pPr algn="ctr">
                <a:defRPr/>
              </a:pPr>
              <a:endParaRPr lang="en-US" sz="1000" b="1" dirty="0"/>
            </a:p>
          </p:txBody>
        </p:sp>
        <p:sp>
          <p:nvSpPr>
            <p:cNvPr id="91" name="Rectangle 90"/>
            <p:cNvSpPr/>
            <p:nvPr/>
          </p:nvSpPr>
          <p:spPr>
            <a:xfrm>
              <a:off x="13309373" y="18904316"/>
              <a:ext cx="2363561" cy="1239129"/>
            </a:xfrm>
            <a:prstGeom prst="rect">
              <a:avLst/>
            </a:prstGeom>
          </p:spPr>
          <p:style>
            <a:lnRef idx="1">
              <a:schemeClr val="dk1"/>
            </a:lnRef>
            <a:fillRef idx="2">
              <a:schemeClr val="dk1"/>
            </a:fillRef>
            <a:effectRef idx="1">
              <a:schemeClr val="dk1"/>
            </a:effectRef>
            <a:fontRef idx="minor">
              <a:schemeClr val="dk1"/>
            </a:fontRef>
          </p:style>
          <p:txBody>
            <a:bodyPr anchor="b" anchorCtr="1"/>
            <a:lstStyle/>
            <a:p>
              <a:pPr algn="ctr">
                <a:defRPr/>
              </a:pPr>
              <a:endParaRPr lang="en-US" sz="1000" b="1" dirty="0"/>
            </a:p>
          </p:txBody>
        </p:sp>
        <p:sp>
          <p:nvSpPr>
            <p:cNvPr id="92" name="Rectangle 91"/>
            <p:cNvSpPr/>
            <p:nvPr/>
          </p:nvSpPr>
          <p:spPr>
            <a:xfrm>
              <a:off x="13309373" y="17311150"/>
              <a:ext cx="2363561" cy="1239129"/>
            </a:xfrm>
            <a:prstGeom prst="rect">
              <a:avLst/>
            </a:prstGeom>
          </p:spPr>
          <p:style>
            <a:lnRef idx="1">
              <a:schemeClr val="dk1"/>
            </a:lnRef>
            <a:fillRef idx="2">
              <a:schemeClr val="dk1"/>
            </a:fillRef>
            <a:effectRef idx="1">
              <a:schemeClr val="dk1"/>
            </a:effectRef>
            <a:fontRef idx="minor">
              <a:schemeClr val="dk1"/>
            </a:fontRef>
          </p:style>
          <p:txBody>
            <a:bodyPr anchor="b" anchorCtr="1"/>
            <a:lstStyle/>
            <a:p>
              <a:pPr algn="ctr">
                <a:defRPr/>
              </a:pPr>
              <a:endParaRPr lang="en-US" sz="1000" b="1" dirty="0"/>
            </a:p>
          </p:txBody>
        </p:sp>
        <p:cxnSp>
          <p:nvCxnSpPr>
            <p:cNvPr id="93" name="Straight Connector 92"/>
            <p:cNvCxnSpPr>
              <a:stCxn id="91" idx="0"/>
              <a:endCxn id="92" idx="2"/>
            </p:cNvCxnSpPr>
            <p:nvPr/>
          </p:nvCxnSpPr>
          <p:spPr>
            <a:xfrm rot="5400000" flipH="1" flipV="1">
              <a:off x="14314137" y="18728250"/>
              <a:ext cx="354036" cy="547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94" name="Down Arrow 93"/>
            <p:cNvSpPr/>
            <p:nvPr/>
          </p:nvSpPr>
          <p:spPr>
            <a:xfrm>
              <a:off x="13965916" y="16135326"/>
              <a:ext cx="1872343" cy="998805"/>
            </a:xfrm>
            <a:prstGeom prst="down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a:t>Input Data</a:t>
              </a:r>
            </a:p>
          </p:txBody>
        </p:sp>
        <p:sp>
          <p:nvSpPr>
            <p:cNvPr id="95" name="Rectangle 94"/>
            <p:cNvSpPr/>
            <p:nvPr/>
          </p:nvSpPr>
          <p:spPr>
            <a:xfrm>
              <a:off x="7006544" y="20143446"/>
              <a:ext cx="1707016" cy="885092"/>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2400" b="1" dirty="0"/>
                <a:t>Data Aggregator</a:t>
              </a:r>
            </a:p>
          </p:txBody>
        </p:sp>
        <p:cxnSp>
          <p:nvCxnSpPr>
            <p:cNvPr id="96" name="Straight Connector 95"/>
            <p:cNvCxnSpPr>
              <a:stCxn id="90" idx="0"/>
              <a:endCxn id="91" idx="2"/>
            </p:cNvCxnSpPr>
            <p:nvPr/>
          </p:nvCxnSpPr>
          <p:spPr>
            <a:xfrm rot="5400000" flipH="1" flipV="1">
              <a:off x="14314137" y="20321416"/>
              <a:ext cx="354036" cy="547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97" name="Left Arrow 96"/>
            <p:cNvSpPr/>
            <p:nvPr/>
          </p:nvSpPr>
          <p:spPr>
            <a:xfrm>
              <a:off x="12127592" y="18727297"/>
              <a:ext cx="1050471" cy="1416149"/>
            </a:xfrm>
            <a:prstGeom prst="left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a:t>Raw Data</a:t>
              </a:r>
            </a:p>
          </p:txBody>
        </p:sp>
        <p:sp>
          <p:nvSpPr>
            <p:cNvPr id="98" name="TextBox 87"/>
            <p:cNvSpPr txBox="1">
              <a:spLocks noChangeArrowheads="1"/>
            </p:cNvSpPr>
            <p:nvPr/>
          </p:nvSpPr>
          <p:spPr bwMode="auto">
            <a:xfrm rot="18181504">
              <a:off x="8277917" y="19010044"/>
              <a:ext cx="1538775" cy="404428"/>
            </a:xfrm>
            <a:prstGeom prst="rect">
              <a:avLst/>
            </a:prstGeom>
            <a:noFill/>
            <a:ln w="9525">
              <a:noFill/>
              <a:miter lim="800000"/>
              <a:headEnd/>
              <a:tailEnd/>
            </a:ln>
          </p:spPr>
          <p:txBody>
            <a:bodyPr wrap="none">
              <a:spAutoFit/>
            </a:bodyPr>
            <a:lstStyle/>
            <a:p>
              <a:r>
                <a:rPr lang="en-US" sz="2000" b="1" dirty="0">
                  <a:latin typeface="Corbel" pitchFamily="34" charset="0"/>
                </a:rPr>
                <a:t>Apply Rules</a:t>
              </a:r>
            </a:p>
          </p:txBody>
        </p:sp>
        <p:sp>
          <p:nvSpPr>
            <p:cNvPr id="99" name="Left Arrow 98"/>
            <p:cNvSpPr/>
            <p:nvPr/>
          </p:nvSpPr>
          <p:spPr>
            <a:xfrm>
              <a:off x="3908963" y="19966428"/>
              <a:ext cx="3090486" cy="836972"/>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a:t>Aggregated Data</a:t>
              </a:r>
            </a:p>
          </p:txBody>
        </p:sp>
        <p:sp>
          <p:nvSpPr>
            <p:cNvPr id="101" name="Up Arrow 100"/>
            <p:cNvSpPr/>
            <p:nvPr/>
          </p:nvSpPr>
          <p:spPr>
            <a:xfrm>
              <a:off x="3198585" y="15009910"/>
              <a:ext cx="1050471" cy="2301240"/>
            </a:xfrm>
            <a:prstGeom prst="up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vert="vert270" anchor="ctr"/>
            <a:lstStyle/>
            <a:p>
              <a:pPr algn="ctr">
                <a:defRPr/>
              </a:pPr>
              <a:r>
                <a:rPr lang="en-US" sz="2400" b="1" dirty="0"/>
                <a:t>Aggregated Data</a:t>
              </a:r>
            </a:p>
          </p:txBody>
        </p:sp>
        <p:sp>
          <p:nvSpPr>
            <p:cNvPr id="102" name="Rectangle 101"/>
            <p:cNvSpPr/>
            <p:nvPr/>
          </p:nvSpPr>
          <p:spPr>
            <a:xfrm>
              <a:off x="9501413" y="17488169"/>
              <a:ext cx="2494870" cy="4248444"/>
            </a:xfrm>
            <a:prstGeom prst="rect">
              <a:avLst/>
            </a:prstGeom>
          </p:spPr>
          <p:style>
            <a:lnRef idx="1">
              <a:schemeClr val="accent4"/>
            </a:lnRef>
            <a:fillRef idx="2">
              <a:schemeClr val="accent4"/>
            </a:fillRef>
            <a:effectRef idx="1">
              <a:schemeClr val="accent4"/>
            </a:effectRef>
            <a:fontRef idx="minor">
              <a:schemeClr val="dk1"/>
            </a:fontRef>
          </p:style>
          <p:txBody>
            <a:bodyPr anchor="b" anchorCtr="1"/>
            <a:lstStyle/>
            <a:p>
              <a:pPr algn="ctr">
                <a:defRPr/>
              </a:pPr>
              <a:r>
                <a:rPr lang="en-US" sz="2400" b="1" dirty="0"/>
                <a:t>Data Transformation Rules Engine</a:t>
              </a:r>
            </a:p>
          </p:txBody>
        </p:sp>
        <p:sp>
          <p:nvSpPr>
            <p:cNvPr id="103" name="Rectangle 102"/>
            <p:cNvSpPr/>
            <p:nvPr/>
          </p:nvSpPr>
          <p:spPr>
            <a:xfrm>
              <a:off x="9895340" y="17842205"/>
              <a:ext cx="1707016" cy="531056"/>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2400" b="1" dirty="0" smtClean="0"/>
                <a:t>HTML-&gt; XML</a:t>
              </a:r>
              <a:endParaRPr lang="en-US" sz="2400" b="1" dirty="0"/>
            </a:p>
          </p:txBody>
        </p:sp>
        <p:sp>
          <p:nvSpPr>
            <p:cNvPr id="104" name="Rectangle 103"/>
            <p:cNvSpPr/>
            <p:nvPr/>
          </p:nvSpPr>
          <p:spPr>
            <a:xfrm>
              <a:off x="9895340" y="18904316"/>
              <a:ext cx="1707016" cy="531056"/>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2400" b="1" dirty="0"/>
                <a:t>Text -&gt; XML</a:t>
              </a:r>
            </a:p>
          </p:txBody>
        </p:sp>
        <p:sp>
          <p:nvSpPr>
            <p:cNvPr id="105" name="Rectangle 104"/>
            <p:cNvSpPr/>
            <p:nvPr/>
          </p:nvSpPr>
          <p:spPr>
            <a:xfrm>
              <a:off x="9895340" y="20143446"/>
              <a:ext cx="1707016" cy="531056"/>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2400" b="1" dirty="0"/>
                <a:t>DB -&gt; XML</a:t>
              </a:r>
            </a:p>
          </p:txBody>
        </p:sp>
        <p:cxnSp>
          <p:nvCxnSpPr>
            <p:cNvPr id="106" name="Straight Connector 105"/>
            <p:cNvCxnSpPr>
              <a:stCxn id="95" idx="3"/>
              <a:endCxn id="103" idx="1"/>
            </p:cNvCxnSpPr>
            <p:nvPr/>
          </p:nvCxnSpPr>
          <p:spPr>
            <a:xfrm flipV="1">
              <a:off x="8713560" y="18107734"/>
              <a:ext cx="1181780" cy="2478259"/>
            </a:xfrm>
            <a:prstGeom prst="line">
              <a:avLst/>
            </a:prstGeom>
            <a:ln>
              <a:headEnd type="arrow"/>
              <a:tailEnd type="none"/>
            </a:ln>
          </p:spPr>
          <p:style>
            <a:lnRef idx="1">
              <a:schemeClr val="dk1"/>
            </a:lnRef>
            <a:fillRef idx="0">
              <a:schemeClr val="dk1"/>
            </a:fillRef>
            <a:effectRef idx="0">
              <a:schemeClr val="dk1"/>
            </a:effectRef>
            <a:fontRef idx="minor">
              <a:schemeClr val="tx1"/>
            </a:fontRef>
          </p:style>
        </p:cxnSp>
        <p:cxnSp>
          <p:nvCxnSpPr>
            <p:cNvPr id="107" name="Straight Connector 106"/>
            <p:cNvCxnSpPr>
              <a:stCxn id="95" idx="3"/>
              <a:endCxn id="105" idx="1"/>
            </p:cNvCxnSpPr>
            <p:nvPr/>
          </p:nvCxnSpPr>
          <p:spPr>
            <a:xfrm flipV="1">
              <a:off x="8713560" y="20408973"/>
              <a:ext cx="1181780" cy="177019"/>
            </a:xfrm>
            <a:prstGeom prst="line">
              <a:avLst/>
            </a:prstGeom>
            <a:ln>
              <a:headEnd type="arrow"/>
              <a:tailEnd type="none"/>
            </a:ln>
          </p:spPr>
          <p:style>
            <a:lnRef idx="1">
              <a:schemeClr val="dk1"/>
            </a:lnRef>
            <a:fillRef idx="0">
              <a:schemeClr val="dk1"/>
            </a:fillRef>
            <a:effectRef idx="0">
              <a:schemeClr val="dk1"/>
            </a:effectRef>
            <a:fontRef idx="minor">
              <a:schemeClr val="tx1"/>
            </a:fontRef>
          </p:style>
        </p:cxnSp>
        <p:cxnSp>
          <p:nvCxnSpPr>
            <p:cNvPr id="108" name="Straight Connector 107"/>
            <p:cNvCxnSpPr>
              <a:stCxn id="95" idx="3"/>
              <a:endCxn id="104" idx="1"/>
            </p:cNvCxnSpPr>
            <p:nvPr/>
          </p:nvCxnSpPr>
          <p:spPr>
            <a:xfrm flipV="1">
              <a:off x="8713560" y="19169845"/>
              <a:ext cx="1181780" cy="1416149"/>
            </a:xfrm>
            <a:prstGeom prst="line">
              <a:avLst/>
            </a:prstGeom>
            <a:ln>
              <a:headEnd type="arrow"/>
              <a:tailEnd type="none"/>
            </a:ln>
          </p:spPr>
          <p:style>
            <a:lnRef idx="1">
              <a:schemeClr val="dk1"/>
            </a:lnRef>
            <a:fillRef idx="0">
              <a:schemeClr val="dk1"/>
            </a:fillRef>
            <a:effectRef idx="0">
              <a:schemeClr val="dk1"/>
            </a:effectRef>
            <a:fontRef idx="minor">
              <a:schemeClr val="tx1"/>
            </a:fontRef>
          </p:style>
        </p:cxnSp>
        <p:cxnSp>
          <p:nvCxnSpPr>
            <p:cNvPr id="109" name="Straight Connector 108"/>
            <p:cNvCxnSpPr/>
            <p:nvPr/>
          </p:nvCxnSpPr>
          <p:spPr>
            <a:xfrm rot="5400000" flipH="1" flipV="1">
              <a:off x="10416300" y="19876549"/>
              <a:ext cx="531056" cy="2735"/>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10" name="Straight Connector 109"/>
            <p:cNvCxnSpPr/>
            <p:nvPr/>
          </p:nvCxnSpPr>
          <p:spPr>
            <a:xfrm rot="5400000" flipH="1" flipV="1">
              <a:off x="10416300" y="18637420"/>
              <a:ext cx="531056" cy="2735"/>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114" name="Rectangle 113"/>
            <p:cNvSpPr/>
            <p:nvPr/>
          </p:nvSpPr>
          <p:spPr>
            <a:xfrm>
              <a:off x="13440682" y="17583126"/>
              <a:ext cx="2100943" cy="685800"/>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r>
                <a:rPr lang="en-US" sz="2400" b="1" dirty="0"/>
                <a:t>Database Reader</a:t>
              </a:r>
            </a:p>
          </p:txBody>
        </p:sp>
        <p:sp>
          <p:nvSpPr>
            <p:cNvPr id="115" name="Rectangle 114"/>
            <p:cNvSpPr/>
            <p:nvPr/>
          </p:nvSpPr>
          <p:spPr>
            <a:xfrm>
              <a:off x="13440682" y="19286490"/>
              <a:ext cx="2100943" cy="354036"/>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r>
                <a:rPr lang="en-US" sz="2400" b="1" dirty="0"/>
                <a:t>URL Reader</a:t>
              </a:r>
            </a:p>
          </p:txBody>
        </p:sp>
        <p:sp>
          <p:nvSpPr>
            <p:cNvPr id="116" name="Rectangle 115"/>
            <p:cNvSpPr/>
            <p:nvPr/>
          </p:nvSpPr>
          <p:spPr>
            <a:xfrm>
              <a:off x="13440682" y="20886690"/>
              <a:ext cx="2100943" cy="354036"/>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r>
                <a:rPr lang="en-US" sz="2400" b="1" dirty="0"/>
                <a:t>Graph Reader</a:t>
              </a:r>
            </a:p>
          </p:txBody>
        </p:sp>
        <p:sp>
          <p:nvSpPr>
            <p:cNvPr id="117" name="TextBox 88"/>
            <p:cNvSpPr txBox="1">
              <a:spLocks noChangeArrowheads="1"/>
            </p:cNvSpPr>
            <p:nvPr/>
          </p:nvSpPr>
          <p:spPr bwMode="auto">
            <a:xfrm rot="19300467">
              <a:off x="8899581" y="19629932"/>
              <a:ext cx="1520995" cy="414844"/>
            </a:xfrm>
            <a:prstGeom prst="rect">
              <a:avLst/>
            </a:prstGeom>
            <a:noFill/>
            <a:ln w="9525">
              <a:noFill/>
              <a:miter lim="800000"/>
              <a:headEnd/>
              <a:tailEnd/>
            </a:ln>
          </p:spPr>
          <p:txBody>
            <a:bodyPr>
              <a:spAutoFit/>
            </a:bodyPr>
            <a:lstStyle/>
            <a:p>
              <a:r>
                <a:rPr lang="en-US" sz="2000" b="1" dirty="0">
                  <a:latin typeface="Corbel" pitchFamily="34" charset="0"/>
                </a:rPr>
                <a:t>Apply Rules</a:t>
              </a:r>
            </a:p>
          </p:txBody>
        </p:sp>
        <p:cxnSp>
          <p:nvCxnSpPr>
            <p:cNvPr id="118" name="Straight Arrow Connector 117"/>
            <p:cNvCxnSpPr>
              <a:stCxn id="77" idx="3"/>
              <a:endCxn id="121" idx="1"/>
            </p:cNvCxnSpPr>
            <p:nvPr/>
          </p:nvCxnSpPr>
          <p:spPr>
            <a:xfrm flipV="1">
              <a:off x="3986438" y="17665187"/>
              <a:ext cx="1444398" cy="2478259"/>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cxnSp>
          <p:nvCxnSpPr>
            <p:cNvPr id="119" name="Straight Connector 118"/>
            <p:cNvCxnSpPr/>
            <p:nvPr/>
          </p:nvCxnSpPr>
          <p:spPr>
            <a:xfrm rot="5400000" flipH="1" flipV="1">
              <a:off x="3226835" y="17539698"/>
              <a:ext cx="2832295" cy="1313090"/>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120" name="Straight Connector 119"/>
            <p:cNvCxnSpPr/>
            <p:nvPr/>
          </p:nvCxnSpPr>
          <p:spPr>
            <a:xfrm rot="16200000" flipH="1">
              <a:off x="3580872" y="21080067"/>
              <a:ext cx="2124221" cy="1313089"/>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121" name="Rectangle 120"/>
            <p:cNvSpPr/>
            <p:nvPr/>
          </p:nvSpPr>
          <p:spPr>
            <a:xfrm>
              <a:off x="5430836" y="17134131"/>
              <a:ext cx="1304926" cy="1062111"/>
            </a:xfrm>
            <a:prstGeom prst="rect">
              <a:avLst/>
            </a:prstGeom>
          </p:spPr>
          <p:style>
            <a:lnRef idx="1">
              <a:schemeClr val="accent3"/>
            </a:lnRef>
            <a:fillRef idx="2">
              <a:schemeClr val="accent3"/>
            </a:fillRef>
            <a:effectRef idx="1">
              <a:schemeClr val="accent3"/>
            </a:effectRef>
            <a:fontRef idx="minor">
              <a:schemeClr val="dk1"/>
            </a:fontRef>
          </p:style>
          <p:txBody>
            <a:bodyPr anchor="b" anchorCtr="1"/>
            <a:lstStyle/>
            <a:p>
              <a:pPr algn="ctr">
                <a:defRPr/>
              </a:pPr>
              <a:r>
                <a:rPr lang="en-US" sz="2400" b="1" dirty="0"/>
                <a:t>Request Parser</a:t>
              </a:r>
            </a:p>
          </p:txBody>
        </p:sp>
        <p:cxnSp>
          <p:nvCxnSpPr>
            <p:cNvPr id="122" name="Straight Arrow Connector 121"/>
            <p:cNvCxnSpPr>
              <a:stCxn id="121" idx="2"/>
              <a:endCxn id="89" idx="1"/>
            </p:cNvCxnSpPr>
            <p:nvPr/>
          </p:nvCxnSpPr>
          <p:spPr>
            <a:xfrm rot="16200000" flipH="1">
              <a:off x="5707009" y="18572532"/>
              <a:ext cx="1544516" cy="791936"/>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cxnSp>
          <p:nvCxnSpPr>
            <p:cNvPr id="123" name="Straight Arrow Connector 122"/>
            <p:cNvCxnSpPr/>
            <p:nvPr/>
          </p:nvCxnSpPr>
          <p:spPr>
            <a:xfrm>
              <a:off x="12127592" y="17842205"/>
              <a:ext cx="1050471" cy="3689"/>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sp>
          <p:nvSpPr>
            <p:cNvPr id="124" name="Rectangle 123"/>
            <p:cNvSpPr/>
            <p:nvPr/>
          </p:nvSpPr>
          <p:spPr>
            <a:xfrm>
              <a:off x="11471047" y="22975741"/>
              <a:ext cx="4595813" cy="1770185"/>
            </a:xfrm>
            <a:prstGeom prst="rect">
              <a:avLst/>
            </a:prstGeom>
            <a:noFill/>
          </p:spPr>
          <p:style>
            <a:lnRef idx="1">
              <a:schemeClr val="dk1"/>
            </a:lnRef>
            <a:fillRef idx="2">
              <a:schemeClr val="dk1"/>
            </a:fillRef>
            <a:effectRef idx="1">
              <a:schemeClr val="dk1"/>
            </a:effectRef>
            <a:fontRef idx="minor">
              <a:schemeClr val="dk1"/>
            </a:fontRef>
          </p:style>
          <p:txBody>
            <a:bodyPr/>
            <a:lstStyle/>
            <a:p>
              <a:pPr>
                <a:defRPr/>
              </a:pPr>
              <a:r>
                <a:rPr lang="en-US" sz="2400" b="1" u="sng" dirty="0"/>
                <a:t>Legends:</a:t>
              </a:r>
            </a:p>
          </p:txBody>
        </p:sp>
        <p:cxnSp>
          <p:nvCxnSpPr>
            <p:cNvPr id="125" name="Straight Arrow Connector 124"/>
            <p:cNvCxnSpPr/>
            <p:nvPr/>
          </p:nvCxnSpPr>
          <p:spPr>
            <a:xfrm>
              <a:off x="13178062" y="23370346"/>
              <a:ext cx="787853" cy="3687"/>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sp>
          <p:nvSpPr>
            <p:cNvPr id="126" name="TextBox 137"/>
            <p:cNvSpPr txBox="1">
              <a:spLocks noChangeArrowheads="1"/>
            </p:cNvSpPr>
            <p:nvPr/>
          </p:nvSpPr>
          <p:spPr bwMode="auto">
            <a:xfrm>
              <a:off x="14053454" y="23152760"/>
              <a:ext cx="1554194" cy="414844"/>
            </a:xfrm>
            <a:prstGeom prst="rect">
              <a:avLst/>
            </a:prstGeom>
            <a:noFill/>
            <a:ln w="9525">
              <a:noFill/>
              <a:miter lim="800000"/>
              <a:headEnd/>
              <a:tailEnd/>
            </a:ln>
          </p:spPr>
          <p:txBody>
            <a:bodyPr wrap="none">
              <a:spAutoFit/>
            </a:bodyPr>
            <a:lstStyle/>
            <a:p>
              <a:r>
                <a:rPr lang="en-US" sz="2000" dirty="0">
                  <a:latin typeface="Corbel" pitchFamily="34" charset="0"/>
                </a:rPr>
                <a:t>Control Flow</a:t>
              </a:r>
            </a:p>
          </p:txBody>
        </p:sp>
        <p:sp>
          <p:nvSpPr>
            <p:cNvPr id="127" name="Up Arrow 126"/>
            <p:cNvSpPr/>
            <p:nvPr/>
          </p:nvSpPr>
          <p:spPr>
            <a:xfrm rot="5400000">
              <a:off x="13455289" y="23466907"/>
              <a:ext cx="354036" cy="787853"/>
            </a:xfrm>
            <a:prstGeom prst="up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vert="vert270" anchor="ctr"/>
            <a:lstStyle/>
            <a:p>
              <a:pPr algn="ctr">
                <a:defRPr/>
              </a:pPr>
              <a:endParaRPr lang="en-US" sz="1100" b="1" dirty="0"/>
            </a:p>
          </p:txBody>
        </p:sp>
        <p:sp>
          <p:nvSpPr>
            <p:cNvPr id="128" name="TextBox 139"/>
            <p:cNvSpPr txBox="1">
              <a:spLocks noChangeArrowheads="1"/>
            </p:cNvSpPr>
            <p:nvPr/>
          </p:nvSpPr>
          <p:spPr bwMode="auto">
            <a:xfrm>
              <a:off x="14026099" y="23643250"/>
              <a:ext cx="2048387" cy="414844"/>
            </a:xfrm>
            <a:prstGeom prst="rect">
              <a:avLst/>
            </a:prstGeom>
            <a:noFill/>
            <a:ln w="9525">
              <a:noFill/>
              <a:miter lim="800000"/>
              <a:headEnd/>
              <a:tailEnd/>
            </a:ln>
          </p:spPr>
          <p:txBody>
            <a:bodyPr wrap="none">
              <a:spAutoFit/>
            </a:bodyPr>
            <a:lstStyle/>
            <a:p>
              <a:r>
                <a:rPr lang="en-US" sz="2000" dirty="0">
                  <a:latin typeface="Corbel" pitchFamily="34" charset="0"/>
                </a:rPr>
                <a:t>Data/Information</a:t>
              </a:r>
            </a:p>
          </p:txBody>
        </p:sp>
        <p:sp>
          <p:nvSpPr>
            <p:cNvPr id="129" name="TextBox 139"/>
            <p:cNvSpPr txBox="1">
              <a:spLocks noChangeArrowheads="1"/>
            </p:cNvSpPr>
            <p:nvPr/>
          </p:nvSpPr>
          <p:spPr bwMode="auto">
            <a:xfrm>
              <a:off x="13178063" y="24174306"/>
              <a:ext cx="2626178" cy="414844"/>
            </a:xfrm>
            <a:prstGeom prst="rect">
              <a:avLst/>
            </a:prstGeom>
            <a:noFill/>
            <a:ln w="9525">
              <a:noFill/>
              <a:miter lim="800000"/>
              <a:headEnd/>
              <a:tailEnd/>
            </a:ln>
          </p:spPr>
          <p:txBody>
            <a:bodyPr>
              <a:spAutoFit/>
            </a:bodyPr>
            <a:lstStyle/>
            <a:p>
              <a:r>
                <a:rPr lang="en-US" sz="2000" dirty="0">
                  <a:latin typeface="Corbel" pitchFamily="34" charset="0"/>
                </a:rPr>
                <a:t>P1, P2, P3, P4: </a:t>
              </a:r>
              <a:r>
                <a:rPr lang="en-US" sz="2000" dirty="0" err="1">
                  <a:latin typeface="Corbel" pitchFamily="34" charset="0"/>
                </a:rPr>
                <a:t>Portlets</a:t>
              </a:r>
              <a:endParaRPr lang="en-US" sz="2000" dirty="0">
                <a:latin typeface="Corbel" pitchFamily="34" charset="0"/>
              </a:endParaRPr>
            </a:p>
          </p:txBody>
        </p:sp>
        <p:cxnSp>
          <p:nvCxnSpPr>
            <p:cNvPr id="130" name="Straight Arrow Connector 129"/>
            <p:cNvCxnSpPr/>
            <p:nvPr/>
          </p:nvCxnSpPr>
          <p:spPr>
            <a:xfrm rot="5400000" flipH="1" flipV="1">
              <a:off x="13130143" y="16692537"/>
              <a:ext cx="885092" cy="5471"/>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sp>
          <p:nvSpPr>
            <p:cNvPr id="134" name="TextBox 133"/>
            <p:cNvSpPr txBox="1"/>
            <p:nvPr/>
          </p:nvSpPr>
          <p:spPr>
            <a:xfrm>
              <a:off x="1401762" y="23244811"/>
              <a:ext cx="9273122" cy="1116885"/>
            </a:xfrm>
            <a:prstGeom prst="rect">
              <a:avLst/>
            </a:prstGeom>
            <a:noFill/>
          </p:spPr>
          <p:txBody>
            <a:bodyPr wrap="none" rtlCol="0">
              <a:spAutoFit/>
            </a:bodyPr>
            <a:lstStyle/>
            <a:p>
              <a:r>
                <a:rPr lang="en-US" sz="3200" b="1" dirty="0" smtClean="0"/>
                <a:t>Figure </a:t>
              </a:r>
              <a:r>
                <a:rPr lang="en-US" sz="3200" b="1" dirty="0" smtClean="0"/>
                <a:t>1: Architecture below presents high level </a:t>
              </a:r>
              <a:r>
                <a:rPr lang="en-US" sz="3200" b="1" dirty="0" smtClean="0"/>
                <a:t>view</a:t>
              </a:r>
            </a:p>
            <a:p>
              <a:pPr marL="1539875" indent="-1539875"/>
              <a:r>
                <a:rPr lang="en-US" sz="3200" b="1" dirty="0" smtClean="0"/>
                <a:t>	of </a:t>
              </a:r>
              <a:r>
                <a:rPr lang="en-US" sz="3200" b="1" dirty="0" smtClean="0"/>
                <a:t>control and data flow inside the system.</a:t>
              </a:r>
              <a:endParaRPr lang="en-US" sz="3200" b="1" dirty="0"/>
            </a:p>
          </p:txBody>
        </p:sp>
      </p:grpSp>
      <p:grpSp>
        <p:nvGrpSpPr>
          <p:cNvPr id="159" name="Group 158"/>
          <p:cNvGrpSpPr/>
          <p:nvPr/>
        </p:nvGrpSpPr>
        <p:grpSpPr>
          <a:xfrm>
            <a:off x="20650200" y="17137472"/>
            <a:ext cx="8970985" cy="10142128"/>
            <a:chOff x="20375562" y="16032162"/>
            <a:chExt cx="9067800" cy="10515600"/>
          </a:xfrm>
        </p:grpSpPr>
        <p:sp>
          <p:nvSpPr>
            <p:cNvPr id="138" name="Rectangle 137"/>
            <p:cNvSpPr/>
            <p:nvPr/>
          </p:nvSpPr>
          <p:spPr>
            <a:xfrm>
              <a:off x="20375562" y="24642762"/>
              <a:ext cx="9067800" cy="1905000"/>
            </a:xfrm>
            <a:prstGeom prst="rect">
              <a:avLst/>
            </a:prstGeom>
            <a:gradFill>
              <a:gsLst>
                <a:gs pos="0">
                  <a:srgbClr val="FFEFD1"/>
                </a:gs>
                <a:gs pos="64999">
                  <a:srgbClr val="F0EBD5"/>
                </a:gs>
                <a:gs pos="100000">
                  <a:srgbClr val="D1C39F"/>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20375562" y="16032162"/>
              <a:ext cx="9067800" cy="8610600"/>
            </a:xfrm>
            <a:prstGeom prst="rect">
              <a:avLst/>
            </a:prstGeom>
            <a:gradFill flip="none" rotWithShape="1">
              <a:gsLst>
                <a:gs pos="0">
                  <a:srgbClr val="5E9EFF"/>
                </a:gs>
                <a:gs pos="39999">
                  <a:srgbClr val="85C2FF"/>
                </a:gs>
                <a:gs pos="70000">
                  <a:srgbClr val="C4D6EB"/>
                </a:gs>
                <a:gs pos="100000">
                  <a:srgbClr val="FFEBFA"/>
                </a:gs>
              </a:gsLst>
              <a:lin ang="162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p:cNvSpPr/>
            <p:nvPr/>
          </p:nvSpPr>
          <p:spPr>
            <a:xfrm>
              <a:off x="23271162" y="16336962"/>
              <a:ext cx="4038600" cy="1295400"/>
            </a:xfrm>
            <a:prstGeom prst="rect">
              <a:avLst/>
            </a:prstGeom>
            <a:solidFill>
              <a:schemeClr val="accent3">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b="1" dirty="0" smtClean="0">
                  <a:solidFill>
                    <a:schemeClr val="tx1"/>
                  </a:solidFill>
                </a:rPr>
                <a:t>D0 Production efficiency data source</a:t>
              </a:r>
              <a:endParaRPr lang="en-US" sz="2400" b="1" dirty="0">
                <a:solidFill>
                  <a:schemeClr val="tx1"/>
                </a:solidFill>
              </a:endParaRPr>
            </a:p>
          </p:txBody>
        </p:sp>
        <p:sp>
          <p:nvSpPr>
            <p:cNvPr id="75" name="Rectangle 74"/>
            <p:cNvSpPr/>
            <p:nvPr/>
          </p:nvSpPr>
          <p:spPr>
            <a:xfrm>
              <a:off x="23271162" y="20746382"/>
              <a:ext cx="4038600" cy="1219200"/>
            </a:xfrm>
            <a:prstGeom prst="rect">
              <a:avLst/>
            </a:prstGeom>
            <a:solidFill>
              <a:schemeClr val="accent3">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b="1" dirty="0" smtClean="0">
                  <a:solidFill>
                    <a:schemeClr val="tx1"/>
                  </a:solidFill>
                </a:rPr>
                <a:t>RRD processing engine</a:t>
              </a:r>
              <a:endParaRPr lang="en-US" sz="2400" b="1" dirty="0">
                <a:solidFill>
                  <a:schemeClr val="tx1"/>
                </a:solidFill>
              </a:endParaRPr>
            </a:p>
          </p:txBody>
        </p:sp>
        <p:sp>
          <p:nvSpPr>
            <p:cNvPr id="100" name="Rectangle 99"/>
            <p:cNvSpPr/>
            <p:nvPr/>
          </p:nvSpPr>
          <p:spPr>
            <a:xfrm>
              <a:off x="23194962" y="23032382"/>
              <a:ext cx="4038600" cy="1143000"/>
            </a:xfrm>
            <a:prstGeom prst="rect">
              <a:avLst/>
            </a:prstGeom>
            <a:solidFill>
              <a:schemeClr val="accent3">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b="1" dirty="0" smtClean="0">
                  <a:solidFill>
                    <a:schemeClr val="tx1"/>
                  </a:solidFill>
                </a:rPr>
                <a:t>Model gateway: REST query to Mule Message convertor</a:t>
              </a:r>
              <a:endParaRPr lang="en-US" sz="2400" b="1" dirty="0">
                <a:solidFill>
                  <a:schemeClr val="tx1"/>
                </a:solidFill>
              </a:endParaRPr>
            </a:p>
          </p:txBody>
        </p:sp>
        <p:sp>
          <p:nvSpPr>
            <p:cNvPr id="137" name="Rectangle 136"/>
            <p:cNvSpPr/>
            <p:nvPr/>
          </p:nvSpPr>
          <p:spPr>
            <a:xfrm>
              <a:off x="23118762" y="25242182"/>
              <a:ext cx="4191000" cy="1143000"/>
            </a:xfrm>
            <a:prstGeom prst="rect">
              <a:avLst/>
            </a:prstGeom>
            <a:solidFill>
              <a:schemeClr val="accent3">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Content Management</a:t>
              </a:r>
              <a:endParaRPr lang="en-US" sz="2400" b="1" dirty="0">
                <a:solidFill>
                  <a:schemeClr val="tx1"/>
                </a:solidFill>
              </a:endParaRPr>
            </a:p>
          </p:txBody>
        </p:sp>
        <p:sp>
          <p:nvSpPr>
            <p:cNvPr id="140" name="Down Arrow 139"/>
            <p:cNvSpPr/>
            <p:nvPr/>
          </p:nvSpPr>
          <p:spPr>
            <a:xfrm>
              <a:off x="24370619" y="17624157"/>
              <a:ext cx="1872343" cy="998805"/>
            </a:xfrm>
            <a:prstGeom prst="down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smtClean="0"/>
                <a:t>Split</a:t>
              </a:r>
              <a:endParaRPr lang="en-US" sz="2400" b="1" dirty="0"/>
            </a:p>
          </p:txBody>
        </p:sp>
        <p:sp>
          <p:nvSpPr>
            <p:cNvPr id="141" name="Down Arrow 140"/>
            <p:cNvSpPr/>
            <p:nvPr/>
          </p:nvSpPr>
          <p:spPr>
            <a:xfrm>
              <a:off x="24337962" y="22033577"/>
              <a:ext cx="1872343" cy="998805"/>
            </a:xfrm>
            <a:prstGeom prst="down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smtClean="0"/>
                <a:t>Metadata</a:t>
              </a:r>
              <a:endParaRPr lang="en-US" sz="2400" b="1" dirty="0"/>
            </a:p>
          </p:txBody>
        </p:sp>
        <p:sp>
          <p:nvSpPr>
            <p:cNvPr id="142" name="Down Arrow 141"/>
            <p:cNvSpPr/>
            <p:nvPr/>
          </p:nvSpPr>
          <p:spPr>
            <a:xfrm>
              <a:off x="25252362" y="24167177"/>
              <a:ext cx="2438400" cy="998805"/>
            </a:xfrm>
            <a:prstGeom prst="down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smtClean="0"/>
                <a:t>Display</a:t>
              </a:r>
              <a:endParaRPr lang="en-US" sz="2400" b="1" dirty="0"/>
            </a:p>
          </p:txBody>
        </p:sp>
        <p:sp>
          <p:nvSpPr>
            <p:cNvPr id="143" name="Left Arrow 142"/>
            <p:cNvSpPr/>
            <p:nvPr/>
          </p:nvSpPr>
          <p:spPr>
            <a:xfrm rot="16200000">
              <a:off x="24067831" y="19792841"/>
              <a:ext cx="982809" cy="776652"/>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144" name="Left Arrow 143"/>
            <p:cNvSpPr/>
            <p:nvPr/>
          </p:nvSpPr>
          <p:spPr>
            <a:xfrm rot="16200000">
              <a:off x="25563332" y="19759793"/>
              <a:ext cx="977033" cy="836972"/>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145" name="Rectangle 144"/>
            <p:cNvSpPr/>
            <p:nvPr/>
          </p:nvSpPr>
          <p:spPr>
            <a:xfrm>
              <a:off x="20680362" y="23118762"/>
              <a:ext cx="1828800" cy="990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Mule message w/processing instructions</a:t>
              </a:r>
              <a:endParaRPr lang="en-US" sz="2000" b="1" dirty="0">
                <a:solidFill>
                  <a:schemeClr val="tx1"/>
                </a:solidFill>
              </a:endParaRPr>
            </a:p>
          </p:txBody>
        </p:sp>
        <p:sp>
          <p:nvSpPr>
            <p:cNvPr id="146" name="Rectangle 145"/>
            <p:cNvSpPr/>
            <p:nvPr/>
          </p:nvSpPr>
          <p:spPr>
            <a:xfrm>
              <a:off x="24261762" y="18622962"/>
              <a:ext cx="1981200" cy="1066800"/>
            </a:xfrm>
            <a:prstGeom prst="rect">
              <a:avLst/>
            </a:prstGeom>
            <a:solidFill>
              <a:schemeClr val="accent3">
                <a:lumMod val="60000"/>
                <a:lumOff val="40000"/>
                <a:alpha val="6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b="1" dirty="0" smtClean="0">
                  <a:solidFill>
                    <a:schemeClr val="tx1"/>
                  </a:solidFill>
                </a:rPr>
                <a:t>Splitter</a:t>
              </a:r>
              <a:endParaRPr lang="en-US" sz="2400" b="1" dirty="0">
                <a:solidFill>
                  <a:schemeClr val="tx1"/>
                </a:solidFill>
              </a:endParaRPr>
            </a:p>
          </p:txBody>
        </p:sp>
        <p:sp>
          <p:nvSpPr>
            <p:cNvPr id="147" name="Rounded Rectangle 146"/>
            <p:cNvSpPr/>
            <p:nvPr/>
          </p:nvSpPr>
          <p:spPr>
            <a:xfrm>
              <a:off x="26547762" y="19842162"/>
              <a:ext cx="2286000" cy="609600"/>
            </a:xfrm>
            <a:prstGeom prst="roundRect">
              <a:avLst/>
            </a:prstGeom>
            <a:solidFill>
              <a:schemeClr val="lt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Efficiency : files produced</a:t>
              </a:r>
              <a:endParaRPr lang="en-US" sz="2000" dirty="0">
                <a:solidFill>
                  <a:schemeClr val="tx1"/>
                </a:solidFill>
              </a:endParaRPr>
            </a:p>
          </p:txBody>
        </p:sp>
        <p:sp>
          <p:nvSpPr>
            <p:cNvPr id="148" name="Rounded Rectangle 147"/>
            <p:cNvSpPr/>
            <p:nvPr/>
          </p:nvSpPr>
          <p:spPr>
            <a:xfrm>
              <a:off x="21975762" y="19842162"/>
              <a:ext cx="21336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t>Efficiency : exit code</a:t>
              </a:r>
              <a:endParaRPr lang="en-US" sz="2000" dirty="0"/>
            </a:p>
          </p:txBody>
        </p:sp>
        <p:sp>
          <p:nvSpPr>
            <p:cNvPr id="150" name="Rectangle 149"/>
            <p:cNvSpPr/>
            <p:nvPr/>
          </p:nvSpPr>
          <p:spPr>
            <a:xfrm>
              <a:off x="23271162" y="21594762"/>
              <a:ext cx="4038600" cy="381000"/>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Mule endpoint</a:t>
              </a:r>
              <a:endParaRPr lang="en-US" sz="2000" dirty="0">
                <a:solidFill>
                  <a:schemeClr val="tx1"/>
                </a:solidFill>
              </a:endParaRPr>
            </a:p>
          </p:txBody>
        </p:sp>
        <p:sp>
          <p:nvSpPr>
            <p:cNvPr id="151" name="Rectangle 150"/>
            <p:cNvSpPr/>
            <p:nvPr/>
          </p:nvSpPr>
          <p:spPr>
            <a:xfrm>
              <a:off x="23194962" y="23804562"/>
              <a:ext cx="4038600" cy="381000"/>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Mule endpoint</a:t>
              </a:r>
              <a:endParaRPr lang="en-US" sz="2000" dirty="0">
                <a:solidFill>
                  <a:schemeClr val="tx1"/>
                </a:solidFill>
              </a:endParaRPr>
            </a:p>
          </p:txBody>
        </p:sp>
        <p:sp>
          <p:nvSpPr>
            <p:cNvPr id="152" name="Rectangle 151"/>
            <p:cNvSpPr/>
            <p:nvPr/>
          </p:nvSpPr>
          <p:spPr>
            <a:xfrm>
              <a:off x="23271162" y="17251362"/>
              <a:ext cx="4038600" cy="381000"/>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Mule endpoint</a:t>
              </a:r>
              <a:endParaRPr lang="en-US" sz="2000" dirty="0">
                <a:solidFill>
                  <a:schemeClr val="tx1"/>
                </a:solidFill>
              </a:endParaRPr>
            </a:p>
          </p:txBody>
        </p:sp>
        <p:sp>
          <p:nvSpPr>
            <p:cNvPr id="153" name="Rectangle 152"/>
            <p:cNvSpPr/>
            <p:nvPr/>
          </p:nvSpPr>
          <p:spPr>
            <a:xfrm>
              <a:off x="24261762" y="19232562"/>
              <a:ext cx="1981200" cy="457200"/>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Mule endpoint</a:t>
              </a:r>
              <a:endParaRPr lang="en-US" sz="2000" dirty="0">
                <a:solidFill>
                  <a:schemeClr val="tx1"/>
                </a:solidFill>
              </a:endParaRPr>
            </a:p>
          </p:txBody>
        </p:sp>
        <p:sp>
          <p:nvSpPr>
            <p:cNvPr id="155" name="Left Arrow 154"/>
            <p:cNvSpPr/>
            <p:nvPr/>
          </p:nvSpPr>
          <p:spPr>
            <a:xfrm rot="5400000">
              <a:off x="23396684" y="24288641"/>
              <a:ext cx="982809" cy="776652"/>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156" name="Left Arrow 155"/>
            <p:cNvSpPr/>
            <p:nvPr/>
          </p:nvSpPr>
          <p:spPr>
            <a:xfrm>
              <a:off x="22509162" y="23256510"/>
              <a:ext cx="727331" cy="776652"/>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158" name="Bent Arrow 157"/>
            <p:cNvSpPr/>
            <p:nvPr/>
          </p:nvSpPr>
          <p:spPr>
            <a:xfrm>
              <a:off x="21366162" y="16565562"/>
              <a:ext cx="1600200" cy="6553200"/>
            </a:xfrm>
            <a:prstGeom prst="bentArrow">
              <a:avLst/>
            </a:prstGeom>
            <a:solidFill>
              <a:schemeClr val="tx1"/>
            </a:solidFill>
            <a:effectLst>
              <a:outerShdw blurRad="50800" dist="50800" dir="5400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2" name="TextBox 161"/>
          <p:cNvSpPr txBox="1"/>
          <p:nvPr/>
        </p:nvSpPr>
        <p:spPr>
          <a:xfrm>
            <a:off x="1143000" y="23247734"/>
            <a:ext cx="14700353" cy="10863553"/>
          </a:xfrm>
          <a:prstGeom prst="rect">
            <a:avLst/>
          </a:prstGeom>
          <a:noFill/>
        </p:spPr>
        <p:txBody>
          <a:bodyPr wrap="square" lIns="90489" tIns="45245" rIns="90489" bIns="45245" rtlCol="0">
            <a:spAutoFit/>
          </a:bodyPr>
          <a:lstStyle/>
          <a:p>
            <a:pPr algn="just"/>
            <a:r>
              <a:rPr lang="en-US" sz="2800" b="1" dirty="0" smtClean="0"/>
              <a:t>The </a:t>
            </a:r>
            <a:r>
              <a:rPr lang="en-US" sz="2800" b="1" dirty="0" err="1" smtClean="0"/>
              <a:t>JBoss</a:t>
            </a:r>
            <a:r>
              <a:rPr lang="en-US" sz="2800" b="1" dirty="0" smtClean="0"/>
              <a:t> </a:t>
            </a:r>
            <a:r>
              <a:rPr lang="en-US" sz="2800" b="1" dirty="0" smtClean="0"/>
              <a:t>portal content management system builds </a:t>
            </a:r>
            <a:r>
              <a:rPr lang="en-US" sz="2800" b="1" dirty="0" smtClean="0"/>
              <a:t>a composition </a:t>
            </a:r>
            <a:r>
              <a:rPr lang="en-US" sz="2800" b="1" dirty="0" smtClean="0"/>
              <a:t>of independent interface elements – </a:t>
            </a:r>
            <a:r>
              <a:rPr lang="en-US" sz="2800" b="1" dirty="0" err="1" smtClean="0"/>
              <a:t>portlets</a:t>
            </a:r>
            <a:r>
              <a:rPr lang="en-US" sz="2800" b="1" dirty="0" smtClean="0"/>
              <a:t> (P1 , P2, P3, P4).  Each </a:t>
            </a:r>
            <a:r>
              <a:rPr lang="en-US" sz="2800" b="1" dirty="0" err="1" smtClean="0"/>
              <a:t>portlet</a:t>
            </a:r>
            <a:r>
              <a:rPr lang="en-US" sz="2800" b="1" dirty="0" smtClean="0"/>
              <a:t> can be independently designed with some unique perspective of </a:t>
            </a:r>
            <a:r>
              <a:rPr lang="en-US" sz="2800" b="1" dirty="0" smtClean="0"/>
              <a:t>particular system </a:t>
            </a:r>
            <a:r>
              <a:rPr lang="en-US" sz="2800" b="1" dirty="0" smtClean="0"/>
              <a:t>aspects. The composition of such elements is a dashboard of </a:t>
            </a:r>
            <a:r>
              <a:rPr lang="en-US" sz="2800" b="1" dirty="0" smtClean="0"/>
              <a:t>indicators, </a:t>
            </a:r>
            <a:r>
              <a:rPr lang="en-US" sz="2800" b="1" dirty="0" smtClean="0"/>
              <a:t>specifically put together to comprehensively reflect the state of the entire system.</a:t>
            </a:r>
          </a:p>
          <a:p>
            <a:endParaRPr lang="en-US" sz="2800" b="1" dirty="0" smtClean="0"/>
          </a:p>
          <a:p>
            <a:r>
              <a:rPr lang="en-US" sz="2800" b="1" dirty="0" smtClean="0"/>
              <a:t>Each </a:t>
            </a:r>
            <a:r>
              <a:rPr lang="en-US" sz="2800" b="1" dirty="0" err="1" smtClean="0"/>
              <a:t>portlet</a:t>
            </a:r>
            <a:r>
              <a:rPr lang="en-US" sz="2800" b="1" dirty="0" smtClean="0"/>
              <a:t> is rendered using</a:t>
            </a:r>
          </a:p>
          <a:p>
            <a:pPr>
              <a:buFont typeface="Arial" pitchFamily="34" charset="0"/>
              <a:buChar char="•"/>
            </a:pPr>
            <a:r>
              <a:rPr lang="en-US" sz="2800" b="1" dirty="0" smtClean="0"/>
              <a:t> User </a:t>
            </a:r>
            <a:r>
              <a:rPr lang="en-US" sz="2800" b="1" dirty="0" smtClean="0"/>
              <a:t>preferences or default  deployment parameters.</a:t>
            </a:r>
          </a:p>
          <a:p>
            <a:pPr>
              <a:buFont typeface="Arial" pitchFamily="34" charset="0"/>
              <a:buChar char="•"/>
            </a:pPr>
            <a:r>
              <a:rPr lang="en-US" sz="2800" b="1" dirty="0" smtClean="0"/>
              <a:t> Run-time </a:t>
            </a:r>
            <a:r>
              <a:rPr lang="en-US" sz="2800" b="1" dirty="0" smtClean="0"/>
              <a:t>information provided by the data integration layer.</a:t>
            </a:r>
          </a:p>
          <a:p>
            <a:pPr lvl="0">
              <a:buFont typeface="Arial" pitchFamily="34" charset="0"/>
              <a:buChar char="•"/>
            </a:pPr>
            <a:endParaRPr lang="en-US" sz="2800" b="1" dirty="0" smtClean="0"/>
          </a:p>
          <a:p>
            <a:pPr algn="just"/>
            <a:r>
              <a:rPr lang="en-US" sz="2800" b="1" dirty="0" smtClean="0"/>
              <a:t>The data </a:t>
            </a:r>
            <a:r>
              <a:rPr lang="en-US" sz="2800" b="1" dirty="0" smtClean="0"/>
              <a:t>integration layer accesses </a:t>
            </a:r>
            <a:r>
              <a:rPr lang="en-US" sz="2800" b="1" dirty="0" smtClean="0"/>
              <a:t>a set </a:t>
            </a:r>
            <a:r>
              <a:rPr lang="en-US" sz="2800" b="1" dirty="0" smtClean="0"/>
              <a:t>of data sources and uses </a:t>
            </a:r>
            <a:r>
              <a:rPr lang="en-US" sz="2800" b="1" dirty="0" smtClean="0"/>
              <a:t>a collection </a:t>
            </a:r>
            <a:r>
              <a:rPr lang="en-US" sz="2800" b="1" dirty="0" smtClean="0"/>
              <a:t>of rules to transform and aggregate the retrieved content.  </a:t>
            </a:r>
            <a:r>
              <a:rPr lang="en-US" sz="2800" b="1" dirty="0" smtClean="0"/>
              <a:t>The data </a:t>
            </a:r>
            <a:r>
              <a:rPr lang="en-US" sz="2800" b="1" dirty="0" smtClean="0"/>
              <a:t>integration layer generates </a:t>
            </a:r>
            <a:r>
              <a:rPr lang="en-US" sz="2800" b="1" dirty="0" smtClean="0"/>
              <a:t>a digest </a:t>
            </a:r>
            <a:r>
              <a:rPr lang="en-US" sz="2800" b="1" dirty="0" smtClean="0"/>
              <a:t>content with only those details that are relevant to </a:t>
            </a:r>
            <a:r>
              <a:rPr lang="en-US" sz="2800" b="1" dirty="0" smtClean="0"/>
              <a:t>the rendering </a:t>
            </a:r>
            <a:r>
              <a:rPr lang="en-US" sz="2800" b="1" dirty="0" smtClean="0"/>
              <a:t>of the </a:t>
            </a:r>
            <a:r>
              <a:rPr lang="en-US" sz="2800" b="1" dirty="0" err="1" smtClean="0"/>
              <a:t>portlet</a:t>
            </a:r>
            <a:r>
              <a:rPr lang="en-US" sz="2800" b="1" dirty="0" smtClean="0"/>
              <a:t> itself. </a:t>
            </a:r>
          </a:p>
          <a:p>
            <a:endParaRPr lang="en-US" sz="2800" b="1" dirty="0" smtClean="0"/>
          </a:p>
          <a:p>
            <a:pPr algn="just"/>
            <a:r>
              <a:rPr lang="en-US" sz="2800" b="1" dirty="0" smtClean="0"/>
              <a:t>The result is returned synchronously to a requesting party, which may </a:t>
            </a:r>
            <a:r>
              <a:rPr lang="en-US" sz="2800" b="1" dirty="0" smtClean="0"/>
              <a:t>be a  </a:t>
            </a:r>
            <a:r>
              <a:rPr lang="en-US" sz="2800" b="1" dirty="0" err="1" smtClean="0"/>
              <a:t>portlet</a:t>
            </a:r>
            <a:r>
              <a:rPr lang="en-US" sz="2800" b="1" dirty="0" smtClean="0"/>
              <a:t> or </a:t>
            </a:r>
            <a:r>
              <a:rPr lang="en-US" sz="2800" b="1" dirty="0" smtClean="0"/>
              <a:t>a parent </a:t>
            </a:r>
            <a:r>
              <a:rPr lang="en-US" sz="2800" b="1" dirty="0" smtClean="0"/>
              <a:t>data integration rule set.</a:t>
            </a:r>
          </a:p>
          <a:p>
            <a:endParaRPr lang="en-US" sz="2800" b="1" dirty="0" smtClean="0"/>
          </a:p>
          <a:p>
            <a:pPr algn="just"/>
            <a:r>
              <a:rPr lang="en-US" sz="2800" b="1" dirty="0" smtClean="0"/>
              <a:t>All status displays are expected to be available “immediately</a:t>
            </a:r>
            <a:r>
              <a:rPr lang="en-US" sz="2800" b="1" dirty="0" smtClean="0"/>
              <a:t>” after a user accesses the </a:t>
            </a:r>
            <a:r>
              <a:rPr lang="en-US" sz="2800" b="1" dirty="0" smtClean="0"/>
              <a:t>main portal page. For this </a:t>
            </a:r>
            <a:r>
              <a:rPr lang="en-US" sz="2800" b="1" dirty="0" smtClean="0"/>
              <a:t>reason, </a:t>
            </a:r>
            <a:r>
              <a:rPr lang="en-US" sz="2800" b="1" dirty="0" smtClean="0"/>
              <a:t>all </a:t>
            </a:r>
            <a:r>
              <a:rPr lang="en-US" sz="2800" b="1" dirty="0" smtClean="0"/>
              <a:t>the data sources that provide content to the display  must provide real-time information.</a:t>
            </a:r>
            <a:endParaRPr lang="en-US" sz="2800" b="1" dirty="0" smtClean="0"/>
          </a:p>
          <a:p>
            <a:endParaRPr lang="en-US" sz="2800" b="1" dirty="0" smtClean="0"/>
          </a:p>
          <a:p>
            <a:pPr algn="just"/>
            <a:r>
              <a:rPr lang="en-US" sz="2800" b="1" dirty="0" smtClean="0"/>
              <a:t>In our model, </a:t>
            </a:r>
            <a:r>
              <a:rPr lang="en-US" sz="2800" b="1" dirty="0" smtClean="0"/>
              <a:t>the data </a:t>
            </a:r>
            <a:r>
              <a:rPr lang="en-US" sz="2800" b="1" dirty="0" smtClean="0"/>
              <a:t>integration layer defines all </a:t>
            </a:r>
            <a:r>
              <a:rPr lang="en-US" sz="2800" b="1" dirty="0" smtClean="0"/>
              <a:t>URL endpoints that provide </a:t>
            </a:r>
            <a:r>
              <a:rPr lang="en-US" sz="2800" b="1" dirty="0" smtClean="0"/>
              <a:t>content for the display. These endpoints may be as simple as proxies to existing web pages or hide complicated rules for transforming and aggregating data retrieved from other sources. The purpose of this complexity is to provide data that is otherwise unavailable in formats or </a:t>
            </a:r>
            <a:r>
              <a:rPr lang="en-US" sz="2800" b="1" dirty="0" smtClean="0"/>
              <a:t>contents that are preferred </a:t>
            </a:r>
            <a:r>
              <a:rPr lang="en-US" sz="2800" b="1" dirty="0" smtClean="0"/>
              <a:t>by the user interface.</a:t>
            </a:r>
          </a:p>
        </p:txBody>
      </p:sp>
      <p:sp>
        <p:nvSpPr>
          <p:cNvPr id="139" name="TextBox 138"/>
          <p:cNvSpPr txBox="1"/>
          <p:nvPr/>
        </p:nvSpPr>
        <p:spPr>
          <a:xfrm>
            <a:off x="1168307" y="22641580"/>
            <a:ext cx="2070118" cy="646331"/>
          </a:xfrm>
          <a:prstGeom prst="rect">
            <a:avLst/>
          </a:prstGeom>
          <a:noFill/>
        </p:spPr>
        <p:txBody>
          <a:bodyPr wrap="none" rtlCol="0">
            <a:spAutoFit/>
          </a:bodyPr>
          <a:lstStyle/>
          <a:p>
            <a:r>
              <a:rPr lang="en-US" sz="3600" b="1" dirty="0" smtClean="0"/>
              <a:t>Workflow</a:t>
            </a:r>
            <a:endParaRPr lang="en-US" sz="3600" b="1" dirty="0"/>
          </a:p>
        </p:txBody>
      </p:sp>
      <p:sp>
        <p:nvSpPr>
          <p:cNvPr id="149" name="TextBox 148"/>
          <p:cNvSpPr txBox="1"/>
          <p:nvPr/>
        </p:nvSpPr>
        <p:spPr>
          <a:xfrm>
            <a:off x="17754600" y="10885944"/>
            <a:ext cx="15392400" cy="2800767"/>
          </a:xfrm>
          <a:prstGeom prst="rect">
            <a:avLst/>
          </a:prstGeom>
          <a:noFill/>
        </p:spPr>
        <p:txBody>
          <a:bodyPr wrap="square" rtlCol="0">
            <a:spAutoFit/>
          </a:bodyPr>
          <a:lstStyle/>
          <a:p>
            <a:r>
              <a:rPr lang="en-US" sz="3600" b="1" dirty="0" smtClean="0"/>
              <a:t>Messaging</a:t>
            </a:r>
          </a:p>
          <a:p>
            <a:pPr algn="just"/>
            <a:r>
              <a:rPr lang="en-US" sz="2800" b="1" dirty="0" smtClean="0"/>
              <a:t>Message exchange is a clever way to decouple </a:t>
            </a:r>
            <a:r>
              <a:rPr lang="en-US" sz="2800" b="1" dirty="0" smtClean="0"/>
              <a:t>the contexts </a:t>
            </a:r>
            <a:r>
              <a:rPr lang="en-US" sz="2800" b="1" dirty="0" smtClean="0"/>
              <a:t>of two programs. Messaging is a soft pattern which does not imply fixed </a:t>
            </a:r>
            <a:r>
              <a:rPr lang="en-US" sz="2800" b="1" dirty="0" smtClean="0"/>
              <a:t>backend database schema </a:t>
            </a:r>
            <a:r>
              <a:rPr lang="en-US" sz="2800" b="1" dirty="0" smtClean="0"/>
              <a:t>or file </a:t>
            </a:r>
            <a:r>
              <a:rPr lang="en-US" sz="2800" b="1" dirty="0" smtClean="0"/>
              <a:t>format. </a:t>
            </a:r>
            <a:r>
              <a:rPr lang="en-US" sz="2800" b="1" dirty="0" smtClean="0"/>
              <a:t>It can </a:t>
            </a:r>
            <a:r>
              <a:rPr lang="en-US" sz="2800" b="1" dirty="0" smtClean="0"/>
              <a:t>encapsulate </a:t>
            </a:r>
            <a:r>
              <a:rPr lang="en-US" sz="2800" b="1" dirty="0" smtClean="0"/>
              <a:t>data transport and synchronicity </a:t>
            </a:r>
            <a:r>
              <a:rPr lang="en-US" sz="2800" b="1" dirty="0" smtClean="0"/>
              <a:t>semantics.  </a:t>
            </a:r>
            <a:r>
              <a:rPr lang="en-US" sz="2800" b="1" dirty="0" smtClean="0"/>
              <a:t>Most </a:t>
            </a:r>
            <a:r>
              <a:rPr lang="en-US" sz="2800" b="1" dirty="0" smtClean="0"/>
              <a:t>importantly, using the Mule </a:t>
            </a:r>
            <a:r>
              <a:rPr lang="en-US" sz="2800" b="1" dirty="0" smtClean="0"/>
              <a:t>message </a:t>
            </a:r>
            <a:r>
              <a:rPr lang="en-US" sz="2800" b="1" dirty="0" smtClean="0"/>
              <a:t>infrastructure, </a:t>
            </a:r>
            <a:r>
              <a:rPr lang="en-US" sz="2800" b="1" dirty="0" smtClean="0"/>
              <a:t>we can use </a:t>
            </a:r>
            <a:r>
              <a:rPr lang="en-US" sz="2800" b="1" dirty="0" smtClean="0"/>
              <a:t>“opaque” payloads, modeling the </a:t>
            </a:r>
            <a:r>
              <a:rPr lang="en-US" sz="2800" b="1" dirty="0" smtClean="0"/>
              <a:t>data access and </a:t>
            </a:r>
            <a:r>
              <a:rPr lang="en-US" sz="2800" b="1" dirty="0" smtClean="0"/>
              <a:t>the data aggregation workflow w</a:t>
            </a:r>
            <a:r>
              <a:rPr lang="en-US" sz="2800" b="1" dirty="0" smtClean="0"/>
              <a:t>ithout</a:t>
            </a:r>
            <a:r>
              <a:rPr lang="en-US" sz="2800" b="1" dirty="0" smtClean="0"/>
              <a:t> the need to set </a:t>
            </a:r>
            <a:r>
              <a:rPr lang="en-US" sz="2800" b="1" dirty="0" smtClean="0"/>
              <a:t>the specifics  of the </a:t>
            </a:r>
            <a:r>
              <a:rPr lang="en-US" sz="2800" b="1" dirty="0" smtClean="0"/>
              <a:t>type-structure of the data sources.</a:t>
            </a:r>
            <a:endParaRPr lang="en-US" sz="2800" b="1" dirty="0" smtClean="0"/>
          </a:p>
        </p:txBody>
      </p:sp>
      <p:sp>
        <p:nvSpPr>
          <p:cNvPr id="154" name="TextBox 153"/>
          <p:cNvSpPr txBox="1"/>
          <p:nvPr/>
        </p:nvSpPr>
        <p:spPr>
          <a:xfrm>
            <a:off x="21184945" y="34061400"/>
            <a:ext cx="11581055" cy="461665"/>
          </a:xfrm>
          <a:prstGeom prst="rect">
            <a:avLst/>
          </a:prstGeom>
          <a:noFill/>
        </p:spPr>
        <p:txBody>
          <a:bodyPr wrap="none" rtlCol="0">
            <a:spAutoFit/>
          </a:bodyPr>
          <a:lstStyle/>
          <a:p>
            <a:r>
              <a:rPr lang="en-US" sz="2400" dirty="0" smtClean="0"/>
              <a:t>Work supported by the U.S. Department of Energy under contract No. DE-AC02-07CH11359</a:t>
            </a:r>
            <a:endParaRPr lang="en-US" sz="2400" dirty="0"/>
          </a:p>
        </p:txBody>
      </p:sp>
      <p:pic>
        <p:nvPicPr>
          <p:cNvPr id="135" name="Picture 179" descr="fermi38"/>
          <p:cNvPicPr>
            <a:picLocks noChangeAspect="1" noChangeArrowheads="1"/>
          </p:cNvPicPr>
          <p:nvPr/>
        </p:nvPicPr>
        <p:blipFill>
          <a:blip r:embed="rId6"/>
          <a:srcRect/>
          <a:stretch>
            <a:fillRect/>
          </a:stretch>
        </p:blipFill>
        <p:spPr bwMode="auto">
          <a:xfrm>
            <a:off x="1143000" y="1143000"/>
            <a:ext cx="1981200" cy="1790700"/>
          </a:xfrm>
          <a:prstGeom prst="rect">
            <a:avLst/>
          </a:prstGeom>
          <a:noFill/>
          <a:ln w="9525">
            <a:noFill/>
            <a:miter lim="800000"/>
            <a:headEnd/>
            <a:tailEnd/>
          </a:ln>
        </p:spPr>
      </p:pic>
      <p:pic>
        <p:nvPicPr>
          <p:cNvPr id="136" name="Picture 179" descr="fermi38"/>
          <p:cNvPicPr>
            <a:picLocks noChangeAspect="1" noChangeArrowheads="1"/>
          </p:cNvPicPr>
          <p:nvPr/>
        </p:nvPicPr>
        <p:blipFill>
          <a:blip r:embed="rId6"/>
          <a:srcRect/>
          <a:stretch>
            <a:fillRect/>
          </a:stretch>
        </p:blipFill>
        <p:spPr bwMode="auto">
          <a:xfrm>
            <a:off x="31013400" y="914400"/>
            <a:ext cx="1981200" cy="1790700"/>
          </a:xfrm>
          <a:prstGeom prst="rect">
            <a:avLst/>
          </a:prstGeom>
          <a:noFill/>
          <a:ln w="9525">
            <a:noFill/>
            <a:miter lim="800000"/>
            <a:headEnd/>
            <a:tailEnd/>
          </a:ln>
        </p:spPr>
      </p:pic>
      <p:sp>
        <p:nvSpPr>
          <p:cNvPr id="157" name="Line 59"/>
          <p:cNvSpPr>
            <a:spLocks noChangeShapeType="1"/>
          </p:cNvSpPr>
          <p:nvPr/>
        </p:nvSpPr>
        <p:spPr bwMode="auto">
          <a:xfrm>
            <a:off x="0" y="4189413"/>
            <a:ext cx="33832800" cy="1587"/>
          </a:xfrm>
          <a:prstGeom prst="line">
            <a:avLst/>
          </a:prstGeom>
          <a:noFill/>
          <a:ln w="101600">
            <a:solidFill>
              <a:srgbClr val="990033"/>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1457</TotalTime>
  <Words>1015</Words>
  <Application>Microsoft Office PowerPoint</Application>
  <PresentationFormat>Custom</PresentationFormat>
  <Paragraphs>83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Fermi National Accel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fidler-admin</dc:creator>
  <cp:lastModifiedBy>Gabriele Garzoglio</cp:lastModifiedBy>
  <cp:revision>255</cp:revision>
  <dcterms:created xsi:type="dcterms:W3CDTF">2009-02-17T19:44:36Z</dcterms:created>
  <dcterms:modified xsi:type="dcterms:W3CDTF">2009-02-26T20:50:19Z</dcterms:modified>
</cp:coreProperties>
</file>