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0" r:id="rId3"/>
    <p:sldId id="293" r:id="rId4"/>
    <p:sldId id="301" r:id="rId5"/>
    <p:sldId id="305" r:id="rId6"/>
    <p:sldId id="332" r:id="rId7"/>
    <p:sldId id="315" r:id="rId8"/>
    <p:sldId id="306" r:id="rId9"/>
    <p:sldId id="331" r:id="rId10"/>
    <p:sldId id="333" r:id="rId11"/>
    <p:sldId id="324" r:id="rId12"/>
    <p:sldId id="309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FF99"/>
    <a:srgbClr val="6600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84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CA792-F465-4BD4-848D-8AC73EBBB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31F21-9426-4D1A-9DC1-30666FBDED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A2DFA-B479-4A99-AA97-C2F16AC01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5D33F-FC00-4049-86FA-E8E9D8A6D4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2696D-1FF0-4D5B-98EE-4F13E90DB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3C429-B782-413C-A3E1-6DD73EDC2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3FAFD-FD5A-4FF1-9ACB-DF627EBFA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7E000-D8A4-4194-BAD8-D1411D012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E2DC1-D6E2-4F60-8819-17AD310C8B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00405-A562-474E-B3C8-D19B4F3C1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4F456-D890-4CAC-8758-2175B67D6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A995A-F7B0-4FA0-9819-FD1392036B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E4A072B-D6E9-473F-B8F1-5FA31AC7A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GFDL08\Pers_data\sal\My%20Documents\Legg\Courantfinal\Hawaii_U5.m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FF0000"/>
                </a:solidFill>
              </a:rPr>
              <a:t>Internal hydraulic jumps and overturning generated by tidal flow over a tall steep ridge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6600FF"/>
                </a:solidFill>
              </a:rPr>
              <a:t>Sonya Legg</a:t>
            </a:r>
          </a:p>
          <a:p>
            <a:pPr eaLnBrk="1" hangingPunct="1"/>
            <a:r>
              <a:rPr lang="en-US" smtClean="0"/>
              <a:t>Princeton University, NOAA-GFDL</a:t>
            </a: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3498850" y="5160963"/>
            <a:ext cx="22018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6600FF"/>
                </a:solidFill>
              </a:rPr>
              <a:t>Jody Klymak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2930525" y="5776913"/>
            <a:ext cx="3429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University of Victoria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4463"/>
            <a:ext cx="8229600" cy="573087"/>
          </a:xfrm>
        </p:spPr>
        <p:txBody>
          <a:bodyPr/>
          <a:lstStyle/>
          <a:p>
            <a:r>
              <a:rPr lang="en-US" sz="4000" smtClean="0"/>
              <a:t>Displacement regimes</a:t>
            </a:r>
          </a:p>
        </p:txBody>
      </p:sp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3575" y="860425"/>
            <a:ext cx="5208588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296863" y="5384800"/>
            <a:ext cx="1757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For small Fr</a:t>
            </a:r>
            <a:r>
              <a:rPr lang="en-US" baseline="-25000">
                <a:latin typeface="Symbol" pitchFamily="18" charset="2"/>
              </a:rPr>
              <a:t>w</a:t>
            </a:r>
            <a:r>
              <a:rPr lang="en-US" baseline="30000"/>
              <a:t>--1</a:t>
            </a:r>
            <a:r>
              <a:rPr lang="en-US"/>
              <a:t>:</a:t>
            </a:r>
          </a:p>
        </p:txBody>
      </p:sp>
      <p:graphicFrame>
        <p:nvGraphicFramePr>
          <p:cNvPr id="116742" name="Object 6"/>
          <p:cNvGraphicFramePr>
            <a:graphicFrameLocks noChangeAspect="1"/>
          </p:cNvGraphicFramePr>
          <p:nvPr/>
        </p:nvGraphicFramePr>
        <p:xfrm>
          <a:off x="2089150" y="5060950"/>
          <a:ext cx="1641475" cy="847725"/>
        </p:xfrm>
        <a:graphic>
          <a:graphicData uri="http://schemas.openxmlformats.org/presentationml/2006/ole">
            <p:oleObj spid="_x0000_s116742" name="Equation" r:id="rId4" imgW="761760" imgH="393480" progId="Equation.3">
              <p:embed/>
            </p:oleObj>
          </a:graphicData>
        </a:graphic>
      </p:graphicFrame>
      <p:graphicFrame>
        <p:nvGraphicFramePr>
          <p:cNvPr id="116743" name="Object 7"/>
          <p:cNvGraphicFramePr>
            <a:graphicFrameLocks noChangeAspect="1"/>
          </p:cNvGraphicFramePr>
          <p:nvPr/>
        </p:nvGraphicFramePr>
        <p:xfrm>
          <a:off x="3963988" y="5076825"/>
          <a:ext cx="1392237" cy="776288"/>
        </p:xfrm>
        <a:graphic>
          <a:graphicData uri="http://schemas.openxmlformats.org/presentationml/2006/ole">
            <p:oleObj spid="_x0000_s116743" name="Equation" r:id="rId5" imgW="774360" imgH="431640" progId="Equation.3">
              <p:embed/>
            </p:oleObj>
          </a:graphicData>
        </a:graphic>
      </p:graphicFrame>
      <p:sp>
        <p:nvSpPr>
          <p:cNvPr id="116744" name="Text Box 8"/>
          <p:cNvSpPr txBox="1">
            <a:spLocks noChangeArrowheads="1"/>
          </p:cNvSpPr>
          <p:nvPr/>
        </p:nvSpPr>
        <p:spPr bwMode="auto">
          <a:xfrm>
            <a:off x="215900" y="6275388"/>
            <a:ext cx="1731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For large Fr</a:t>
            </a:r>
            <a:r>
              <a:rPr lang="en-US" baseline="-25000">
                <a:latin typeface="Symbol" pitchFamily="18" charset="2"/>
              </a:rPr>
              <a:t>w</a:t>
            </a:r>
            <a:r>
              <a:rPr lang="en-US" baseline="30000"/>
              <a:t>--1</a:t>
            </a:r>
            <a:r>
              <a:rPr lang="en-US"/>
              <a:t>:</a:t>
            </a:r>
          </a:p>
        </p:txBody>
      </p:sp>
      <p:graphicFrame>
        <p:nvGraphicFramePr>
          <p:cNvPr id="116745" name="Object 9"/>
          <p:cNvGraphicFramePr>
            <a:graphicFrameLocks noChangeAspect="1"/>
          </p:cNvGraphicFramePr>
          <p:nvPr/>
        </p:nvGraphicFramePr>
        <p:xfrm>
          <a:off x="2078038" y="5894388"/>
          <a:ext cx="1398587" cy="963612"/>
        </p:xfrm>
        <a:graphic>
          <a:graphicData uri="http://schemas.openxmlformats.org/presentationml/2006/ole">
            <p:oleObj spid="_x0000_s116745" name="Equation" r:id="rId6" imgW="571320" imgH="393480" progId="Equation.3">
              <p:embed/>
            </p:oleObj>
          </a:graphicData>
        </a:graphic>
      </p:graphicFrame>
      <p:sp>
        <p:nvSpPr>
          <p:cNvPr id="116746" name="Text Box 10"/>
          <p:cNvSpPr txBox="1">
            <a:spLocks noChangeArrowheads="1"/>
          </p:cNvSpPr>
          <p:nvPr/>
        </p:nvSpPr>
        <p:spPr bwMode="auto">
          <a:xfrm>
            <a:off x="5619750" y="4910138"/>
            <a:ext cx="320992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Large Fr</a:t>
            </a:r>
            <a:r>
              <a:rPr lang="en-US" baseline="-25000">
                <a:latin typeface="Symbol" pitchFamily="18" charset="2"/>
              </a:rPr>
              <a:t>w</a:t>
            </a:r>
            <a:r>
              <a:rPr lang="en-US" baseline="30000"/>
              <a:t>--1</a:t>
            </a:r>
            <a:r>
              <a:rPr lang="en-US"/>
              <a:t> corresponds to steep slopes, lower frequency forcing, higher stratification; the regime of jump-like nonlinear waves.  </a:t>
            </a:r>
          </a:p>
        </p:txBody>
      </p:sp>
      <p:sp>
        <p:nvSpPr>
          <p:cNvPr id="116747" name="Text Box 11"/>
          <p:cNvSpPr txBox="1">
            <a:spLocks noChangeArrowheads="1"/>
          </p:cNvSpPr>
          <p:nvPr/>
        </p:nvSpPr>
        <p:spPr bwMode="auto">
          <a:xfrm>
            <a:off x="7472363" y="1168400"/>
            <a:ext cx="149701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Nonlinear jump-like waves</a:t>
            </a:r>
          </a:p>
        </p:txBody>
      </p:sp>
      <p:sp>
        <p:nvSpPr>
          <p:cNvPr id="116748" name="Oval 12"/>
          <p:cNvSpPr>
            <a:spLocks noChangeArrowheads="1"/>
          </p:cNvSpPr>
          <p:nvPr/>
        </p:nvSpPr>
        <p:spPr bwMode="auto">
          <a:xfrm>
            <a:off x="3763963" y="1357313"/>
            <a:ext cx="3336925" cy="13843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49" name="Oval 13"/>
          <p:cNvSpPr>
            <a:spLocks noChangeArrowheads="1"/>
          </p:cNvSpPr>
          <p:nvPr/>
        </p:nvSpPr>
        <p:spPr bwMode="auto">
          <a:xfrm rot="1519127">
            <a:off x="2743200" y="2398713"/>
            <a:ext cx="784225" cy="1627187"/>
          </a:xfrm>
          <a:prstGeom prst="ellipse">
            <a:avLst/>
          </a:prstGeom>
          <a:noFill/>
          <a:ln w="28575">
            <a:solidFill>
              <a:srgbClr val="66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50" name="Text Box 14"/>
          <p:cNvSpPr txBox="1">
            <a:spLocks noChangeArrowheads="1"/>
          </p:cNvSpPr>
          <p:nvPr/>
        </p:nvSpPr>
        <p:spPr bwMode="auto">
          <a:xfrm>
            <a:off x="382588" y="3376613"/>
            <a:ext cx="1530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6600FF"/>
                </a:solidFill>
              </a:rPr>
              <a:t>Linear waves</a:t>
            </a:r>
          </a:p>
        </p:txBody>
      </p:sp>
      <p:sp>
        <p:nvSpPr>
          <p:cNvPr id="116751" name="Rectangle 15"/>
          <p:cNvSpPr>
            <a:spLocks noChangeArrowheads="1"/>
          </p:cNvSpPr>
          <p:nvPr/>
        </p:nvSpPr>
        <p:spPr bwMode="auto">
          <a:xfrm>
            <a:off x="285750" y="4999038"/>
            <a:ext cx="5235575" cy="927100"/>
          </a:xfrm>
          <a:prstGeom prst="rect">
            <a:avLst/>
          </a:prstGeom>
          <a:noFill/>
          <a:ln w="28575">
            <a:solidFill>
              <a:srgbClr val="66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6752" name="Rectangle 16"/>
          <p:cNvSpPr>
            <a:spLocks noChangeArrowheads="1"/>
          </p:cNvSpPr>
          <p:nvPr/>
        </p:nvSpPr>
        <p:spPr bwMode="auto">
          <a:xfrm>
            <a:off x="223838" y="5984875"/>
            <a:ext cx="3360737" cy="8731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89" name="Picture 5" descr="F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73250"/>
            <a:ext cx="4587875" cy="370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0" name="Picture 6" descr="Uproj"/>
          <p:cNvPicPr>
            <a:picLocks noChangeAspect="1" noChangeArrowheads="1"/>
          </p:cNvPicPr>
          <p:nvPr/>
        </p:nvPicPr>
        <p:blipFill>
          <a:blip r:embed="rId3"/>
          <a:srcRect l="4201" t="2533" r="6334"/>
          <a:stretch>
            <a:fillRect/>
          </a:stretch>
        </p:blipFill>
        <p:spPr bwMode="auto">
          <a:xfrm>
            <a:off x="4659313" y="2001838"/>
            <a:ext cx="4484687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1" name="Text Box 7"/>
          <p:cNvSpPr txBox="1">
            <a:spLocks noChangeArrowheads="1"/>
          </p:cNvSpPr>
          <p:nvPr/>
        </p:nvSpPr>
        <p:spPr bwMode="auto">
          <a:xfrm>
            <a:off x="133350" y="138113"/>
            <a:ext cx="88725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Do tidally driven transient hydraulic jumps matter on a global scale? </a:t>
            </a:r>
          </a:p>
        </p:txBody>
      </p:sp>
      <p:sp>
        <p:nvSpPr>
          <p:cNvPr id="114692" name="Text Box 8"/>
          <p:cNvSpPr txBox="1">
            <a:spLocks noChangeArrowheads="1"/>
          </p:cNvSpPr>
          <p:nvPr/>
        </p:nvSpPr>
        <p:spPr bwMode="auto">
          <a:xfrm>
            <a:off x="300038" y="1268413"/>
            <a:ext cx="43227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Fr</a:t>
            </a:r>
            <a:r>
              <a:rPr lang="en-US">
                <a:latin typeface="Symbol" pitchFamily="18" charset="2"/>
              </a:rPr>
              <a:t>w</a:t>
            </a:r>
            <a:r>
              <a:rPr lang="en-US"/>
              <a:t> (N/(</a:t>
            </a:r>
            <a:r>
              <a:rPr lang="en-US">
                <a:latin typeface="Symbol" pitchFamily="18" charset="2"/>
              </a:rPr>
              <a:t>w</a:t>
            </a:r>
            <a:r>
              <a:rPr lang="en-US"/>
              <a:t> dh/dx)) calculated on ¼ degree scale</a:t>
            </a:r>
          </a:p>
        </p:txBody>
      </p:sp>
      <p:sp>
        <p:nvSpPr>
          <p:cNvPr id="114693" name="Text Box 9"/>
          <p:cNvSpPr txBox="1">
            <a:spLocks noChangeArrowheads="1"/>
          </p:cNvSpPr>
          <p:nvPr/>
        </p:nvSpPr>
        <p:spPr bwMode="auto">
          <a:xfrm>
            <a:off x="5003800" y="1123950"/>
            <a:ext cx="38655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Amplitude of tidal velocity projected onto direction of topographic gradient (cm/s)</a:t>
            </a:r>
          </a:p>
        </p:txBody>
      </p:sp>
      <p:sp>
        <p:nvSpPr>
          <p:cNvPr id="114694" name="Text Box 10"/>
          <p:cNvSpPr txBox="1">
            <a:spLocks noChangeArrowheads="1"/>
          </p:cNvSpPr>
          <p:nvPr/>
        </p:nvSpPr>
        <p:spPr bwMode="auto">
          <a:xfrm>
            <a:off x="265113" y="5616575"/>
            <a:ext cx="8715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Large velocities combined with Fr</a:t>
            </a:r>
            <a:r>
              <a:rPr lang="en-US">
                <a:latin typeface="Symbol" pitchFamily="18" charset="2"/>
              </a:rPr>
              <a:t>w &lt; 1 </a:t>
            </a:r>
            <a:r>
              <a:rPr lang="en-US"/>
              <a:t>may lead to local overturning in jump-like features: seen in several interesting locations….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FF0000"/>
                </a:solidFill>
              </a:rPr>
              <a:t>Conclusions</a:t>
            </a:r>
          </a:p>
        </p:txBody>
      </p:sp>
      <p:sp>
        <p:nvSpPr>
          <p:cNvPr id="1157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For steep slopes and large amplitude flows, overturning internal bores are generated.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The internal bores are locations of enhanced dissipation.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Probable cause: </a:t>
            </a:r>
            <a:r>
              <a:rPr lang="en-US" sz="2400" smtClean="0">
                <a:solidFill>
                  <a:srgbClr val="6600FF"/>
                </a:solidFill>
              </a:rPr>
              <a:t>transient jump-like nonlinear lee-waves</a:t>
            </a:r>
            <a:r>
              <a:rPr lang="en-US" sz="2400" smtClean="0"/>
              <a:t> are generated during off-slope flow, propagate toward slope when flow relaxes, and cause overturning.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Nonlinear jump-like features only appear when Fr based on tidal excursion distance is small, implying steep slopes.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Vertical scale of nonlinear features depends on flow amplitude, stratification.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solidFill>
                  <a:srgbClr val="FF0000"/>
                </a:solidFill>
              </a:rPr>
              <a:t>Hawaiian Ocean Mixing Experiment: Observations at Kaena Ridge</a:t>
            </a:r>
          </a:p>
        </p:txBody>
      </p:sp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13" y="1354138"/>
            <a:ext cx="6029325" cy="27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350838" y="5073650"/>
            <a:ext cx="55641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Strong dissipation observed during transition from offslope to onslope tidal flow at top of ridge</a:t>
            </a:r>
          </a:p>
        </p:txBody>
      </p:sp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379413" y="5853113"/>
            <a:ext cx="55864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Q: What is the cause of this high dissipation and associated overturning?</a:t>
            </a:r>
          </a:p>
        </p:txBody>
      </p:sp>
      <p:sp>
        <p:nvSpPr>
          <p:cNvPr id="15369" name="Text Box 11"/>
          <p:cNvSpPr txBox="1">
            <a:spLocks noChangeArrowheads="1"/>
          </p:cNvSpPr>
          <p:nvPr/>
        </p:nvSpPr>
        <p:spPr bwMode="auto">
          <a:xfrm>
            <a:off x="563563" y="4244975"/>
            <a:ext cx="419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Klymak, Pinkel and Rainville, JPO 2007</a:t>
            </a:r>
          </a:p>
        </p:txBody>
      </p:sp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32488" y="1360488"/>
            <a:ext cx="2979737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3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9950" y="3708400"/>
            <a:ext cx="2979738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74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97650" y="6178550"/>
            <a:ext cx="23304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FF0000"/>
                </a:solidFill>
              </a:rPr>
              <a:t>Hawaiian ridge simulations with MITgcm, stratification and topography from Kaena ridge</a:t>
            </a:r>
          </a:p>
        </p:txBody>
      </p:sp>
      <p:pic>
        <p:nvPicPr>
          <p:cNvPr id="62468" name="Hawaii_U5.mpg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1095375" y="1584325"/>
            <a:ext cx="3543300" cy="3276600"/>
          </a:xfrm>
        </p:spPr>
      </p:pic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2544763" y="4879975"/>
            <a:ext cx="74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46km</a:t>
            </a:r>
          </a:p>
        </p:txBody>
      </p:sp>
      <p:sp>
        <p:nvSpPr>
          <p:cNvPr id="16388" name="Line 8"/>
          <p:cNvSpPr>
            <a:spLocks noChangeShapeType="1"/>
          </p:cNvSpPr>
          <p:nvPr/>
        </p:nvSpPr>
        <p:spPr bwMode="auto">
          <a:xfrm>
            <a:off x="1144588" y="4916488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152400" y="1498600"/>
            <a:ext cx="83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-700m</a:t>
            </a:r>
          </a:p>
        </p:txBody>
      </p:sp>
      <p:sp>
        <p:nvSpPr>
          <p:cNvPr id="16390" name="Text Box 10"/>
          <p:cNvSpPr txBox="1">
            <a:spLocks noChangeArrowheads="1"/>
          </p:cNvSpPr>
          <p:nvPr/>
        </p:nvSpPr>
        <p:spPr bwMode="auto">
          <a:xfrm>
            <a:off x="0" y="4691063"/>
            <a:ext cx="958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-1760m</a:t>
            </a:r>
          </a:p>
        </p:txBody>
      </p:sp>
      <p:sp>
        <p:nvSpPr>
          <p:cNvPr id="16391" name="Text Box 11"/>
          <p:cNvSpPr txBox="1">
            <a:spLocks noChangeArrowheads="1"/>
          </p:cNvSpPr>
          <p:nvPr/>
        </p:nvSpPr>
        <p:spPr bwMode="auto">
          <a:xfrm>
            <a:off x="277813" y="5272088"/>
            <a:ext cx="482282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Hawaiian ridge is tall and steep.</a:t>
            </a:r>
          </a:p>
          <a:p>
            <a:r>
              <a:rPr lang="en-US">
                <a:latin typeface="Symbol" pitchFamily="18" charset="2"/>
              </a:rPr>
              <a:t>g</a:t>
            </a:r>
            <a:r>
              <a:rPr lang="en-US"/>
              <a:t>&gt; 1, RL &lt; 1, Fr &lt;&lt; 1, h/H -&gt; 1.</a:t>
            </a:r>
            <a:endParaRPr lang="en-US">
              <a:latin typeface="Symbol" pitchFamily="18" charset="2"/>
            </a:endParaRPr>
          </a:p>
          <a:p>
            <a:r>
              <a:rPr lang="en-US"/>
              <a:t>Hydraulic jumps develop over steep slope during downslope flow: at flow reversal, jumps propagate upslope as internal bores.</a:t>
            </a:r>
          </a:p>
        </p:txBody>
      </p:sp>
      <p:sp>
        <p:nvSpPr>
          <p:cNvPr id="16392" name="Text Box 12"/>
          <p:cNvSpPr txBox="1">
            <a:spLocks noChangeArrowheads="1"/>
          </p:cNvSpPr>
          <p:nvPr/>
        </p:nvSpPr>
        <p:spPr bwMode="auto">
          <a:xfrm>
            <a:off x="604838" y="1166813"/>
            <a:ext cx="4838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Buoyancy field for U0=5cm/s, M2 tidal forcing.</a:t>
            </a:r>
          </a:p>
        </p:txBody>
      </p:sp>
      <p:sp>
        <p:nvSpPr>
          <p:cNvPr id="16393" name="Text Box 13"/>
          <p:cNvSpPr txBox="1">
            <a:spLocks noChangeArrowheads="1"/>
          </p:cNvSpPr>
          <p:nvPr/>
        </p:nvSpPr>
        <p:spPr bwMode="auto">
          <a:xfrm>
            <a:off x="5222875" y="5424488"/>
            <a:ext cx="3749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Asymmetric response: details of slope are important.</a:t>
            </a:r>
          </a:p>
        </p:txBody>
      </p:sp>
      <p:sp>
        <p:nvSpPr>
          <p:cNvPr id="16394" name="Text Box 15"/>
          <p:cNvSpPr txBox="1">
            <a:spLocks noChangeArrowheads="1"/>
          </p:cNvSpPr>
          <p:nvPr/>
        </p:nvSpPr>
        <p:spPr bwMode="auto">
          <a:xfrm>
            <a:off x="5078413" y="1762125"/>
            <a:ext cx="3692525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Model details: </a:t>
            </a:r>
          </a:p>
          <a:p>
            <a:pPr>
              <a:buFontTx/>
              <a:buChar char="•"/>
            </a:pPr>
            <a:r>
              <a:rPr lang="en-US"/>
              <a:t>2D nonhydrostatic simulations with resolution 115m X 9m near top of slope. </a:t>
            </a:r>
          </a:p>
          <a:p>
            <a:pPr>
              <a:buFontTx/>
              <a:buChar char="•"/>
            </a:pPr>
            <a:r>
              <a:rPr lang="en-US"/>
              <a:t>Total domain is 500km X 4300m. </a:t>
            </a:r>
          </a:p>
          <a:p>
            <a:pPr>
              <a:buFontTx/>
              <a:buChar char="•"/>
            </a:pPr>
            <a:r>
              <a:rPr lang="en-US"/>
              <a:t>Barotropic tide forced through a body forcing. </a:t>
            </a:r>
          </a:p>
          <a:p>
            <a:pPr>
              <a:buFontTx/>
              <a:buChar char="•"/>
            </a:pPr>
            <a:r>
              <a:rPr lang="en-US"/>
              <a:t>Open boundary conditions allow baroclinic tide to radiate away.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34" fill="hold"/>
                                        <p:tgtEl>
                                          <p:spTgt spid="624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246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24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24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46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639763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FF0000"/>
                </a:solidFill>
              </a:rPr>
              <a:t> Dependence of overturning on slope</a:t>
            </a:r>
          </a:p>
        </p:txBody>
      </p:sp>
      <p:pic>
        <p:nvPicPr>
          <p:cNvPr id="17410" name="Picture 4" descr="UT_t14400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6525" y="1243013"/>
            <a:ext cx="2971800" cy="2230437"/>
          </a:xfrm>
        </p:spPr>
      </p:pic>
      <p:pic>
        <p:nvPicPr>
          <p:cNvPr id="17411" name="Picture 7" descr="Slope1_U5_UN_U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287463"/>
            <a:ext cx="2971800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9" descr="Slope2_U5_U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3733800"/>
            <a:ext cx="3048000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0" descr="Slope3_U5_U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3733800"/>
            <a:ext cx="3048000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11"/>
          <p:cNvSpPr txBox="1">
            <a:spLocks noChangeArrowheads="1"/>
          </p:cNvSpPr>
          <p:nvPr/>
        </p:nvSpPr>
        <p:spPr bwMode="auto">
          <a:xfrm>
            <a:off x="1703388" y="1057275"/>
            <a:ext cx="1860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Real topography</a:t>
            </a:r>
            <a:endParaRPr lang="en-US">
              <a:latin typeface="Symbol" pitchFamily="18" charset="2"/>
            </a:endParaRPr>
          </a:p>
        </p:txBody>
      </p:sp>
      <p:sp>
        <p:nvSpPr>
          <p:cNvPr id="17415" name="Text Box 12"/>
          <p:cNvSpPr txBox="1">
            <a:spLocks noChangeArrowheads="1"/>
          </p:cNvSpPr>
          <p:nvPr/>
        </p:nvSpPr>
        <p:spPr bwMode="auto">
          <a:xfrm>
            <a:off x="5422900" y="1042988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dh/dx(max) = 0.2</a:t>
            </a:r>
            <a:endParaRPr lang="en-US">
              <a:latin typeface="Symbol" pitchFamily="18" charset="2"/>
            </a:endParaRPr>
          </a:p>
        </p:txBody>
      </p:sp>
      <p:sp>
        <p:nvSpPr>
          <p:cNvPr id="17416" name="Text Box 15"/>
          <p:cNvSpPr txBox="1">
            <a:spLocks noChangeArrowheads="1"/>
          </p:cNvSpPr>
          <p:nvPr/>
        </p:nvSpPr>
        <p:spPr bwMode="auto">
          <a:xfrm>
            <a:off x="3205163" y="3521075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dh/dx(max) = 0.1</a:t>
            </a:r>
          </a:p>
        </p:txBody>
      </p:sp>
      <p:sp>
        <p:nvSpPr>
          <p:cNvPr id="17417" name="Text Box 17"/>
          <p:cNvSpPr txBox="1">
            <a:spLocks noChangeArrowheads="1"/>
          </p:cNvSpPr>
          <p:nvPr/>
        </p:nvSpPr>
        <p:spPr bwMode="auto">
          <a:xfrm>
            <a:off x="6346825" y="3602038"/>
            <a:ext cx="203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dh/dx(max) = 0.06</a:t>
            </a:r>
          </a:p>
        </p:txBody>
      </p:sp>
      <p:sp>
        <p:nvSpPr>
          <p:cNvPr id="17418" name="Text Box 18"/>
          <p:cNvSpPr txBox="1">
            <a:spLocks noChangeArrowheads="1"/>
          </p:cNvSpPr>
          <p:nvPr/>
        </p:nvSpPr>
        <p:spPr bwMode="auto">
          <a:xfrm>
            <a:off x="990600" y="6019800"/>
            <a:ext cx="7331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6600FF"/>
                </a:solidFill>
              </a:rPr>
              <a:t>Borelike features are found only for steep topography.</a:t>
            </a:r>
          </a:p>
        </p:txBody>
      </p:sp>
      <p:sp>
        <p:nvSpPr>
          <p:cNvPr id="17419" name="Text Box 19"/>
          <p:cNvSpPr txBox="1">
            <a:spLocks noChangeArrowheads="1"/>
          </p:cNvSpPr>
          <p:nvPr/>
        </p:nvSpPr>
        <p:spPr bwMode="auto">
          <a:xfrm>
            <a:off x="304800" y="3886200"/>
            <a:ext cx="20732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Snapshots of U(color) and buoyancy (contours) just after flow reversal, all with U0=5cm/s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FF0000"/>
                </a:solidFill>
              </a:rPr>
              <a:t>Dependence of overturning on flow amplitude</a:t>
            </a:r>
          </a:p>
        </p:txBody>
      </p:sp>
      <p:pic>
        <p:nvPicPr>
          <p:cNvPr id="18434" name="Picture 4" descr="Slope1_U10_UT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4191000"/>
            <a:ext cx="3276600" cy="2459038"/>
          </a:xfrm>
        </p:spPr>
      </p:pic>
      <p:pic>
        <p:nvPicPr>
          <p:cNvPr id="18435" name="Picture 5" descr="Slope1_U2_U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600200"/>
            <a:ext cx="3124200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 descr="Slope1_U5_UN_U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600200"/>
            <a:ext cx="3276600" cy="245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1620838" y="1349375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U0=2cm/s</a:t>
            </a:r>
          </a:p>
        </p:txBody>
      </p:sp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5554663" y="137953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U0=5cm/s</a:t>
            </a:r>
          </a:p>
        </p:txBody>
      </p:sp>
      <p:sp>
        <p:nvSpPr>
          <p:cNvPr id="18439" name="Text Box 9"/>
          <p:cNvSpPr txBox="1">
            <a:spLocks noChangeArrowheads="1"/>
          </p:cNvSpPr>
          <p:nvPr/>
        </p:nvSpPr>
        <p:spPr bwMode="auto">
          <a:xfrm>
            <a:off x="1831975" y="3979863"/>
            <a:ext cx="1346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U0=10cm/s</a:t>
            </a:r>
          </a:p>
        </p:txBody>
      </p:sp>
      <p:sp>
        <p:nvSpPr>
          <p:cNvPr id="18440" name="Text Box 10"/>
          <p:cNvSpPr txBox="1">
            <a:spLocks noChangeArrowheads="1"/>
          </p:cNvSpPr>
          <p:nvPr/>
        </p:nvSpPr>
        <p:spPr bwMode="auto">
          <a:xfrm>
            <a:off x="4860925" y="4227513"/>
            <a:ext cx="39020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Snapshots of U (color) and buoyancy (contours) just after flow reversal, for dh/dx(max) = 0.2.</a:t>
            </a:r>
          </a:p>
        </p:txBody>
      </p:sp>
      <p:sp>
        <p:nvSpPr>
          <p:cNvPr id="18441" name="Text Box 11"/>
          <p:cNvSpPr txBox="1">
            <a:spLocks noChangeArrowheads="1"/>
          </p:cNvSpPr>
          <p:nvPr/>
        </p:nvSpPr>
        <p:spPr bwMode="auto">
          <a:xfrm>
            <a:off x="4327525" y="5522913"/>
            <a:ext cx="4664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6600FF"/>
                </a:solidFill>
              </a:rPr>
              <a:t>Larger amplitude flow increases vertical extent and vigor of overturning.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Comparison with observations (flip)</a:t>
            </a:r>
          </a:p>
        </p:txBody>
      </p:sp>
      <p:pic>
        <p:nvPicPr>
          <p:cNvPr id="19458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90550" y="1554163"/>
            <a:ext cx="6964363" cy="4525962"/>
          </a:xfrm>
        </p:spPr>
      </p:pic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180975" y="6143625"/>
            <a:ext cx="8785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For steep slopes and large forcing velocity, simulations generate similar features to observations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8"/>
          <p:cNvSpPr txBox="1">
            <a:spLocks noChangeArrowheads="1"/>
          </p:cNvSpPr>
          <p:nvPr/>
        </p:nvSpPr>
        <p:spPr bwMode="auto">
          <a:xfrm>
            <a:off x="347663" y="150813"/>
            <a:ext cx="79406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Evidence for overturning and internal bores</a:t>
            </a:r>
          </a:p>
        </p:txBody>
      </p:sp>
      <p:sp>
        <p:nvSpPr>
          <p:cNvPr id="20482" name="Text Box 9"/>
          <p:cNvSpPr txBox="1">
            <a:spLocks noChangeArrowheads="1"/>
          </p:cNvSpPr>
          <p:nvPr/>
        </p:nvSpPr>
        <p:spPr bwMode="auto">
          <a:xfrm>
            <a:off x="585788" y="1154113"/>
            <a:ext cx="3773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483" name="Text Box 10"/>
          <p:cNvSpPr txBox="1">
            <a:spLocks noChangeArrowheads="1"/>
          </p:cNvSpPr>
          <p:nvPr/>
        </p:nvSpPr>
        <p:spPr bwMode="auto">
          <a:xfrm>
            <a:off x="720725" y="1077913"/>
            <a:ext cx="368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Height of Ri&lt;1 layer at topographic depth of -1150m</a:t>
            </a:r>
          </a:p>
        </p:txBody>
      </p:sp>
      <p:sp>
        <p:nvSpPr>
          <p:cNvPr id="20484" name="Text Box 11"/>
          <p:cNvSpPr txBox="1">
            <a:spLocks noChangeArrowheads="1"/>
          </p:cNvSpPr>
          <p:nvPr/>
        </p:nvSpPr>
        <p:spPr bwMode="auto">
          <a:xfrm>
            <a:off x="5148263" y="1077913"/>
            <a:ext cx="3673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Skewness of dT/dt at top of slope, h=-1028m.</a:t>
            </a:r>
          </a:p>
        </p:txBody>
      </p:sp>
      <p:sp>
        <p:nvSpPr>
          <p:cNvPr id="20485" name="Text Box 12"/>
          <p:cNvSpPr txBox="1">
            <a:spLocks noChangeArrowheads="1"/>
          </p:cNvSpPr>
          <p:nvPr/>
        </p:nvSpPr>
        <p:spPr bwMode="auto">
          <a:xfrm>
            <a:off x="339725" y="5175250"/>
            <a:ext cx="43037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Steeper slopes and stronger flows associated with deeper overturning layer, occurring just after flow reversal.</a:t>
            </a:r>
          </a:p>
        </p:txBody>
      </p:sp>
      <p:sp>
        <p:nvSpPr>
          <p:cNvPr id="20486" name="Text Box 13"/>
          <p:cNvSpPr txBox="1">
            <a:spLocks noChangeArrowheads="1"/>
          </p:cNvSpPr>
          <p:nvPr/>
        </p:nvSpPr>
        <p:spPr bwMode="auto">
          <a:xfrm>
            <a:off x="4979988" y="5116513"/>
            <a:ext cx="40322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Negative dT/dt skewness for most runs indicates sudden drops in temperature, associated with upslope propagating internal bores.</a:t>
            </a:r>
          </a:p>
        </p:txBody>
      </p:sp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4688" y="1920875"/>
            <a:ext cx="4433887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975" y="1939925"/>
            <a:ext cx="4360863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4938"/>
            <a:ext cx="8686800" cy="639762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FF0000"/>
                </a:solidFill>
              </a:rPr>
              <a:t>Influence of internal bores on dissipation</a:t>
            </a:r>
          </a:p>
        </p:txBody>
      </p:sp>
      <p:pic>
        <p:nvPicPr>
          <p:cNvPr id="21506" name="Picture 4" descr="Uniform_di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20850"/>
            <a:ext cx="4802188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136525" y="5370513"/>
            <a:ext cx="8721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6600FF"/>
                </a:solidFill>
              </a:rPr>
              <a:t>The region affected by internal bores has an order of magnitude higher dissipation than the internal wave beams.</a:t>
            </a:r>
          </a:p>
        </p:txBody>
      </p:sp>
      <p:sp>
        <p:nvSpPr>
          <p:cNvPr id="21508" name="Text Box 8"/>
          <p:cNvSpPr txBox="1">
            <a:spLocks noChangeArrowheads="1"/>
          </p:cNvSpPr>
          <p:nvPr/>
        </p:nvSpPr>
        <p:spPr bwMode="auto">
          <a:xfrm>
            <a:off x="588963" y="908050"/>
            <a:ext cx="37322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Log10 dissipation (time-averaged) for U0=5cm/s, dh/dx=0.2</a:t>
            </a:r>
          </a:p>
        </p:txBody>
      </p:sp>
      <p:pic>
        <p:nvPicPr>
          <p:cNvPr id="21509" name="Picture 13" descr="Realtopo_di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7700" y="1697038"/>
            <a:ext cx="4686300" cy="351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14"/>
          <p:cNvSpPr txBox="1">
            <a:spLocks noChangeArrowheads="1"/>
          </p:cNvSpPr>
          <p:nvPr/>
        </p:nvSpPr>
        <p:spPr bwMode="auto">
          <a:xfrm>
            <a:off x="4814888" y="846138"/>
            <a:ext cx="39846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Log10 dissipation (time-averaged) for U0=5cm/s, realistic topography and stratification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666" name="Object 2"/>
          <p:cNvGraphicFramePr>
            <a:graphicFrameLocks noChangeAspect="1"/>
          </p:cNvGraphicFramePr>
          <p:nvPr>
            <p:ph sz="half" idx="4294967295"/>
          </p:nvPr>
        </p:nvGraphicFramePr>
        <p:xfrm>
          <a:off x="2419350" y="3754438"/>
          <a:ext cx="114300" cy="215900"/>
        </p:xfrm>
        <a:graphic>
          <a:graphicData uri="http://schemas.openxmlformats.org/presentationml/2006/ole">
            <p:oleObj spid="_x0000_s113666" name="Equation" r:id="rId3" imgW="114120" imgH="215640" progId="Equation.3">
              <p:embed/>
            </p:oleObj>
          </a:graphicData>
        </a:graphic>
      </p:graphicFrame>
      <p:graphicFrame>
        <p:nvGraphicFramePr>
          <p:cNvPr id="113667" name="Object 3"/>
          <p:cNvGraphicFramePr>
            <a:graphicFrameLocks noChangeAspect="1"/>
          </p:cNvGraphicFramePr>
          <p:nvPr>
            <p:ph sz="quarter" idx="4294967295"/>
          </p:nvPr>
        </p:nvGraphicFramePr>
        <p:xfrm>
          <a:off x="1709738" y="4941888"/>
          <a:ext cx="2355850" cy="1127125"/>
        </p:xfrm>
        <a:graphic>
          <a:graphicData uri="http://schemas.openxmlformats.org/presentationml/2006/ole">
            <p:oleObj spid="_x0000_s113667" name="Equation" r:id="rId4" imgW="901440" imgH="431640" progId="Equation.3">
              <p:embed/>
            </p:oleObj>
          </a:graphicData>
        </a:graphic>
      </p:graphicFrame>
      <p:sp>
        <p:nvSpPr>
          <p:cNvPr id="113676" name="Text Box 9"/>
          <p:cNvSpPr txBox="1">
            <a:spLocks noChangeArrowheads="1"/>
          </p:cNvSpPr>
          <p:nvPr/>
        </p:nvSpPr>
        <p:spPr bwMode="auto">
          <a:xfrm>
            <a:off x="0" y="2643188"/>
            <a:ext cx="89312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 tidally oscillating flow, if RL &lt; 1, fluid does not feel full height of topography within a tidal cycle. Instead the vertical scale of topography experienced by flow is the vertical tidal displacement:</a:t>
            </a:r>
          </a:p>
        </p:txBody>
      </p:sp>
      <p:graphicFrame>
        <p:nvGraphicFramePr>
          <p:cNvPr id="113669" name="Object 5"/>
          <p:cNvGraphicFramePr>
            <a:graphicFrameLocks noChangeAspect="1"/>
          </p:cNvGraphicFramePr>
          <p:nvPr/>
        </p:nvGraphicFramePr>
        <p:xfrm>
          <a:off x="2430463" y="3360738"/>
          <a:ext cx="1676400" cy="1035050"/>
        </p:xfrm>
        <a:graphic>
          <a:graphicData uri="http://schemas.openxmlformats.org/presentationml/2006/ole">
            <p:oleObj spid="_x0000_s113669" name="Equation" r:id="rId5" imgW="685800" imgH="393480" progId="Equation.3">
              <p:embed/>
            </p:oleObj>
          </a:graphicData>
        </a:graphic>
      </p:graphicFrame>
      <p:sp>
        <p:nvSpPr>
          <p:cNvPr id="113677" name="Text Box 14"/>
          <p:cNvSpPr txBox="1">
            <a:spLocks noChangeArrowheads="1"/>
          </p:cNvSpPr>
          <p:nvPr/>
        </p:nvSpPr>
        <p:spPr bwMode="auto">
          <a:xfrm>
            <a:off x="5283200" y="5207000"/>
            <a:ext cx="552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i.e. </a:t>
            </a:r>
          </a:p>
        </p:txBody>
      </p:sp>
      <p:graphicFrame>
        <p:nvGraphicFramePr>
          <p:cNvPr id="113671" name="Object 7"/>
          <p:cNvGraphicFramePr>
            <a:graphicFrameLocks noChangeAspect="1"/>
          </p:cNvGraphicFramePr>
          <p:nvPr/>
        </p:nvGraphicFramePr>
        <p:xfrm>
          <a:off x="6705600" y="4953000"/>
          <a:ext cx="1447800" cy="955675"/>
        </p:xfrm>
        <a:graphic>
          <a:graphicData uri="http://schemas.openxmlformats.org/presentationml/2006/ole">
            <p:oleObj spid="_x0000_s113671" name="Equation" r:id="rId6" imgW="596880" imgH="393480" progId="Equation.3">
              <p:embed/>
            </p:oleObj>
          </a:graphicData>
        </a:graphic>
      </p:graphicFrame>
      <p:sp>
        <p:nvSpPr>
          <p:cNvPr id="113678" name="Text Box 16"/>
          <p:cNvSpPr txBox="1">
            <a:spLocks noChangeArrowheads="1"/>
          </p:cNvSpPr>
          <p:nvPr/>
        </p:nvSpPr>
        <p:spPr bwMode="auto">
          <a:xfrm>
            <a:off x="155575" y="6161088"/>
            <a:ext cx="8843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6600FF"/>
                </a:solidFill>
              </a:rPr>
              <a:t>So transient jump-like waves may be possible if slope is sufficiently steep that Fr</a:t>
            </a:r>
            <a:r>
              <a:rPr lang="en-US">
                <a:solidFill>
                  <a:srgbClr val="6600FF"/>
                </a:solidFill>
                <a:latin typeface="Symbol" pitchFamily="18" charset="2"/>
              </a:rPr>
              <a:t>w</a:t>
            </a:r>
            <a:r>
              <a:rPr lang="en-US">
                <a:solidFill>
                  <a:srgbClr val="6600FF"/>
                </a:solidFill>
              </a:rPr>
              <a:t> &lt; 1</a:t>
            </a:r>
          </a:p>
        </p:txBody>
      </p:sp>
      <p:sp>
        <p:nvSpPr>
          <p:cNvPr id="113679" name="Text Box 20"/>
          <p:cNvSpPr txBox="1">
            <a:spLocks noChangeArrowheads="1"/>
          </p:cNvSpPr>
          <p:nvPr/>
        </p:nvSpPr>
        <p:spPr bwMode="auto">
          <a:xfrm>
            <a:off x="1000125" y="209550"/>
            <a:ext cx="7646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Role of topographic slope in generating transient jumps</a:t>
            </a:r>
          </a:p>
        </p:txBody>
      </p:sp>
      <p:sp>
        <p:nvSpPr>
          <p:cNvPr id="113680" name="Text Box 21"/>
          <p:cNvSpPr txBox="1">
            <a:spLocks noChangeArrowheads="1"/>
          </p:cNvSpPr>
          <p:nvPr/>
        </p:nvSpPr>
        <p:spPr bwMode="auto">
          <a:xfrm>
            <a:off x="271463" y="958850"/>
            <a:ext cx="7359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 steady state flows, strongly nonlinear leewaves are generated when </a:t>
            </a:r>
          </a:p>
        </p:txBody>
      </p:sp>
      <p:graphicFrame>
        <p:nvGraphicFramePr>
          <p:cNvPr id="113675" name="Object 11"/>
          <p:cNvGraphicFramePr>
            <a:graphicFrameLocks noChangeAspect="1"/>
          </p:cNvGraphicFramePr>
          <p:nvPr>
            <p:ph sz="quarter" idx="4294967295"/>
          </p:nvPr>
        </p:nvGraphicFramePr>
        <p:xfrm>
          <a:off x="927100" y="1355725"/>
          <a:ext cx="2306638" cy="1171575"/>
        </p:xfrm>
        <a:graphic>
          <a:graphicData uri="http://schemas.openxmlformats.org/presentationml/2006/ole">
            <p:oleObj spid="_x0000_s113675" name="Equation" r:id="rId7" imgW="774360" imgH="393480" progId="Equation.3">
              <p:embed/>
            </p:oleObj>
          </a:graphicData>
        </a:graphic>
      </p:graphicFrame>
      <p:sp>
        <p:nvSpPr>
          <p:cNvPr id="113681" name="Text Box 25"/>
          <p:cNvSpPr txBox="1">
            <a:spLocks noChangeArrowheads="1"/>
          </p:cNvSpPr>
          <p:nvPr/>
        </p:nvSpPr>
        <p:spPr bwMode="auto">
          <a:xfrm>
            <a:off x="3878263" y="1611313"/>
            <a:ext cx="4337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Fr &lt;&lt; 1: flow is blocked by topography.</a:t>
            </a:r>
          </a:p>
          <a:p>
            <a:r>
              <a:rPr lang="en-US"/>
              <a:t>Fr &gt;&gt; 1: small amplitude linear leewaves.</a:t>
            </a:r>
          </a:p>
        </p:txBody>
      </p:sp>
      <p:sp>
        <p:nvSpPr>
          <p:cNvPr id="113682" name="Text Box 26"/>
          <p:cNvSpPr txBox="1">
            <a:spLocks noChangeArrowheads="1"/>
          </p:cNvSpPr>
          <p:nvPr/>
        </p:nvSpPr>
        <p:spPr bwMode="auto">
          <a:xfrm>
            <a:off x="144463" y="4435475"/>
            <a:ext cx="8701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By analogy with steady case, we expect strongly nonlinear waves if h</a:t>
            </a:r>
            <a:r>
              <a:rPr lang="en-US">
                <a:latin typeface="Symbol" pitchFamily="18" charset="2"/>
              </a:rPr>
              <a:t>w</a:t>
            </a:r>
            <a:r>
              <a:rPr lang="en-US"/>
              <a:t> is large enough that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3686</TotalTime>
  <Words>586</Words>
  <Application>Microsoft Office PowerPoint</Application>
  <PresentationFormat>On-screen Show (4:3)</PresentationFormat>
  <Paragraphs>71</Paragraphs>
  <Slides>12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Symbol</vt:lpstr>
      <vt:lpstr>Arial Unicode MS</vt:lpstr>
      <vt:lpstr>Default Design</vt:lpstr>
      <vt:lpstr>Equation</vt:lpstr>
      <vt:lpstr>Microsoft Equation 3.0</vt:lpstr>
      <vt:lpstr>Internal hydraulic jumps and overturning generated by tidal flow over a tall steep ridge</vt:lpstr>
      <vt:lpstr>Hawaiian Ocean Mixing Experiment: Observations at Kaena Ridge</vt:lpstr>
      <vt:lpstr>Hawaiian ridge simulations with MITgcm, stratification and topography from Kaena ridge</vt:lpstr>
      <vt:lpstr> Dependence of overturning on slope</vt:lpstr>
      <vt:lpstr>Dependence of overturning on flow amplitude</vt:lpstr>
      <vt:lpstr>Comparison with observations (flip)</vt:lpstr>
      <vt:lpstr>Slide 7</vt:lpstr>
      <vt:lpstr>Influence of internal bores on dissipation</vt:lpstr>
      <vt:lpstr>Slide 9</vt:lpstr>
      <vt:lpstr>Displacement regimes</vt:lpstr>
      <vt:lpstr>Slide 11</vt:lpstr>
      <vt:lpstr>Conclusions</vt:lpstr>
    </vt:vector>
  </TitlesOfParts>
  <Company>USDOC/NOAA/OAR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Ocean Models: the Physics of Mixing</dc:title>
  <dc:creator>sal</dc:creator>
  <cp:lastModifiedBy>sal</cp:lastModifiedBy>
  <cp:revision>92</cp:revision>
  <dcterms:created xsi:type="dcterms:W3CDTF">2005-04-11T19:22:49Z</dcterms:created>
  <dcterms:modified xsi:type="dcterms:W3CDTF">2008-02-28T21:27:03Z</dcterms:modified>
</cp:coreProperties>
</file>