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27"/>
  </p:notesMasterIdLst>
  <p:handoutMasterIdLst>
    <p:handoutMasterId r:id="rId28"/>
  </p:handoutMasterIdLst>
  <p:sldIdLst>
    <p:sldId id="309" r:id="rId2"/>
    <p:sldId id="310" r:id="rId3"/>
    <p:sldId id="329" r:id="rId4"/>
    <p:sldId id="349" r:id="rId5"/>
    <p:sldId id="333" r:id="rId6"/>
    <p:sldId id="334" r:id="rId7"/>
    <p:sldId id="352" r:id="rId8"/>
    <p:sldId id="350" r:id="rId9"/>
    <p:sldId id="342" r:id="rId10"/>
    <p:sldId id="354" r:id="rId11"/>
    <p:sldId id="343" r:id="rId12"/>
    <p:sldId id="355" r:id="rId13"/>
    <p:sldId id="356" r:id="rId14"/>
    <p:sldId id="357" r:id="rId15"/>
    <p:sldId id="344" r:id="rId16"/>
    <p:sldId id="346" r:id="rId17"/>
    <p:sldId id="362" r:id="rId18"/>
    <p:sldId id="358" r:id="rId19"/>
    <p:sldId id="359" r:id="rId20"/>
    <p:sldId id="347" r:id="rId21"/>
    <p:sldId id="360" r:id="rId22"/>
    <p:sldId id="361" r:id="rId23"/>
    <p:sldId id="351" r:id="rId24"/>
    <p:sldId id="353" r:id="rId25"/>
    <p:sldId id="324" r:id="rId26"/>
  </p:sldIdLst>
  <p:sldSz cx="9144000" cy="6858000" type="screen4x3"/>
  <p:notesSz cx="6858000" cy="9144000"/>
  <p:defaultTextStyle>
    <a:defPPr>
      <a:defRPr lang="en-US"/>
    </a:defPPr>
    <a:lvl1pPr algn="r" rtl="0" eaLnBrk="0" fontAlgn="base" hangingPunct="0">
      <a:spcBef>
        <a:spcPct val="0"/>
      </a:spcBef>
      <a:spcAft>
        <a:spcPct val="0"/>
      </a:spcAft>
      <a:defRPr kern="1200">
        <a:solidFill>
          <a:schemeClr val="tx1"/>
        </a:solidFill>
        <a:latin typeface="Verdana" pitchFamily="34" charset="0"/>
        <a:ea typeface="+mn-ea"/>
        <a:cs typeface="+mn-cs"/>
      </a:defRPr>
    </a:lvl1pPr>
    <a:lvl2pPr marL="457200" algn="r" rtl="0" eaLnBrk="0" fontAlgn="base" hangingPunct="0">
      <a:spcBef>
        <a:spcPct val="0"/>
      </a:spcBef>
      <a:spcAft>
        <a:spcPct val="0"/>
      </a:spcAft>
      <a:defRPr kern="1200">
        <a:solidFill>
          <a:schemeClr val="tx1"/>
        </a:solidFill>
        <a:latin typeface="Verdana" pitchFamily="34" charset="0"/>
        <a:ea typeface="+mn-ea"/>
        <a:cs typeface="+mn-cs"/>
      </a:defRPr>
    </a:lvl2pPr>
    <a:lvl3pPr marL="914400" algn="r" rtl="0" eaLnBrk="0" fontAlgn="base" hangingPunct="0">
      <a:spcBef>
        <a:spcPct val="0"/>
      </a:spcBef>
      <a:spcAft>
        <a:spcPct val="0"/>
      </a:spcAft>
      <a:defRPr kern="1200">
        <a:solidFill>
          <a:schemeClr val="tx1"/>
        </a:solidFill>
        <a:latin typeface="Verdana" pitchFamily="34" charset="0"/>
        <a:ea typeface="+mn-ea"/>
        <a:cs typeface="+mn-cs"/>
      </a:defRPr>
    </a:lvl3pPr>
    <a:lvl4pPr marL="1371600" algn="r" rtl="0" eaLnBrk="0" fontAlgn="base" hangingPunct="0">
      <a:spcBef>
        <a:spcPct val="0"/>
      </a:spcBef>
      <a:spcAft>
        <a:spcPct val="0"/>
      </a:spcAft>
      <a:defRPr kern="1200">
        <a:solidFill>
          <a:schemeClr val="tx1"/>
        </a:solidFill>
        <a:latin typeface="Verdana" pitchFamily="34" charset="0"/>
        <a:ea typeface="+mn-ea"/>
        <a:cs typeface="+mn-cs"/>
      </a:defRPr>
    </a:lvl4pPr>
    <a:lvl5pPr marL="1828800" algn="r"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25"/>
    <p:penClr>
      <a:srgbClr val="FF0000"/>
    </p:penClr>
  </p:showPr>
  <p:clrMru>
    <a:srgbClr val="000099"/>
    <a:srgbClr val="FF0000"/>
    <a:srgbClr val="99CC00"/>
    <a:srgbClr val="A50021"/>
    <a:srgbClr val="800000"/>
    <a:srgbClr val="993300"/>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75" d="100"/>
          <a:sy n="75" d="100"/>
        </p:scale>
        <p:origin x="-456" y="-84"/>
      </p:cViewPr>
      <p:guideLst>
        <p:guide orient="horz" pos="216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88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84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84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84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fld id="{D90A66FB-C3E5-4677-87CF-1CAA7C2E43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fld id="{0405CCD5-9421-43D4-8734-EB3FFD14B6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4DA82D6-7815-465B-B399-5D971F3B986A}" type="slidenum">
              <a:rPr lang="en-US" smtClean="0"/>
              <a:pPr/>
              <a:t>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9713F8C-F02B-495E-A55A-E4116157EF84}" type="slidenum">
              <a:rPr lang="en-US" smtClean="0"/>
              <a:pPr/>
              <a:t>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190500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122882" name="Rectangle 2"/>
          <p:cNvSpPr>
            <a:spLocks noGrp="1" noChangeArrowheads="1"/>
          </p:cNvSpPr>
          <p:nvPr>
            <p:ph type="ctrTitle"/>
          </p:nvPr>
        </p:nvSpPr>
        <p:spPr>
          <a:xfrm>
            <a:off x="685800" y="381000"/>
            <a:ext cx="7772400" cy="1295400"/>
          </a:xfrm>
          <a:noFill/>
        </p:spPr>
        <p:txBody>
          <a:bodyPr/>
          <a:lstStyle>
            <a:lvl1pPr>
              <a:defRPr/>
            </a:lvl1pPr>
          </a:lstStyle>
          <a:p>
            <a:r>
              <a:rPr lang="en-US"/>
              <a:t>Click to edit Master title style</a:t>
            </a:r>
          </a:p>
        </p:txBody>
      </p:sp>
      <p:sp>
        <p:nvSpPr>
          <p:cNvPr id="12288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789C017A-1BC0-462C-95C7-BABCFA6A88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3E036-B503-4A3E-9CF6-D5CA0CCBCB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7813"/>
            <a:ext cx="2114550" cy="6199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191250" cy="6199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85CD6-F441-49F9-A3D9-C8FAA56A26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97A178-B7A6-4623-95F8-BDA72C6197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A47CF7-FD99-41F2-92AB-D0D10A9605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1529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066800"/>
            <a:ext cx="41529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F86A86-7021-4F62-BCBB-E391B20273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5B54C7-46BA-436C-8E8E-02D32FB46D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56E955-3382-4A7B-B858-2078DA718B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B99C4A-13D5-468D-920A-8B2F8C8338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CDAEC-4152-4DA6-9269-1AB5174C7E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2CA472-5F21-4FA7-9DC4-D1EDF32C8B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636587"/>
          </a:xfrm>
          <a:prstGeom prst="rect">
            <a:avLst/>
          </a:prstGeom>
          <a:solidFill>
            <a:schemeClr val="accent1">
              <a:alpha val="39999"/>
            </a:schemeClr>
          </a:solid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66800"/>
            <a:ext cx="8458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86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a:defRPr/>
            </a:pPr>
            <a:endParaRPr 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2186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fld id="{9BAA7789-3D14-4C24-9A20-F4FFC75BAB16}" type="slidenum">
              <a:rPr lang="en-US"/>
              <a:pPr>
                <a:defRPr/>
              </a:pPr>
              <a:t>‹#›</a:t>
            </a:fld>
            <a:endParaRPr lang="en-US"/>
          </a:p>
        </p:txBody>
      </p:sp>
      <p:sp>
        <p:nvSpPr>
          <p:cNvPr id="12186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1864" name="Line 8"/>
          <p:cNvSpPr>
            <a:spLocks noChangeShapeType="1"/>
          </p:cNvSpPr>
          <p:nvPr/>
        </p:nvSpPr>
        <p:spPr bwMode="auto">
          <a:xfrm>
            <a:off x="457200" y="1066800"/>
            <a:ext cx="8077200" cy="0"/>
          </a:xfrm>
          <a:prstGeom prst="line">
            <a:avLst/>
          </a:prstGeom>
          <a:noFill/>
          <a:ln w="19050">
            <a:solidFill>
              <a:schemeClr val="tx2"/>
            </a:solidFill>
            <a:round/>
            <a:headEnd/>
            <a:tailEnd/>
          </a:ln>
          <a:effectLst/>
        </p:spPr>
        <p:txBody>
          <a:bodyPr/>
          <a:lstStyle/>
          <a:p>
            <a:pPr>
              <a:defRPr/>
            </a:pPr>
            <a:endParaRPr lang="en-US"/>
          </a:p>
        </p:txBody>
      </p:sp>
      <p:sp>
        <p:nvSpPr>
          <p:cNvPr id="12186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186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81"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Garamond" pitchFamily="18" charset="0"/>
        </a:defRPr>
      </a:lvl2pPr>
      <a:lvl3pPr algn="ctr" rtl="0" eaLnBrk="0" fontAlgn="base" hangingPunct="0">
        <a:spcBef>
          <a:spcPct val="0"/>
        </a:spcBef>
        <a:spcAft>
          <a:spcPct val="0"/>
        </a:spcAft>
        <a:defRPr sz="4400" b="1">
          <a:solidFill>
            <a:schemeClr val="tx2"/>
          </a:solidFill>
          <a:latin typeface="Garamond" pitchFamily="18" charset="0"/>
        </a:defRPr>
      </a:lvl3pPr>
      <a:lvl4pPr algn="ctr" rtl="0" eaLnBrk="0" fontAlgn="base" hangingPunct="0">
        <a:spcBef>
          <a:spcPct val="0"/>
        </a:spcBef>
        <a:spcAft>
          <a:spcPct val="0"/>
        </a:spcAft>
        <a:defRPr sz="4400" b="1">
          <a:solidFill>
            <a:schemeClr val="tx2"/>
          </a:solidFill>
          <a:latin typeface="Garamond" pitchFamily="18" charset="0"/>
        </a:defRPr>
      </a:lvl4pPr>
      <a:lvl5pPr algn="ctr" rtl="0" eaLnBrk="0" fontAlgn="base" hangingPunct="0">
        <a:spcBef>
          <a:spcPct val="0"/>
        </a:spcBef>
        <a:spcAft>
          <a:spcPct val="0"/>
        </a:spcAft>
        <a:defRPr sz="4400" b="1">
          <a:solidFill>
            <a:schemeClr val="tx2"/>
          </a:solidFill>
          <a:latin typeface="Garamond" pitchFamily="18" charset="0"/>
        </a:defRPr>
      </a:lvl5pPr>
      <a:lvl6pPr marL="457200" algn="ctr" rtl="0" fontAlgn="base">
        <a:spcBef>
          <a:spcPct val="0"/>
        </a:spcBef>
        <a:spcAft>
          <a:spcPct val="0"/>
        </a:spcAft>
        <a:defRPr sz="4400" b="1">
          <a:solidFill>
            <a:schemeClr val="tx2"/>
          </a:solidFill>
          <a:latin typeface="Garamond" pitchFamily="18" charset="0"/>
        </a:defRPr>
      </a:lvl6pPr>
      <a:lvl7pPr marL="914400" algn="ctr" rtl="0" fontAlgn="base">
        <a:spcBef>
          <a:spcPct val="0"/>
        </a:spcBef>
        <a:spcAft>
          <a:spcPct val="0"/>
        </a:spcAft>
        <a:defRPr sz="4400" b="1">
          <a:solidFill>
            <a:schemeClr val="tx2"/>
          </a:solidFill>
          <a:latin typeface="Garamond" pitchFamily="18" charset="0"/>
        </a:defRPr>
      </a:lvl7pPr>
      <a:lvl8pPr marL="1371600" algn="ctr" rtl="0" fontAlgn="base">
        <a:spcBef>
          <a:spcPct val="0"/>
        </a:spcBef>
        <a:spcAft>
          <a:spcPct val="0"/>
        </a:spcAft>
        <a:defRPr sz="4400" b="1">
          <a:solidFill>
            <a:schemeClr val="tx2"/>
          </a:solidFill>
          <a:latin typeface="Garamond" pitchFamily="18" charset="0"/>
        </a:defRPr>
      </a:lvl8pPr>
      <a:lvl9pPr marL="1828800" algn="ctr" rtl="0" fontAlgn="base">
        <a:spcBef>
          <a:spcPct val="0"/>
        </a:spcBef>
        <a:spcAft>
          <a:spcPct val="0"/>
        </a:spcAft>
        <a:defRPr sz="4400" b="1">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v"/>
        <a:defRPr sz="24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v"/>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v"/>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v"/>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v"/>
        <a:defRPr>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v"/>
        <a:defRPr>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v"/>
        <a:defRPr>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v"/>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304800"/>
            <a:ext cx="8458200" cy="1470025"/>
          </a:xfrm>
          <a:noFill/>
        </p:spPr>
        <p:txBody>
          <a:bodyPr/>
          <a:lstStyle/>
          <a:p>
            <a:r>
              <a:rPr lang="en-US" smtClean="0"/>
              <a:t> </a:t>
            </a:r>
            <a:r>
              <a:rPr lang="en-US" sz="4000" smtClean="0"/>
              <a:t>  Movement  of MC Data using </a:t>
            </a:r>
            <a:br>
              <a:rPr lang="en-US" sz="4000" smtClean="0"/>
            </a:br>
            <a:r>
              <a:rPr lang="en-US" sz="4000" smtClean="0"/>
              <a:t>SAM &amp; SRM Interface </a:t>
            </a:r>
          </a:p>
        </p:txBody>
      </p:sp>
      <p:sp>
        <p:nvSpPr>
          <p:cNvPr id="3075" name="Rectangle 3"/>
          <p:cNvSpPr>
            <a:spLocks noGrp="1" noChangeArrowheads="1"/>
          </p:cNvSpPr>
          <p:nvPr>
            <p:ph type="subTitle" idx="1"/>
          </p:nvPr>
        </p:nvSpPr>
        <p:spPr>
          <a:xfrm>
            <a:off x="762000" y="2514600"/>
            <a:ext cx="7467600" cy="3733800"/>
          </a:xfrm>
        </p:spPr>
        <p:txBody>
          <a:bodyPr/>
          <a:lstStyle/>
          <a:p>
            <a:pPr>
              <a:lnSpc>
                <a:spcPct val="90000"/>
              </a:lnSpc>
            </a:pPr>
            <a:endParaRPr lang="en-US" sz="2100" b="1" dirty="0" smtClean="0">
              <a:solidFill>
                <a:schemeClr val="tx2"/>
              </a:solidFill>
            </a:endParaRPr>
          </a:p>
          <a:p>
            <a:pPr>
              <a:lnSpc>
                <a:spcPct val="90000"/>
              </a:lnSpc>
            </a:pPr>
            <a:r>
              <a:rPr lang="en-US" sz="2400" b="1" u="sng" dirty="0" err="1" smtClean="0">
                <a:solidFill>
                  <a:schemeClr val="tx2"/>
                </a:solidFill>
              </a:rPr>
              <a:t>Manoj</a:t>
            </a:r>
            <a:r>
              <a:rPr lang="en-US" sz="2400" b="1" u="sng" dirty="0" smtClean="0">
                <a:solidFill>
                  <a:schemeClr val="tx2"/>
                </a:solidFill>
              </a:rPr>
              <a:t> K. </a:t>
            </a:r>
            <a:r>
              <a:rPr lang="en-US" sz="2400" b="1" u="sng" dirty="0" err="1" smtClean="0">
                <a:solidFill>
                  <a:schemeClr val="tx2"/>
                </a:solidFill>
              </a:rPr>
              <a:t>Jha</a:t>
            </a:r>
            <a:r>
              <a:rPr lang="en-US" sz="2400" b="1" u="sng" dirty="0" smtClean="0">
                <a:solidFill>
                  <a:schemeClr val="tx2"/>
                </a:solidFill>
              </a:rPr>
              <a:t> </a:t>
            </a:r>
            <a:r>
              <a:rPr lang="en-US" sz="2400" b="1" dirty="0" smtClean="0">
                <a:solidFill>
                  <a:schemeClr val="tx2"/>
                </a:solidFill>
              </a:rPr>
              <a:t>(INFN- Bologna)</a:t>
            </a:r>
          </a:p>
          <a:p>
            <a:pPr>
              <a:lnSpc>
                <a:spcPct val="90000"/>
              </a:lnSpc>
            </a:pPr>
            <a:r>
              <a:rPr lang="en-US" sz="2400" b="1" dirty="0" smtClean="0">
                <a:solidFill>
                  <a:schemeClr val="tx2"/>
                </a:solidFill>
              </a:rPr>
              <a:t>Gabriele </a:t>
            </a:r>
            <a:r>
              <a:rPr lang="en-US" sz="2400" b="1" dirty="0" err="1" smtClean="0">
                <a:solidFill>
                  <a:schemeClr val="tx2"/>
                </a:solidFill>
              </a:rPr>
              <a:t>Compostella</a:t>
            </a:r>
            <a:r>
              <a:rPr lang="en-US" sz="2400" b="1" dirty="0" smtClean="0">
                <a:solidFill>
                  <a:schemeClr val="tx2"/>
                </a:solidFill>
              </a:rPr>
              <a:t>, Antonio Cuomo, Donatella </a:t>
            </a:r>
            <a:r>
              <a:rPr lang="en-US" sz="2400" b="1" dirty="0" err="1" smtClean="0">
                <a:solidFill>
                  <a:schemeClr val="tx2"/>
                </a:solidFill>
              </a:rPr>
              <a:t>Lucchesi</a:t>
            </a:r>
            <a:r>
              <a:rPr lang="en-US" sz="2400" b="1" dirty="0" smtClean="0">
                <a:solidFill>
                  <a:schemeClr val="tx2"/>
                </a:solidFill>
              </a:rPr>
              <a:t>,, Simone Pagan (INFN – </a:t>
            </a:r>
            <a:r>
              <a:rPr lang="en-US" sz="2400" b="1" dirty="0" err="1" smtClean="0">
                <a:solidFill>
                  <a:schemeClr val="tx2"/>
                </a:solidFill>
              </a:rPr>
              <a:t>Padova</a:t>
            </a:r>
            <a:r>
              <a:rPr lang="en-US" sz="2400" b="1" dirty="0" smtClean="0">
                <a:solidFill>
                  <a:schemeClr val="tx2"/>
                </a:solidFill>
              </a:rPr>
              <a:t>) </a:t>
            </a:r>
          </a:p>
          <a:p>
            <a:pPr>
              <a:lnSpc>
                <a:spcPct val="90000"/>
              </a:lnSpc>
            </a:pPr>
            <a:r>
              <a:rPr lang="en-US" sz="2400" b="1" dirty="0" smtClean="0">
                <a:solidFill>
                  <a:schemeClr val="tx2"/>
                </a:solidFill>
              </a:rPr>
              <a:t>Doug Benjamin (Duke University)</a:t>
            </a:r>
          </a:p>
          <a:p>
            <a:pPr>
              <a:lnSpc>
                <a:spcPct val="90000"/>
              </a:lnSpc>
            </a:pPr>
            <a:r>
              <a:rPr lang="en-US" sz="2400" b="1" dirty="0" smtClean="0">
                <a:solidFill>
                  <a:schemeClr val="tx2"/>
                </a:solidFill>
              </a:rPr>
              <a:t>Robert Illingworth (</a:t>
            </a:r>
            <a:r>
              <a:rPr lang="en-US" sz="2400" b="1" dirty="0" err="1" smtClean="0">
                <a:solidFill>
                  <a:schemeClr val="tx2"/>
                </a:solidFill>
              </a:rPr>
              <a:t>Fermilab</a:t>
            </a:r>
            <a:r>
              <a:rPr lang="en-US" sz="2400" b="1" dirty="0" smtClean="0">
                <a:solidFill>
                  <a:schemeClr val="tx2"/>
                </a:solidFill>
              </a:rPr>
              <a:t>)</a:t>
            </a:r>
          </a:p>
          <a:p>
            <a:pPr>
              <a:lnSpc>
                <a:spcPct val="90000"/>
              </a:lnSpc>
            </a:pPr>
            <a:endParaRPr lang="en-US" sz="2400" b="1" dirty="0" smtClean="0">
              <a:solidFill>
                <a:schemeClr val="tx2"/>
              </a:solidFill>
            </a:endParaRPr>
          </a:p>
          <a:p>
            <a:pPr>
              <a:lnSpc>
                <a:spcPct val="90000"/>
              </a:lnSpc>
            </a:pPr>
            <a:r>
              <a:rPr lang="en-US" sz="2400" b="1" dirty="0" smtClean="0">
                <a:solidFill>
                  <a:schemeClr val="tx2"/>
                </a:solidFill>
              </a:rPr>
              <a:t>3</a:t>
            </a:r>
            <a:r>
              <a:rPr lang="en-US" sz="2400" b="1" baseline="30000" dirty="0" smtClean="0">
                <a:solidFill>
                  <a:schemeClr val="tx2"/>
                </a:solidFill>
              </a:rPr>
              <a:t>rd</a:t>
            </a:r>
            <a:r>
              <a:rPr lang="en-US" sz="2400" b="1" dirty="0" smtClean="0">
                <a:solidFill>
                  <a:schemeClr val="tx2"/>
                </a:solidFill>
              </a:rPr>
              <a:t> February, 2009</a:t>
            </a:r>
          </a:p>
          <a:p>
            <a:pPr>
              <a:lnSpc>
                <a:spcPct val="90000"/>
              </a:lnSpc>
            </a:pPr>
            <a:r>
              <a:rPr lang="en-US" sz="2400" b="1" dirty="0" smtClean="0">
                <a:solidFill>
                  <a:schemeClr val="tx2"/>
                </a:solidFill>
              </a:rPr>
              <a:t>CDF Offline Meeting, </a:t>
            </a:r>
            <a:r>
              <a:rPr lang="en-US" sz="2400" b="1" dirty="0" err="1" smtClean="0">
                <a:solidFill>
                  <a:schemeClr val="tx2"/>
                </a:solidFill>
              </a:rPr>
              <a:t>Fermilab</a:t>
            </a:r>
            <a:endParaRPr lang="en-US" sz="2400" b="1" dirty="0" smtClean="0">
              <a:solidFill>
                <a:schemeClr val="tx2"/>
              </a:solidFill>
            </a:endParaRPr>
          </a:p>
          <a:p>
            <a:pPr>
              <a:lnSpc>
                <a:spcPct val="90000"/>
              </a:lnSpc>
            </a:pPr>
            <a:endParaRPr lang="en-US" sz="2100" b="1"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no. of job sections</a:t>
            </a:r>
            <a:endParaRPr lang="en-US" dirty="0"/>
          </a:p>
        </p:txBody>
      </p:sp>
      <p:pic>
        <p:nvPicPr>
          <p:cNvPr id="5" name="Content Placeholder 4" descr="nSec.jpeg"/>
          <p:cNvPicPr>
            <a:picLocks noGrp="1" noChangeAspect="1"/>
          </p:cNvPicPr>
          <p:nvPr>
            <p:ph sz="half" idx="1"/>
          </p:nvPr>
        </p:nvPicPr>
        <p:blipFill>
          <a:blip r:embed="rId2"/>
          <a:stretch>
            <a:fillRect/>
          </a:stretch>
        </p:blipFill>
        <p:spPr>
          <a:xfrm>
            <a:off x="457200" y="2162651"/>
            <a:ext cx="4152900" cy="3218498"/>
          </a:xfrm>
        </p:spPr>
      </p:pic>
      <p:sp>
        <p:nvSpPr>
          <p:cNvPr id="8" name="Content Placeholder 7"/>
          <p:cNvSpPr>
            <a:spLocks noGrp="1"/>
          </p:cNvSpPr>
          <p:nvPr>
            <p:ph sz="half" idx="2"/>
          </p:nvPr>
        </p:nvSpPr>
        <p:spPr>
          <a:xfrm>
            <a:off x="4762500" y="1066800"/>
            <a:ext cx="4152900" cy="3124200"/>
          </a:xfrm>
        </p:spPr>
        <p:txBody>
          <a:bodyPr/>
          <a:lstStyle/>
          <a:p>
            <a:r>
              <a:rPr lang="en-US" sz="2000" dirty="0" smtClean="0"/>
              <a:t>No. outside the circle represents no. of section being submitted in a single job</a:t>
            </a:r>
          </a:p>
          <a:p>
            <a:r>
              <a:rPr lang="en-US" sz="2000" dirty="0" smtClean="0"/>
              <a:t> No. inside  the circle represents total no. of section being submitted for the test framework.</a:t>
            </a:r>
          </a:p>
          <a:p>
            <a:r>
              <a:rPr lang="en-US" sz="2000" dirty="0" smtClean="0"/>
              <a:t> For ex:  A job with  1 section had been submitted 56 times, with 2 sections 64 times and so on.</a:t>
            </a:r>
          </a:p>
        </p:txBody>
      </p:sp>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10</a:t>
            </a:fld>
            <a:endParaRPr lang="en-US" dirty="0"/>
          </a:p>
        </p:txBody>
      </p:sp>
      <p:graphicFrame>
        <p:nvGraphicFramePr>
          <p:cNvPr id="9" name="Table 8"/>
          <p:cNvGraphicFramePr>
            <a:graphicFrameLocks noGrp="1"/>
          </p:cNvGraphicFramePr>
          <p:nvPr/>
        </p:nvGraphicFramePr>
        <p:xfrm>
          <a:off x="4648200" y="4343400"/>
          <a:ext cx="4114800" cy="1854200"/>
        </p:xfrm>
        <a:graphic>
          <a:graphicData uri="http://schemas.openxmlformats.org/drawingml/2006/table">
            <a:tbl>
              <a:tblPr firstRow="1" bandRow="1">
                <a:tableStyleId>{5C22544A-7EE6-4342-B048-85BDC9FD1C3A}</a:tableStyleId>
              </a:tblPr>
              <a:tblGrid>
                <a:gridCol w="1105469"/>
                <a:gridCol w="3009331"/>
              </a:tblGrid>
              <a:tr h="370840">
                <a:tc>
                  <a:txBody>
                    <a:bodyPr/>
                    <a:lstStyle/>
                    <a:p>
                      <a:pPr algn="ctr"/>
                      <a:r>
                        <a:rPr lang="en-US" b="1" dirty="0" smtClean="0"/>
                        <a:t>File Type</a:t>
                      </a:r>
                      <a:endParaRPr lang="en-US" b="1" dirty="0"/>
                    </a:p>
                  </a:txBody>
                  <a:tcPr/>
                </a:tc>
                <a:tc>
                  <a:txBody>
                    <a:bodyPr/>
                    <a:lstStyle/>
                    <a:p>
                      <a:pPr algn="ctr"/>
                      <a:r>
                        <a:rPr lang="en-US" b="1" dirty="0" smtClean="0"/>
                        <a:t>File Size</a:t>
                      </a:r>
                      <a:endParaRPr lang="en-US" b="1" dirty="0"/>
                    </a:p>
                  </a:txBody>
                  <a:tcPr/>
                </a:tc>
              </a:tr>
              <a:tr h="370840">
                <a:tc>
                  <a:txBody>
                    <a:bodyPr/>
                    <a:lstStyle/>
                    <a:p>
                      <a:pPr algn="ctr"/>
                      <a:r>
                        <a:rPr lang="en-US" b="1" dirty="0" smtClean="0"/>
                        <a:t>A</a:t>
                      </a:r>
                      <a:endParaRPr lang="en-US" b="1" dirty="0"/>
                    </a:p>
                  </a:txBody>
                  <a:tcPr/>
                </a:tc>
                <a:tc>
                  <a:txBody>
                    <a:bodyPr/>
                    <a:lstStyle/>
                    <a:p>
                      <a:pPr algn="ctr"/>
                      <a:r>
                        <a:rPr lang="en-US" b="1" dirty="0" smtClean="0"/>
                        <a:t>10 MB &lt; size &lt; 100 MB</a:t>
                      </a:r>
                      <a:endParaRPr lang="en-US" b="1" dirty="0"/>
                    </a:p>
                  </a:txBody>
                  <a:tcPr/>
                </a:tc>
              </a:tr>
              <a:tr h="370840">
                <a:tc>
                  <a:txBody>
                    <a:bodyPr/>
                    <a:lstStyle/>
                    <a:p>
                      <a:pPr algn="ctr"/>
                      <a:r>
                        <a:rPr lang="en-US" b="1" dirty="0" smtClean="0"/>
                        <a:t>B</a:t>
                      </a:r>
                      <a:endParaRPr lang="en-US" b="1" dirty="0"/>
                    </a:p>
                  </a:txBody>
                  <a:tcPr/>
                </a:tc>
                <a:tc>
                  <a:txBody>
                    <a:bodyPr/>
                    <a:lstStyle/>
                    <a:p>
                      <a:pPr algn="ctr"/>
                      <a:r>
                        <a:rPr lang="en-US" b="1" dirty="0" smtClean="0"/>
                        <a:t>100 MB &lt;</a:t>
                      </a:r>
                      <a:r>
                        <a:rPr lang="en-US" b="1" baseline="0" dirty="0" smtClean="0"/>
                        <a:t> size &lt; 1 GB</a:t>
                      </a:r>
                      <a:endParaRPr lang="en-US" b="1" dirty="0"/>
                    </a:p>
                  </a:txBody>
                  <a:tcPr/>
                </a:tc>
              </a:tr>
              <a:tr h="370840">
                <a:tc>
                  <a:txBody>
                    <a:bodyPr/>
                    <a:lstStyle/>
                    <a:p>
                      <a:pPr algn="ctr"/>
                      <a:r>
                        <a:rPr lang="en-US" b="1" dirty="0" smtClean="0"/>
                        <a:t>C</a:t>
                      </a:r>
                      <a:endParaRPr lang="en-US" b="1" dirty="0"/>
                    </a:p>
                  </a:txBody>
                  <a:tcPr/>
                </a:tc>
                <a:tc>
                  <a:txBody>
                    <a:bodyPr/>
                    <a:lstStyle/>
                    <a:p>
                      <a:pPr algn="ctr"/>
                      <a:r>
                        <a:rPr lang="en-US" b="1" dirty="0" smtClean="0"/>
                        <a:t>1GB &lt; size &lt; 3 GB</a:t>
                      </a:r>
                      <a:endParaRPr lang="en-US" b="1" dirty="0"/>
                    </a:p>
                  </a:txBody>
                  <a:tcPr/>
                </a:tc>
              </a:tr>
              <a:tr h="370840">
                <a:tc>
                  <a:txBody>
                    <a:bodyPr/>
                    <a:lstStyle/>
                    <a:p>
                      <a:pPr algn="ctr"/>
                      <a:r>
                        <a:rPr lang="en-US" b="1" dirty="0" smtClean="0"/>
                        <a:t>D</a:t>
                      </a:r>
                      <a:endParaRPr lang="en-US" b="1" dirty="0"/>
                    </a:p>
                  </a:txBody>
                  <a:tcPr/>
                </a:tc>
                <a:tc>
                  <a:txBody>
                    <a:bodyPr/>
                    <a:lstStyle/>
                    <a:p>
                      <a:pPr algn="ctr"/>
                      <a:r>
                        <a:rPr lang="en-US" b="1" dirty="0" smtClean="0"/>
                        <a:t>  size &gt; 3 GB</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Description:  On the WN</a:t>
            </a:r>
          </a:p>
        </p:txBody>
      </p:sp>
      <p:sp>
        <p:nvSpPr>
          <p:cNvPr id="11267" name="Content Placeholder 2"/>
          <p:cNvSpPr>
            <a:spLocks noGrp="1"/>
          </p:cNvSpPr>
          <p:nvPr>
            <p:ph idx="1"/>
          </p:nvPr>
        </p:nvSpPr>
        <p:spPr/>
        <p:txBody>
          <a:bodyPr/>
          <a:lstStyle/>
          <a:p>
            <a:r>
              <a:rPr lang="en-US" smtClean="0"/>
              <a:t> </a:t>
            </a:r>
            <a:r>
              <a:rPr lang="en-US" sz="2400" smtClean="0"/>
              <a:t>A pre define storage element (SE) SURL managed by SRM  will be known to each CAF. This predefined SE can also be opportunistic one. Proposed model has the ability to manage the space on SE which has been allotted through fixed lifetime space tokens.</a:t>
            </a:r>
          </a:p>
          <a:p>
            <a:r>
              <a:rPr lang="en-US" sz="2400" smtClean="0"/>
              <a:t>At the completion of job on the WN:</a:t>
            </a:r>
          </a:p>
          <a:p>
            <a:pPr lvl="1"/>
            <a:r>
              <a:rPr lang="en-US" smtClean="0"/>
              <a:t> </a:t>
            </a:r>
            <a:r>
              <a:rPr lang="en-US" sz="2000" smtClean="0"/>
              <a:t>User’s proxy available from  the CAF head node will be used for grid authentication purpose. </a:t>
            </a:r>
          </a:p>
          <a:p>
            <a:pPr lvl="1"/>
            <a:r>
              <a:rPr lang="en-US" sz="2000" smtClean="0"/>
              <a:t> A “JID”  folder on the SE will be created. Its path will be like “SURL/JID”</a:t>
            </a:r>
          </a:p>
          <a:p>
            <a:pPr lvl="1"/>
            <a:r>
              <a:rPr lang="en-US" sz="2000" smtClean="0"/>
              <a:t> All the output and log files from a user’s job will  be transfer to the above JID folder using the available SRM tool on the WN.  One can use either the Fermi SRM  or LCG tools for transferring of files from WN to SE managed by SRM.</a:t>
            </a:r>
          </a:p>
          <a:p>
            <a:pPr lvl="1"/>
            <a:r>
              <a:rPr lang="en-US" sz="2000" smtClean="0"/>
              <a:t>Inform the user regarding the job completion process.</a:t>
            </a:r>
          </a:p>
          <a:p>
            <a:pPr lvl="1">
              <a:buFont typeface="Wingdings" pitchFamily="2" charset="2"/>
              <a:buNone/>
            </a:pPr>
            <a:endParaRPr lang="en-US" smtClean="0"/>
          </a:p>
          <a:p>
            <a:pPr lvl="2">
              <a:buFont typeface="Wingdings" pitchFamily="2" charset="2"/>
              <a:buNone/>
            </a:pPr>
            <a:r>
              <a:rPr lang="en-US" smtClean="0"/>
              <a:t> </a:t>
            </a:r>
          </a:p>
          <a:p>
            <a:endParaRPr lang="en-US" smtClean="0"/>
          </a:p>
        </p:txBody>
      </p:sp>
      <p:sp>
        <p:nvSpPr>
          <p:cNvPr id="11268" name="Slide Number Placeholder 3"/>
          <p:cNvSpPr>
            <a:spLocks noGrp="1"/>
          </p:cNvSpPr>
          <p:nvPr>
            <p:ph type="sldNum" sz="quarter" idx="12"/>
          </p:nvPr>
        </p:nvSpPr>
        <p:spPr>
          <a:noFill/>
        </p:spPr>
        <p:txBody>
          <a:bodyPr/>
          <a:lstStyle/>
          <a:p>
            <a:fld id="{857B53B8-18DA-4486-8563-0F628A27D7AA}"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Transfer Time from WN to its closer SRM </a:t>
            </a:r>
            <a:endParaRPr lang="en-US" sz="3200" dirty="0"/>
          </a:p>
        </p:txBody>
      </p:sp>
      <p:pic>
        <p:nvPicPr>
          <p:cNvPr id="5" name="Content Placeholder 4" descr="trT_WN.png"/>
          <p:cNvPicPr>
            <a:picLocks noGrp="1" noChangeAspect="1"/>
          </p:cNvPicPr>
          <p:nvPr>
            <p:ph idx="1"/>
          </p:nvPr>
        </p:nvPicPr>
        <p:blipFill>
          <a:blip r:embed="rId2"/>
          <a:stretch>
            <a:fillRect/>
          </a:stretch>
        </p:blipFill>
        <p:spPr>
          <a:xfrm>
            <a:off x="1440180" y="1066800"/>
            <a:ext cx="6492240" cy="5410200"/>
          </a:xfrm>
        </p:spPr>
      </p:pic>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Transfer rate from WN to its closer SE</a:t>
            </a:r>
            <a:endParaRPr lang="en-US" sz="3200" dirty="0"/>
          </a:p>
        </p:txBody>
      </p:sp>
      <p:pic>
        <p:nvPicPr>
          <p:cNvPr id="5" name="Content Placeholder 4" descr="trR_WN.png"/>
          <p:cNvPicPr>
            <a:picLocks noGrp="1" noChangeAspect="1"/>
          </p:cNvPicPr>
          <p:nvPr>
            <p:ph idx="1"/>
          </p:nvPr>
        </p:nvPicPr>
        <p:blipFill>
          <a:blip r:embed="rId2"/>
          <a:stretch>
            <a:fillRect/>
          </a:stretch>
        </p:blipFill>
        <p:spPr>
          <a:xfrm>
            <a:off x="1440180" y="1066800"/>
            <a:ext cx="6492240" cy="5410200"/>
          </a:xfrm>
        </p:spPr>
      </p:pic>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Declaration Time from WN </a:t>
            </a:r>
            <a:endParaRPr lang="en-US" dirty="0"/>
          </a:p>
        </p:txBody>
      </p:sp>
      <p:pic>
        <p:nvPicPr>
          <p:cNvPr id="5" name="Content Placeholder 4" descr="DecT_WN.png"/>
          <p:cNvPicPr>
            <a:picLocks noGrp="1" noChangeAspect="1"/>
          </p:cNvPicPr>
          <p:nvPr>
            <p:ph idx="1"/>
          </p:nvPr>
        </p:nvPicPr>
        <p:blipFill>
          <a:blip r:embed="rId2"/>
          <a:stretch>
            <a:fillRect/>
          </a:stretch>
        </p:blipFill>
        <p:spPr>
          <a:xfrm>
            <a:off x="1440180" y="1066800"/>
            <a:ext cx="6492240" cy="5410200"/>
          </a:xfrm>
        </p:spPr>
      </p:pic>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smtClean="0"/>
              <a:t>Description:  Near the SE closer to WN </a:t>
            </a:r>
          </a:p>
        </p:txBody>
      </p:sp>
      <p:sp>
        <p:nvSpPr>
          <p:cNvPr id="12291" name="Content Placeholder 2"/>
          <p:cNvSpPr>
            <a:spLocks noGrp="1"/>
          </p:cNvSpPr>
          <p:nvPr>
            <p:ph idx="1"/>
          </p:nvPr>
        </p:nvSpPr>
        <p:spPr>
          <a:xfrm>
            <a:off x="533400" y="990600"/>
            <a:ext cx="8458200" cy="5410200"/>
          </a:xfrm>
        </p:spPr>
        <p:txBody>
          <a:bodyPr/>
          <a:lstStyle/>
          <a:p>
            <a:r>
              <a:rPr lang="en-US" smtClean="0"/>
              <a:t> </a:t>
            </a:r>
            <a:r>
              <a:rPr lang="en-US" sz="2200" smtClean="0"/>
              <a:t>A predefined SE will act as cache of a SAM station.</a:t>
            </a:r>
          </a:p>
          <a:p>
            <a:r>
              <a:rPr lang="en-US" sz="2200" smtClean="0"/>
              <a:t> Service certificate of station will be used for authentication purpose.</a:t>
            </a:r>
          </a:p>
          <a:p>
            <a:r>
              <a:rPr lang="en-US" sz="2200" smtClean="0"/>
              <a:t> A cronjob  will run on the  station’s pc which check:</a:t>
            </a:r>
          </a:p>
          <a:p>
            <a:pPr lvl="1"/>
            <a:r>
              <a:rPr lang="en-US" smtClean="0"/>
              <a:t> </a:t>
            </a:r>
            <a:r>
              <a:rPr lang="en-US" sz="2100" smtClean="0"/>
              <a:t>Existence of new JID folder  (say 123456) in the SE</a:t>
            </a:r>
          </a:p>
          <a:p>
            <a:pPr lvl="1"/>
            <a:r>
              <a:rPr lang="en-US" sz="2100" smtClean="0"/>
              <a:t> Check status of  JID “123456” from the CAF head node.</a:t>
            </a:r>
          </a:p>
          <a:p>
            <a:pPr marL="1371600" lvl="2" indent="-457200">
              <a:buFont typeface="Garamond" pitchFamily="18" charset="0"/>
              <a:buAutoNum type="arabicPeriod"/>
            </a:pPr>
            <a:r>
              <a:rPr lang="en-US" smtClean="0"/>
              <a:t>If finished, it will go to the next step.  Otherwise go to the next JID folder. </a:t>
            </a:r>
          </a:p>
          <a:p>
            <a:pPr marL="1371600" lvl="2" indent="-457200">
              <a:buFont typeface="Garamond" pitchFamily="18" charset="0"/>
              <a:buAutoNum type="arabicPeriod"/>
            </a:pPr>
            <a:r>
              <a:rPr lang="en-US" smtClean="0"/>
              <a:t> Create a list of files for output and log  files. Now the following steps will be executed individually for each output and log files list.</a:t>
            </a:r>
          </a:p>
          <a:p>
            <a:pPr marL="1828800" lvl="3" indent="-457200">
              <a:buFont typeface="Garamond" pitchFamily="18" charset="0"/>
              <a:buAutoNum type="alphaLcParenR"/>
            </a:pPr>
            <a:r>
              <a:rPr lang="en-US" smtClean="0"/>
              <a:t> Create a file which stores the list of file names. This is needed in case of SRM operation failure.</a:t>
            </a:r>
          </a:p>
          <a:p>
            <a:pPr marL="1828800" lvl="3" indent="-457200">
              <a:buFont typeface="Garamond" pitchFamily="18" charset="0"/>
              <a:buAutoNum type="alphaLcParenR"/>
            </a:pPr>
            <a:r>
              <a:rPr lang="en-US" smtClean="0"/>
              <a:t> Check whether the file  has been declared in SAM or not.  If not, declare the file in SAM using the minimum metadata information.</a:t>
            </a:r>
          </a:p>
          <a:p>
            <a:pPr marL="1828800" lvl="3" indent="-457200">
              <a:buFont typeface="Garamond" pitchFamily="18" charset="0"/>
              <a:buAutoNum type="alphaLcParenR"/>
            </a:pPr>
            <a:r>
              <a:rPr lang="en-US" smtClean="0"/>
              <a:t> Move the files to SAM upload folder</a:t>
            </a:r>
          </a:p>
          <a:p>
            <a:pPr marL="1828800" lvl="3" indent="-457200">
              <a:buFont typeface="Wingdings" pitchFamily="2" charset="2"/>
              <a:buNone/>
            </a:pPr>
            <a:endParaRPr lang="en-US" smtClean="0"/>
          </a:p>
        </p:txBody>
      </p:sp>
      <p:sp>
        <p:nvSpPr>
          <p:cNvPr id="12292" name="Slide Number Placeholder 3"/>
          <p:cNvSpPr>
            <a:spLocks noGrp="1"/>
          </p:cNvSpPr>
          <p:nvPr>
            <p:ph type="sldNum" sz="quarter" idx="12"/>
          </p:nvPr>
        </p:nvSpPr>
        <p:spPr>
          <a:noFill/>
        </p:spPr>
        <p:txBody>
          <a:bodyPr/>
          <a:lstStyle/>
          <a:p>
            <a:fld id="{E9AA56BA-862F-4317-BCA9-AB007FF2536B}"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200" smtClean="0"/>
              <a:t>Description:  Near the SE closer to WN </a:t>
            </a:r>
          </a:p>
        </p:txBody>
      </p:sp>
      <p:sp>
        <p:nvSpPr>
          <p:cNvPr id="3" name="Content Placeholder 2"/>
          <p:cNvSpPr>
            <a:spLocks noGrp="1"/>
          </p:cNvSpPr>
          <p:nvPr>
            <p:ph idx="1"/>
          </p:nvPr>
        </p:nvSpPr>
        <p:spPr/>
        <p:txBody>
          <a:bodyPr/>
          <a:lstStyle/>
          <a:p>
            <a:pPr marL="1371600" lvl="2" indent="-457200">
              <a:buFont typeface="Wingdings" pitchFamily="2" charset="2"/>
              <a:buAutoNum type="alphaLcParenR" startAt="4"/>
              <a:defRPr/>
            </a:pPr>
            <a:r>
              <a:rPr lang="en-US" dirty="0" smtClean="0"/>
              <a:t>Create a dataset from list of files stored on the local disk of PC.  Created in above step (a). Dataset name should be unique. One option is to use the JID and CAF name in the dataset name.</a:t>
            </a:r>
          </a:p>
          <a:p>
            <a:pPr marL="1371600" lvl="2" indent="-457200">
              <a:buFont typeface="Wingdings" pitchFamily="2" charset="2"/>
              <a:buAutoNum type="alphaLcParenR" startAt="4"/>
              <a:defRPr/>
            </a:pPr>
            <a:r>
              <a:rPr lang="en-US" dirty="0" smtClean="0"/>
              <a:t> In the present case, dataset for output and log files are “FILE_CNAFCAF_123456” and “LOG_CNAFCAF_123456”</a:t>
            </a:r>
          </a:p>
          <a:p>
            <a:pPr marL="1371600" lvl="2" indent="-457200">
              <a:buFont typeface="Wingdings" pitchFamily="2" charset="2"/>
              <a:buAutoNum type="alphaLcParenR" startAt="4"/>
              <a:defRPr/>
            </a:pPr>
            <a:r>
              <a:rPr lang="en-US" dirty="0" smtClean="0"/>
              <a:t>  Aware the created dataset to SAM</a:t>
            </a:r>
          </a:p>
          <a:p>
            <a:pPr lvl="3">
              <a:defRPr/>
            </a:pPr>
            <a:r>
              <a:rPr lang="en-US" dirty="0" smtClean="0"/>
              <a:t> SAM will create a space for the created datasets.  If  sufficient space don’t exists, older files will be deleted from the station cache.  </a:t>
            </a:r>
          </a:p>
          <a:p>
            <a:pPr lvl="3">
              <a:defRPr/>
            </a:pPr>
            <a:r>
              <a:rPr lang="en-US" dirty="0" smtClean="0"/>
              <a:t>It is necessary to have sufficient cache space of station so that new dataset gets transfer to destination station cache before its deletion   from the CAF station cache.</a:t>
            </a:r>
          </a:p>
          <a:p>
            <a:pPr lvl="2">
              <a:defRPr/>
            </a:pPr>
            <a:r>
              <a:rPr lang="en-US" dirty="0" smtClean="0"/>
              <a:t> Update log files</a:t>
            </a:r>
          </a:p>
          <a:p>
            <a:pPr lvl="1">
              <a:defRPr/>
            </a:pPr>
            <a:r>
              <a:rPr lang="en-US" dirty="0" smtClean="0"/>
              <a:t>Remove the JID folder “123456”</a:t>
            </a:r>
          </a:p>
          <a:p>
            <a:pPr lvl="1">
              <a:defRPr/>
            </a:pPr>
            <a:r>
              <a:rPr lang="en-US" dirty="0" smtClean="0"/>
              <a:t>Inform user (Not necessarily required).</a:t>
            </a:r>
          </a:p>
          <a:p>
            <a:pPr lvl="1">
              <a:defRPr/>
            </a:pPr>
            <a:r>
              <a:rPr lang="en-US" dirty="0" smtClean="0"/>
              <a:t> Repeat the above steps for next JID folder.</a:t>
            </a:r>
          </a:p>
          <a:p>
            <a:pPr lvl="1">
              <a:defRPr/>
            </a:pPr>
            <a:endParaRPr lang="en-US" dirty="0" smtClean="0"/>
          </a:p>
          <a:p>
            <a:pPr lvl="2">
              <a:buFont typeface="Wingdings" pitchFamily="2" charset="2"/>
              <a:buNone/>
              <a:defRPr/>
            </a:pPr>
            <a:endParaRPr lang="en-US" dirty="0"/>
          </a:p>
        </p:txBody>
      </p:sp>
      <p:sp>
        <p:nvSpPr>
          <p:cNvPr id="13316" name="Slide Number Placeholder 3"/>
          <p:cNvSpPr>
            <a:spLocks noGrp="1"/>
          </p:cNvSpPr>
          <p:nvPr>
            <p:ph type="sldNum" sz="quarter" idx="12"/>
          </p:nvPr>
        </p:nvSpPr>
        <p:spPr>
          <a:noFill/>
        </p:spPr>
        <p:txBody>
          <a:bodyPr/>
          <a:lstStyle/>
          <a:p>
            <a:fld id="{2F957591-B272-42EF-B22E-40DD6C957141}"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Type</a:t>
            </a:r>
            <a:endParaRPr lang="en-US" dirty="0"/>
          </a:p>
        </p:txBody>
      </p:sp>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17</a:t>
            </a:fld>
            <a:endParaRPr lang="en-US"/>
          </a:p>
        </p:txBody>
      </p:sp>
      <p:graphicFrame>
        <p:nvGraphicFramePr>
          <p:cNvPr id="7" name="Table 6"/>
          <p:cNvGraphicFramePr>
            <a:graphicFrameLocks noGrp="1"/>
          </p:cNvGraphicFramePr>
          <p:nvPr/>
        </p:nvGraphicFramePr>
        <p:xfrm>
          <a:off x="1676400" y="2743200"/>
          <a:ext cx="6324600" cy="1854200"/>
        </p:xfrm>
        <a:graphic>
          <a:graphicData uri="http://schemas.openxmlformats.org/drawingml/2006/table">
            <a:tbl>
              <a:tblPr firstRow="1" bandRow="1">
                <a:tableStyleId>{5C22544A-7EE6-4342-B048-85BDC9FD1C3A}</a:tableStyleId>
              </a:tblPr>
              <a:tblGrid>
                <a:gridCol w="1752600"/>
                <a:gridCol w="4572000"/>
              </a:tblGrid>
              <a:tr h="370840">
                <a:tc>
                  <a:txBody>
                    <a:bodyPr/>
                    <a:lstStyle/>
                    <a:p>
                      <a:pPr algn="ctr"/>
                      <a:r>
                        <a:rPr lang="en-US" b="1" dirty="0" smtClean="0"/>
                        <a:t>Dataset Type</a:t>
                      </a:r>
                      <a:endParaRPr lang="en-US" b="1" dirty="0"/>
                    </a:p>
                  </a:txBody>
                  <a:tcPr/>
                </a:tc>
                <a:tc>
                  <a:txBody>
                    <a:bodyPr/>
                    <a:lstStyle/>
                    <a:p>
                      <a:pPr algn="ctr"/>
                      <a:r>
                        <a:rPr lang="en-US" b="1" dirty="0" smtClean="0"/>
                        <a:t>Dataset Size</a:t>
                      </a:r>
                      <a:endParaRPr lang="en-US" b="1" dirty="0"/>
                    </a:p>
                  </a:txBody>
                  <a:tcPr/>
                </a:tc>
              </a:tr>
              <a:tr h="370840">
                <a:tc>
                  <a:txBody>
                    <a:bodyPr/>
                    <a:lstStyle/>
                    <a:p>
                      <a:pPr algn="ctr"/>
                      <a:r>
                        <a:rPr lang="en-US" b="1" dirty="0" smtClean="0"/>
                        <a:t>A</a:t>
                      </a:r>
                      <a:endParaRPr lang="en-US" b="1" dirty="0"/>
                    </a:p>
                  </a:txBody>
                  <a:tcPr/>
                </a:tc>
                <a:tc>
                  <a:txBody>
                    <a:bodyPr/>
                    <a:lstStyle/>
                    <a:p>
                      <a:pPr algn="ctr"/>
                      <a:r>
                        <a:rPr lang="en-US" b="1" dirty="0" smtClean="0"/>
                        <a:t>10 MB &lt; size &lt; 1 GB</a:t>
                      </a:r>
                      <a:endParaRPr lang="en-US" b="1" dirty="0"/>
                    </a:p>
                  </a:txBody>
                  <a:tcPr/>
                </a:tc>
              </a:tr>
              <a:tr h="370840">
                <a:tc>
                  <a:txBody>
                    <a:bodyPr/>
                    <a:lstStyle/>
                    <a:p>
                      <a:pPr algn="ctr"/>
                      <a:r>
                        <a:rPr lang="en-US" b="1" dirty="0" smtClean="0"/>
                        <a:t>B</a:t>
                      </a:r>
                      <a:endParaRPr lang="en-US" b="1" dirty="0"/>
                    </a:p>
                  </a:txBody>
                  <a:tcPr/>
                </a:tc>
                <a:tc>
                  <a:txBody>
                    <a:bodyPr/>
                    <a:lstStyle/>
                    <a:p>
                      <a:pPr algn="ctr"/>
                      <a:r>
                        <a:rPr lang="en-US" b="1" dirty="0" smtClean="0"/>
                        <a:t>1GB &lt;</a:t>
                      </a:r>
                      <a:r>
                        <a:rPr lang="en-US" b="1" baseline="0" dirty="0" smtClean="0"/>
                        <a:t> size &lt;  3 GB</a:t>
                      </a:r>
                      <a:endParaRPr lang="en-US" b="1" dirty="0"/>
                    </a:p>
                  </a:txBody>
                  <a:tcPr/>
                </a:tc>
              </a:tr>
              <a:tr h="370840">
                <a:tc>
                  <a:txBody>
                    <a:bodyPr/>
                    <a:lstStyle/>
                    <a:p>
                      <a:pPr algn="ctr"/>
                      <a:r>
                        <a:rPr lang="en-US" b="1" dirty="0" smtClean="0"/>
                        <a:t>C</a:t>
                      </a:r>
                      <a:endParaRPr lang="en-US" b="1" dirty="0"/>
                    </a:p>
                  </a:txBody>
                  <a:tcPr/>
                </a:tc>
                <a:tc>
                  <a:txBody>
                    <a:bodyPr/>
                    <a:lstStyle/>
                    <a:p>
                      <a:pPr algn="ctr"/>
                      <a:r>
                        <a:rPr lang="en-US" b="1" dirty="0" smtClean="0"/>
                        <a:t>3 GB &lt; size &lt; 10 GB</a:t>
                      </a:r>
                      <a:endParaRPr lang="en-US" b="1" dirty="0"/>
                    </a:p>
                  </a:txBody>
                  <a:tcPr/>
                </a:tc>
              </a:tr>
              <a:tr h="370840">
                <a:tc>
                  <a:txBody>
                    <a:bodyPr/>
                    <a:lstStyle/>
                    <a:p>
                      <a:pPr algn="ctr"/>
                      <a:r>
                        <a:rPr lang="en-US" b="1" dirty="0" smtClean="0"/>
                        <a:t>D</a:t>
                      </a:r>
                      <a:endParaRPr lang="en-US" b="1" dirty="0"/>
                    </a:p>
                  </a:txBody>
                  <a:tcPr/>
                </a:tc>
                <a:tc>
                  <a:txBody>
                    <a:bodyPr/>
                    <a:lstStyle/>
                    <a:p>
                      <a:pPr algn="ctr"/>
                      <a:r>
                        <a:rPr lang="en-US" b="1" dirty="0" smtClean="0"/>
                        <a:t>  size &gt; 10 GB</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Output File Dataset Creation Time </a:t>
            </a:r>
            <a:endParaRPr lang="en-US" sz="3200" dirty="0"/>
          </a:p>
        </p:txBody>
      </p:sp>
      <p:pic>
        <p:nvPicPr>
          <p:cNvPr id="5" name="Content Placeholder 4" descr="DecT_Stat.png"/>
          <p:cNvPicPr>
            <a:picLocks noGrp="1" noChangeAspect="1"/>
          </p:cNvPicPr>
          <p:nvPr>
            <p:ph idx="1"/>
          </p:nvPr>
        </p:nvPicPr>
        <p:blipFill>
          <a:blip r:embed="rId2"/>
          <a:stretch>
            <a:fillRect/>
          </a:stretch>
        </p:blipFill>
        <p:spPr>
          <a:xfrm>
            <a:off x="1447800" y="1219200"/>
            <a:ext cx="6492240" cy="5410200"/>
          </a:xfrm>
        </p:spPr>
      </p:pic>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Log File Dataset Creation Time</a:t>
            </a:r>
            <a:endParaRPr lang="en-US" sz="3200" dirty="0"/>
          </a:p>
        </p:txBody>
      </p:sp>
      <p:pic>
        <p:nvPicPr>
          <p:cNvPr id="5" name="Content Placeholder 4" descr="DecT_Log_Stat.png"/>
          <p:cNvPicPr>
            <a:picLocks noGrp="1" noChangeAspect="1"/>
          </p:cNvPicPr>
          <p:nvPr>
            <p:ph idx="1"/>
          </p:nvPr>
        </p:nvPicPr>
        <p:blipFill>
          <a:blip r:embed="rId2"/>
          <a:stretch>
            <a:fillRect/>
          </a:stretch>
        </p:blipFill>
        <p:spPr>
          <a:xfrm>
            <a:off x="1440180" y="1066800"/>
            <a:ext cx="6492240" cy="5410200"/>
          </a:xfrm>
        </p:spPr>
      </p:pic>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50832CE0-9DD8-4881-B046-53F81F4ED8A4}" type="slidenum">
              <a:rPr lang="en-US" smtClean="0"/>
              <a:pPr/>
              <a:t>2</a:t>
            </a:fld>
            <a:endParaRPr lang="en-US" smtClean="0"/>
          </a:p>
        </p:txBody>
      </p:sp>
      <p:sp>
        <p:nvSpPr>
          <p:cNvPr id="4099" name="Rectangle 2"/>
          <p:cNvSpPr>
            <a:spLocks noGrp="1" noChangeArrowheads="1"/>
          </p:cNvSpPr>
          <p:nvPr>
            <p:ph type="title"/>
          </p:nvPr>
        </p:nvSpPr>
        <p:spPr/>
        <p:txBody>
          <a:bodyPr/>
          <a:lstStyle/>
          <a:p>
            <a:r>
              <a:rPr lang="en-US" sz="4000" smtClean="0"/>
              <a:t>Overview</a:t>
            </a:r>
          </a:p>
        </p:txBody>
      </p:sp>
      <p:sp>
        <p:nvSpPr>
          <p:cNvPr id="4100" name="Rectangle 3"/>
          <p:cNvSpPr>
            <a:spLocks noGrp="1" noChangeArrowheads="1"/>
          </p:cNvSpPr>
          <p:nvPr>
            <p:ph type="body" idx="1"/>
          </p:nvPr>
        </p:nvSpPr>
        <p:spPr>
          <a:xfrm>
            <a:off x="381000" y="1752600"/>
            <a:ext cx="8458200" cy="4114800"/>
          </a:xfrm>
        </p:spPr>
        <p:txBody>
          <a:bodyPr/>
          <a:lstStyle/>
          <a:p>
            <a:pPr>
              <a:lnSpc>
                <a:spcPct val="90000"/>
              </a:lnSpc>
            </a:pPr>
            <a:r>
              <a:rPr lang="it-IT" b="1" dirty="0" smtClean="0"/>
              <a:t>Present MC Prod. Model </a:t>
            </a:r>
          </a:p>
          <a:p>
            <a:pPr>
              <a:lnSpc>
                <a:spcPct val="90000"/>
              </a:lnSpc>
            </a:pPr>
            <a:r>
              <a:rPr lang="it-IT" b="1" dirty="0" smtClean="0"/>
              <a:t>Proposed Model</a:t>
            </a:r>
          </a:p>
          <a:p>
            <a:pPr>
              <a:lnSpc>
                <a:spcPct val="90000"/>
              </a:lnSpc>
            </a:pPr>
            <a:r>
              <a:rPr lang="it-IT" b="1" dirty="0" smtClean="0"/>
              <a:t>Test Framework</a:t>
            </a:r>
          </a:p>
          <a:p>
            <a:pPr>
              <a:lnSpc>
                <a:spcPct val="90000"/>
              </a:lnSpc>
            </a:pPr>
            <a:r>
              <a:rPr lang="it-IT" b="1" dirty="0" smtClean="0"/>
              <a:t>Integration within </a:t>
            </a:r>
            <a:r>
              <a:rPr lang="it-IT" b="1" dirty="0" smtClean="0"/>
              <a:t>CAF</a:t>
            </a:r>
          </a:p>
          <a:p>
            <a:pPr lvl="1">
              <a:lnSpc>
                <a:spcPct val="90000"/>
              </a:lnSpc>
            </a:pPr>
            <a:r>
              <a:rPr lang="it-IT" b="1" dirty="0" smtClean="0"/>
              <a:t>Description: on the WN</a:t>
            </a:r>
            <a:endParaRPr lang="it-IT" b="1" dirty="0" smtClean="0"/>
          </a:p>
          <a:p>
            <a:pPr>
              <a:lnSpc>
                <a:spcPct val="90000"/>
              </a:lnSpc>
            </a:pPr>
            <a:r>
              <a:rPr lang="it-IT" b="1" dirty="0" smtClean="0"/>
              <a:t>Getting File on User’s Desktop</a:t>
            </a:r>
          </a:p>
          <a:p>
            <a:pPr>
              <a:lnSpc>
                <a:spcPct val="90000"/>
              </a:lnSpc>
            </a:pPr>
            <a:r>
              <a:rPr lang="it-IT" b="1" dirty="0" smtClean="0"/>
              <a:t>Future Plan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2800" smtClean="0"/>
              <a:t>Description: Near the SE closer to destination site</a:t>
            </a:r>
          </a:p>
        </p:txBody>
      </p:sp>
      <p:sp>
        <p:nvSpPr>
          <p:cNvPr id="14339" name="Content Placeholder 2"/>
          <p:cNvSpPr>
            <a:spLocks noGrp="1"/>
          </p:cNvSpPr>
          <p:nvPr>
            <p:ph idx="1"/>
          </p:nvPr>
        </p:nvSpPr>
        <p:spPr/>
        <p:txBody>
          <a:bodyPr/>
          <a:lstStyle/>
          <a:p>
            <a:r>
              <a:rPr lang="en-US" sz="2600" smtClean="0"/>
              <a:t>Due to non availability of SRM at Fermilab for CDF, the destination site is UCSD in the present case.  </a:t>
            </a:r>
          </a:p>
          <a:p>
            <a:r>
              <a:rPr lang="en-US" sz="2600" smtClean="0"/>
              <a:t> SE will act as cache of another SAM station.</a:t>
            </a:r>
          </a:p>
          <a:p>
            <a:r>
              <a:rPr lang="en-US" sz="2600" smtClean="0"/>
              <a:t> A process will run on station’s pc which:</a:t>
            </a:r>
          </a:p>
          <a:p>
            <a:pPr lvl="1"/>
            <a:r>
              <a:rPr lang="en-US" smtClean="0"/>
              <a:t> Prepare a list of dataset entry in SAM database which has been created during  a specific time period.  Presently, we have taken one day before and after of the present time.</a:t>
            </a:r>
          </a:p>
          <a:p>
            <a:pPr lvl="2"/>
            <a:r>
              <a:rPr lang="en-US" smtClean="0"/>
              <a:t> Pick a dataset from the above list.  Create a list of files which constitute the dataset.</a:t>
            </a:r>
          </a:p>
          <a:p>
            <a:pPr lvl="2"/>
            <a:r>
              <a:rPr lang="en-US" smtClean="0"/>
              <a:t> Check the location of file. If the location of file contains the “destination node”, it means file is available at the destination SE.  Otherwise  download the dataset to the cache of the destination station.</a:t>
            </a:r>
          </a:p>
          <a:p>
            <a:pPr lvl="2"/>
            <a:r>
              <a:rPr lang="en-US" smtClean="0"/>
              <a:t> Update log file.</a:t>
            </a:r>
          </a:p>
          <a:p>
            <a:pPr lvl="2"/>
            <a:r>
              <a:rPr lang="en-US" smtClean="0"/>
              <a:t> Go to the next dataset and repeat the above steps.</a:t>
            </a:r>
          </a:p>
          <a:p>
            <a:pPr lvl="1"/>
            <a:endParaRPr lang="en-US" smtClean="0"/>
          </a:p>
          <a:p>
            <a:pPr lvl="2"/>
            <a:endParaRPr lang="en-US" smtClean="0"/>
          </a:p>
        </p:txBody>
      </p:sp>
      <p:sp>
        <p:nvSpPr>
          <p:cNvPr id="14340" name="Slide Number Placeholder 3"/>
          <p:cNvSpPr>
            <a:spLocks noGrp="1"/>
          </p:cNvSpPr>
          <p:nvPr>
            <p:ph type="sldNum" sz="quarter" idx="12"/>
          </p:nvPr>
        </p:nvSpPr>
        <p:spPr>
          <a:noFill/>
        </p:spPr>
        <p:txBody>
          <a:bodyPr/>
          <a:lstStyle/>
          <a:p>
            <a:fld id="{A01B88EE-ED44-4035-8346-B4C44EE4FF3D}"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915400" cy="636587"/>
          </a:xfrm>
        </p:spPr>
        <p:txBody>
          <a:bodyPr/>
          <a:lstStyle/>
          <a:p>
            <a:pPr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Distribution of Transfer Time for Output Dataset</a:t>
            </a:r>
            <a:endParaRPr lang="en-US" sz="3200" dirty="0"/>
          </a:p>
        </p:txBody>
      </p:sp>
      <p:pic>
        <p:nvPicPr>
          <p:cNvPr id="5" name="Content Placeholder 4" descr="TrT_FNAL.png"/>
          <p:cNvPicPr>
            <a:picLocks noGrp="1" noChangeAspect="1"/>
          </p:cNvPicPr>
          <p:nvPr>
            <p:ph idx="1"/>
          </p:nvPr>
        </p:nvPicPr>
        <p:blipFill>
          <a:blip r:embed="rId2"/>
          <a:stretch>
            <a:fillRect/>
          </a:stretch>
        </p:blipFill>
        <p:spPr>
          <a:xfrm>
            <a:off x="1440180" y="1066800"/>
            <a:ext cx="6492240" cy="5410200"/>
          </a:xfrm>
        </p:spPr>
      </p:pic>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636587"/>
          </a:xfrm>
        </p:spPr>
        <p:txBody>
          <a:bodyPr/>
          <a:lstStyle/>
          <a:p>
            <a:r>
              <a:rPr lang="en-US" sz="3200" dirty="0" smtClean="0"/>
              <a:t>Distribution of Transfer Rate for Output Dataset</a:t>
            </a:r>
            <a:endParaRPr lang="en-US" sz="3200" dirty="0"/>
          </a:p>
        </p:txBody>
      </p:sp>
      <p:pic>
        <p:nvPicPr>
          <p:cNvPr id="5" name="Content Placeholder 4" descr="TrR_FNAL.png"/>
          <p:cNvPicPr>
            <a:picLocks noGrp="1" noChangeAspect="1"/>
          </p:cNvPicPr>
          <p:nvPr>
            <p:ph idx="1"/>
          </p:nvPr>
        </p:nvPicPr>
        <p:blipFill>
          <a:blip r:embed="rId2"/>
          <a:stretch>
            <a:fillRect/>
          </a:stretch>
        </p:blipFill>
        <p:spPr>
          <a:xfrm>
            <a:off x="1440180" y="1066800"/>
            <a:ext cx="6492240" cy="5410200"/>
          </a:xfrm>
        </p:spPr>
      </p:pic>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Getting files on User’s Desktop</a:t>
            </a:r>
          </a:p>
        </p:txBody>
      </p:sp>
      <p:sp>
        <p:nvSpPr>
          <p:cNvPr id="15363" name="Content Placeholder 2"/>
          <p:cNvSpPr>
            <a:spLocks noGrp="1"/>
          </p:cNvSpPr>
          <p:nvPr>
            <p:ph idx="1"/>
          </p:nvPr>
        </p:nvSpPr>
        <p:spPr>
          <a:xfrm>
            <a:off x="457200" y="990600"/>
            <a:ext cx="8458200" cy="5410200"/>
          </a:xfrm>
        </p:spPr>
        <p:txBody>
          <a:bodyPr/>
          <a:lstStyle/>
          <a:p>
            <a:r>
              <a:rPr lang="en-US" sz="2000" dirty="0" smtClean="0"/>
              <a:t>Requirements on user’s desktop:</a:t>
            </a:r>
          </a:p>
          <a:p>
            <a:pPr lvl="1"/>
            <a:r>
              <a:rPr lang="en-US" sz="1800" dirty="0" smtClean="0"/>
              <a:t>A SAM station environment with its service certificate installed .</a:t>
            </a:r>
          </a:p>
          <a:p>
            <a:pPr lvl="1"/>
            <a:r>
              <a:rPr lang="en-US" sz="1800" dirty="0" smtClean="0"/>
              <a:t> Fermi SRM client “</a:t>
            </a:r>
            <a:r>
              <a:rPr lang="en-US" sz="1800" dirty="0" err="1" smtClean="0"/>
              <a:t>srmcp</a:t>
            </a:r>
            <a:r>
              <a:rPr lang="en-US" sz="1800" dirty="0" smtClean="0"/>
              <a:t>”</a:t>
            </a:r>
          </a:p>
          <a:p>
            <a:r>
              <a:rPr lang="en-US" sz="2000" dirty="0" smtClean="0"/>
              <a:t>File query:</a:t>
            </a:r>
          </a:p>
          <a:p>
            <a:pPr lvl="1"/>
            <a:r>
              <a:rPr lang="en-US" sz="1800" dirty="0" smtClean="0"/>
              <a:t>User’s will know the dataset name in advance corresponding to a JID. Since dataset  name will follow a fix syntax.</a:t>
            </a:r>
          </a:p>
          <a:p>
            <a:pPr lvl="1"/>
            <a:r>
              <a:rPr lang="en-US" sz="1800" dirty="0" smtClean="0"/>
              <a:t> User’s can query the list of files which matches dataset using the </a:t>
            </a:r>
            <a:r>
              <a:rPr lang="en-US" sz="1800" dirty="0" err="1" smtClean="0"/>
              <a:t>sam</a:t>
            </a:r>
            <a:r>
              <a:rPr lang="en-US" sz="1800" dirty="0" smtClean="0"/>
              <a:t> command “</a:t>
            </a:r>
            <a:r>
              <a:rPr lang="en-US" sz="1800" dirty="0" err="1" smtClean="0"/>
              <a:t>sam</a:t>
            </a:r>
            <a:r>
              <a:rPr lang="en-US" sz="1800" dirty="0" smtClean="0"/>
              <a:t> list files --dim=“&lt;</a:t>
            </a:r>
            <a:r>
              <a:rPr lang="en-US" sz="1800" dirty="0" err="1" smtClean="0"/>
              <a:t>datasetName</a:t>
            </a:r>
            <a:r>
              <a:rPr lang="en-US" sz="1800" dirty="0" smtClean="0"/>
              <a:t>&gt;</a:t>
            </a:r>
          </a:p>
          <a:p>
            <a:pPr lvl="1"/>
            <a:r>
              <a:rPr lang="en-US" sz="1800" dirty="0" smtClean="0"/>
              <a:t> File location:</a:t>
            </a:r>
          </a:p>
          <a:p>
            <a:pPr lvl="2"/>
            <a:r>
              <a:rPr lang="en-US" sz="1800" dirty="0" smtClean="0"/>
              <a:t> </a:t>
            </a:r>
            <a:r>
              <a:rPr lang="en-US" sz="1600" dirty="0" smtClean="0"/>
              <a:t>Command “</a:t>
            </a:r>
            <a:r>
              <a:rPr lang="en-US" sz="1600" dirty="0" err="1" smtClean="0"/>
              <a:t>sam</a:t>
            </a:r>
            <a:r>
              <a:rPr lang="en-US" sz="1600" dirty="0" smtClean="0"/>
              <a:t> locate &lt;</a:t>
            </a:r>
            <a:r>
              <a:rPr lang="en-US" sz="1600" dirty="0" err="1" smtClean="0"/>
              <a:t>fileName</a:t>
            </a:r>
            <a:r>
              <a:rPr lang="en-US" sz="1600" dirty="0" smtClean="0"/>
              <a:t>&gt;” tells the location of file name. </a:t>
            </a:r>
          </a:p>
          <a:p>
            <a:r>
              <a:rPr lang="en-US" sz="2000" dirty="0" smtClean="0"/>
              <a:t>Getting file on desktop:</a:t>
            </a:r>
          </a:p>
          <a:p>
            <a:pPr lvl="1"/>
            <a:r>
              <a:rPr lang="en-US" sz="1800" dirty="0" smtClean="0"/>
              <a:t> Command “</a:t>
            </a:r>
            <a:r>
              <a:rPr lang="en-US" sz="1800" dirty="0" err="1" smtClean="0"/>
              <a:t>sam</a:t>
            </a:r>
            <a:r>
              <a:rPr lang="en-US" sz="1800" dirty="0" smtClean="0"/>
              <a:t> get dataset –</a:t>
            </a:r>
            <a:r>
              <a:rPr lang="en-US" sz="1800" dirty="0" err="1" smtClean="0"/>
              <a:t>defName</a:t>
            </a:r>
            <a:r>
              <a:rPr lang="en-US" sz="1800" dirty="0" smtClean="0"/>
              <a:t>=&lt;</a:t>
            </a:r>
            <a:r>
              <a:rPr lang="en-US" sz="1800" dirty="0" err="1" smtClean="0"/>
              <a:t>datasetName</a:t>
            </a:r>
            <a:r>
              <a:rPr lang="en-US" sz="1800" dirty="0" smtClean="0"/>
              <a:t>&gt; --group=test –</a:t>
            </a:r>
            <a:r>
              <a:rPr lang="en-US" sz="1800" dirty="0" err="1" smtClean="0"/>
              <a:t>downloadPlugin</a:t>
            </a:r>
            <a:r>
              <a:rPr lang="en-US" sz="1800" dirty="0" smtClean="0"/>
              <a:t>=</a:t>
            </a:r>
            <a:r>
              <a:rPr lang="en-US" sz="1800" dirty="0" err="1" smtClean="0"/>
              <a:t>srmcp</a:t>
            </a:r>
            <a:r>
              <a:rPr lang="en-US" sz="1800" dirty="0" smtClean="0"/>
              <a:t> “</a:t>
            </a:r>
          </a:p>
          <a:p>
            <a:pPr lvl="1"/>
            <a:r>
              <a:rPr lang="en-US" sz="1800" dirty="0" smtClean="0"/>
              <a:t> Presently, setting up the station for doing the above test.</a:t>
            </a:r>
          </a:p>
          <a:p>
            <a:pPr lvl="1"/>
            <a:r>
              <a:rPr lang="en-US" sz="1800" dirty="0" smtClean="0"/>
              <a:t>Request has been made for the service certificate of new station “</a:t>
            </a:r>
            <a:r>
              <a:rPr lang="en-US" sz="1800" dirty="0" err="1" smtClean="0"/>
              <a:t>cdf-srmtest</a:t>
            </a:r>
            <a:r>
              <a:rPr lang="en-US" sz="1800" dirty="0" smtClean="0"/>
              <a:t>”  </a:t>
            </a:r>
          </a:p>
          <a:p>
            <a:r>
              <a:rPr lang="en-US" sz="2000" dirty="0" smtClean="0"/>
              <a:t>A wrapper script can be written such that above changes will be transparent to users.</a:t>
            </a:r>
          </a:p>
        </p:txBody>
      </p:sp>
      <p:sp>
        <p:nvSpPr>
          <p:cNvPr id="15364" name="Slide Number Placeholder 3"/>
          <p:cNvSpPr>
            <a:spLocks noGrp="1"/>
          </p:cNvSpPr>
          <p:nvPr>
            <p:ph type="sldNum" sz="quarter" idx="12"/>
          </p:nvPr>
        </p:nvSpPr>
        <p:spPr>
          <a:noFill/>
        </p:spPr>
        <p:txBody>
          <a:bodyPr/>
          <a:lstStyle/>
          <a:p>
            <a:fld id="{5F881698-8CB6-4173-8239-24981A8E3E21}"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a:t>
            </a:r>
            <a:endParaRPr lang="en-US" dirty="0"/>
          </a:p>
        </p:txBody>
      </p:sp>
      <p:sp>
        <p:nvSpPr>
          <p:cNvPr id="3" name="Content Placeholder 2"/>
          <p:cNvSpPr>
            <a:spLocks noGrp="1"/>
          </p:cNvSpPr>
          <p:nvPr>
            <p:ph idx="1"/>
          </p:nvPr>
        </p:nvSpPr>
        <p:spPr/>
        <p:txBody>
          <a:bodyPr/>
          <a:lstStyle/>
          <a:p>
            <a:r>
              <a:rPr lang="en-US" dirty="0" smtClean="0"/>
              <a:t> </a:t>
            </a:r>
            <a:r>
              <a:rPr lang="en-US" sz="1900" dirty="0" smtClean="0"/>
              <a:t>Used same flavor of SRMs at source and destination sites in the present setup.</a:t>
            </a:r>
          </a:p>
          <a:p>
            <a:r>
              <a:rPr lang="en-US" sz="1900" dirty="0" smtClean="0"/>
              <a:t> Our next goal is to use diff. flavor of SRMs for source and destination sites.</a:t>
            </a:r>
          </a:p>
          <a:p>
            <a:pPr lvl="1"/>
            <a:r>
              <a:rPr lang="en-US" sz="1800" dirty="0" smtClean="0"/>
              <a:t> </a:t>
            </a:r>
            <a:r>
              <a:rPr lang="en-US" sz="1800" dirty="0" err="1" smtClean="0"/>
              <a:t>SToRM</a:t>
            </a:r>
            <a:r>
              <a:rPr lang="en-US" sz="1800" dirty="0" smtClean="0"/>
              <a:t> to </a:t>
            </a:r>
            <a:r>
              <a:rPr lang="en-US" sz="1800" dirty="0" err="1" smtClean="0"/>
              <a:t>dCache</a:t>
            </a:r>
            <a:endParaRPr lang="en-US" sz="1800" dirty="0" smtClean="0"/>
          </a:p>
          <a:p>
            <a:pPr lvl="2"/>
            <a:r>
              <a:rPr lang="en-US" sz="1800" dirty="0" smtClean="0"/>
              <a:t>Waiting for the support of service certificate in </a:t>
            </a:r>
            <a:r>
              <a:rPr lang="en-US" sz="1800" dirty="0" err="1" smtClean="0"/>
              <a:t>StoRM</a:t>
            </a:r>
            <a:endParaRPr lang="en-US" sz="1800" dirty="0" smtClean="0"/>
          </a:p>
          <a:p>
            <a:pPr lvl="1"/>
            <a:r>
              <a:rPr lang="en-US" sz="1800" dirty="0" smtClean="0"/>
              <a:t> </a:t>
            </a:r>
            <a:r>
              <a:rPr lang="en-US" sz="1800" dirty="0" err="1" smtClean="0"/>
              <a:t>BestMan</a:t>
            </a:r>
            <a:r>
              <a:rPr lang="en-US" sz="1800" dirty="0" smtClean="0"/>
              <a:t> to </a:t>
            </a:r>
            <a:r>
              <a:rPr lang="en-US" sz="1800" dirty="0" err="1" smtClean="0"/>
              <a:t>dCache</a:t>
            </a:r>
            <a:r>
              <a:rPr lang="en-US" sz="1800" dirty="0" smtClean="0"/>
              <a:t> </a:t>
            </a:r>
          </a:p>
          <a:p>
            <a:pPr lvl="2"/>
            <a:r>
              <a:rPr lang="en-US" sz="1800" dirty="0" smtClean="0"/>
              <a:t>Got some space in the SE managed by </a:t>
            </a:r>
            <a:r>
              <a:rPr lang="en-US" sz="1800" dirty="0" err="1" smtClean="0"/>
              <a:t>BestMan</a:t>
            </a:r>
            <a:r>
              <a:rPr lang="en-US" sz="1800" dirty="0" smtClean="0"/>
              <a:t> at  University of Nebraska </a:t>
            </a:r>
          </a:p>
          <a:p>
            <a:r>
              <a:rPr lang="en-US" sz="1900" dirty="0" smtClean="0"/>
              <a:t>For more robust test, we need more </a:t>
            </a:r>
            <a:r>
              <a:rPr lang="en-US" sz="1900" dirty="0" err="1" smtClean="0"/>
              <a:t>sam</a:t>
            </a:r>
            <a:r>
              <a:rPr lang="en-US" sz="1900" dirty="0" smtClean="0"/>
              <a:t> account for setting up the station  for new SE.</a:t>
            </a:r>
          </a:p>
          <a:p>
            <a:r>
              <a:rPr lang="en-US" sz="1900" dirty="0" smtClean="0"/>
              <a:t> We are in touch with LCG and OSG people for getting SE closer to WN. </a:t>
            </a:r>
          </a:p>
          <a:p>
            <a:pPr lvl="1"/>
            <a:r>
              <a:rPr lang="en-US" sz="1800" dirty="0" smtClean="0"/>
              <a:t> Like at CNAF, we have couple of </a:t>
            </a:r>
            <a:r>
              <a:rPr lang="en-US" sz="1800" dirty="0" err="1" smtClean="0"/>
              <a:t>Tera</a:t>
            </a:r>
            <a:r>
              <a:rPr lang="en-US" sz="1800" dirty="0" smtClean="0"/>
              <a:t> Bytes </a:t>
            </a:r>
            <a:r>
              <a:rPr lang="en-US" sz="1800" dirty="0" smtClean="0"/>
              <a:t>of space on SE</a:t>
            </a:r>
          </a:p>
          <a:p>
            <a:pPr lvl="1"/>
            <a:r>
              <a:rPr lang="en-US" sz="1800" dirty="0" smtClean="0"/>
              <a:t> OSG people has given assurance for arranging SE managed by SRM closer to their computing sites.</a:t>
            </a:r>
          </a:p>
          <a:p>
            <a:r>
              <a:rPr lang="en-US" sz="1900" dirty="0" smtClean="0"/>
              <a:t>But, everything depends on availability of SE managed by SRM at FNAL. Is CDF will have their dedicated SRM at FNAL or they will use the opportunistic one ?  </a:t>
            </a:r>
            <a:r>
              <a:rPr lang="en-US" sz="1900" i="1" dirty="0" smtClean="0"/>
              <a:t>We would like to know the opinion from CDF offline group leaders.</a:t>
            </a:r>
            <a:endParaRPr lang="en-US" sz="1900" i="1" dirty="0"/>
          </a:p>
        </p:txBody>
      </p:sp>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Acknowledgement !</a:t>
            </a:r>
          </a:p>
        </p:txBody>
      </p:sp>
      <p:sp>
        <p:nvSpPr>
          <p:cNvPr id="18435" name="Content Placeholder 2"/>
          <p:cNvSpPr>
            <a:spLocks noGrp="1"/>
          </p:cNvSpPr>
          <p:nvPr>
            <p:ph idx="1"/>
          </p:nvPr>
        </p:nvSpPr>
        <p:spPr/>
        <p:txBody>
          <a:bodyPr/>
          <a:lstStyle/>
          <a:p>
            <a:pPr>
              <a:buFont typeface="Wingdings" pitchFamily="2" charset="2"/>
              <a:buNone/>
            </a:pPr>
            <a:endParaRPr lang="en-US" i="1" dirty="0" smtClean="0"/>
          </a:p>
          <a:p>
            <a:pPr>
              <a:buFont typeface="Wingdings" pitchFamily="2" charset="2"/>
              <a:buNone/>
            </a:pPr>
            <a:endParaRPr lang="en-US" i="1" dirty="0" smtClean="0"/>
          </a:p>
          <a:p>
            <a:pPr>
              <a:buFont typeface="Wingdings" pitchFamily="2" charset="2"/>
              <a:buNone/>
            </a:pPr>
            <a:endParaRPr lang="en-US" i="1" dirty="0" smtClean="0"/>
          </a:p>
          <a:p>
            <a:pPr algn="ctr">
              <a:buNone/>
            </a:pPr>
            <a:r>
              <a:rPr lang="en-US" i="1" dirty="0" smtClean="0"/>
              <a:t> We would like to thank Frank </a:t>
            </a:r>
            <a:r>
              <a:rPr lang="en-US" i="1" dirty="0" err="1" smtClean="0"/>
              <a:t>Wuerthwein</a:t>
            </a:r>
            <a:r>
              <a:rPr lang="en-US" i="1" dirty="0" smtClean="0"/>
              <a:t> and </a:t>
            </a:r>
            <a:r>
              <a:rPr lang="en-US" i="1" dirty="0" err="1" smtClean="0"/>
              <a:t>Abhishek</a:t>
            </a:r>
            <a:r>
              <a:rPr lang="en-US" i="1" dirty="0" smtClean="0"/>
              <a:t> Singh </a:t>
            </a:r>
            <a:r>
              <a:rPr lang="en-US" i="1" dirty="0" err="1" smtClean="0"/>
              <a:t>Rana</a:t>
            </a:r>
            <a:r>
              <a:rPr lang="en-US" i="1" dirty="0" smtClean="0"/>
              <a:t> (from UCSD),  Thomas </a:t>
            </a:r>
            <a:r>
              <a:rPr lang="en-US" i="1" dirty="0" err="1" smtClean="0"/>
              <a:t>Kuhr</a:t>
            </a:r>
            <a:r>
              <a:rPr lang="en-US" i="1" dirty="0" smtClean="0"/>
              <a:t> (from Karlsruhe), Brian </a:t>
            </a:r>
            <a:r>
              <a:rPr lang="en-US" i="1" dirty="0" err="1" smtClean="0"/>
              <a:t>Bockelman</a:t>
            </a:r>
            <a:r>
              <a:rPr lang="en-US" i="1" dirty="0" smtClean="0"/>
              <a:t> ( from Nebraska), Jon </a:t>
            </a:r>
            <a:r>
              <a:rPr lang="en-US" i="1" dirty="0" err="1" smtClean="0"/>
              <a:t>Bakken</a:t>
            </a:r>
            <a:r>
              <a:rPr lang="en-US" i="1" dirty="0" smtClean="0"/>
              <a:t> (from FNAL),  for providing resources on SRMs !</a:t>
            </a:r>
          </a:p>
        </p:txBody>
      </p:sp>
      <p:sp>
        <p:nvSpPr>
          <p:cNvPr id="18436" name="Slide Number Placeholder 3"/>
          <p:cNvSpPr>
            <a:spLocks noGrp="1"/>
          </p:cNvSpPr>
          <p:nvPr>
            <p:ph type="sldNum" sz="quarter" idx="12"/>
          </p:nvPr>
        </p:nvSpPr>
        <p:spPr>
          <a:noFill/>
        </p:spPr>
        <p:txBody>
          <a:bodyPr/>
          <a:lstStyle/>
          <a:p>
            <a:fld id="{DCB18518-5EC9-430E-9EB4-639BEDB952A8}" type="slidenum">
              <a:rPr lang="en-US" smtClean="0"/>
              <a:pPr/>
              <a:t>25</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76"/>
          <p:cNvSpPr>
            <a:spLocks noGrp="1"/>
          </p:cNvSpPr>
          <p:nvPr>
            <p:ph type="title"/>
          </p:nvPr>
        </p:nvSpPr>
        <p:spPr/>
        <p:txBody>
          <a:bodyPr/>
          <a:lstStyle/>
          <a:p>
            <a:r>
              <a:rPr lang="en-US" dirty="0" smtClean="0"/>
              <a:t>Present CAF MC Prod. Model </a:t>
            </a:r>
          </a:p>
        </p:txBody>
      </p:sp>
      <p:sp>
        <p:nvSpPr>
          <p:cNvPr id="5123" name="Slide Number Placeholder 1"/>
          <p:cNvSpPr>
            <a:spLocks noGrp="1"/>
          </p:cNvSpPr>
          <p:nvPr>
            <p:ph type="sldNum" sz="quarter" idx="12"/>
          </p:nvPr>
        </p:nvSpPr>
        <p:spPr>
          <a:noFill/>
        </p:spPr>
        <p:txBody>
          <a:bodyPr/>
          <a:lstStyle/>
          <a:p>
            <a:fld id="{4090095E-3762-4FD8-B95F-9423519A2EB7}" type="slidenum">
              <a:rPr lang="en-US" smtClean="0"/>
              <a:pPr/>
              <a:t>3</a:t>
            </a:fld>
            <a:endParaRPr lang="en-US" smtClean="0"/>
          </a:p>
        </p:txBody>
      </p:sp>
      <p:pic>
        <p:nvPicPr>
          <p:cNvPr id="17413" name="Picture 2"/>
          <p:cNvPicPr>
            <a:picLocks noChangeAspect="1" noChangeArrowheads="1"/>
          </p:cNvPicPr>
          <p:nvPr/>
        </p:nvPicPr>
        <p:blipFill>
          <a:blip r:embed="rId2"/>
          <a:srcRect/>
          <a:stretch>
            <a:fillRect/>
          </a:stretch>
        </p:blipFill>
        <p:spPr bwMode="auto">
          <a:xfrm>
            <a:off x="4495800" y="2514600"/>
            <a:ext cx="577850" cy="609600"/>
          </a:xfrm>
          <a:prstGeom prst="rect">
            <a:avLst/>
          </a:prstGeom>
          <a:noFill/>
          <a:ln w="9525">
            <a:noFill/>
            <a:miter lim="800000"/>
            <a:headEnd/>
            <a:tailEnd/>
          </a:ln>
        </p:spPr>
      </p:pic>
      <p:pic>
        <p:nvPicPr>
          <p:cNvPr id="17414" name="Picture 2"/>
          <p:cNvPicPr>
            <a:picLocks noChangeAspect="1" noChangeArrowheads="1"/>
          </p:cNvPicPr>
          <p:nvPr/>
        </p:nvPicPr>
        <p:blipFill>
          <a:blip r:embed="rId2"/>
          <a:srcRect/>
          <a:stretch>
            <a:fillRect/>
          </a:stretch>
        </p:blipFill>
        <p:spPr bwMode="auto">
          <a:xfrm>
            <a:off x="4495800" y="1905000"/>
            <a:ext cx="577850" cy="609600"/>
          </a:xfrm>
          <a:prstGeom prst="rect">
            <a:avLst/>
          </a:prstGeom>
          <a:noFill/>
          <a:ln w="9525">
            <a:noFill/>
            <a:miter lim="800000"/>
            <a:headEnd/>
            <a:tailEnd/>
          </a:ln>
        </p:spPr>
      </p:pic>
      <p:pic>
        <p:nvPicPr>
          <p:cNvPr id="17415" name="Picture 2"/>
          <p:cNvPicPr>
            <a:picLocks noChangeAspect="1" noChangeArrowheads="1"/>
          </p:cNvPicPr>
          <p:nvPr/>
        </p:nvPicPr>
        <p:blipFill>
          <a:blip r:embed="rId2"/>
          <a:srcRect/>
          <a:stretch>
            <a:fillRect/>
          </a:stretch>
        </p:blipFill>
        <p:spPr bwMode="auto">
          <a:xfrm>
            <a:off x="4495800" y="1371600"/>
            <a:ext cx="577850" cy="609600"/>
          </a:xfrm>
          <a:prstGeom prst="rect">
            <a:avLst/>
          </a:prstGeom>
          <a:noFill/>
          <a:ln w="9525">
            <a:noFill/>
            <a:miter lim="800000"/>
            <a:headEnd/>
            <a:tailEnd/>
          </a:ln>
        </p:spPr>
      </p:pic>
      <p:sp>
        <p:nvSpPr>
          <p:cNvPr id="17420" name="Rounded Rectangle 15"/>
          <p:cNvSpPr>
            <a:spLocks noChangeArrowheads="1"/>
          </p:cNvSpPr>
          <p:nvPr/>
        </p:nvSpPr>
        <p:spPr bwMode="auto">
          <a:xfrm>
            <a:off x="4495800" y="1371600"/>
            <a:ext cx="609600" cy="1752600"/>
          </a:xfrm>
          <a:prstGeom prst="roundRect">
            <a:avLst>
              <a:gd name="adj" fmla="val 16667"/>
            </a:avLst>
          </a:prstGeom>
          <a:noFill/>
          <a:ln w="50800" algn="ctr">
            <a:solidFill>
              <a:srgbClr val="993300"/>
            </a:solidFill>
            <a:round/>
            <a:headEnd/>
            <a:tailEnd/>
          </a:ln>
        </p:spPr>
        <p:txBody>
          <a:bodyPr/>
          <a:lstStyle/>
          <a:p>
            <a:endParaRPr lang="en-US"/>
          </a:p>
        </p:txBody>
      </p:sp>
      <p:sp>
        <p:nvSpPr>
          <p:cNvPr id="17421" name="Rounded Rectangle 16"/>
          <p:cNvSpPr>
            <a:spLocks noChangeArrowheads="1"/>
          </p:cNvSpPr>
          <p:nvPr/>
        </p:nvSpPr>
        <p:spPr bwMode="auto">
          <a:xfrm>
            <a:off x="2895600" y="1752600"/>
            <a:ext cx="914400" cy="838200"/>
          </a:xfrm>
          <a:prstGeom prst="roundRect">
            <a:avLst>
              <a:gd name="adj" fmla="val 16667"/>
            </a:avLst>
          </a:prstGeom>
          <a:noFill/>
          <a:ln w="50800" algn="ctr">
            <a:solidFill>
              <a:srgbClr val="993300"/>
            </a:solidFill>
            <a:round/>
            <a:headEnd/>
            <a:tailEnd/>
          </a:ln>
        </p:spPr>
        <p:txBody>
          <a:bodyPr/>
          <a:lstStyle/>
          <a:p>
            <a:endParaRPr lang="en-US"/>
          </a:p>
        </p:txBody>
      </p:sp>
      <p:sp>
        <p:nvSpPr>
          <p:cNvPr id="17422" name="Rounded Rectangle 17"/>
          <p:cNvSpPr>
            <a:spLocks noChangeArrowheads="1"/>
          </p:cNvSpPr>
          <p:nvPr/>
        </p:nvSpPr>
        <p:spPr bwMode="auto">
          <a:xfrm>
            <a:off x="457200" y="3733800"/>
            <a:ext cx="762000" cy="762000"/>
          </a:xfrm>
          <a:prstGeom prst="roundRect">
            <a:avLst>
              <a:gd name="adj" fmla="val 16667"/>
            </a:avLst>
          </a:prstGeom>
          <a:noFill/>
          <a:ln w="50800" algn="ctr">
            <a:solidFill>
              <a:srgbClr val="993300"/>
            </a:solidFill>
            <a:round/>
            <a:headEnd/>
            <a:tailEnd/>
          </a:ln>
        </p:spPr>
        <p:txBody>
          <a:bodyPr/>
          <a:lstStyle/>
          <a:p>
            <a:endParaRPr lang="en-US"/>
          </a:p>
        </p:txBody>
      </p:sp>
      <p:sp>
        <p:nvSpPr>
          <p:cNvPr id="26" name="Can 16"/>
          <p:cNvSpPr>
            <a:spLocks noChangeArrowheads="1"/>
          </p:cNvSpPr>
          <p:nvPr/>
        </p:nvSpPr>
        <p:spPr bwMode="auto">
          <a:xfrm>
            <a:off x="5791200" y="1524000"/>
            <a:ext cx="1066800" cy="1143000"/>
          </a:xfrm>
          <a:prstGeom prst="can">
            <a:avLst>
              <a:gd name="adj" fmla="val 25000"/>
            </a:avLst>
          </a:prstGeom>
          <a:solidFill>
            <a:schemeClr val="accent1">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cxnSp>
        <p:nvCxnSpPr>
          <p:cNvPr id="17439" name="Straight Arrow Connector 57"/>
          <p:cNvCxnSpPr>
            <a:cxnSpLocks noChangeShapeType="1"/>
          </p:cNvCxnSpPr>
          <p:nvPr/>
        </p:nvCxnSpPr>
        <p:spPr bwMode="auto">
          <a:xfrm>
            <a:off x="5105400" y="2133600"/>
            <a:ext cx="685800" cy="1588"/>
          </a:xfrm>
          <a:prstGeom prst="straightConnector1">
            <a:avLst/>
          </a:prstGeom>
          <a:noFill/>
          <a:ln w="31750" algn="ctr">
            <a:solidFill>
              <a:srgbClr val="000099"/>
            </a:solidFill>
            <a:round/>
            <a:headEnd/>
            <a:tailEnd type="arrow" w="med" len="med"/>
          </a:ln>
        </p:spPr>
      </p:cxnSp>
      <p:cxnSp>
        <p:nvCxnSpPr>
          <p:cNvPr id="17443" name="Straight Arrow Connector 82"/>
          <p:cNvCxnSpPr>
            <a:cxnSpLocks noChangeShapeType="1"/>
          </p:cNvCxnSpPr>
          <p:nvPr/>
        </p:nvCxnSpPr>
        <p:spPr bwMode="auto">
          <a:xfrm flipV="1">
            <a:off x="5105400" y="2209800"/>
            <a:ext cx="685800" cy="533400"/>
          </a:xfrm>
          <a:prstGeom prst="straightConnector1">
            <a:avLst/>
          </a:prstGeom>
          <a:noFill/>
          <a:ln w="31750" algn="ctr">
            <a:solidFill>
              <a:srgbClr val="000099"/>
            </a:solidFill>
            <a:round/>
            <a:headEnd/>
            <a:tailEnd type="arrow" w="med" len="med"/>
          </a:ln>
        </p:spPr>
      </p:cxnSp>
      <p:sp>
        <p:nvSpPr>
          <p:cNvPr id="17444" name="TextBox 85"/>
          <p:cNvSpPr txBox="1">
            <a:spLocks noChangeArrowheads="1"/>
          </p:cNvSpPr>
          <p:nvPr/>
        </p:nvSpPr>
        <p:spPr bwMode="auto">
          <a:xfrm>
            <a:off x="0" y="3352800"/>
            <a:ext cx="1920875" cy="369888"/>
          </a:xfrm>
          <a:prstGeom prst="rect">
            <a:avLst/>
          </a:prstGeom>
          <a:noFill/>
          <a:ln w="9525">
            <a:noFill/>
            <a:miter lim="800000"/>
            <a:headEnd/>
            <a:tailEnd/>
          </a:ln>
        </p:spPr>
        <p:txBody>
          <a:bodyPr wrap="none">
            <a:spAutoFit/>
          </a:bodyPr>
          <a:lstStyle/>
          <a:p>
            <a:r>
              <a:rPr lang="en-US" b="1"/>
              <a:t>User Desktop</a:t>
            </a:r>
          </a:p>
        </p:txBody>
      </p:sp>
      <p:pic>
        <p:nvPicPr>
          <p:cNvPr id="17445" name="Picture 2"/>
          <p:cNvPicPr>
            <a:picLocks noChangeAspect="1" noChangeArrowheads="1"/>
          </p:cNvPicPr>
          <p:nvPr/>
        </p:nvPicPr>
        <p:blipFill>
          <a:blip r:embed="rId2"/>
          <a:srcRect/>
          <a:stretch>
            <a:fillRect/>
          </a:stretch>
        </p:blipFill>
        <p:spPr bwMode="auto">
          <a:xfrm>
            <a:off x="533400" y="3810000"/>
            <a:ext cx="577850" cy="609600"/>
          </a:xfrm>
          <a:prstGeom prst="rect">
            <a:avLst/>
          </a:prstGeom>
          <a:noFill/>
          <a:ln w="9525">
            <a:noFill/>
            <a:miter lim="800000"/>
            <a:headEnd/>
            <a:tailEnd/>
          </a:ln>
        </p:spPr>
      </p:pic>
      <p:pic>
        <p:nvPicPr>
          <p:cNvPr id="17446" name="Picture 2"/>
          <p:cNvPicPr>
            <a:picLocks noChangeAspect="1" noChangeArrowheads="1"/>
          </p:cNvPicPr>
          <p:nvPr/>
        </p:nvPicPr>
        <p:blipFill>
          <a:blip r:embed="rId2"/>
          <a:srcRect/>
          <a:stretch>
            <a:fillRect/>
          </a:stretch>
        </p:blipFill>
        <p:spPr bwMode="auto">
          <a:xfrm>
            <a:off x="3048000" y="1905000"/>
            <a:ext cx="577850" cy="609600"/>
          </a:xfrm>
          <a:prstGeom prst="rect">
            <a:avLst/>
          </a:prstGeom>
          <a:noFill/>
          <a:ln w="9525">
            <a:noFill/>
            <a:miter lim="800000"/>
            <a:headEnd/>
            <a:tailEnd/>
          </a:ln>
        </p:spPr>
      </p:pic>
      <p:sp>
        <p:nvSpPr>
          <p:cNvPr id="17447" name="TextBox 89"/>
          <p:cNvSpPr txBox="1">
            <a:spLocks noChangeArrowheads="1"/>
          </p:cNvSpPr>
          <p:nvPr/>
        </p:nvSpPr>
        <p:spPr bwMode="auto">
          <a:xfrm>
            <a:off x="2209800" y="1219200"/>
            <a:ext cx="2173288" cy="369888"/>
          </a:xfrm>
          <a:prstGeom prst="rect">
            <a:avLst/>
          </a:prstGeom>
          <a:noFill/>
          <a:ln w="9525">
            <a:noFill/>
            <a:miter lim="800000"/>
            <a:headEnd/>
            <a:tailEnd/>
          </a:ln>
        </p:spPr>
        <p:txBody>
          <a:bodyPr wrap="none">
            <a:spAutoFit/>
          </a:bodyPr>
          <a:lstStyle/>
          <a:p>
            <a:r>
              <a:rPr lang="en-US" b="1"/>
              <a:t>CAF Head Node</a:t>
            </a:r>
          </a:p>
        </p:txBody>
      </p:sp>
      <p:cxnSp>
        <p:nvCxnSpPr>
          <p:cNvPr id="97" name="Straight Arrow Connector 96"/>
          <p:cNvCxnSpPr/>
          <p:nvPr/>
        </p:nvCxnSpPr>
        <p:spPr bwMode="auto">
          <a:xfrm rot="5400000" flipH="1" flipV="1">
            <a:off x="1085850" y="2114550"/>
            <a:ext cx="1943100" cy="1676400"/>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17458" name="TextBox 105"/>
          <p:cNvSpPr txBox="1">
            <a:spLocks noChangeArrowheads="1"/>
          </p:cNvSpPr>
          <p:nvPr/>
        </p:nvSpPr>
        <p:spPr bwMode="auto">
          <a:xfrm>
            <a:off x="5334000" y="2743200"/>
            <a:ext cx="2740025" cy="369888"/>
          </a:xfrm>
          <a:prstGeom prst="rect">
            <a:avLst/>
          </a:prstGeom>
          <a:noFill/>
          <a:ln w="9525">
            <a:noFill/>
            <a:miter lim="800000"/>
            <a:headEnd/>
            <a:tailEnd/>
          </a:ln>
        </p:spPr>
        <p:txBody>
          <a:bodyPr wrap="none">
            <a:spAutoFit/>
          </a:bodyPr>
          <a:lstStyle/>
          <a:p>
            <a:r>
              <a:rPr lang="en-US" b="1"/>
              <a:t>File servers @ FNAL</a:t>
            </a:r>
          </a:p>
        </p:txBody>
      </p:sp>
      <p:sp>
        <p:nvSpPr>
          <p:cNvPr id="17459" name="TextBox 106"/>
          <p:cNvSpPr txBox="1">
            <a:spLocks noChangeArrowheads="1"/>
          </p:cNvSpPr>
          <p:nvPr/>
        </p:nvSpPr>
        <p:spPr bwMode="auto">
          <a:xfrm rot="-2964879">
            <a:off x="958851" y="2776537"/>
            <a:ext cx="1219200" cy="276225"/>
          </a:xfrm>
          <a:prstGeom prst="rect">
            <a:avLst/>
          </a:prstGeom>
          <a:noFill/>
          <a:ln w="9525">
            <a:noFill/>
            <a:miter lim="800000"/>
            <a:headEnd/>
            <a:tailEnd/>
          </a:ln>
        </p:spPr>
        <p:txBody>
          <a:bodyPr>
            <a:spAutoFit/>
          </a:bodyPr>
          <a:lstStyle/>
          <a:p>
            <a:r>
              <a:rPr lang="en-US" sz="1200" b="1"/>
              <a:t> exe tar ball</a:t>
            </a:r>
          </a:p>
        </p:txBody>
      </p:sp>
      <p:cxnSp>
        <p:nvCxnSpPr>
          <p:cNvPr id="63" name="Straight Arrow Connector 57"/>
          <p:cNvCxnSpPr>
            <a:cxnSpLocks noChangeShapeType="1"/>
          </p:cNvCxnSpPr>
          <p:nvPr/>
        </p:nvCxnSpPr>
        <p:spPr bwMode="auto">
          <a:xfrm>
            <a:off x="5105400" y="1676400"/>
            <a:ext cx="685800" cy="381000"/>
          </a:xfrm>
          <a:prstGeom prst="straightConnector1">
            <a:avLst/>
          </a:prstGeom>
          <a:noFill/>
          <a:ln w="31750" algn="ctr">
            <a:solidFill>
              <a:srgbClr val="000099"/>
            </a:solidFill>
            <a:round/>
            <a:headEnd/>
            <a:tailEnd type="arrow" w="med" len="med"/>
          </a:ln>
        </p:spPr>
      </p:cxnSp>
      <p:cxnSp>
        <p:nvCxnSpPr>
          <p:cNvPr id="66" name="Straight Arrow Connector 65"/>
          <p:cNvCxnSpPr/>
          <p:nvPr/>
        </p:nvCxnSpPr>
        <p:spPr bwMode="auto">
          <a:xfrm flipV="1">
            <a:off x="3810000" y="2135188"/>
            <a:ext cx="685800" cy="36512"/>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175" name="TextBox 105"/>
          <p:cNvSpPr txBox="1">
            <a:spLocks noChangeArrowheads="1"/>
          </p:cNvSpPr>
          <p:nvPr/>
        </p:nvSpPr>
        <p:spPr bwMode="auto">
          <a:xfrm>
            <a:off x="4419600" y="990600"/>
            <a:ext cx="649288" cy="369888"/>
          </a:xfrm>
          <a:prstGeom prst="rect">
            <a:avLst/>
          </a:prstGeom>
          <a:noFill/>
          <a:ln w="9525">
            <a:noFill/>
            <a:miter lim="800000"/>
            <a:headEnd/>
            <a:tailEnd/>
          </a:ln>
        </p:spPr>
        <p:txBody>
          <a:bodyPr>
            <a:spAutoFit/>
          </a:bodyPr>
          <a:lstStyle/>
          <a:p>
            <a:r>
              <a:rPr lang="en-US" b="1"/>
              <a:t>WN</a:t>
            </a:r>
          </a:p>
        </p:txBody>
      </p:sp>
      <p:sp>
        <p:nvSpPr>
          <p:cNvPr id="31" name="Rectangle 30"/>
          <p:cNvSpPr/>
          <p:nvPr/>
        </p:nvSpPr>
        <p:spPr>
          <a:xfrm>
            <a:off x="1905000" y="2971800"/>
            <a:ext cx="6858000" cy="3754438"/>
          </a:xfrm>
          <a:prstGeom prst="rect">
            <a:avLst/>
          </a:prstGeom>
        </p:spPr>
        <p:txBody>
          <a:bodyPr>
            <a:spAutoFit/>
          </a:bodyPr>
          <a:lstStyle/>
          <a:p>
            <a:pPr algn="just">
              <a:buClr>
                <a:srgbClr val="C00000"/>
              </a:buClr>
              <a:buFont typeface="Wingdings" pitchFamily="2" charset="2"/>
              <a:buChar char="v"/>
              <a:defRPr/>
            </a:pPr>
            <a:r>
              <a:rPr lang="en-US" b="1" dirty="0">
                <a:solidFill>
                  <a:srgbClr val="002060"/>
                </a:solidFill>
              </a:rPr>
              <a:t> </a:t>
            </a:r>
            <a:r>
              <a:rPr lang="en-US" b="1" dirty="0">
                <a:solidFill>
                  <a:srgbClr val="FF0000"/>
                </a:solidFill>
              </a:rPr>
              <a:t>Presently, CDF is relying on </a:t>
            </a:r>
            <a:r>
              <a:rPr lang="en-US" b="1" dirty="0" err="1">
                <a:solidFill>
                  <a:srgbClr val="FF0000"/>
                </a:solidFill>
              </a:rPr>
              <a:t>rcp</a:t>
            </a:r>
            <a:r>
              <a:rPr lang="en-US" b="1" dirty="0">
                <a:solidFill>
                  <a:srgbClr val="FF0000"/>
                </a:solidFill>
              </a:rPr>
              <a:t> tool for transfer of  output from WN to destination file servers.  It leads to</a:t>
            </a:r>
          </a:p>
          <a:p>
            <a:pPr lvl="1" algn="just">
              <a:buFont typeface="Wingdings" pitchFamily="2" charset="2"/>
              <a:buChar char="v"/>
              <a:defRPr/>
            </a:pPr>
            <a:r>
              <a:rPr lang="en-US" b="1" dirty="0">
                <a:solidFill>
                  <a:srgbClr val="002060"/>
                </a:solidFill>
              </a:rPr>
              <a:t>  </a:t>
            </a:r>
            <a:r>
              <a:rPr lang="en-US" sz="1600" b="1" dirty="0">
                <a:solidFill>
                  <a:srgbClr val="002060"/>
                </a:solidFill>
              </a:rPr>
              <a:t>Worker nodes are sitting idle just because another WN is transferring files to the fileservers.</a:t>
            </a:r>
          </a:p>
          <a:p>
            <a:pPr lvl="2" algn="l">
              <a:buFont typeface="Wingdings" pitchFamily="2" charset="2"/>
              <a:buChar char="v"/>
              <a:defRPr/>
            </a:pPr>
            <a:r>
              <a:rPr lang="en-US" sz="1400" b="1" dirty="0">
                <a:solidFill>
                  <a:schemeClr val="accent4"/>
                </a:solidFill>
              </a:rPr>
              <a:t>Loss of output from the WN in most of the cases.</a:t>
            </a:r>
          </a:p>
          <a:p>
            <a:pPr lvl="2" algn="l">
              <a:buFont typeface="Wingdings" pitchFamily="2" charset="2"/>
              <a:buChar char="v"/>
              <a:defRPr/>
            </a:pPr>
            <a:r>
              <a:rPr lang="en-US" sz="1400" b="1" dirty="0">
                <a:solidFill>
                  <a:schemeClr val="accent4"/>
                </a:solidFill>
              </a:rPr>
              <a:t>Wastage of CPU and network resources when CDF is utilizing the concept of opportunistic  resources.</a:t>
            </a:r>
          </a:p>
          <a:p>
            <a:pPr lvl="1" algn="just">
              <a:buFont typeface="Wingdings" pitchFamily="2" charset="2"/>
              <a:buChar char="v"/>
              <a:defRPr/>
            </a:pPr>
            <a:r>
              <a:rPr lang="en-US" sz="1600" b="1" dirty="0">
                <a:solidFill>
                  <a:srgbClr val="002060"/>
                </a:solidFill>
              </a:rPr>
              <a:t> No mechanism to deal with the sudden arrival of output from WN at file servers. Especially, happens during the conference period.</a:t>
            </a:r>
          </a:p>
          <a:p>
            <a:pPr lvl="2" algn="just">
              <a:buFont typeface="Wingdings" pitchFamily="2" charset="2"/>
              <a:buChar char="v"/>
              <a:defRPr/>
            </a:pPr>
            <a:r>
              <a:rPr lang="en-US" sz="1400" b="1" dirty="0">
                <a:solidFill>
                  <a:schemeClr val="accent4"/>
                </a:solidFill>
              </a:rPr>
              <a:t>Overloading of available file servers in most of the cases.</a:t>
            </a:r>
          </a:p>
          <a:p>
            <a:pPr lvl="3" algn="just">
              <a:buFont typeface="Wingdings" pitchFamily="2" charset="2"/>
              <a:buChar char="v"/>
              <a:defRPr/>
            </a:pPr>
            <a:r>
              <a:rPr lang="en-US" sz="1400" b="1" dirty="0">
                <a:solidFill>
                  <a:schemeClr val="accent4"/>
                </a:solidFill>
              </a:rPr>
              <a:t> Users have to resubmit the job.</a:t>
            </a:r>
          </a:p>
          <a:p>
            <a:pPr algn="just">
              <a:buClr>
                <a:srgbClr val="C00000"/>
              </a:buClr>
              <a:buFont typeface="Wingdings" pitchFamily="2" charset="2"/>
              <a:buChar char="v"/>
              <a:defRPr/>
            </a:pPr>
            <a:r>
              <a:rPr lang="en-US" b="1" dirty="0">
                <a:solidFill>
                  <a:srgbClr val="002060"/>
                </a:solidFill>
              </a:rPr>
              <a:t> </a:t>
            </a:r>
            <a:r>
              <a:rPr lang="en-US" b="1" dirty="0">
                <a:solidFill>
                  <a:srgbClr val="FF0000"/>
                </a:solidFill>
              </a:rPr>
              <a:t>No catalogue of MC produced files on user basis.</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plus(in)">
                                      <p:cBhvr>
                                        <p:cTn id="7" dur="2000"/>
                                        <p:tgtEl>
                                          <p:spTgt spid="1742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7444"/>
                                        </p:tgtEl>
                                        <p:attrNameLst>
                                          <p:attrName>style.visibility</p:attrName>
                                        </p:attrNameLst>
                                      </p:cBhvr>
                                      <p:to>
                                        <p:strVal val="visible"/>
                                      </p:to>
                                    </p:set>
                                    <p:animEffect transition="in" filter="plus(in)">
                                      <p:cBhvr>
                                        <p:cTn id="10" dur="2000"/>
                                        <p:tgtEl>
                                          <p:spTgt spid="17444"/>
                                        </p:tgtEl>
                                      </p:cBhvr>
                                    </p:animEffect>
                                  </p:childTnLst>
                                </p:cTn>
                              </p:par>
                              <p:par>
                                <p:cTn id="11" presetID="13" presetClass="entr" presetSubtype="16" fill="hold" nodeType="withEffect">
                                  <p:stCondLst>
                                    <p:cond delay="0"/>
                                  </p:stCondLst>
                                  <p:childTnLst>
                                    <p:set>
                                      <p:cBhvr>
                                        <p:cTn id="12" dur="1" fill="hold">
                                          <p:stCondLst>
                                            <p:cond delay="0"/>
                                          </p:stCondLst>
                                        </p:cTn>
                                        <p:tgtEl>
                                          <p:spTgt spid="17445"/>
                                        </p:tgtEl>
                                        <p:attrNameLst>
                                          <p:attrName>style.visibility</p:attrName>
                                        </p:attrNameLst>
                                      </p:cBhvr>
                                      <p:to>
                                        <p:strVal val="visible"/>
                                      </p:to>
                                    </p:set>
                                    <p:animEffect transition="in" filter="plus(in)">
                                      <p:cBhvr>
                                        <p:cTn id="13" dur="2000"/>
                                        <p:tgtEl>
                                          <p:spTgt spid="17445"/>
                                        </p:tgtEl>
                                      </p:cBhvr>
                                    </p:animEffect>
                                  </p:childTnLst>
                                </p:cTn>
                              </p:par>
                              <p:par>
                                <p:cTn id="14" presetID="13" presetClass="entr" presetSubtype="16"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plus(in)">
                                      <p:cBhvr>
                                        <p:cTn id="16" dur="2000"/>
                                        <p:tgtEl>
                                          <p:spTgt spid="97"/>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7459"/>
                                        </p:tgtEl>
                                        <p:attrNameLst>
                                          <p:attrName>style.visibility</p:attrName>
                                        </p:attrNameLst>
                                      </p:cBhvr>
                                      <p:to>
                                        <p:strVal val="visible"/>
                                      </p:to>
                                    </p:set>
                                    <p:animEffect transition="in" filter="plus(in)">
                                      <p:cBhvr>
                                        <p:cTn id="19" dur="2000"/>
                                        <p:tgtEl>
                                          <p:spTgt spid="17459"/>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plus(in)">
                                      <p:cBhvr>
                                        <p:cTn id="22" dur="2000"/>
                                        <p:tgtEl>
                                          <p:spTgt spid="17421"/>
                                        </p:tgtEl>
                                      </p:cBhvr>
                                    </p:animEffect>
                                  </p:childTnLst>
                                </p:cTn>
                              </p:par>
                              <p:par>
                                <p:cTn id="23" presetID="13" presetClass="entr" presetSubtype="16" fill="hold" nodeType="withEffect">
                                  <p:stCondLst>
                                    <p:cond delay="0"/>
                                  </p:stCondLst>
                                  <p:childTnLst>
                                    <p:set>
                                      <p:cBhvr>
                                        <p:cTn id="24" dur="1" fill="hold">
                                          <p:stCondLst>
                                            <p:cond delay="0"/>
                                          </p:stCondLst>
                                        </p:cTn>
                                        <p:tgtEl>
                                          <p:spTgt spid="17446"/>
                                        </p:tgtEl>
                                        <p:attrNameLst>
                                          <p:attrName>style.visibility</p:attrName>
                                        </p:attrNameLst>
                                      </p:cBhvr>
                                      <p:to>
                                        <p:strVal val="visible"/>
                                      </p:to>
                                    </p:set>
                                    <p:animEffect transition="in" filter="plus(in)">
                                      <p:cBhvr>
                                        <p:cTn id="25" dur="2000"/>
                                        <p:tgtEl>
                                          <p:spTgt spid="17446"/>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7447"/>
                                        </p:tgtEl>
                                        <p:attrNameLst>
                                          <p:attrName>style.visibility</p:attrName>
                                        </p:attrNameLst>
                                      </p:cBhvr>
                                      <p:to>
                                        <p:strVal val="visible"/>
                                      </p:to>
                                    </p:set>
                                    <p:animEffect transition="in" filter="plus(in)">
                                      <p:cBhvr>
                                        <p:cTn id="28" dur="2000"/>
                                        <p:tgtEl>
                                          <p:spTgt spid="17447"/>
                                        </p:tgtEl>
                                      </p:cBhvr>
                                    </p:animEffect>
                                  </p:childTnLst>
                                </p:cTn>
                              </p:par>
                              <p:par>
                                <p:cTn id="29" presetID="13" presetClass="entr" presetSubtype="16"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plus(in)">
                                      <p:cBhvr>
                                        <p:cTn id="31" dur="2000"/>
                                        <p:tgtEl>
                                          <p:spTgt spid="66"/>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17420"/>
                                        </p:tgtEl>
                                        <p:attrNameLst>
                                          <p:attrName>style.visibility</p:attrName>
                                        </p:attrNameLst>
                                      </p:cBhvr>
                                      <p:to>
                                        <p:strVal val="visible"/>
                                      </p:to>
                                    </p:set>
                                    <p:animEffect transition="in" filter="plus(in)">
                                      <p:cBhvr>
                                        <p:cTn id="34" dur="2000"/>
                                        <p:tgtEl>
                                          <p:spTgt spid="17420"/>
                                        </p:tgtEl>
                                      </p:cBhvr>
                                    </p:animEffect>
                                  </p:childTnLst>
                                </p:cTn>
                              </p:par>
                              <p:par>
                                <p:cTn id="35" presetID="13" presetClass="entr" presetSubtype="16" fill="hold" nodeType="withEffect">
                                  <p:stCondLst>
                                    <p:cond delay="0"/>
                                  </p:stCondLst>
                                  <p:childTnLst>
                                    <p:set>
                                      <p:cBhvr>
                                        <p:cTn id="36" dur="1" fill="hold">
                                          <p:stCondLst>
                                            <p:cond delay="0"/>
                                          </p:stCondLst>
                                        </p:cTn>
                                        <p:tgtEl>
                                          <p:spTgt spid="17413"/>
                                        </p:tgtEl>
                                        <p:attrNameLst>
                                          <p:attrName>style.visibility</p:attrName>
                                        </p:attrNameLst>
                                      </p:cBhvr>
                                      <p:to>
                                        <p:strVal val="visible"/>
                                      </p:to>
                                    </p:set>
                                    <p:animEffect transition="in" filter="plus(in)">
                                      <p:cBhvr>
                                        <p:cTn id="37" dur="2000"/>
                                        <p:tgtEl>
                                          <p:spTgt spid="17413"/>
                                        </p:tgtEl>
                                      </p:cBhvr>
                                    </p:animEffect>
                                  </p:childTnLst>
                                </p:cTn>
                              </p:par>
                              <p:par>
                                <p:cTn id="38" presetID="13" presetClass="entr" presetSubtype="16" fill="hold" nodeType="withEffect">
                                  <p:stCondLst>
                                    <p:cond delay="0"/>
                                  </p:stCondLst>
                                  <p:childTnLst>
                                    <p:set>
                                      <p:cBhvr>
                                        <p:cTn id="39" dur="1" fill="hold">
                                          <p:stCondLst>
                                            <p:cond delay="0"/>
                                          </p:stCondLst>
                                        </p:cTn>
                                        <p:tgtEl>
                                          <p:spTgt spid="17414"/>
                                        </p:tgtEl>
                                        <p:attrNameLst>
                                          <p:attrName>style.visibility</p:attrName>
                                        </p:attrNameLst>
                                      </p:cBhvr>
                                      <p:to>
                                        <p:strVal val="visible"/>
                                      </p:to>
                                    </p:set>
                                    <p:animEffect transition="in" filter="plus(in)">
                                      <p:cBhvr>
                                        <p:cTn id="40" dur="2000"/>
                                        <p:tgtEl>
                                          <p:spTgt spid="17414"/>
                                        </p:tgtEl>
                                      </p:cBhvr>
                                    </p:animEffect>
                                  </p:childTnLst>
                                </p:cTn>
                              </p:par>
                              <p:par>
                                <p:cTn id="41" presetID="13" presetClass="entr" presetSubtype="16" fill="hold" nodeType="withEffect">
                                  <p:stCondLst>
                                    <p:cond delay="0"/>
                                  </p:stCondLst>
                                  <p:childTnLst>
                                    <p:set>
                                      <p:cBhvr>
                                        <p:cTn id="42" dur="1" fill="hold">
                                          <p:stCondLst>
                                            <p:cond delay="0"/>
                                          </p:stCondLst>
                                        </p:cTn>
                                        <p:tgtEl>
                                          <p:spTgt spid="17415"/>
                                        </p:tgtEl>
                                        <p:attrNameLst>
                                          <p:attrName>style.visibility</p:attrName>
                                        </p:attrNameLst>
                                      </p:cBhvr>
                                      <p:to>
                                        <p:strVal val="visible"/>
                                      </p:to>
                                    </p:set>
                                    <p:animEffect transition="in" filter="plus(in)">
                                      <p:cBhvr>
                                        <p:cTn id="43" dur="2000"/>
                                        <p:tgtEl>
                                          <p:spTgt spid="17415"/>
                                        </p:tgtEl>
                                      </p:cBhvr>
                                    </p:animEffect>
                                  </p:childTnLst>
                                </p:cTn>
                              </p:par>
                              <p:par>
                                <p:cTn id="44" presetID="13" presetClass="entr" presetSubtype="16" fill="hold" grpId="0" nodeType="withEffect">
                                  <p:stCondLst>
                                    <p:cond delay="0"/>
                                  </p:stCondLst>
                                  <p:childTnLst>
                                    <p:set>
                                      <p:cBhvr>
                                        <p:cTn id="45" dur="1" fill="hold">
                                          <p:stCondLst>
                                            <p:cond delay="0"/>
                                          </p:stCondLst>
                                        </p:cTn>
                                        <p:tgtEl>
                                          <p:spTgt spid="175"/>
                                        </p:tgtEl>
                                        <p:attrNameLst>
                                          <p:attrName>style.visibility</p:attrName>
                                        </p:attrNameLst>
                                      </p:cBhvr>
                                      <p:to>
                                        <p:strVal val="visible"/>
                                      </p:to>
                                    </p:set>
                                    <p:animEffect transition="in" filter="plus(in)">
                                      <p:cBhvr>
                                        <p:cTn id="46" dur="2000"/>
                                        <p:tgtEl>
                                          <p:spTgt spid="175"/>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ntr" presetSubtype="16" fill="hold" nodeType="clickEffect">
                                  <p:stCondLst>
                                    <p:cond delay="0"/>
                                  </p:stCondLst>
                                  <p:childTnLst>
                                    <p:set>
                                      <p:cBhvr>
                                        <p:cTn id="50" dur="1" fill="hold">
                                          <p:stCondLst>
                                            <p:cond delay="0"/>
                                          </p:stCondLst>
                                        </p:cTn>
                                        <p:tgtEl>
                                          <p:spTgt spid="17443"/>
                                        </p:tgtEl>
                                        <p:attrNameLst>
                                          <p:attrName>style.visibility</p:attrName>
                                        </p:attrNameLst>
                                      </p:cBhvr>
                                      <p:to>
                                        <p:strVal val="visible"/>
                                      </p:to>
                                    </p:set>
                                    <p:animEffect transition="in" filter="plus(in)">
                                      <p:cBhvr>
                                        <p:cTn id="51" dur="2000"/>
                                        <p:tgtEl>
                                          <p:spTgt spid="17443"/>
                                        </p:tgtEl>
                                      </p:cBhvr>
                                    </p:animEffect>
                                  </p:childTnLst>
                                </p:cTn>
                              </p:par>
                              <p:par>
                                <p:cTn id="52" presetID="13" presetClass="entr" presetSubtype="16" fill="hold" nodeType="withEffect">
                                  <p:stCondLst>
                                    <p:cond delay="0"/>
                                  </p:stCondLst>
                                  <p:childTnLst>
                                    <p:set>
                                      <p:cBhvr>
                                        <p:cTn id="53" dur="1" fill="hold">
                                          <p:stCondLst>
                                            <p:cond delay="0"/>
                                          </p:stCondLst>
                                        </p:cTn>
                                        <p:tgtEl>
                                          <p:spTgt spid="17439"/>
                                        </p:tgtEl>
                                        <p:attrNameLst>
                                          <p:attrName>style.visibility</p:attrName>
                                        </p:attrNameLst>
                                      </p:cBhvr>
                                      <p:to>
                                        <p:strVal val="visible"/>
                                      </p:to>
                                    </p:set>
                                    <p:animEffect transition="in" filter="plus(in)">
                                      <p:cBhvr>
                                        <p:cTn id="54" dur="2000"/>
                                        <p:tgtEl>
                                          <p:spTgt spid="17439"/>
                                        </p:tgtEl>
                                      </p:cBhvr>
                                    </p:animEffect>
                                  </p:childTnLst>
                                </p:cTn>
                              </p:par>
                              <p:par>
                                <p:cTn id="55" presetID="13" presetClass="entr" presetSubtype="16"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plus(in)">
                                      <p:cBhvr>
                                        <p:cTn id="57" dur="2000"/>
                                        <p:tgtEl>
                                          <p:spTgt spid="63"/>
                                        </p:tgtEl>
                                      </p:cBhvr>
                                    </p:animEffect>
                                  </p:childTnLst>
                                </p:cTn>
                              </p:par>
                              <p:par>
                                <p:cTn id="58" presetID="13"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plus(in)">
                                      <p:cBhvr>
                                        <p:cTn id="60" dur="2000"/>
                                        <p:tgtEl>
                                          <p:spTgt spid="26"/>
                                        </p:tgtEl>
                                      </p:cBhvr>
                                    </p:animEffect>
                                  </p:childTnLst>
                                </p:cTn>
                              </p:par>
                            </p:childTnLst>
                          </p:cTn>
                        </p:par>
                        <p:par>
                          <p:cTn id="61" fill="hold">
                            <p:stCondLst>
                              <p:cond delay="2000"/>
                            </p:stCondLst>
                            <p:childTnLst>
                              <p:par>
                                <p:cTn id="62" presetID="13" presetClass="entr" presetSubtype="16" fill="hold" grpId="0" nodeType="afterEffect">
                                  <p:stCondLst>
                                    <p:cond delay="0"/>
                                  </p:stCondLst>
                                  <p:childTnLst>
                                    <p:set>
                                      <p:cBhvr>
                                        <p:cTn id="63" dur="1" fill="hold">
                                          <p:stCondLst>
                                            <p:cond delay="0"/>
                                          </p:stCondLst>
                                        </p:cTn>
                                        <p:tgtEl>
                                          <p:spTgt spid="17458"/>
                                        </p:tgtEl>
                                        <p:attrNameLst>
                                          <p:attrName>style.visibility</p:attrName>
                                        </p:attrNameLst>
                                      </p:cBhvr>
                                      <p:to>
                                        <p:strVal val="visible"/>
                                      </p:to>
                                    </p:set>
                                    <p:animEffect transition="in" filter="plus(in)">
                                      <p:cBhvr>
                                        <p:cTn id="64" dur="2000"/>
                                        <p:tgtEl>
                                          <p:spTgt spid="1745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21" grpId="0" animBg="1"/>
      <p:bldP spid="17422" grpId="0" animBg="1"/>
      <p:bldP spid="26" grpId="0" animBg="1"/>
      <p:bldP spid="17444" grpId="0"/>
      <p:bldP spid="17447" grpId="0"/>
      <p:bldP spid="17458" grpId="0"/>
      <p:bldP spid="17459" grpId="0"/>
      <p:bldP spid="175"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76"/>
          <p:cNvSpPr>
            <a:spLocks noGrp="1"/>
          </p:cNvSpPr>
          <p:nvPr>
            <p:ph type="title"/>
          </p:nvPr>
        </p:nvSpPr>
        <p:spPr/>
        <p:txBody>
          <a:bodyPr/>
          <a:lstStyle/>
          <a:p>
            <a:r>
              <a:rPr lang="en-US" smtClean="0"/>
              <a:t>Proposed Model </a:t>
            </a:r>
          </a:p>
        </p:txBody>
      </p:sp>
      <p:sp>
        <p:nvSpPr>
          <p:cNvPr id="6147" name="Slide Number Placeholder 1"/>
          <p:cNvSpPr>
            <a:spLocks noGrp="1"/>
          </p:cNvSpPr>
          <p:nvPr>
            <p:ph type="sldNum" sz="quarter" idx="12"/>
          </p:nvPr>
        </p:nvSpPr>
        <p:spPr>
          <a:noFill/>
        </p:spPr>
        <p:txBody>
          <a:bodyPr/>
          <a:lstStyle/>
          <a:p>
            <a:fld id="{C0C618C4-CD22-40FE-BCB4-95D37E1A0D28}" type="slidenum">
              <a:rPr lang="en-US" smtClean="0"/>
              <a:pPr/>
              <a:t>4</a:t>
            </a:fld>
            <a:endParaRPr lang="en-US" smtClean="0"/>
          </a:p>
        </p:txBody>
      </p:sp>
      <p:pic>
        <p:nvPicPr>
          <p:cNvPr id="17413" name="Picture 2"/>
          <p:cNvPicPr>
            <a:picLocks noChangeAspect="1" noChangeArrowheads="1"/>
          </p:cNvPicPr>
          <p:nvPr/>
        </p:nvPicPr>
        <p:blipFill>
          <a:blip r:embed="rId2"/>
          <a:srcRect/>
          <a:stretch>
            <a:fillRect/>
          </a:stretch>
        </p:blipFill>
        <p:spPr bwMode="auto">
          <a:xfrm>
            <a:off x="4495800" y="2514600"/>
            <a:ext cx="577850" cy="609600"/>
          </a:xfrm>
          <a:prstGeom prst="rect">
            <a:avLst/>
          </a:prstGeom>
          <a:noFill/>
          <a:ln w="9525">
            <a:noFill/>
            <a:miter lim="800000"/>
            <a:headEnd/>
            <a:tailEnd/>
          </a:ln>
        </p:spPr>
      </p:pic>
      <p:pic>
        <p:nvPicPr>
          <p:cNvPr id="17414" name="Picture 2"/>
          <p:cNvPicPr>
            <a:picLocks noChangeAspect="1" noChangeArrowheads="1"/>
          </p:cNvPicPr>
          <p:nvPr/>
        </p:nvPicPr>
        <p:blipFill>
          <a:blip r:embed="rId2"/>
          <a:srcRect/>
          <a:stretch>
            <a:fillRect/>
          </a:stretch>
        </p:blipFill>
        <p:spPr bwMode="auto">
          <a:xfrm>
            <a:off x="4495800" y="1905000"/>
            <a:ext cx="577850" cy="609600"/>
          </a:xfrm>
          <a:prstGeom prst="rect">
            <a:avLst/>
          </a:prstGeom>
          <a:noFill/>
          <a:ln w="9525">
            <a:noFill/>
            <a:miter lim="800000"/>
            <a:headEnd/>
            <a:tailEnd/>
          </a:ln>
        </p:spPr>
      </p:pic>
      <p:pic>
        <p:nvPicPr>
          <p:cNvPr id="17415" name="Picture 2"/>
          <p:cNvPicPr>
            <a:picLocks noChangeAspect="1" noChangeArrowheads="1"/>
          </p:cNvPicPr>
          <p:nvPr/>
        </p:nvPicPr>
        <p:blipFill>
          <a:blip r:embed="rId2"/>
          <a:srcRect/>
          <a:stretch>
            <a:fillRect/>
          </a:stretch>
        </p:blipFill>
        <p:spPr bwMode="auto">
          <a:xfrm>
            <a:off x="4495800" y="1371600"/>
            <a:ext cx="577850" cy="609600"/>
          </a:xfrm>
          <a:prstGeom prst="rect">
            <a:avLst/>
          </a:prstGeom>
          <a:noFill/>
          <a:ln w="9525">
            <a:noFill/>
            <a:miter lim="800000"/>
            <a:headEnd/>
            <a:tailEnd/>
          </a:ln>
        </p:spPr>
      </p:pic>
      <p:sp>
        <p:nvSpPr>
          <p:cNvPr id="17420" name="Rounded Rectangle 15"/>
          <p:cNvSpPr>
            <a:spLocks noChangeArrowheads="1"/>
          </p:cNvSpPr>
          <p:nvPr/>
        </p:nvSpPr>
        <p:spPr bwMode="auto">
          <a:xfrm>
            <a:off x="4495800" y="1371600"/>
            <a:ext cx="609600" cy="1752600"/>
          </a:xfrm>
          <a:prstGeom prst="roundRect">
            <a:avLst>
              <a:gd name="adj" fmla="val 16667"/>
            </a:avLst>
          </a:prstGeom>
          <a:noFill/>
          <a:ln w="50800" algn="ctr">
            <a:solidFill>
              <a:srgbClr val="993300"/>
            </a:solidFill>
            <a:round/>
            <a:headEnd/>
            <a:tailEnd/>
          </a:ln>
        </p:spPr>
        <p:txBody>
          <a:bodyPr/>
          <a:lstStyle/>
          <a:p>
            <a:endParaRPr lang="en-US"/>
          </a:p>
        </p:txBody>
      </p:sp>
      <p:sp>
        <p:nvSpPr>
          <p:cNvPr id="17421" name="Rounded Rectangle 16"/>
          <p:cNvSpPr>
            <a:spLocks noChangeArrowheads="1"/>
          </p:cNvSpPr>
          <p:nvPr/>
        </p:nvSpPr>
        <p:spPr bwMode="auto">
          <a:xfrm>
            <a:off x="2895600" y="1752600"/>
            <a:ext cx="914400" cy="838200"/>
          </a:xfrm>
          <a:prstGeom prst="roundRect">
            <a:avLst>
              <a:gd name="adj" fmla="val 16667"/>
            </a:avLst>
          </a:prstGeom>
          <a:noFill/>
          <a:ln w="50800" algn="ctr">
            <a:solidFill>
              <a:srgbClr val="993300"/>
            </a:solidFill>
            <a:round/>
            <a:headEnd/>
            <a:tailEnd/>
          </a:ln>
        </p:spPr>
        <p:txBody>
          <a:bodyPr/>
          <a:lstStyle/>
          <a:p>
            <a:endParaRPr lang="en-US"/>
          </a:p>
        </p:txBody>
      </p:sp>
      <p:sp>
        <p:nvSpPr>
          <p:cNvPr id="17422" name="Rounded Rectangle 17"/>
          <p:cNvSpPr>
            <a:spLocks noChangeArrowheads="1"/>
          </p:cNvSpPr>
          <p:nvPr/>
        </p:nvSpPr>
        <p:spPr bwMode="auto">
          <a:xfrm>
            <a:off x="457200" y="3733800"/>
            <a:ext cx="762000" cy="762000"/>
          </a:xfrm>
          <a:prstGeom prst="roundRect">
            <a:avLst>
              <a:gd name="adj" fmla="val 16667"/>
            </a:avLst>
          </a:prstGeom>
          <a:noFill/>
          <a:ln w="50800" algn="ctr">
            <a:solidFill>
              <a:srgbClr val="993300"/>
            </a:solidFill>
            <a:round/>
            <a:headEnd/>
            <a:tailEnd/>
          </a:ln>
        </p:spPr>
        <p:txBody>
          <a:bodyPr/>
          <a:lstStyle/>
          <a:p>
            <a:endParaRPr lang="en-US"/>
          </a:p>
        </p:txBody>
      </p:sp>
      <p:sp>
        <p:nvSpPr>
          <p:cNvPr id="26" name="Can 16"/>
          <p:cNvSpPr>
            <a:spLocks noChangeArrowheads="1"/>
          </p:cNvSpPr>
          <p:nvPr/>
        </p:nvSpPr>
        <p:spPr bwMode="auto">
          <a:xfrm>
            <a:off x="5791200" y="1752600"/>
            <a:ext cx="533400" cy="685800"/>
          </a:xfrm>
          <a:prstGeom prst="can">
            <a:avLst>
              <a:gd name="adj" fmla="val 25000"/>
            </a:avLst>
          </a:prstGeom>
          <a:solidFill>
            <a:schemeClr val="accent1">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cxnSp>
        <p:nvCxnSpPr>
          <p:cNvPr id="17439" name="Straight Arrow Connector 57"/>
          <p:cNvCxnSpPr>
            <a:cxnSpLocks noChangeShapeType="1"/>
          </p:cNvCxnSpPr>
          <p:nvPr/>
        </p:nvCxnSpPr>
        <p:spPr bwMode="auto">
          <a:xfrm>
            <a:off x="5105400" y="2133600"/>
            <a:ext cx="685800" cy="1588"/>
          </a:xfrm>
          <a:prstGeom prst="straightConnector1">
            <a:avLst/>
          </a:prstGeom>
          <a:noFill/>
          <a:ln w="31750" algn="ctr">
            <a:solidFill>
              <a:srgbClr val="000099"/>
            </a:solidFill>
            <a:round/>
            <a:headEnd/>
            <a:tailEnd type="arrow" w="med" len="med"/>
          </a:ln>
        </p:spPr>
      </p:cxnSp>
      <p:cxnSp>
        <p:nvCxnSpPr>
          <p:cNvPr id="17443" name="Straight Arrow Connector 82"/>
          <p:cNvCxnSpPr>
            <a:cxnSpLocks noChangeShapeType="1"/>
          </p:cNvCxnSpPr>
          <p:nvPr/>
        </p:nvCxnSpPr>
        <p:spPr bwMode="auto">
          <a:xfrm flipV="1">
            <a:off x="5105400" y="2209800"/>
            <a:ext cx="685800" cy="533400"/>
          </a:xfrm>
          <a:prstGeom prst="straightConnector1">
            <a:avLst/>
          </a:prstGeom>
          <a:noFill/>
          <a:ln w="31750" algn="ctr">
            <a:solidFill>
              <a:srgbClr val="000099"/>
            </a:solidFill>
            <a:round/>
            <a:headEnd/>
            <a:tailEnd type="arrow" w="med" len="med"/>
          </a:ln>
        </p:spPr>
      </p:cxnSp>
      <p:sp>
        <p:nvSpPr>
          <p:cNvPr id="17444" name="TextBox 85"/>
          <p:cNvSpPr txBox="1">
            <a:spLocks noChangeArrowheads="1"/>
          </p:cNvSpPr>
          <p:nvPr/>
        </p:nvSpPr>
        <p:spPr bwMode="auto">
          <a:xfrm>
            <a:off x="0" y="4419600"/>
            <a:ext cx="1920875" cy="369888"/>
          </a:xfrm>
          <a:prstGeom prst="rect">
            <a:avLst/>
          </a:prstGeom>
          <a:noFill/>
          <a:ln w="9525">
            <a:noFill/>
            <a:miter lim="800000"/>
            <a:headEnd/>
            <a:tailEnd/>
          </a:ln>
        </p:spPr>
        <p:txBody>
          <a:bodyPr wrap="none">
            <a:spAutoFit/>
          </a:bodyPr>
          <a:lstStyle/>
          <a:p>
            <a:r>
              <a:rPr lang="en-US" b="1"/>
              <a:t>User Desktop</a:t>
            </a:r>
          </a:p>
        </p:txBody>
      </p:sp>
      <p:pic>
        <p:nvPicPr>
          <p:cNvPr id="17445" name="Picture 2"/>
          <p:cNvPicPr>
            <a:picLocks noChangeAspect="1" noChangeArrowheads="1"/>
          </p:cNvPicPr>
          <p:nvPr/>
        </p:nvPicPr>
        <p:blipFill>
          <a:blip r:embed="rId2"/>
          <a:srcRect/>
          <a:stretch>
            <a:fillRect/>
          </a:stretch>
        </p:blipFill>
        <p:spPr bwMode="auto">
          <a:xfrm>
            <a:off x="533400" y="3810000"/>
            <a:ext cx="577850" cy="609600"/>
          </a:xfrm>
          <a:prstGeom prst="rect">
            <a:avLst/>
          </a:prstGeom>
          <a:noFill/>
          <a:ln w="9525">
            <a:noFill/>
            <a:miter lim="800000"/>
            <a:headEnd/>
            <a:tailEnd/>
          </a:ln>
        </p:spPr>
      </p:pic>
      <p:pic>
        <p:nvPicPr>
          <p:cNvPr id="17446" name="Picture 2"/>
          <p:cNvPicPr>
            <a:picLocks noChangeAspect="1" noChangeArrowheads="1"/>
          </p:cNvPicPr>
          <p:nvPr/>
        </p:nvPicPr>
        <p:blipFill>
          <a:blip r:embed="rId2"/>
          <a:srcRect/>
          <a:stretch>
            <a:fillRect/>
          </a:stretch>
        </p:blipFill>
        <p:spPr bwMode="auto">
          <a:xfrm>
            <a:off x="3048000" y="1905000"/>
            <a:ext cx="577850" cy="609600"/>
          </a:xfrm>
          <a:prstGeom prst="rect">
            <a:avLst/>
          </a:prstGeom>
          <a:noFill/>
          <a:ln w="9525">
            <a:noFill/>
            <a:miter lim="800000"/>
            <a:headEnd/>
            <a:tailEnd/>
          </a:ln>
        </p:spPr>
      </p:pic>
      <p:sp>
        <p:nvSpPr>
          <p:cNvPr id="17447" name="TextBox 89"/>
          <p:cNvSpPr txBox="1">
            <a:spLocks noChangeArrowheads="1"/>
          </p:cNvSpPr>
          <p:nvPr/>
        </p:nvSpPr>
        <p:spPr bwMode="auto">
          <a:xfrm>
            <a:off x="2209800" y="1219200"/>
            <a:ext cx="2173288" cy="369888"/>
          </a:xfrm>
          <a:prstGeom prst="rect">
            <a:avLst/>
          </a:prstGeom>
          <a:noFill/>
          <a:ln w="9525">
            <a:noFill/>
            <a:miter lim="800000"/>
            <a:headEnd/>
            <a:tailEnd/>
          </a:ln>
        </p:spPr>
        <p:txBody>
          <a:bodyPr wrap="none">
            <a:spAutoFit/>
          </a:bodyPr>
          <a:lstStyle/>
          <a:p>
            <a:r>
              <a:rPr lang="en-US" b="1"/>
              <a:t>CAF Head Node</a:t>
            </a:r>
          </a:p>
        </p:txBody>
      </p:sp>
      <p:cxnSp>
        <p:nvCxnSpPr>
          <p:cNvPr id="97" name="Straight Arrow Connector 96"/>
          <p:cNvCxnSpPr>
            <a:endCxn id="17421" idx="1"/>
          </p:cNvCxnSpPr>
          <p:nvPr/>
        </p:nvCxnSpPr>
        <p:spPr bwMode="auto">
          <a:xfrm rot="5400000" flipH="1" flipV="1">
            <a:off x="1085850" y="2305050"/>
            <a:ext cx="1943100" cy="1676400"/>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17458" name="TextBox 105"/>
          <p:cNvSpPr txBox="1">
            <a:spLocks noChangeArrowheads="1"/>
          </p:cNvSpPr>
          <p:nvPr/>
        </p:nvSpPr>
        <p:spPr bwMode="auto">
          <a:xfrm>
            <a:off x="5486400" y="1219200"/>
            <a:ext cx="1182688" cy="369888"/>
          </a:xfrm>
          <a:prstGeom prst="rect">
            <a:avLst/>
          </a:prstGeom>
          <a:noFill/>
          <a:ln w="9525">
            <a:noFill/>
            <a:miter lim="800000"/>
            <a:headEnd/>
            <a:tailEnd/>
          </a:ln>
        </p:spPr>
        <p:txBody>
          <a:bodyPr wrap="none">
            <a:spAutoFit/>
          </a:bodyPr>
          <a:lstStyle/>
          <a:p>
            <a:r>
              <a:rPr lang="en-US" b="1"/>
              <a:t>SE@WN</a:t>
            </a:r>
          </a:p>
        </p:txBody>
      </p:sp>
      <p:sp>
        <p:nvSpPr>
          <p:cNvPr id="17459" name="TextBox 106"/>
          <p:cNvSpPr txBox="1">
            <a:spLocks noChangeArrowheads="1"/>
          </p:cNvSpPr>
          <p:nvPr/>
        </p:nvSpPr>
        <p:spPr bwMode="auto">
          <a:xfrm rot="-2964879">
            <a:off x="1187451" y="2928937"/>
            <a:ext cx="1219200" cy="276225"/>
          </a:xfrm>
          <a:prstGeom prst="rect">
            <a:avLst/>
          </a:prstGeom>
          <a:noFill/>
          <a:ln w="9525">
            <a:noFill/>
            <a:miter lim="800000"/>
            <a:headEnd/>
            <a:tailEnd/>
          </a:ln>
        </p:spPr>
        <p:txBody>
          <a:bodyPr>
            <a:spAutoFit/>
          </a:bodyPr>
          <a:lstStyle/>
          <a:p>
            <a:r>
              <a:rPr lang="en-US" sz="1200" b="1"/>
              <a:t> exe tar ball</a:t>
            </a:r>
          </a:p>
        </p:txBody>
      </p:sp>
      <p:cxnSp>
        <p:nvCxnSpPr>
          <p:cNvPr id="63" name="Straight Arrow Connector 57"/>
          <p:cNvCxnSpPr>
            <a:cxnSpLocks noChangeShapeType="1"/>
          </p:cNvCxnSpPr>
          <p:nvPr/>
        </p:nvCxnSpPr>
        <p:spPr bwMode="auto">
          <a:xfrm>
            <a:off x="5105400" y="1676400"/>
            <a:ext cx="685800" cy="381000"/>
          </a:xfrm>
          <a:prstGeom prst="straightConnector1">
            <a:avLst/>
          </a:prstGeom>
          <a:noFill/>
          <a:ln w="31750" algn="ctr">
            <a:solidFill>
              <a:srgbClr val="000099"/>
            </a:solidFill>
            <a:round/>
            <a:headEnd/>
            <a:tailEnd type="arrow" w="med" len="med"/>
          </a:ln>
        </p:spPr>
      </p:cxnSp>
      <p:cxnSp>
        <p:nvCxnSpPr>
          <p:cNvPr id="66" name="Straight Arrow Connector 65"/>
          <p:cNvCxnSpPr/>
          <p:nvPr/>
        </p:nvCxnSpPr>
        <p:spPr bwMode="auto">
          <a:xfrm flipV="1">
            <a:off x="3810000" y="2135188"/>
            <a:ext cx="685800" cy="36512"/>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175" name="TextBox 105"/>
          <p:cNvSpPr txBox="1">
            <a:spLocks noChangeArrowheads="1"/>
          </p:cNvSpPr>
          <p:nvPr/>
        </p:nvSpPr>
        <p:spPr bwMode="auto">
          <a:xfrm>
            <a:off x="4419600" y="990600"/>
            <a:ext cx="649288" cy="369888"/>
          </a:xfrm>
          <a:prstGeom prst="rect">
            <a:avLst/>
          </a:prstGeom>
          <a:noFill/>
          <a:ln w="9525">
            <a:noFill/>
            <a:miter lim="800000"/>
            <a:headEnd/>
            <a:tailEnd/>
          </a:ln>
        </p:spPr>
        <p:txBody>
          <a:bodyPr>
            <a:spAutoFit/>
          </a:bodyPr>
          <a:lstStyle/>
          <a:p>
            <a:r>
              <a:rPr lang="en-US" b="1"/>
              <a:t>WN</a:t>
            </a:r>
          </a:p>
        </p:txBody>
      </p:sp>
      <p:sp>
        <p:nvSpPr>
          <p:cNvPr id="183" name="Oval 18"/>
          <p:cNvSpPr>
            <a:spLocks noChangeArrowheads="1"/>
          </p:cNvSpPr>
          <p:nvPr/>
        </p:nvSpPr>
        <p:spPr bwMode="auto">
          <a:xfrm>
            <a:off x="6705600" y="1447800"/>
            <a:ext cx="762000" cy="457200"/>
          </a:xfrm>
          <a:prstGeom prst="ellipse">
            <a:avLst/>
          </a:prstGeom>
          <a:solidFill>
            <a:srgbClr val="FFFF00"/>
          </a:solidFill>
          <a:ln w="9525">
            <a:solidFill>
              <a:schemeClr val="tx1"/>
            </a:solidFill>
            <a:round/>
            <a:headEnd/>
            <a:tailEnd/>
          </a:ln>
        </p:spPr>
        <p:txBody>
          <a:bodyPr wrap="none" anchor="ctr"/>
          <a:lstStyle/>
          <a:p>
            <a:pPr algn="ctr"/>
            <a:r>
              <a:rPr lang="en-US" sz="1000" b="1">
                <a:solidFill>
                  <a:srgbClr val="3333FF"/>
                </a:solidFill>
              </a:rPr>
              <a:t>SAM </a:t>
            </a:r>
          </a:p>
          <a:p>
            <a:pPr algn="ctr"/>
            <a:r>
              <a:rPr lang="en-US" sz="1000" b="1">
                <a:solidFill>
                  <a:srgbClr val="3333FF"/>
                </a:solidFill>
              </a:rPr>
              <a:t>Station</a:t>
            </a:r>
          </a:p>
        </p:txBody>
      </p:sp>
      <p:sp>
        <p:nvSpPr>
          <p:cNvPr id="185" name="Curved Up Arrow 184"/>
          <p:cNvSpPr>
            <a:spLocks noChangeArrowheads="1"/>
          </p:cNvSpPr>
          <p:nvPr/>
        </p:nvSpPr>
        <p:spPr bwMode="auto">
          <a:xfrm flipH="1">
            <a:off x="6096000" y="1905000"/>
            <a:ext cx="914400" cy="304800"/>
          </a:xfrm>
          <a:prstGeom prst="curvedUp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
        <p:nvSpPr>
          <p:cNvPr id="6169" name="Rectangle 24"/>
          <p:cNvSpPr>
            <a:spLocks noChangeArrowheads="1"/>
          </p:cNvSpPr>
          <p:nvPr/>
        </p:nvSpPr>
        <p:spPr bwMode="auto">
          <a:xfrm>
            <a:off x="609600" y="4641850"/>
            <a:ext cx="7543800" cy="2216150"/>
          </a:xfrm>
          <a:prstGeom prst="rect">
            <a:avLst/>
          </a:prstGeom>
          <a:noFill/>
          <a:ln w="9525">
            <a:noFill/>
            <a:miter lim="800000"/>
            <a:headEnd/>
            <a:tailEnd/>
          </a:ln>
        </p:spPr>
        <p:txBody>
          <a:bodyPr>
            <a:spAutoFit/>
          </a:bodyPr>
          <a:lstStyle/>
          <a:p>
            <a:pPr algn="just">
              <a:buFont typeface="Wingdings" pitchFamily="2" charset="2"/>
              <a:buChar char="v"/>
            </a:pPr>
            <a:r>
              <a:rPr lang="en-US" b="1" dirty="0">
                <a:solidFill>
                  <a:srgbClr val="002060"/>
                </a:solidFill>
              </a:rPr>
              <a:t> </a:t>
            </a:r>
            <a:r>
              <a:rPr lang="en-US" b="1" dirty="0">
                <a:solidFill>
                  <a:srgbClr val="FF0000"/>
                </a:solidFill>
              </a:rPr>
              <a:t>A SE will be attached to each CAF head node.</a:t>
            </a:r>
          </a:p>
          <a:p>
            <a:pPr algn="just">
              <a:buFont typeface="Wingdings" pitchFamily="2" charset="2"/>
              <a:buChar char="v"/>
            </a:pPr>
            <a:r>
              <a:rPr lang="en-US" b="1" dirty="0">
                <a:solidFill>
                  <a:srgbClr val="FF0000"/>
                </a:solidFill>
              </a:rPr>
              <a:t> SE acts as a cache of a SAM station. Physical location of station is unimportant.  Since SE is managed by SRM.</a:t>
            </a:r>
          </a:p>
          <a:p>
            <a:pPr algn="just">
              <a:buFont typeface="Wingdings" pitchFamily="2" charset="2"/>
              <a:buChar char="v"/>
            </a:pPr>
            <a:r>
              <a:rPr lang="en-US" b="1" dirty="0">
                <a:solidFill>
                  <a:srgbClr val="FF0000"/>
                </a:solidFill>
              </a:rPr>
              <a:t>Output from WN will be temporarily collected in the SE closer to WN. </a:t>
            </a:r>
          </a:p>
          <a:p>
            <a:pPr lvl="1" algn="just">
              <a:buFont typeface="Wingdings" pitchFamily="2" charset="2"/>
              <a:buChar char="v"/>
            </a:pPr>
            <a:r>
              <a:rPr lang="en-US" sz="1600" b="1" dirty="0">
                <a:solidFill>
                  <a:srgbClr val="002060"/>
                </a:solidFill>
              </a:rPr>
              <a:t>Transfer or wait time for MC output data on WN will be considerably reduced  due to large bandwidth between WN and its 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plus(in)">
                                      <p:cBhvr>
                                        <p:cTn id="7" dur="2000"/>
                                        <p:tgtEl>
                                          <p:spTgt spid="1742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7444"/>
                                        </p:tgtEl>
                                        <p:attrNameLst>
                                          <p:attrName>style.visibility</p:attrName>
                                        </p:attrNameLst>
                                      </p:cBhvr>
                                      <p:to>
                                        <p:strVal val="visible"/>
                                      </p:to>
                                    </p:set>
                                    <p:animEffect transition="in" filter="plus(in)">
                                      <p:cBhvr>
                                        <p:cTn id="10" dur="2000"/>
                                        <p:tgtEl>
                                          <p:spTgt spid="17444"/>
                                        </p:tgtEl>
                                      </p:cBhvr>
                                    </p:animEffect>
                                  </p:childTnLst>
                                </p:cTn>
                              </p:par>
                              <p:par>
                                <p:cTn id="11" presetID="13" presetClass="entr" presetSubtype="16" fill="hold" nodeType="withEffect">
                                  <p:stCondLst>
                                    <p:cond delay="0"/>
                                  </p:stCondLst>
                                  <p:childTnLst>
                                    <p:set>
                                      <p:cBhvr>
                                        <p:cTn id="12" dur="1" fill="hold">
                                          <p:stCondLst>
                                            <p:cond delay="0"/>
                                          </p:stCondLst>
                                        </p:cTn>
                                        <p:tgtEl>
                                          <p:spTgt spid="17445"/>
                                        </p:tgtEl>
                                        <p:attrNameLst>
                                          <p:attrName>style.visibility</p:attrName>
                                        </p:attrNameLst>
                                      </p:cBhvr>
                                      <p:to>
                                        <p:strVal val="visible"/>
                                      </p:to>
                                    </p:set>
                                    <p:animEffect transition="in" filter="plus(in)">
                                      <p:cBhvr>
                                        <p:cTn id="13" dur="2000"/>
                                        <p:tgtEl>
                                          <p:spTgt spid="17445"/>
                                        </p:tgtEl>
                                      </p:cBhvr>
                                    </p:animEffect>
                                  </p:childTnLst>
                                </p:cTn>
                              </p:par>
                              <p:par>
                                <p:cTn id="14" presetID="13" presetClass="entr" presetSubtype="16"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plus(in)">
                                      <p:cBhvr>
                                        <p:cTn id="16" dur="2000"/>
                                        <p:tgtEl>
                                          <p:spTgt spid="97"/>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7459"/>
                                        </p:tgtEl>
                                        <p:attrNameLst>
                                          <p:attrName>style.visibility</p:attrName>
                                        </p:attrNameLst>
                                      </p:cBhvr>
                                      <p:to>
                                        <p:strVal val="visible"/>
                                      </p:to>
                                    </p:set>
                                    <p:animEffect transition="in" filter="plus(in)">
                                      <p:cBhvr>
                                        <p:cTn id="19" dur="2000"/>
                                        <p:tgtEl>
                                          <p:spTgt spid="17459"/>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7421"/>
                                        </p:tgtEl>
                                        <p:attrNameLst>
                                          <p:attrName>style.visibility</p:attrName>
                                        </p:attrNameLst>
                                      </p:cBhvr>
                                      <p:to>
                                        <p:strVal val="visible"/>
                                      </p:to>
                                    </p:set>
                                    <p:animEffect transition="in" filter="plus(in)">
                                      <p:cBhvr>
                                        <p:cTn id="22" dur="2000"/>
                                        <p:tgtEl>
                                          <p:spTgt spid="17421"/>
                                        </p:tgtEl>
                                      </p:cBhvr>
                                    </p:animEffect>
                                  </p:childTnLst>
                                </p:cTn>
                              </p:par>
                              <p:par>
                                <p:cTn id="23" presetID="13" presetClass="entr" presetSubtype="16" fill="hold" nodeType="withEffect">
                                  <p:stCondLst>
                                    <p:cond delay="0"/>
                                  </p:stCondLst>
                                  <p:childTnLst>
                                    <p:set>
                                      <p:cBhvr>
                                        <p:cTn id="24" dur="1" fill="hold">
                                          <p:stCondLst>
                                            <p:cond delay="0"/>
                                          </p:stCondLst>
                                        </p:cTn>
                                        <p:tgtEl>
                                          <p:spTgt spid="17446"/>
                                        </p:tgtEl>
                                        <p:attrNameLst>
                                          <p:attrName>style.visibility</p:attrName>
                                        </p:attrNameLst>
                                      </p:cBhvr>
                                      <p:to>
                                        <p:strVal val="visible"/>
                                      </p:to>
                                    </p:set>
                                    <p:animEffect transition="in" filter="plus(in)">
                                      <p:cBhvr>
                                        <p:cTn id="25" dur="2000"/>
                                        <p:tgtEl>
                                          <p:spTgt spid="17446"/>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7447"/>
                                        </p:tgtEl>
                                        <p:attrNameLst>
                                          <p:attrName>style.visibility</p:attrName>
                                        </p:attrNameLst>
                                      </p:cBhvr>
                                      <p:to>
                                        <p:strVal val="visible"/>
                                      </p:to>
                                    </p:set>
                                    <p:animEffect transition="in" filter="plus(in)">
                                      <p:cBhvr>
                                        <p:cTn id="28" dur="2000"/>
                                        <p:tgtEl>
                                          <p:spTgt spid="17447"/>
                                        </p:tgtEl>
                                      </p:cBhvr>
                                    </p:animEffect>
                                  </p:childTnLst>
                                </p:cTn>
                              </p:par>
                              <p:par>
                                <p:cTn id="29" presetID="13" presetClass="entr" presetSubtype="16"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plus(in)">
                                      <p:cBhvr>
                                        <p:cTn id="31" dur="2000"/>
                                        <p:tgtEl>
                                          <p:spTgt spid="66"/>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17420"/>
                                        </p:tgtEl>
                                        <p:attrNameLst>
                                          <p:attrName>style.visibility</p:attrName>
                                        </p:attrNameLst>
                                      </p:cBhvr>
                                      <p:to>
                                        <p:strVal val="visible"/>
                                      </p:to>
                                    </p:set>
                                    <p:animEffect transition="in" filter="plus(in)">
                                      <p:cBhvr>
                                        <p:cTn id="34" dur="2000"/>
                                        <p:tgtEl>
                                          <p:spTgt spid="17420"/>
                                        </p:tgtEl>
                                      </p:cBhvr>
                                    </p:animEffect>
                                  </p:childTnLst>
                                </p:cTn>
                              </p:par>
                              <p:par>
                                <p:cTn id="35" presetID="13" presetClass="entr" presetSubtype="16" fill="hold" nodeType="withEffect">
                                  <p:stCondLst>
                                    <p:cond delay="0"/>
                                  </p:stCondLst>
                                  <p:childTnLst>
                                    <p:set>
                                      <p:cBhvr>
                                        <p:cTn id="36" dur="1" fill="hold">
                                          <p:stCondLst>
                                            <p:cond delay="0"/>
                                          </p:stCondLst>
                                        </p:cTn>
                                        <p:tgtEl>
                                          <p:spTgt spid="17413"/>
                                        </p:tgtEl>
                                        <p:attrNameLst>
                                          <p:attrName>style.visibility</p:attrName>
                                        </p:attrNameLst>
                                      </p:cBhvr>
                                      <p:to>
                                        <p:strVal val="visible"/>
                                      </p:to>
                                    </p:set>
                                    <p:animEffect transition="in" filter="plus(in)">
                                      <p:cBhvr>
                                        <p:cTn id="37" dur="2000"/>
                                        <p:tgtEl>
                                          <p:spTgt spid="17413"/>
                                        </p:tgtEl>
                                      </p:cBhvr>
                                    </p:animEffect>
                                  </p:childTnLst>
                                </p:cTn>
                              </p:par>
                              <p:par>
                                <p:cTn id="38" presetID="13" presetClass="entr" presetSubtype="16" fill="hold" nodeType="withEffect">
                                  <p:stCondLst>
                                    <p:cond delay="0"/>
                                  </p:stCondLst>
                                  <p:childTnLst>
                                    <p:set>
                                      <p:cBhvr>
                                        <p:cTn id="39" dur="1" fill="hold">
                                          <p:stCondLst>
                                            <p:cond delay="0"/>
                                          </p:stCondLst>
                                        </p:cTn>
                                        <p:tgtEl>
                                          <p:spTgt spid="17414"/>
                                        </p:tgtEl>
                                        <p:attrNameLst>
                                          <p:attrName>style.visibility</p:attrName>
                                        </p:attrNameLst>
                                      </p:cBhvr>
                                      <p:to>
                                        <p:strVal val="visible"/>
                                      </p:to>
                                    </p:set>
                                    <p:animEffect transition="in" filter="plus(in)">
                                      <p:cBhvr>
                                        <p:cTn id="40" dur="2000"/>
                                        <p:tgtEl>
                                          <p:spTgt spid="17414"/>
                                        </p:tgtEl>
                                      </p:cBhvr>
                                    </p:animEffect>
                                  </p:childTnLst>
                                </p:cTn>
                              </p:par>
                              <p:par>
                                <p:cTn id="41" presetID="13" presetClass="entr" presetSubtype="16" fill="hold" nodeType="withEffect">
                                  <p:stCondLst>
                                    <p:cond delay="0"/>
                                  </p:stCondLst>
                                  <p:childTnLst>
                                    <p:set>
                                      <p:cBhvr>
                                        <p:cTn id="42" dur="1" fill="hold">
                                          <p:stCondLst>
                                            <p:cond delay="0"/>
                                          </p:stCondLst>
                                        </p:cTn>
                                        <p:tgtEl>
                                          <p:spTgt spid="17415"/>
                                        </p:tgtEl>
                                        <p:attrNameLst>
                                          <p:attrName>style.visibility</p:attrName>
                                        </p:attrNameLst>
                                      </p:cBhvr>
                                      <p:to>
                                        <p:strVal val="visible"/>
                                      </p:to>
                                    </p:set>
                                    <p:animEffect transition="in" filter="plus(in)">
                                      <p:cBhvr>
                                        <p:cTn id="43" dur="2000"/>
                                        <p:tgtEl>
                                          <p:spTgt spid="17415"/>
                                        </p:tgtEl>
                                      </p:cBhvr>
                                    </p:animEffect>
                                  </p:childTnLst>
                                </p:cTn>
                              </p:par>
                              <p:par>
                                <p:cTn id="44" presetID="13" presetClass="entr" presetSubtype="16" fill="hold" grpId="0" nodeType="withEffect">
                                  <p:stCondLst>
                                    <p:cond delay="0"/>
                                  </p:stCondLst>
                                  <p:childTnLst>
                                    <p:set>
                                      <p:cBhvr>
                                        <p:cTn id="45" dur="1" fill="hold">
                                          <p:stCondLst>
                                            <p:cond delay="0"/>
                                          </p:stCondLst>
                                        </p:cTn>
                                        <p:tgtEl>
                                          <p:spTgt spid="175"/>
                                        </p:tgtEl>
                                        <p:attrNameLst>
                                          <p:attrName>style.visibility</p:attrName>
                                        </p:attrNameLst>
                                      </p:cBhvr>
                                      <p:to>
                                        <p:strVal val="visible"/>
                                      </p:to>
                                    </p:set>
                                    <p:animEffect transition="in" filter="plus(in)">
                                      <p:cBhvr>
                                        <p:cTn id="46" dur="2000"/>
                                        <p:tgtEl>
                                          <p:spTgt spid="175"/>
                                        </p:tgtEl>
                                      </p:cBhvr>
                                    </p:animEffect>
                                  </p:childTnLst>
                                </p:cTn>
                              </p:par>
                            </p:childTnLst>
                          </p:cTn>
                        </p:par>
                      </p:childTnLst>
                    </p:cTn>
                  </p:par>
                  <p:par>
                    <p:cTn id="47" fill="hold">
                      <p:stCondLst>
                        <p:cond delay="indefinite"/>
                      </p:stCondLst>
                      <p:childTnLst>
                        <p:par>
                          <p:cTn id="48" fill="hold">
                            <p:stCondLst>
                              <p:cond delay="0"/>
                            </p:stCondLst>
                            <p:childTnLst>
                              <p:par>
                                <p:cTn id="49" presetID="13" presetClass="entr" presetSubtype="16" fill="hold" nodeType="clickEffect">
                                  <p:stCondLst>
                                    <p:cond delay="0"/>
                                  </p:stCondLst>
                                  <p:childTnLst>
                                    <p:set>
                                      <p:cBhvr>
                                        <p:cTn id="50" dur="1" fill="hold">
                                          <p:stCondLst>
                                            <p:cond delay="0"/>
                                          </p:stCondLst>
                                        </p:cTn>
                                        <p:tgtEl>
                                          <p:spTgt spid="17443"/>
                                        </p:tgtEl>
                                        <p:attrNameLst>
                                          <p:attrName>style.visibility</p:attrName>
                                        </p:attrNameLst>
                                      </p:cBhvr>
                                      <p:to>
                                        <p:strVal val="visible"/>
                                      </p:to>
                                    </p:set>
                                    <p:animEffect transition="in" filter="plus(in)">
                                      <p:cBhvr>
                                        <p:cTn id="51" dur="2000"/>
                                        <p:tgtEl>
                                          <p:spTgt spid="17443"/>
                                        </p:tgtEl>
                                      </p:cBhvr>
                                    </p:animEffect>
                                  </p:childTnLst>
                                </p:cTn>
                              </p:par>
                              <p:par>
                                <p:cTn id="52" presetID="13" presetClass="entr" presetSubtype="16" fill="hold" nodeType="withEffect">
                                  <p:stCondLst>
                                    <p:cond delay="0"/>
                                  </p:stCondLst>
                                  <p:childTnLst>
                                    <p:set>
                                      <p:cBhvr>
                                        <p:cTn id="53" dur="1" fill="hold">
                                          <p:stCondLst>
                                            <p:cond delay="0"/>
                                          </p:stCondLst>
                                        </p:cTn>
                                        <p:tgtEl>
                                          <p:spTgt spid="17439"/>
                                        </p:tgtEl>
                                        <p:attrNameLst>
                                          <p:attrName>style.visibility</p:attrName>
                                        </p:attrNameLst>
                                      </p:cBhvr>
                                      <p:to>
                                        <p:strVal val="visible"/>
                                      </p:to>
                                    </p:set>
                                    <p:animEffect transition="in" filter="plus(in)">
                                      <p:cBhvr>
                                        <p:cTn id="54" dur="2000"/>
                                        <p:tgtEl>
                                          <p:spTgt spid="17439"/>
                                        </p:tgtEl>
                                      </p:cBhvr>
                                    </p:animEffect>
                                  </p:childTnLst>
                                </p:cTn>
                              </p:par>
                              <p:par>
                                <p:cTn id="55" presetID="13" presetClass="entr" presetSubtype="16"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plus(in)">
                                      <p:cBhvr>
                                        <p:cTn id="57" dur="2000"/>
                                        <p:tgtEl>
                                          <p:spTgt spid="63"/>
                                        </p:tgtEl>
                                      </p:cBhvr>
                                    </p:animEffect>
                                  </p:childTnLst>
                                </p:cTn>
                              </p:par>
                              <p:par>
                                <p:cTn id="58" presetID="13"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plus(in)">
                                      <p:cBhvr>
                                        <p:cTn id="60" dur="2000"/>
                                        <p:tgtEl>
                                          <p:spTgt spid="26"/>
                                        </p:tgtEl>
                                      </p:cBhvr>
                                    </p:animEffect>
                                  </p:childTnLst>
                                </p:cTn>
                              </p:par>
                              <p:par>
                                <p:cTn id="61" presetID="13" presetClass="entr" presetSubtype="16" fill="hold" grpId="0" nodeType="withEffect">
                                  <p:stCondLst>
                                    <p:cond delay="0"/>
                                  </p:stCondLst>
                                  <p:childTnLst>
                                    <p:set>
                                      <p:cBhvr>
                                        <p:cTn id="62" dur="1" fill="hold">
                                          <p:stCondLst>
                                            <p:cond delay="0"/>
                                          </p:stCondLst>
                                        </p:cTn>
                                        <p:tgtEl>
                                          <p:spTgt spid="17458"/>
                                        </p:tgtEl>
                                        <p:attrNameLst>
                                          <p:attrName>style.visibility</p:attrName>
                                        </p:attrNameLst>
                                      </p:cBhvr>
                                      <p:to>
                                        <p:strVal val="visible"/>
                                      </p:to>
                                    </p:set>
                                    <p:animEffect transition="in" filter="plus(in)">
                                      <p:cBhvr>
                                        <p:cTn id="63" dur="2000"/>
                                        <p:tgtEl>
                                          <p:spTgt spid="17458"/>
                                        </p:tgtEl>
                                      </p:cBhvr>
                                    </p:animEffect>
                                  </p:childTnLst>
                                </p:cTn>
                              </p:par>
                              <p:par>
                                <p:cTn id="64" presetID="13" presetClass="entr" presetSubtype="16" fill="hold" grpId="0" nodeType="with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plus(in)">
                                      <p:cBhvr>
                                        <p:cTn id="66" dur="2000"/>
                                        <p:tgtEl>
                                          <p:spTgt spid="185"/>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18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6169"/>
                                        </p:tgtEl>
                                        <p:attrNameLst>
                                          <p:attrName>style.visibility</p:attrName>
                                        </p:attrNameLst>
                                      </p:cBhvr>
                                      <p:to>
                                        <p:strVal val="visible"/>
                                      </p:to>
                                    </p:set>
                                    <p:animEffect transition="in" filter="box(in)">
                                      <p:cBhvr>
                                        <p:cTn id="73" dur="500"/>
                                        <p:tgtEl>
                                          <p:spTgt spid="6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21" grpId="0" animBg="1"/>
      <p:bldP spid="17422" grpId="0" animBg="1"/>
      <p:bldP spid="26" grpId="0" animBg="1"/>
      <p:bldP spid="17444" grpId="0"/>
      <p:bldP spid="17447" grpId="0"/>
      <p:bldP spid="17458" grpId="0"/>
      <p:bldP spid="17459" grpId="0"/>
      <p:bldP spid="175" grpId="0"/>
      <p:bldP spid="183" grpId="0" animBg="1"/>
      <p:bldP spid="185" grpId="0" animBg="1"/>
      <p:bldP spid="6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Proposed Model</a:t>
            </a:r>
          </a:p>
        </p:txBody>
      </p:sp>
      <p:sp>
        <p:nvSpPr>
          <p:cNvPr id="7171" name="Slide Number Placeholder 3"/>
          <p:cNvSpPr>
            <a:spLocks noGrp="1"/>
          </p:cNvSpPr>
          <p:nvPr>
            <p:ph type="sldNum" sz="quarter" idx="12"/>
          </p:nvPr>
        </p:nvSpPr>
        <p:spPr>
          <a:noFill/>
        </p:spPr>
        <p:txBody>
          <a:bodyPr/>
          <a:lstStyle/>
          <a:p>
            <a:fld id="{0FEDA757-BCEB-459A-84AD-EBF29C73450F}" type="slidenum">
              <a:rPr lang="en-US" smtClean="0"/>
              <a:pPr/>
              <a:t>5</a:t>
            </a:fld>
            <a:endParaRPr lang="en-US" smtClean="0"/>
          </a:p>
        </p:txBody>
      </p:sp>
      <p:pic>
        <p:nvPicPr>
          <p:cNvPr id="7172" name="Picture 2"/>
          <p:cNvPicPr>
            <a:picLocks noChangeAspect="1" noChangeArrowheads="1"/>
          </p:cNvPicPr>
          <p:nvPr/>
        </p:nvPicPr>
        <p:blipFill>
          <a:blip r:embed="rId2"/>
          <a:srcRect/>
          <a:stretch>
            <a:fillRect/>
          </a:stretch>
        </p:blipFill>
        <p:spPr bwMode="auto">
          <a:xfrm>
            <a:off x="4495800" y="4495800"/>
            <a:ext cx="577850" cy="609600"/>
          </a:xfrm>
          <a:prstGeom prst="rect">
            <a:avLst/>
          </a:prstGeom>
          <a:noFill/>
          <a:ln w="9525">
            <a:noFill/>
            <a:miter lim="800000"/>
            <a:headEnd/>
            <a:tailEnd/>
          </a:ln>
        </p:spPr>
      </p:pic>
      <p:pic>
        <p:nvPicPr>
          <p:cNvPr id="7173" name="Picture 2"/>
          <p:cNvPicPr>
            <a:picLocks noChangeAspect="1" noChangeArrowheads="1"/>
          </p:cNvPicPr>
          <p:nvPr/>
        </p:nvPicPr>
        <p:blipFill>
          <a:blip r:embed="rId2"/>
          <a:srcRect/>
          <a:stretch>
            <a:fillRect/>
          </a:stretch>
        </p:blipFill>
        <p:spPr bwMode="auto">
          <a:xfrm>
            <a:off x="4495800" y="3886200"/>
            <a:ext cx="577850" cy="609600"/>
          </a:xfrm>
          <a:prstGeom prst="rect">
            <a:avLst/>
          </a:prstGeom>
          <a:noFill/>
          <a:ln w="9525">
            <a:noFill/>
            <a:miter lim="800000"/>
            <a:headEnd/>
            <a:tailEnd/>
          </a:ln>
        </p:spPr>
      </p:pic>
      <p:pic>
        <p:nvPicPr>
          <p:cNvPr id="7174" name="Picture 2"/>
          <p:cNvPicPr>
            <a:picLocks noChangeAspect="1" noChangeArrowheads="1"/>
          </p:cNvPicPr>
          <p:nvPr/>
        </p:nvPicPr>
        <p:blipFill>
          <a:blip r:embed="rId2"/>
          <a:srcRect/>
          <a:stretch>
            <a:fillRect/>
          </a:stretch>
        </p:blipFill>
        <p:spPr bwMode="auto">
          <a:xfrm>
            <a:off x="4495800" y="3352800"/>
            <a:ext cx="577850" cy="609600"/>
          </a:xfrm>
          <a:prstGeom prst="rect">
            <a:avLst/>
          </a:prstGeom>
          <a:noFill/>
          <a:ln w="9525">
            <a:noFill/>
            <a:miter lim="800000"/>
            <a:headEnd/>
            <a:tailEnd/>
          </a:ln>
        </p:spPr>
      </p:pic>
      <p:sp>
        <p:nvSpPr>
          <p:cNvPr id="7175" name="Rounded Rectangle 16"/>
          <p:cNvSpPr>
            <a:spLocks noChangeArrowheads="1"/>
          </p:cNvSpPr>
          <p:nvPr/>
        </p:nvSpPr>
        <p:spPr bwMode="auto">
          <a:xfrm>
            <a:off x="2895600" y="3733800"/>
            <a:ext cx="914400" cy="838200"/>
          </a:xfrm>
          <a:prstGeom prst="roundRect">
            <a:avLst>
              <a:gd name="adj" fmla="val 16667"/>
            </a:avLst>
          </a:prstGeom>
          <a:noFill/>
          <a:ln w="50800" algn="ctr">
            <a:solidFill>
              <a:srgbClr val="993300"/>
            </a:solidFill>
            <a:round/>
            <a:headEnd/>
            <a:tailEnd/>
          </a:ln>
        </p:spPr>
        <p:txBody>
          <a:bodyPr/>
          <a:lstStyle/>
          <a:p>
            <a:endParaRPr lang="en-US"/>
          </a:p>
        </p:txBody>
      </p:sp>
      <p:sp>
        <p:nvSpPr>
          <p:cNvPr id="9" name="Can 16"/>
          <p:cNvSpPr>
            <a:spLocks noChangeArrowheads="1"/>
          </p:cNvSpPr>
          <p:nvPr/>
        </p:nvSpPr>
        <p:spPr bwMode="auto">
          <a:xfrm>
            <a:off x="5791199" y="3733800"/>
            <a:ext cx="533400" cy="685800"/>
          </a:xfrm>
          <a:prstGeom prst="can">
            <a:avLst>
              <a:gd name="adj" fmla="val 25000"/>
            </a:avLst>
          </a:prstGeom>
          <a:solidFill>
            <a:schemeClr val="tx2">
              <a:lumMod val="60000"/>
              <a:lumOff val="40000"/>
            </a:schemeClr>
          </a:solidFill>
          <a:ln w="38100" algn="ctr">
            <a:solidFill>
              <a:srgbClr val="002060"/>
            </a:solidFill>
            <a:round/>
            <a:headEnd/>
            <a:tailEnd/>
          </a:ln>
          <a:scene3d>
            <a:camera prst="orthographicFront">
              <a:rot lat="0" lon="0" rev="0"/>
            </a:camera>
            <a:lightRig rig="threePt" dir="t"/>
          </a:scene3d>
        </p:spPr>
        <p:txBody>
          <a:bodyPr/>
          <a:lstStyle/>
          <a:p>
            <a:pPr>
              <a:defRPr/>
            </a:pPr>
            <a:endParaRPr lang="en-US"/>
          </a:p>
        </p:txBody>
      </p:sp>
      <p:cxnSp>
        <p:nvCxnSpPr>
          <p:cNvPr id="7177" name="Straight Arrow Connector 57"/>
          <p:cNvCxnSpPr>
            <a:cxnSpLocks noChangeShapeType="1"/>
          </p:cNvCxnSpPr>
          <p:nvPr/>
        </p:nvCxnSpPr>
        <p:spPr bwMode="auto">
          <a:xfrm>
            <a:off x="5105400" y="4114800"/>
            <a:ext cx="685800" cy="1588"/>
          </a:xfrm>
          <a:prstGeom prst="straightConnector1">
            <a:avLst/>
          </a:prstGeom>
          <a:noFill/>
          <a:ln w="31750" algn="ctr">
            <a:solidFill>
              <a:srgbClr val="000099"/>
            </a:solidFill>
            <a:round/>
            <a:headEnd/>
            <a:tailEnd type="arrow" w="med" len="med"/>
          </a:ln>
        </p:spPr>
      </p:cxnSp>
      <p:cxnSp>
        <p:nvCxnSpPr>
          <p:cNvPr id="7178" name="Straight Arrow Connector 82"/>
          <p:cNvCxnSpPr>
            <a:cxnSpLocks noChangeShapeType="1"/>
          </p:cNvCxnSpPr>
          <p:nvPr/>
        </p:nvCxnSpPr>
        <p:spPr bwMode="auto">
          <a:xfrm flipV="1">
            <a:off x="5105400" y="4191000"/>
            <a:ext cx="685800" cy="533400"/>
          </a:xfrm>
          <a:prstGeom prst="straightConnector1">
            <a:avLst/>
          </a:prstGeom>
          <a:noFill/>
          <a:ln w="31750" algn="ctr">
            <a:solidFill>
              <a:srgbClr val="000099"/>
            </a:solidFill>
            <a:round/>
            <a:headEnd/>
            <a:tailEnd type="arrow" w="med" len="med"/>
          </a:ln>
        </p:spPr>
      </p:cxnSp>
      <p:pic>
        <p:nvPicPr>
          <p:cNvPr id="7179" name="Picture 2"/>
          <p:cNvPicPr>
            <a:picLocks noChangeAspect="1" noChangeArrowheads="1"/>
          </p:cNvPicPr>
          <p:nvPr/>
        </p:nvPicPr>
        <p:blipFill>
          <a:blip r:embed="rId2"/>
          <a:srcRect/>
          <a:stretch>
            <a:fillRect/>
          </a:stretch>
        </p:blipFill>
        <p:spPr bwMode="auto">
          <a:xfrm>
            <a:off x="3048000" y="3886200"/>
            <a:ext cx="577850" cy="609600"/>
          </a:xfrm>
          <a:prstGeom prst="rect">
            <a:avLst/>
          </a:prstGeom>
          <a:noFill/>
          <a:ln w="9525">
            <a:noFill/>
            <a:miter lim="800000"/>
            <a:headEnd/>
            <a:tailEnd/>
          </a:ln>
        </p:spPr>
      </p:pic>
      <p:cxnSp>
        <p:nvCxnSpPr>
          <p:cNvPr id="7180" name="Straight Arrow Connector 57"/>
          <p:cNvCxnSpPr>
            <a:cxnSpLocks noChangeShapeType="1"/>
          </p:cNvCxnSpPr>
          <p:nvPr/>
        </p:nvCxnSpPr>
        <p:spPr bwMode="auto">
          <a:xfrm>
            <a:off x="5105400" y="3657600"/>
            <a:ext cx="685800" cy="381000"/>
          </a:xfrm>
          <a:prstGeom prst="straightConnector1">
            <a:avLst/>
          </a:prstGeom>
          <a:noFill/>
          <a:ln w="31750" algn="ctr">
            <a:solidFill>
              <a:srgbClr val="000099"/>
            </a:solidFill>
            <a:round/>
            <a:headEnd/>
            <a:tailEnd type="arrow" w="med" len="med"/>
          </a:ln>
        </p:spPr>
      </p:cxnSp>
      <p:cxnSp>
        <p:nvCxnSpPr>
          <p:cNvPr id="14" name="Straight Arrow Connector 13"/>
          <p:cNvCxnSpPr/>
          <p:nvPr/>
        </p:nvCxnSpPr>
        <p:spPr bwMode="auto">
          <a:xfrm flipV="1">
            <a:off x="3810000" y="4116388"/>
            <a:ext cx="685800" cy="36512"/>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7182" name="Rounded Rectangle 15"/>
          <p:cNvSpPr>
            <a:spLocks noChangeArrowheads="1"/>
          </p:cNvSpPr>
          <p:nvPr/>
        </p:nvSpPr>
        <p:spPr bwMode="auto">
          <a:xfrm>
            <a:off x="4495800" y="3352800"/>
            <a:ext cx="609600" cy="1752600"/>
          </a:xfrm>
          <a:prstGeom prst="roundRect">
            <a:avLst>
              <a:gd name="adj" fmla="val 16667"/>
            </a:avLst>
          </a:prstGeom>
          <a:noFill/>
          <a:ln w="50800" algn="ctr">
            <a:solidFill>
              <a:srgbClr val="993300"/>
            </a:solidFill>
            <a:round/>
            <a:headEnd/>
            <a:tailEnd/>
          </a:ln>
        </p:spPr>
        <p:txBody>
          <a:bodyPr/>
          <a:lstStyle/>
          <a:p>
            <a:endParaRPr lang="en-US"/>
          </a:p>
        </p:txBody>
      </p:sp>
      <p:cxnSp>
        <p:nvCxnSpPr>
          <p:cNvPr id="29" name="Straight Arrow Connector 28"/>
          <p:cNvCxnSpPr>
            <a:endCxn id="7175" idx="1"/>
          </p:cNvCxnSpPr>
          <p:nvPr/>
        </p:nvCxnSpPr>
        <p:spPr bwMode="auto">
          <a:xfrm>
            <a:off x="1219200" y="4152900"/>
            <a:ext cx="1676400" cy="1588"/>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pic>
        <p:nvPicPr>
          <p:cNvPr id="7184" name="Picture 2"/>
          <p:cNvPicPr>
            <a:picLocks noChangeAspect="1" noChangeArrowheads="1"/>
          </p:cNvPicPr>
          <p:nvPr/>
        </p:nvPicPr>
        <p:blipFill>
          <a:blip r:embed="rId2"/>
          <a:srcRect/>
          <a:stretch>
            <a:fillRect/>
          </a:stretch>
        </p:blipFill>
        <p:spPr bwMode="auto">
          <a:xfrm>
            <a:off x="4495800" y="2514600"/>
            <a:ext cx="577850" cy="609600"/>
          </a:xfrm>
          <a:prstGeom prst="rect">
            <a:avLst/>
          </a:prstGeom>
          <a:noFill/>
          <a:ln w="9525">
            <a:noFill/>
            <a:miter lim="800000"/>
            <a:headEnd/>
            <a:tailEnd/>
          </a:ln>
        </p:spPr>
      </p:pic>
      <p:pic>
        <p:nvPicPr>
          <p:cNvPr id="7185" name="Picture 2"/>
          <p:cNvPicPr>
            <a:picLocks noChangeAspect="1" noChangeArrowheads="1"/>
          </p:cNvPicPr>
          <p:nvPr/>
        </p:nvPicPr>
        <p:blipFill>
          <a:blip r:embed="rId2"/>
          <a:srcRect/>
          <a:stretch>
            <a:fillRect/>
          </a:stretch>
        </p:blipFill>
        <p:spPr bwMode="auto">
          <a:xfrm>
            <a:off x="4495800" y="1905000"/>
            <a:ext cx="577850" cy="609600"/>
          </a:xfrm>
          <a:prstGeom prst="rect">
            <a:avLst/>
          </a:prstGeom>
          <a:noFill/>
          <a:ln w="9525">
            <a:noFill/>
            <a:miter lim="800000"/>
            <a:headEnd/>
            <a:tailEnd/>
          </a:ln>
        </p:spPr>
      </p:pic>
      <p:pic>
        <p:nvPicPr>
          <p:cNvPr id="7186" name="Picture 2"/>
          <p:cNvPicPr>
            <a:picLocks noChangeAspect="1" noChangeArrowheads="1"/>
          </p:cNvPicPr>
          <p:nvPr/>
        </p:nvPicPr>
        <p:blipFill>
          <a:blip r:embed="rId2"/>
          <a:srcRect/>
          <a:stretch>
            <a:fillRect/>
          </a:stretch>
        </p:blipFill>
        <p:spPr bwMode="auto">
          <a:xfrm>
            <a:off x="4495800" y="1371600"/>
            <a:ext cx="577850" cy="609600"/>
          </a:xfrm>
          <a:prstGeom prst="rect">
            <a:avLst/>
          </a:prstGeom>
          <a:noFill/>
          <a:ln w="9525">
            <a:noFill/>
            <a:miter lim="800000"/>
            <a:headEnd/>
            <a:tailEnd/>
          </a:ln>
        </p:spPr>
      </p:pic>
      <p:sp>
        <p:nvSpPr>
          <p:cNvPr id="7187" name="Rounded Rectangle 15"/>
          <p:cNvSpPr>
            <a:spLocks noChangeArrowheads="1"/>
          </p:cNvSpPr>
          <p:nvPr/>
        </p:nvSpPr>
        <p:spPr bwMode="auto">
          <a:xfrm>
            <a:off x="4495800" y="1371600"/>
            <a:ext cx="609600" cy="1752600"/>
          </a:xfrm>
          <a:prstGeom prst="roundRect">
            <a:avLst>
              <a:gd name="adj" fmla="val 16667"/>
            </a:avLst>
          </a:prstGeom>
          <a:noFill/>
          <a:ln w="50800" algn="ctr">
            <a:solidFill>
              <a:srgbClr val="993300"/>
            </a:solidFill>
            <a:round/>
            <a:headEnd/>
            <a:tailEnd/>
          </a:ln>
        </p:spPr>
        <p:txBody>
          <a:bodyPr/>
          <a:lstStyle/>
          <a:p>
            <a:endParaRPr lang="en-US"/>
          </a:p>
        </p:txBody>
      </p:sp>
      <p:sp>
        <p:nvSpPr>
          <p:cNvPr id="7188" name="Rounded Rectangle 16"/>
          <p:cNvSpPr>
            <a:spLocks noChangeArrowheads="1"/>
          </p:cNvSpPr>
          <p:nvPr/>
        </p:nvSpPr>
        <p:spPr bwMode="auto">
          <a:xfrm>
            <a:off x="2895600" y="1752600"/>
            <a:ext cx="914400" cy="838200"/>
          </a:xfrm>
          <a:prstGeom prst="roundRect">
            <a:avLst>
              <a:gd name="adj" fmla="val 16667"/>
            </a:avLst>
          </a:prstGeom>
          <a:noFill/>
          <a:ln w="50800" algn="ctr">
            <a:solidFill>
              <a:srgbClr val="993300"/>
            </a:solidFill>
            <a:round/>
            <a:headEnd/>
            <a:tailEnd/>
          </a:ln>
        </p:spPr>
        <p:txBody>
          <a:bodyPr/>
          <a:lstStyle/>
          <a:p>
            <a:endParaRPr lang="en-US"/>
          </a:p>
        </p:txBody>
      </p:sp>
      <p:sp>
        <p:nvSpPr>
          <p:cNvPr id="7189" name="Rounded Rectangle 17"/>
          <p:cNvSpPr>
            <a:spLocks noChangeArrowheads="1"/>
          </p:cNvSpPr>
          <p:nvPr/>
        </p:nvSpPr>
        <p:spPr bwMode="auto">
          <a:xfrm>
            <a:off x="457200" y="3733800"/>
            <a:ext cx="762000" cy="762000"/>
          </a:xfrm>
          <a:prstGeom prst="roundRect">
            <a:avLst>
              <a:gd name="adj" fmla="val 16667"/>
            </a:avLst>
          </a:prstGeom>
          <a:noFill/>
          <a:ln w="50800" algn="ctr">
            <a:solidFill>
              <a:srgbClr val="993300"/>
            </a:solidFill>
            <a:round/>
            <a:headEnd/>
            <a:tailEnd/>
          </a:ln>
        </p:spPr>
        <p:txBody>
          <a:bodyPr/>
          <a:lstStyle/>
          <a:p>
            <a:endParaRPr lang="en-US"/>
          </a:p>
        </p:txBody>
      </p:sp>
      <p:sp>
        <p:nvSpPr>
          <p:cNvPr id="38" name="Can 16"/>
          <p:cNvSpPr>
            <a:spLocks noChangeArrowheads="1"/>
          </p:cNvSpPr>
          <p:nvPr/>
        </p:nvSpPr>
        <p:spPr bwMode="auto">
          <a:xfrm>
            <a:off x="5791200" y="1752600"/>
            <a:ext cx="533400" cy="685800"/>
          </a:xfrm>
          <a:prstGeom prst="can">
            <a:avLst>
              <a:gd name="adj" fmla="val 25000"/>
            </a:avLst>
          </a:prstGeom>
          <a:solidFill>
            <a:schemeClr val="accent1">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cxnSp>
        <p:nvCxnSpPr>
          <p:cNvPr id="7191" name="Straight Arrow Connector 57"/>
          <p:cNvCxnSpPr>
            <a:cxnSpLocks noChangeShapeType="1"/>
          </p:cNvCxnSpPr>
          <p:nvPr/>
        </p:nvCxnSpPr>
        <p:spPr bwMode="auto">
          <a:xfrm>
            <a:off x="5105400" y="2133600"/>
            <a:ext cx="685800" cy="1588"/>
          </a:xfrm>
          <a:prstGeom prst="straightConnector1">
            <a:avLst/>
          </a:prstGeom>
          <a:noFill/>
          <a:ln w="31750" algn="ctr">
            <a:solidFill>
              <a:srgbClr val="000099"/>
            </a:solidFill>
            <a:round/>
            <a:headEnd/>
            <a:tailEnd type="arrow" w="med" len="med"/>
          </a:ln>
        </p:spPr>
      </p:cxnSp>
      <p:cxnSp>
        <p:nvCxnSpPr>
          <p:cNvPr id="7192" name="Straight Arrow Connector 82"/>
          <p:cNvCxnSpPr>
            <a:cxnSpLocks noChangeShapeType="1"/>
          </p:cNvCxnSpPr>
          <p:nvPr/>
        </p:nvCxnSpPr>
        <p:spPr bwMode="auto">
          <a:xfrm flipV="1">
            <a:off x="5105400" y="2209800"/>
            <a:ext cx="685800" cy="533400"/>
          </a:xfrm>
          <a:prstGeom prst="straightConnector1">
            <a:avLst/>
          </a:prstGeom>
          <a:noFill/>
          <a:ln w="31750" algn="ctr">
            <a:solidFill>
              <a:srgbClr val="000099"/>
            </a:solidFill>
            <a:round/>
            <a:headEnd/>
            <a:tailEnd type="arrow" w="med" len="med"/>
          </a:ln>
        </p:spPr>
      </p:cxnSp>
      <p:sp>
        <p:nvSpPr>
          <p:cNvPr id="7193" name="TextBox 85"/>
          <p:cNvSpPr txBox="1">
            <a:spLocks noChangeArrowheads="1"/>
          </p:cNvSpPr>
          <p:nvPr/>
        </p:nvSpPr>
        <p:spPr bwMode="auto">
          <a:xfrm>
            <a:off x="-152400" y="4572000"/>
            <a:ext cx="1920875" cy="369888"/>
          </a:xfrm>
          <a:prstGeom prst="rect">
            <a:avLst/>
          </a:prstGeom>
          <a:noFill/>
          <a:ln w="9525">
            <a:noFill/>
            <a:miter lim="800000"/>
            <a:headEnd/>
            <a:tailEnd/>
          </a:ln>
        </p:spPr>
        <p:txBody>
          <a:bodyPr wrap="none">
            <a:spAutoFit/>
          </a:bodyPr>
          <a:lstStyle/>
          <a:p>
            <a:r>
              <a:rPr lang="en-US" b="1"/>
              <a:t>User Desktop</a:t>
            </a:r>
          </a:p>
        </p:txBody>
      </p:sp>
      <p:pic>
        <p:nvPicPr>
          <p:cNvPr id="7194" name="Picture 2"/>
          <p:cNvPicPr>
            <a:picLocks noChangeAspect="1" noChangeArrowheads="1"/>
          </p:cNvPicPr>
          <p:nvPr/>
        </p:nvPicPr>
        <p:blipFill>
          <a:blip r:embed="rId2"/>
          <a:srcRect/>
          <a:stretch>
            <a:fillRect/>
          </a:stretch>
        </p:blipFill>
        <p:spPr bwMode="auto">
          <a:xfrm>
            <a:off x="533400" y="3810000"/>
            <a:ext cx="577850" cy="609600"/>
          </a:xfrm>
          <a:prstGeom prst="rect">
            <a:avLst/>
          </a:prstGeom>
          <a:noFill/>
          <a:ln w="9525">
            <a:noFill/>
            <a:miter lim="800000"/>
            <a:headEnd/>
            <a:tailEnd/>
          </a:ln>
        </p:spPr>
      </p:pic>
      <p:pic>
        <p:nvPicPr>
          <p:cNvPr id="7195" name="Picture 2"/>
          <p:cNvPicPr>
            <a:picLocks noChangeAspect="1" noChangeArrowheads="1"/>
          </p:cNvPicPr>
          <p:nvPr/>
        </p:nvPicPr>
        <p:blipFill>
          <a:blip r:embed="rId2"/>
          <a:srcRect/>
          <a:stretch>
            <a:fillRect/>
          </a:stretch>
        </p:blipFill>
        <p:spPr bwMode="auto">
          <a:xfrm>
            <a:off x="3048000" y="1905000"/>
            <a:ext cx="577850" cy="609600"/>
          </a:xfrm>
          <a:prstGeom prst="rect">
            <a:avLst/>
          </a:prstGeom>
          <a:noFill/>
          <a:ln w="9525">
            <a:noFill/>
            <a:miter lim="800000"/>
            <a:headEnd/>
            <a:tailEnd/>
          </a:ln>
        </p:spPr>
      </p:pic>
      <p:sp>
        <p:nvSpPr>
          <p:cNvPr id="7196" name="TextBox 89"/>
          <p:cNvSpPr txBox="1">
            <a:spLocks noChangeArrowheads="1"/>
          </p:cNvSpPr>
          <p:nvPr/>
        </p:nvSpPr>
        <p:spPr bwMode="auto">
          <a:xfrm>
            <a:off x="2209800" y="1219200"/>
            <a:ext cx="2173288" cy="369888"/>
          </a:xfrm>
          <a:prstGeom prst="rect">
            <a:avLst/>
          </a:prstGeom>
          <a:noFill/>
          <a:ln w="9525">
            <a:noFill/>
            <a:miter lim="800000"/>
            <a:headEnd/>
            <a:tailEnd/>
          </a:ln>
        </p:spPr>
        <p:txBody>
          <a:bodyPr wrap="none">
            <a:spAutoFit/>
          </a:bodyPr>
          <a:lstStyle/>
          <a:p>
            <a:r>
              <a:rPr lang="en-US" b="1"/>
              <a:t>CAF Head Node</a:t>
            </a:r>
          </a:p>
        </p:txBody>
      </p:sp>
      <p:cxnSp>
        <p:nvCxnSpPr>
          <p:cNvPr id="46" name="Straight Arrow Connector 45"/>
          <p:cNvCxnSpPr>
            <a:endCxn id="7188" idx="1"/>
          </p:cNvCxnSpPr>
          <p:nvPr/>
        </p:nvCxnSpPr>
        <p:spPr bwMode="auto">
          <a:xfrm rot="5400000" flipH="1" flipV="1">
            <a:off x="1085850" y="2305050"/>
            <a:ext cx="1943100" cy="1676400"/>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7198" name="TextBox 105"/>
          <p:cNvSpPr txBox="1">
            <a:spLocks noChangeArrowheads="1"/>
          </p:cNvSpPr>
          <p:nvPr/>
        </p:nvSpPr>
        <p:spPr bwMode="auto">
          <a:xfrm>
            <a:off x="5486400" y="1219200"/>
            <a:ext cx="1182688" cy="369888"/>
          </a:xfrm>
          <a:prstGeom prst="rect">
            <a:avLst/>
          </a:prstGeom>
          <a:noFill/>
          <a:ln w="9525">
            <a:noFill/>
            <a:miter lim="800000"/>
            <a:headEnd/>
            <a:tailEnd/>
          </a:ln>
        </p:spPr>
        <p:txBody>
          <a:bodyPr wrap="none">
            <a:spAutoFit/>
          </a:bodyPr>
          <a:lstStyle/>
          <a:p>
            <a:r>
              <a:rPr lang="en-US" b="1"/>
              <a:t>SE@WN</a:t>
            </a:r>
          </a:p>
        </p:txBody>
      </p:sp>
      <p:sp>
        <p:nvSpPr>
          <p:cNvPr id="7199" name="TextBox 106"/>
          <p:cNvSpPr txBox="1">
            <a:spLocks noChangeArrowheads="1"/>
          </p:cNvSpPr>
          <p:nvPr/>
        </p:nvSpPr>
        <p:spPr bwMode="auto">
          <a:xfrm rot="-2964879">
            <a:off x="1187451" y="2928937"/>
            <a:ext cx="1219200" cy="276225"/>
          </a:xfrm>
          <a:prstGeom prst="rect">
            <a:avLst/>
          </a:prstGeom>
          <a:noFill/>
          <a:ln w="9525">
            <a:noFill/>
            <a:miter lim="800000"/>
            <a:headEnd/>
            <a:tailEnd/>
          </a:ln>
        </p:spPr>
        <p:txBody>
          <a:bodyPr>
            <a:spAutoFit/>
          </a:bodyPr>
          <a:lstStyle/>
          <a:p>
            <a:r>
              <a:rPr lang="en-US" sz="1200" b="1"/>
              <a:t> exe tar ball</a:t>
            </a:r>
          </a:p>
        </p:txBody>
      </p:sp>
      <p:cxnSp>
        <p:nvCxnSpPr>
          <p:cNvPr id="7200" name="Straight Arrow Connector 57"/>
          <p:cNvCxnSpPr>
            <a:cxnSpLocks noChangeShapeType="1"/>
          </p:cNvCxnSpPr>
          <p:nvPr/>
        </p:nvCxnSpPr>
        <p:spPr bwMode="auto">
          <a:xfrm>
            <a:off x="5105400" y="1676400"/>
            <a:ext cx="685800" cy="381000"/>
          </a:xfrm>
          <a:prstGeom prst="straightConnector1">
            <a:avLst/>
          </a:prstGeom>
          <a:noFill/>
          <a:ln w="31750" algn="ctr">
            <a:solidFill>
              <a:srgbClr val="000099"/>
            </a:solidFill>
            <a:round/>
            <a:headEnd/>
            <a:tailEnd type="arrow" w="med" len="med"/>
          </a:ln>
        </p:spPr>
      </p:cxnSp>
      <p:cxnSp>
        <p:nvCxnSpPr>
          <p:cNvPr id="51" name="Straight Arrow Connector 50"/>
          <p:cNvCxnSpPr/>
          <p:nvPr/>
        </p:nvCxnSpPr>
        <p:spPr bwMode="auto">
          <a:xfrm flipV="1">
            <a:off x="3810000" y="2135188"/>
            <a:ext cx="685800" cy="36512"/>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7202" name="TextBox 105"/>
          <p:cNvSpPr txBox="1">
            <a:spLocks noChangeArrowheads="1"/>
          </p:cNvSpPr>
          <p:nvPr/>
        </p:nvSpPr>
        <p:spPr bwMode="auto">
          <a:xfrm>
            <a:off x="4419600" y="990600"/>
            <a:ext cx="649288" cy="369888"/>
          </a:xfrm>
          <a:prstGeom prst="rect">
            <a:avLst/>
          </a:prstGeom>
          <a:noFill/>
          <a:ln w="9525">
            <a:noFill/>
            <a:miter lim="800000"/>
            <a:headEnd/>
            <a:tailEnd/>
          </a:ln>
        </p:spPr>
        <p:txBody>
          <a:bodyPr>
            <a:spAutoFit/>
          </a:bodyPr>
          <a:lstStyle/>
          <a:p>
            <a:r>
              <a:rPr lang="en-US" b="1"/>
              <a:t>WN</a:t>
            </a:r>
          </a:p>
        </p:txBody>
      </p:sp>
      <p:sp>
        <p:nvSpPr>
          <p:cNvPr id="7203" name="Oval 18"/>
          <p:cNvSpPr>
            <a:spLocks noChangeArrowheads="1"/>
          </p:cNvSpPr>
          <p:nvPr/>
        </p:nvSpPr>
        <p:spPr bwMode="auto">
          <a:xfrm>
            <a:off x="6705600" y="1447800"/>
            <a:ext cx="762000" cy="457200"/>
          </a:xfrm>
          <a:prstGeom prst="ellipse">
            <a:avLst/>
          </a:prstGeom>
          <a:solidFill>
            <a:srgbClr val="FFFF00"/>
          </a:solidFill>
          <a:ln w="9525">
            <a:solidFill>
              <a:schemeClr val="tx1"/>
            </a:solidFill>
            <a:round/>
            <a:headEnd/>
            <a:tailEnd/>
          </a:ln>
        </p:spPr>
        <p:txBody>
          <a:bodyPr wrap="none" anchor="ctr"/>
          <a:lstStyle/>
          <a:p>
            <a:pPr algn="ctr"/>
            <a:r>
              <a:rPr lang="en-US" sz="1000" b="1">
                <a:solidFill>
                  <a:srgbClr val="3333FF"/>
                </a:solidFill>
              </a:rPr>
              <a:t>SAM </a:t>
            </a:r>
          </a:p>
          <a:p>
            <a:pPr algn="ctr"/>
            <a:r>
              <a:rPr lang="en-US" sz="1000" b="1">
                <a:solidFill>
                  <a:srgbClr val="3333FF"/>
                </a:solidFill>
              </a:rPr>
              <a:t>Station</a:t>
            </a:r>
          </a:p>
        </p:txBody>
      </p:sp>
      <p:sp>
        <p:nvSpPr>
          <p:cNvPr id="7204" name="Curved Up Arrow 54"/>
          <p:cNvSpPr>
            <a:spLocks noChangeArrowheads="1"/>
          </p:cNvSpPr>
          <p:nvPr/>
        </p:nvSpPr>
        <p:spPr bwMode="auto">
          <a:xfrm flipH="1">
            <a:off x="6096000" y="1905000"/>
            <a:ext cx="914400" cy="304800"/>
          </a:xfrm>
          <a:prstGeom prst="curvedUp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
        <p:nvSpPr>
          <p:cNvPr id="7205" name="Oval 18"/>
          <p:cNvSpPr>
            <a:spLocks noChangeArrowheads="1"/>
          </p:cNvSpPr>
          <p:nvPr/>
        </p:nvSpPr>
        <p:spPr bwMode="auto">
          <a:xfrm>
            <a:off x="6553200" y="3733800"/>
            <a:ext cx="762000" cy="457200"/>
          </a:xfrm>
          <a:prstGeom prst="ellipse">
            <a:avLst/>
          </a:prstGeom>
          <a:solidFill>
            <a:srgbClr val="FFFF00"/>
          </a:solidFill>
          <a:ln w="9525">
            <a:solidFill>
              <a:schemeClr val="tx1"/>
            </a:solidFill>
            <a:round/>
            <a:headEnd/>
            <a:tailEnd/>
          </a:ln>
        </p:spPr>
        <p:txBody>
          <a:bodyPr wrap="none" anchor="ctr"/>
          <a:lstStyle/>
          <a:p>
            <a:pPr algn="ctr"/>
            <a:r>
              <a:rPr lang="en-US" sz="1000" b="1">
                <a:solidFill>
                  <a:srgbClr val="3333FF"/>
                </a:solidFill>
              </a:rPr>
              <a:t>SAM </a:t>
            </a:r>
          </a:p>
          <a:p>
            <a:pPr algn="ctr"/>
            <a:r>
              <a:rPr lang="en-US" sz="1000" b="1">
                <a:solidFill>
                  <a:srgbClr val="3333FF"/>
                </a:solidFill>
              </a:rPr>
              <a:t>Station</a:t>
            </a:r>
          </a:p>
        </p:txBody>
      </p:sp>
      <p:sp>
        <p:nvSpPr>
          <p:cNvPr id="7206" name="Curved Up Arrow 58"/>
          <p:cNvSpPr>
            <a:spLocks noChangeArrowheads="1"/>
          </p:cNvSpPr>
          <p:nvPr/>
        </p:nvSpPr>
        <p:spPr bwMode="auto">
          <a:xfrm flipH="1">
            <a:off x="5943600" y="4191000"/>
            <a:ext cx="914400" cy="304800"/>
          </a:xfrm>
          <a:prstGeom prst="curvedUp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fld id="{B67F8707-A9A1-43AA-B184-BFC18FBDDD06}" type="slidenum">
              <a:rPr lang="en-US" smtClean="0"/>
              <a:pPr/>
              <a:t>6</a:t>
            </a:fld>
            <a:endParaRPr lang="en-US" smtClean="0"/>
          </a:p>
        </p:txBody>
      </p:sp>
      <p:pic>
        <p:nvPicPr>
          <p:cNvPr id="8195" name="Picture 2"/>
          <p:cNvPicPr>
            <a:picLocks noChangeAspect="1" noChangeArrowheads="1"/>
          </p:cNvPicPr>
          <p:nvPr/>
        </p:nvPicPr>
        <p:blipFill>
          <a:blip r:embed="rId2"/>
          <a:srcRect/>
          <a:stretch>
            <a:fillRect/>
          </a:stretch>
        </p:blipFill>
        <p:spPr bwMode="auto">
          <a:xfrm>
            <a:off x="4495800" y="4495800"/>
            <a:ext cx="577850" cy="609600"/>
          </a:xfrm>
          <a:prstGeom prst="rect">
            <a:avLst/>
          </a:prstGeom>
          <a:noFill/>
          <a:ln w="9525">
            <a:noFill/>
            <a:miter lim="800000"/>
            <a:headEnd/>
            <a:tailEnd/>
          </a:ln>
        </p:spPr>
      </p:pic>
      <p:pic>
        <p:nvPicPr>
          <p:cNvPr id="8196" name="Picture 2"/>
          <p:cNvPicPr>
            <a:picLocks noChangeAspect="1" noChangeArrowheads="1"/>
          </p:cNvPicPr>
          <p:nvPr/>
        </p:nvPicPr>
        <p:blipFill>
          <a:blip r:embed="rId2"/>
          <a:srcRect/>
          <a:stretch>
            <a:fillRect/>
          </a:stretch>
        </p:blipFill>
        <p:spPr bwMode="auto">
          <a:xfrm>
            <a:off x="4495800" y="3886200"/>
            <a:ext cx="577850" cy="609600"/>
          </a:xfrm>
          <a:prstGeom prst="rect">
            <a:avLst/>
          </a:prstGeom>
          <a:noFill/>
          <a:ln w="9525">
            <a:noFill/>
            <a:miter lim="800000"/>
            <a:headEnd/>
            <a:tailEnd/>
          </a:ln>
        </p:spPr>
      </p:pic>
      <p:pic>
        <p:nvPicPr>
          <p:cNvPr id="8197" name="Picture 2"/>
          <p:cNvPicPr>
            <a:picLocks noChangeAspect="1" noChangeArrowheads="1"/>
          </p:cNvPicPr>
          <p:nvPr/>
        </p:nvPicPr>
        <p:blipFill>
          <a:blip r:embed="rId2"/>
          <a:srcRect/>
          <a:stretch>
            <a:fillRect/>
          </a:stretch>
        </p:blipFill>
        <p:spPr bwMode="auto">
          <a:xfrm>
            <a:off x="4495800" y="3352800"/>
            <a:ext cx="577850" cy="609600"/>
          </a:xfrm>
          <a:prstGeom prst="rect">
            <a:avLst/>
          </a:prstGeom>
          <a:noFill/>
          <a:ln w="9525">
            <a:noFill/>
            <a:miter lim="800000"/>
            <a:headEnd/>
            <a:tailEnd/>
          </a:ln>
        </p:spPr>
      </p:pic>
      <p:sp>
        <p:nvSpPr>
          <p:cNvPr id="8198" name="Rounded Rectangle 16"/>
          <p:cNvSpPr>
            <a:spLocks noChangeArrowheads="1"/>
          </p:cNvSpPr>
          <p:nvPr/>
        </p:nvSpPr>
        <p:spPr bwMode="auto">
          <a:xfrm>
            <a:off x="2895600" y="3733800"/>
            <a:ext cx="914400" cy="838200"/>
          </a:xfrm>
          <a:prstGeom prst="roundRect">
            <a:avLst>
              <a:gd name="adj" fmla="val 16667"/>
            </a:avLst>
          </a:prstGeom>
          <a:noFill/>
          <a:ln w="50800" algn="ctr">
            <a:solidFill>
              <a:srgbClr val="993300"/>
            </a:solidFill>
            <a:round/>
            <a:headEnd/>
            <a:tailEnd/>
          </a:ln>
        </p:spPr>
        <p:txBody>
          <a:bodyPr/>
          <a:lstStyle/>
          <a:p>
            <a:endParaRPr lang="en-US"/>
          </a:p>
        </p:txBody>
      </p:sp>
      <p:sp>
        <p:nvSpPr>
          <p:cNvPr id="9" name="Can 16"/>
          <p:cNvSpPr>
            <a:spLocks noChangeArrowheads="1"/>
          </p:cNvSpPr>
          <p:nvPr/>
        </p:nvSpPr>
        <p:spPr bwMode="auto">
          <a:xfrm>
            <a:off x="5791199" y="3733800"/>
            <a:ext cx="533400" cy="685800"/>
          </a:xfrm>
          <a:prstGeom prst="can">
            <a:avLst>
              <a:gd name="adj" fmla="val 25000"/>
            </a:avLst>
          </a:prstGeom>
          <a:solidFill>
            <a:schemeClr val="tx2">
              <a:lumMod val="60000"/>
              <a:lumOff val="40000"/>
            </a:schemeClr>
          </a:solidFill>
          <a:ln w="38100" algn="ctr">
            <a:solidFill>
              <a:srgbClr val="002060"/>
            </a:solidFill>
            <a:round/>
            <a:headEnd/>
            <a:tailEnd/>
          </a:ln>
          <a:scene3d>
            <a:camera prst="orthographicFront">
              <a:rot lat="0" lon="0" rev="0"/>
            </a:camera>
            <a:lightRig rig="threePt" dir="t"/>
          </a:scene3d>
        </p:spPr>
        <p:txBody>
          <a:bodyPr/>
          <a:lstStyle/>
          <a:p>
            <a:pPr>
              <a:defRPr/>
            </a:pPr>
            <a:endParaRPr lang="en-US"/>
          </a:p>
        </p:txBody>
      </p:sp>
      <p:cxnSp>
        <p:nvCxnSpPr>
          <p:cNvPr id="8200" name="Straight Arrow Connector 57"/>
          <p:cNvCxnSpPr>
            <a:cxnSpLocks noChangeShapeType="1"/>
          </p:cNvCxnSpPr>
          <p:nvPr/>
        </p:nvCxnSpPr>
        <p:spPr bwMode="auto">
          <a:xfrm>
            <a:off x="5105400" y="4114800"/>
            <a:ext cx="685800" cy="1588"/>
          </a:xfrm>
          <a:prstGeom prst="straightConnector1">
            <a:avLst/>
          </a:prstGeom>
          <a:noFill/>
          <a:ln w="31750" algn="ctr">
            <a:solidFill>
              <a:srgbClr val="000099"/>
            </a:solidFill>
            <a:round/>
            <a:headEnd/>
            <a:tailEnd type="arrow" w="med" len="med"/>
          </a:ln>
        </p:spPr>
      </p:cxnSp>
      <p:cxnSp>
        <p:nvCxnSpPr>
          <p:cNvPr id="8201" name="Straight Arrow Connector 82"/>
          <p:cNvCxnSpPr>
            <a:cxnSpLocks noChangeShapeType="1"/>
          </p:cNvCxnSpPr>
          <p:nvPr/>
        </p:nvCxnSpPr>
        <p:spPr bwMode="auto">
          <a:xfrm flipV="1">
            <a:off x="5105400" y="4191000"/>
            <a:ext cx="685800" cy="533400"/>
          </a:xfrm>
          <a:prstGeom prst="straightConnector1">
            <a:avLst/>
          </a:prstGeom>
          <a:noFill/>
          <a:ln w="31750" algn="ctr">
            <a:solidFill>
              <a:srgbClr val="000099"/>
            </a:solidFill>
            <a:round/>
            <a:headEnd/>
            <a:tailEnd type="arrow" w="med" len="med"/>
          </a:ln>
        </p:spPr>
      </p:cxnSp>
      <p:pic>
        <p:nvPicPr>
          <p:cNvPr id="8202" name="Picture 2"/>
          <p:cNvPicPr>
            <a:picLocks noChangeAspect="1" noChangeArrowheads="1"/>
          </p:cNvPicPr>
          <p:nvPr/>
        </p:nvPicPr>
        <p:blipFill>
          <a:blip r:embed="rId2"/>
          <a:srcRect/>
          <a:stretch>
            <a:fillRect/>
          </a:stretch>
        </p:blipFill>
        <p:spPr bwMode="auto">
          <a:xfrm>
            <a:off x="3048000" y="3886200"/>
            <a:ext cx="577850" cy="609600"/>
          </a:xfrm>
          <a:prstGeom prst="rect">
            <a:avLst/>
          </a:prstGeom>
          <a:noFill/>
          <a:ln w="9525">
            <a:noFill/>
            <a:miter lim="800000"/>
            <a:headEnd/>
            <a:tailEnd/>
          </a:ln>
        </p:spPr>
      </p:pic>
      <p:cxnSp>
        <p:nvCxnSpPr>
          <p:cNvPr id="8203" name="Straight Arrow Connector 57"/>
          <p:cNvCxnSpPr>
            <a:cxnSpLocks noChangeShapeType="1"/>
          </p:cNvCxnSpPr>
          <p:nvPr/>
        </p:nvCxnSpPr>
        <p:spPr bwMode="auto">
          <a:xfrm>
            <a:off x="5105400" y="3657600"/>
            <a:ext cx="685800" cy="381000"/>
          </a:xfrm>
          <a:prstGeom prst="straightConnector1">
            <a:avLst/>
          </a:prstGeom>
          <a:noFill/>
          <a:ln w="31750" algn="ctr">
            <a:solidFill>
              <a:srgbClr val="000099"/>
            </a:solidFill>
            <a:round/>
            <a:headEnd/>
            <a:tailEnd type="arrow" w="med" len="med"/>
          </a:ln>
        </p:spPr>
      </p:cxnSp>
      <p:cxnSp>
        <p:nvCxnSpPr>
          <p:cNvPr id="14" name="Straight Arrow Connector 13"/>
          <p:cNvCxnSpPr/>
          <p:nvPr/>
        </p:nvCxnSpPr>
        <p:spPr bwMode="auto">
          <a:xfrm flipV="1">
            <a:off x="3810000" y="4116388"/>
            <a:ext cx="685800" cy="36512"/>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pic>
        <p:nvPicPr>
          <p:cNvPr id="8205" name="Picture 2"/>
          <p:cNvPicPr>
            <a:picLocks noChangeAspect="1" noChangeArrowheads="1"/>
          </p:cNvPicPr>
          <p:nvPr/>
        </p:nvPicPr>
        <p:blipFill>
          <a:blip r:embed="rId2"/>
          <a:srcRect/>
          <a:stretch>
            <a:fillRect/>
          </a:stretch>
        </p:blipFill>
        <p:spPr bwMode="auto">
          <a:xfrm>
            <a:off x="4495800" y="6248400"/>
            <a:ext cx="577850" cy="609600"/>
          </a:xfrm>
          <a:prstGeom prst="rect">
            <a:avLst/>
          </a:prstGeom>
          <a:noFill/>
          <a:ln w="9525">
            <a:noFill/>
            <a:miter lim="800000"/>
            <a:headEnd/>
            <a:tailEnd/>
          </a:ln>
        </p:spPr>
      </p:pic>
      <p:pic>
        <p:nvPicPr>
          <p:cNvPr id="8206" name="Picture 2"/>
          <p:cNvPicPr>
            <a:picLocks noChangeAspect="1" noChangeArrowheads="1"/>
          </p:cNvPicPr>
          <p:nvPr/>
        </p:nvPicPr>
        <p:blipFill>
          <a:blip r:embed="rId2"/>
          <a:srcRect/>
          <a:stretch>
            <a:fillRect/>
          </a:stretch>
        </p:blipFill>
        <p:spPr bwMode="auto">
          <a:xfrm>
            <a:off x="4495800" y="5791200"/>
            <a:ext cx="577850" cy="609600"/>
          </a:xfrm>
          <a:prstGeom prst="rect">
            <a:avLst/>
          </a:prstGeom>
          <a:noFill/>
          <a:ln w="9525">
            <a:noFill/>
            <a:miter lim="800000"/>
            <a:headEnd/>
            <a:tailEnd/>
          </a:ln>
        </p:spPr>
      </p:pic>
      <p:pic>
        <p:nvPicPr>
          <p:cNvPr id="8207" name="Picture 2"/>
          <p:cNvPicPr>
            <a:picLocks noChangeAspect="1" noChangeArrowheads="1"/>
          </p:cNvPicPr>
          <p:nvPr/>
        </p:nvPicPr>
        <p:blipFill>
          <a:blip r:embed="rId2"/>
          <a:srcRect/>
          <a:stretch>
            <a:fillRect/>
          </a:stretch>
        </p:blipFill>
        <p:spPr bwMode="auto">
          <a:xfrm>
            <a:off x="4495800" y="5257800"/>
            <a:ext cx="577850" cy="609600"/>
          </a:xfrm>
          <a:prstGeom prst="rect">
            <a:avLst/>
          </a:prstGeom>
          <a:noFill/>
          <a:ln w="9525">
            <a:noFill/>
            <a:miter lim="800000"/>
            <a:headEnd/>
            <a:tailEnd/>
          </a:ln>
        </p:spPr>
      </p:pic>
      <p:sp>
        <p:nvSpPr>
          <p:cNvPr id="8208" name="Rounded Rectangle 16"/>
          <p:cNvSpPr>
            <a:spLocks noChangeArrowheads="1"/>
          </p:cNvSpPr>
          <p:nvPr/>
        </p:nvSpPr>
        <p:spPr bwMode="auto">
          <a:xfrm>
            <a:off x="2895600" y="5638800"/>
            <a:ext cx="914400" cy="838200"/>
          </a:xfrm>
          <a:prstGeom prst="roundRect">
            <a:avLst>
              <a:gd name="adj" fmla="val 16667"/>
            </a:avLst>
          </a:prstGeom>
          <a:noFill/>
          <a:ln w="50800" algn="ctr">
            <a:solidFill>
              <a:srgbClr val="993300"/>
            </a:solidFill>
            <a:round/>
            <a:headEnd/>
            <a:tailEnd/>
          </a:ln>
        </p:spPr>
        <p:txBody>
          <a:bodyPr/>
          <a:lstStyle/>
          <a:p>
            <a:endParaRPr lang="en-US"/>
          </a:p>
        </p:txBody>
      </p:sp>
      <p:sp>
        <p:nvSpPr>
          <p:cNvPr id="19" name="Can 16"/>
          <p:cNvSpPr>
            <a:spLocks noChangeArrowheads="1"/>
          </p:cNvSpPr>
          <p:nvPr/>
        </p:nvSpPr>
        <p:spPr bwMode="auto">
          <a:xfrm>
            <a:off x="5791199" y="5638800"/>
            <a:ext cx="533400" cy="685800"/>
          </a:xfrm>
          <a:prstGeom prst="can">
            <a:avLst>
              <a:gd name="adj" fmla="val 25000"/>
            </a:avLst>
          </a:prstGeom>
          <a:solidFill>
            <a:schemeClr val="accent2"/>
          </a:solidFill>
          <a:ln w="38100" algn="ctr">
            <a:solidFill>
              <a:srgbClr val="002060"/>
            </a:solidFill>
            <a:round/>
            <a:headEnd/>
            <a:tailEnd/>
          </a:ln>
          <a:scene3d>
            <a:camera prst="orthographicFront">
              <a:rot lat="0" lon="0" rev="0"/>
            </a:camera>
            <a:lightRig rig="threePt" dir="t"/>
          </a:scene3d>
        </p:spPr>
        <p:txBody>
          <a:bodyPr/>
          <a:lstStyle/>
          <a:p>
            <a:pPr>
              <a:defRPr/>
            </a:pPr>
            <a:endParaRPr lang="en-US"/>
          </a:p>
        </p:txBody>
      </p:sp>
      <p:cxnSp>
        <p:nvCxnSpPr>
          <p:cNvPr id="8210" name="Straight Arrow Connector 57"/>
          <p:cNvCxnSpPr>
            <a:cxnSpLocks noChangeShapeType="1"/>
          </p:cNvCxnSpPr>
          <p:nvPr/>
        </p:nvCxnSpPr>
        <p:spPr bwMode="auto">
          <a:xfrm>
            <a:off x="5105400" y="6019800"/>
            <a:ext cx="685800" cy="1588"/>
          </a:xfrm>
          <a:prstGeom prst="straightConnector1">
            <a:avLst/>
          </a:prstGeom>
          <a:noFill/>
          <a:ln w="31750" algn="ctr">
            <a:solidFill>
              <a:srgbClr val="000099"/>
            </a:solidFill>
            <a:round/>
            <a:headEnd/>
            <a:tailEnd type="arrow" w="med" len="med"/>
          </a:ln>
        </p:spPr>
      </p:cxnSp>
      <p:cxnSp>
        <p:nvCxnSpPr>
          <p:cNvPr id="8211" name="Straight Arrow Connector 82"/>
          <p:cNvCxnSpPr>
            <a:cxnSpLocks noChangeShapeType="1"/>
          </p:cNvCxnSpPr>
          <p:nvPr/>
        </p:nvCxnSpPr>
        <p:spPr bwMode="auto">
          <a:xfrm flipV="1">
            <a:off x="5105400" y="6096000"/>
            <a:ext cx="685800" cy="533400"/>
          </a:xfrm>
          <a:prstGeom prst="straightConnector1">
            <a:avLst/>
          </a:prstGeom>
          <a:noFill/>
          <a:ln w="31750" algn="ctr">
            <a:solidFill>
              <a:srgbClr val="000099"/>
            </a:solidFill>
            <a:round/>
            <a:headEnd/>
            <a:tailEnd type="arrow" w="med" len="med"/>
          </a:ln>
        </p:spPr>
      </p:cxnSp>
      <p:pic>
        <p:nvPicPr>
          <p:cNvPr id="8212" name="Picture 2"/>
          <p:cNvPicPr>
            <a:picLocks noChangeAspect="1" noChangeArrowheads="1"/>
          </p:cNvPicPr>
          <p:nvPr/>
        </p:nvPicPr>
        <p:blipFill>
          <a:blip r:embed="rId2"/>
          <a:srcRect/>
          <a:stretch>
            <a:fillRect/>
          </a:stretch>
        </p:blipFill>
        <p:spPr bwMode="auto">
          <a:xfrm>
            <a:off x="3048000" y="5791200"/>
            <a:ext cx="577850" cy="609600"/>
          </a:xfrm>
          <a:prstGeom prst="rect">
            <a:avLst/>
          </a:prstGeom>
          <a:noFill/>
          <a:ln w="9525">
            <a:noFill/>
            <a:miter lim="800000"/>
            <a:headEnd/>
            <a:tailEnd/>
          </a:ln>
        </p:spPr>
      </p:pic>
      <p:cxnSp>
        <p:nvCxnSpPr>
          <p:cNvPr id="8213" name="Straight Arrow Connector 57"/>
          <p:cNvCxnSpPr>
            <a:cxnSpLocks noChangeShapeType="1"/>
          </p:cNvCxnSpPr>
          <p:nvPr/>
        </p:nvCxnSpPr>
        <p:spPr bwMode="auto">
          <a:xfrm>
            <a:off x="5105400" y="5638800"/>
            <a:ext cx="685800" cy="304800"/>
          </a:xfrm>
          <a:prstGeom prst="straightConnector1">
            <a:avLst/>
          </a:prstGeom>
          <a:noFill/>
          <a:ln w="31750" algn="ctr">
            <a:solidFill>
              <a:srgbClr val="000099"/>
            </a:solidFill>
            <a:round/>
            <a:headEnd/>
            <a:tailEnd type="arrow" w="med" len="med"/>
          </a:ln>
        </p:spPr>
      </p:cxnSp>
      <p:cxnSp>
        <p:nvCxnSpPr>
          <p:cNvPr id="24" name="Straight Arrow Connector 23"/>
          <p:cNvCxnSpPr/>
          <p:nvPr/>
        </p:nvCxnSpPr>
        <p:spPr bwMode="auto">
          <a:xfrm flipV="1">
            <a:off x="3810000" y="6021388"/>
            <a:ext cx="685800" cy="36512"/>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8215" name="Rounded Rectangle 15"/>
          <p:cNvSpPr>
            <a:spLocks noChangeArrowheads="1"/>
          </p:cNvSpPr>
          <p:nvPr/>
        </p:nvSpPr>
        <p:spPr bwMode="auto">
          <a:xfrm>
            <a:off x="4495800" y="3352800"/>
            <a:ext cx="609600" cy="1752600"/>
          </a:xfrm>
          <a:prstGeom prst="roundRect">
            <a:avLst>
              <a:gd name="adj" fmla="val 16667"/>
            </a:avLst>
          </a:prstGeom>
          <a:noFill/>
          <a:ln w="50800" algn="ctr">
            <a:solidFill>
              <a:srgbClr val="993300"/>
            </a:solidFill>
            <a:round/>
            <a:headEnd/>
            <a:tailEnd/>
          </a:ln>
        </p:spPr>
        <p:txBody>
          <a:bodyPr/>
          <a:lstStyle/>
          <a:p>
            <a:endParaRPr lang="en-US"/>
          </a:p>
        </p:txBody>
      </p:sp>
      <p:sp>
        <p:nvSpPr>
          <p:cNvPr id="8216" name="Rounded Rectangle 15"/>
          <p:cNvSpPr>
            <a:spLocks noChangeArrowheads="1"/>
          </p:cNvSpPr>
          <p:nvPr/>
        </p:nvSpPr>
        <p:spPr bwMode="auto">
          <a:xfrm>
            <a:off x="4495800" y="5257800"/>
            <a:ext cx="609600" cy="1600200"/>
          </a:xfrm>
          <a:prstGeom prst="roundRect">
            <a:avLst>
              <a:gd name="adj" fmla="val 16667"/>
            </a:avLst>
          </a:prstGeom>
          <a:noFill/>
          <a:ln w="50800" algn="ctr">
            <a:solidFill>
              <a:srgbClr val="993300"/>
            </a:solidFill>
            <a:round/>
            <a:headEnd/>
            <a:tailEnd/>
          </a:ln>
        </p:spPr>
        <p:txBody>
          <a:bodyPr/>
          <a:lstStyle/>
          <a:p>
            <a:endParaRPr lang="en-US"/>
          </a:p>
        </p:txBody>
      </p:sp>
      <p:cxnSp>
        <p:nvCxnSpPr>
          <p:cNvPr id="8217" name="Straight Arrow Connector 57"/>
          <p:cNvCxnSpPr>
            <a:cxnSpLocks noChangeShapeType="1"/>
          </p:cNvCxnSpPr>
          <p:nvPr/>
        </p:nvCxnSpPr>
        <p:spPr bwMode="auto">
          <a:xfrm>
            <a:off x="6324600" y="4114800"/>
            <a:ext cx="1219200" cy="1588"/>
          </a:xfrm>
          <a:prstGeom prst="straightConnector1">
            <a:avLst/>
          </a:prstGeom>
          <a:noFill/>
          <a:ln w="31750" algn="ctr">
            <a:solidFill>
              <a:srgbClr val="000099"/>
            </a:solidFill>
            <a:round/>
            <a:headEnd/>
            <a:tailEnd type="arrow" w="med" len="med"/>
          </a:ln>
        </p:spPr>
      </p:cxnSp>
      <p:cxnSp>
        <p:nvCxnSpPr>
          <p:cNvPr id="8218" name="Straight Arrow Connector 57"/>
          <p:cNvCxnSpPr>
            <a:cxnSpLocks noChangeShapeType="1"/>
          </p:cNvCxnSpPr>
          <p:nvPr/>
        </p:nvCxnSpPr>
        <p:spPr bwMode="auto">
          <a:xfrm rot="5400000" flipH="1" flipV="1">
            <a:off x="6019800" y="4495800"/>
            <a:ext cx="1828800" cy="1219200"/>
          </a:xfrm>
          <a:prstGeom prst="straightConnector1">
            <a:avLst/>
          </a:prstGeom>
          <a:noFill/>
          <a:ln w="31750" algn="ctr">
            <a:solidFill>
              <a:srgbClr val="000099"/>
            </a:solidFill>
            <a:round/>
            <a:headEnd/>
            <a:tailEnd type="arrow" w="med" len="med"/>
          </a:ln>
        </p:spPr>
      </p:cxnSp>
      <p:cxnSp>
        <p:nvCxnSpPr>
          <p:cNvPr id="29" name="Straight Arrow Connector 28"/>
          <p:cNvCxnSpPr>
            <a:endCxn id="8198" idx="1"/>
          </p:cNvCxnSpPr>
          <p:nvPr/>
        </p:nvCxnSpPr>
        <p:spPr bwMode="auto">
          <a:xfrm>
            <a:off x="1219200" y="4152900"/>
            <a:ext cx="1676400" cy="1588"/>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cxnSp>
        <p:nvCxnSpPr>
          <p:cNvPr id="30" name="Straight Arrow Connector 29"/>
          <p:cNvCxnSpPr>
            <a:endCxn id="8208" idx="1"/>
          </p:cNvCxnSpPr>
          <p:nvPr/>
        </p:nvCxnSpPr>
        <p:spPr bwMode="auto">
          <a:xfrm>
            <a:off x="1219200" y="4114800"/>
            <a:ext cx="1676400" cy="1943100"/>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31" name="Title 176"/>
          <p:cNvSpPr txBox="1">
            <a:spLocks/>
          </p:cNvSpPr>
          <p:nvPr/>
        </p:nvSpPr>
        <p:spPr bwMode="auto">
          <a:xfrm>
            <a:off x="457200" y="304800"/>
            <a:ext cx="8229600" cy="636588"/>
          </a:xfrm>
          <a:prstGeom prst="rect">
            <a:avLst/>
          </a:prstGeom>
          <a:solidFill>
            <a:schemeClr val="accent1">
              <a:alpha val="39999"/>
            </a:schemeClr>
          </a:solidFill>
          <a:ln w="9525">
            <a:noFill/>
            <a:miter lim="800000"/>
            <a:headEnd/>
            <a:tailEnd/>
          </a:ln>
        </p:spPr>
        <p:txBody>
          <a:bodyPr anchor="b"/>
          <a:lstStyle/>
          <a:p>
            <a:pPr algn="ctr">
              <a:defRPr/>
            </a:pPr>
            <a:r>
              <a:rPr lang="en-US" sz="4400" b="1" kern="0">
                <a:solidFill>
                  <a:schemeClr val="tx2"/>
                </a:solidFill>
                <a:latin typeface="+mj-lt"/>
                <a:ea typeface="+mj-ea"/>
                <a:cs typeface="+mj-cs"/>
              </a:rPr>
              <a:t>Proposed Model </a:t>
            </a:r>
            <a:endParaRPr lang="en-US" sz="4400" b="1" kern="0" dirty="0">
              <a:solidFill>
                <a:schemeClr val="tx2"/>
              </a:solidFill>
              <a:latin typeface="+mj-lt"/>
              <a:ea typeface="+mj-ea"/>
              <a:cs typeface="+mj-cs"/>
            </a:endParaRPr>
          </a:p>
        </p:txBody>
      </p:sp>
      <p:pic>
        <p:nvPicPr>
          <p:cNvPr id="8222" name="Picture 2"/>
          <p:cNvPicPr>
            <a:picLocks noChangeAspect="1" noChangeArrowheads="1"/>
          </p:cNvPicPr>
          <p:nvPr/>
        </p:nvPicPr>
        <p:blipFill>
          <a:blip r:embed="rId2"/>
          <a:srcRect/>
          <a:stretch>
            <a:fillRect/>
          </a:stretch>
        </p:blipFill>
        <p:spPr bwMode="auto">
          <a:xfrm>
            <a:off x="4495800" y="2514600"/>
            <a:ext cx="577850" cy="609600"/>
          </a:xfrm>
          <a:prstGeom prst="rect">
            <a:avLst/>
          </a:prstGeom>
          <a:noFill/>
          <a:ln w="9525">
            <a:noFill/>
            <a:miter lim="800000"/>
            <a:headEnd/>
            <a:tailEnd/>
          </a:ln>
        </p:spPr>
      </p:pic>
      <p:pic>
        <p:nvPicPr>
          <p:cNvPr id="8223" name="Picture 2"/>
          <p:cNvPicPr>
            <a:picLocks noChangeAspect="1" noChangeArrowheads="1"/>
          </p:cNvPicPr>
          <p:nvPr/>
        </p:nvPicPr>
        <p:blipFill>
          <a:blip r:embed="rId2"/>
          <a:srcRect/>
          <a:stretch>
            <a:fillRect/>
          </a:stretch>
        </p:blipFill>
        <p:spPr bwMode="auto">
          <a:xfrm>
            <a:off x="4495800" y="1905000"/>
            <a:ext cx="577850" cy="609600"/>
          </a:xfrm>
          <a:prstGeom prst="rect">
            <a:avLst/>
          </a:prstGeom>
          <a:noFill/>
          <a:ln w="9525">
            <a:noFill/>
            <a:miter lim="800000"/>
            <a:headEnd/>
            <a:tailEnd/>
          </a:ln>
        </p:spPr>
      </p:pic>
      <p:pic>
        <p:nvPicPr>
          <p:cNvPr id="8224" name="Picture 2"/>
          <p:cNvPicPr>
            <a:picLocks noChangeAspect="1" noChangeArrowheads="1"/>
          </p:cNvPicPr>
          <p:nvPr/>
        </p:nvPicPr>
        <p:blipFill>
          <a:blip r:embed="rId2"/>
          <a:srcRect/>
          <a:stretch>
            <a:fillRect/>
          </a:stretch>
        </p:blipFill>
        <p:spPr bwMode="auto">
          <a:xfrm>
            <a:off x="4495800" y="1371600"/>
            <a:ext cx="577850" cy="609600"/>
          </a:xfrm>
          <a:prstGeom prst="rect">
            <a:avLst/>
          </a:prstGeom>
          <a:noFill/>
          <a:ln w="9525">
            <a:noFill/>
            <a:miter lim="800000"/>
            <a:headEnd/>
            <a:tailEnd/>
          </a:ln>
        </p:spPr>
      </p:pic>
      <p:sp>
        <p:nvSpPr>
          <p:cNvPr id="8225" name="Rounded Rectangle 15"/>
          <p:cNvSpPr>
            <a:spLocks noChangeArrowheads="1"/>
          </p:cNvSpPr>
          <p:nvPr/>
        </p:nvSpPr>
        <p:spPr bwMode="auto">
          <a:xfrm>
            <a:off x="4495800" y="1371600"/>
            <a:ext cx="609600" cy="1752600"/>
          </a:xfrm>
          <a:prstGeom prst="roundRect">
            <a:avLst>
              <a:gd name="adj" fmla="val 16667"/>
            </a:avLst>
          </a:prstGeom>
          <a:noFill/>
          <a:ln w="50800" algn="ctr">
            <a:solidFill>
              <a:srgbClr val="993300"/>
            </a:solidFill>
            <a:round/>
            <a:headEnd/>
            <a:tailEnd/>
          </a:ln>
        </p:spPr>
        <p:txBody>
          <a:bodyPr/>
          <a:lstStyle/>
          <a:p>
            <a:endParaRPr lang="en-US"/>
          </a:p>
        </p:txBody>
      </p:sp>
      <p:sp>
        <p:nvSpPr>
          <p:cNvPr id="8226" name="Rounded Rectangle 16"/>
          <p:cNvSpPr>
            <a:spLocks noChangeArrowheads="1"/>
          </p:cNvSpPr>
          <p:nvPr/>
        </p:nvSpPr>
        <p:spPr bwMode="auto">
          <a:xfrm>
            <a:off x="2895600" y="1752600"/>
            <a:ext cx="914400" cy="838200"/>
          </a:xfrm>
          <a:prstGeom prst="roundRect">
            <a:avLst>
              <a:gd name="adj" fmla="val 16667"/>
            </a:avLst>
          </a:prstGeom>
          <a:noFill/>
          <a:ln w="50800" algn="ctr">
            <a:solidFill>
              <a:srgbClr val="993300"/>
            </a:solidFill>
            <a:round/>
            <a:headEnd/>
            <a:tailEnd/>
          </a:ln>
        </p:spPr>
        <p:txBody>
          <a:bodyPr/>
          <a:lstStyle/>
          <a:p>
            <a:endParaRPr lang="en-US"/>
          </a:p>
        </p:txBody>
      </p:sp>
      <p:sp>
        <p:nvSpPr>
          <p:cNvPr id="8227" name="Rounded Rectangle 17"/>
          <p:cNvSpPr>
            <a:spLocks noChangeArrowheads="1"/>
          </p:cNvSpPr>
          <p:nvPr/>
        </p:nvSpPr>
        <p:spPr bwMode="auto">
          <a:xfrm>
            <a:off x="457200" y="3733800"/>
            <a:ext cx="762000" cy="762000"/>
          </a:xfrm>
          <a:prstGeom prst="roundRect">
            <a:avLst>
              <a:gd name="adj" fmla="val 16667"/>
            </a:avLst>
          </a:prstGeom>
          <a:noFill/>
          <a:ln w="50800" algn="ctr">
            <a:solidFill>
              <a:srgbClr val="993300"/>
            </a:solidFill>
            <a:round/>
            <a:headEnd/>
            <a:tailEnd/>
          </a:ln>
        </p:spPr>
        <p:txBody>
          <a:bodyPr/>
          <a:lstStyle/>
          <a:p>
            <a:endParaRPr lang="en-US"/>
          </a:p>
        </p:txBody>
      </p:sp>
      <p:sp>
        <p:nvSpPr>
          <p:cNvPr id="38" name="Can 16"/>
          <p:cNvSpPr>
            <a:spLocks noChangeArrowheads="1"/>
          </p:cNvSpPr>
          <p:nvPr/>
        </p:nvSpPr>
        <p:spPr bwMode="auto">
          <a:xfrm>
            <a:off x="7543800" y="3352800"/>
            <a:ext cx="1295400" cy="1295400"/>
          </a:xfrm>
          <a:prstGeom prst="can">
            <a:avLst>
              <a:gd name="adj" fmla="val 25000"/>
            </a:avLst>
          </a:prstGeom>
          <a:solidFill>
            <a:srgbClr val="FFC000"/>
          </a:solidFill>
          <a:ln>
            <a:headEnd/>
            <a:tailEnd/>
          </a:ln>
        </p:spPr>
        <p:style>
          <a:lnRef idx="2">
            <a:schemeClr val="accent1"/>
          </a:lnRef>
          <a:fillRef idx="1">
            <a:schemeClr val="lt1"/>
          </a:fillRef>
          <a:effectRef idx="0">
            <a:schemeClr val="accent1"/>
          </a:effectRef>
          <a:fontRef idx="minor">
            <a:schemeClr val="dk1"/>
          </a:fontRef>
        </p:style>
        <p:txBody>
          <a:bodyPr/>
          <a:lstStyle/>
          <a:p>
            <a:pPr>
              <a:defRPr/>
            </a:pPr>
            <a:endParaRPr lang="en-US"/>
          </a:p>
        </p:txBody>
      </p:sp>
      <p:sp>
        <p:nvSpPr>
          <p:cNvPr id="39" name="Can 16"/>
          <p:cNvSpPr>
            <a:spLocks noChangeArrowheads="1"/>
          </p:cNvSpPr>
          <p:nvPr/>
        </p:nvSpPr>
        <p:spPr bwMode="auto">
          <a:xfrm>
            <a:off x="5791200" y="1752600"/>
            <a:ext cx="533400" cy="685800"/>
          </a:xfrm>
          <a:prstGeom prst="can">
            <a:avLst>
              <a:gd name="adj" fmla="val 25000"/>
            </a:avLst>
          </a:prstGeom>
          <a:solidFill>
            <a:schemeClr val="accent1">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cxnSp>
        <p:nvCxnSpPr>
          <p:cNvPr id="8230" name="Straight Arrow Connector 57"/>
          <p:cNvCxnSpPr>
            <a:cxnSpLocks noChangeShapeType="1"/>
          </p:cNvCxnSpPr>
          <p:nvPr/>
        </p:nvCxnSpPr>
        <p:spPr bwMode="auto">
          <a:xfrm>
            <a:off x="5105400" y="2133600"/>
            <a:ext cx="685800" cy="1588"/>
          </a:xfrm>
          <a:prstGeom prst="straightConnector1">
            <a:avLst/>
          </a:prstGeom>
          <a:noFill/>
          <a:ln w="31750" algn="ctr">
            <a:solidFill>
              <a:srgbClr val="000099"/>
            </a:solidFill>
            <a:round/>
            <a:headEnd/>
            <a:tailEnd type="arrow" w="med" len="med"/>
          </a:ln>
        </p:spPr>
      </p:cxnSp>
      <p:cxnSp>
        <p:nvCxnSpPr>
          <p:cNvPr id="8231" name="Straight Arrow Connector 60"/>
          <p:cNvCxnSpPr>
            <a:cxnSpLocks noChangeShapeType="1"/>
            <a:endCxn id="38" idx="2"/>
          </p:cNvCxnSpPr>
          <p:nvPr/>
        </p:nvCxnSpPr>
        <p:spPr bwMode="auto">
          <a:xfrm rot="16200000" flipH="1">
            <a:off x="5962650" y="2419350"/>
            <a:ext cx="1943100" cy="1219200"/>
          </a:xfrm>
          <a:prstGeom prst="straightConnector1">
            <a:avLst/>
          </a:prstGeom>
          <a:noFill/>
          <a:ln w="31750" algn="ctr">
            <a:solidFill>
              <a:srgbClr val="000099"/>
            </a:solidFill>
            <a:round/>
            <a:headEnd/>
            <a:tailEnd type="arrow" w="med" len="med"/>
          </a:ln>
        </p:spPr>
      </p:cxnSp>
      <p:cxnSp>
        <p:nvCxnSpPr>
          <p:cNvPr id="8232" name="Straight Arrow Connector 82"/>
          <p:cNvCxnSpPr>
            <a:cxnSpLocks noChangeShapeType="1"/>
          </p:cNvCxnSpPr>
          <p:nvPr/>
        </p:nvCxnSpPr>
        <p:spPr bwMode="auto">
          <a:xfrm flipV="1">
            <a:off x="5105400" y="2209800"/>
            <a:ext cx="685800" cy="533400"/>
          </a:xfrm>
          <a:prstGeom prst="straightConnector1">
            <a:avLst/>
          </a:prstGeom>
          <a:noFill/>
          <a:ln w="31750" algn="ctr">
            <a:solidFill>
              <a:srgbClr val="000099"/>
            </a:solidFill>
            <a:round/>
            <a:headEnd/>
            <a:tailEnd type="arrow" w="med" len="med"/>
          </a:ln>
        </p:spPr>
      </p:cxnSp>
      <p:sp>
        <p:nvSpPr>
          <p:cNvPr id="8233" name="TextBox 85"/>
          <p:cNvSpPr txBox="1">
            <a:spLocks noChangeArrowheads="1"/>
          </p:cNvSpPr>
          <p:nvPr/>
        </p:nvSpPr>
        <p:spPr bwMode="auto">
          <a:xfrm>
            <a:off x="-152400" y="4572000"/>
            <a:ext cx="1920875" cy="369888"/>
          </a:xfrm>
          <a:prstGeom prst="rect">
            <a:avLst/>
          </a:prstGeom>
          <a:noFill/>
          <a:ln w="9525">
            <a:noFill/>
            <a:miter lim="800000"/>
            <a:headEnd/>
            <a:tailEnd/>
          </a:ln>
        </p:spPr>
        <p:txBody>
          <a:bodyPr wrap="none">
            <a:spAutoFit/>
          </a:bodyPr>
          <a:lstStyle/>
          <a:p>
            <a:r>
              <a:rPr lang="en-US" b="1"/>
              <a:t>User Desktop</a:t>
            </a:r>
          </a:p>
        </p:txBody>
      </p:sp>
      <p:pic>
        <p:nvPicPr>
          <p:cNvPr id="8234" name="Picture 2"/>
          <p:cNvPicPr>
            <a:picLocks noChangeAspect="1" noChangeArrowheads="1"/>
          </p:cNvPicPr>
          <p:nvPr/>
        </p:nvPicPr>
        <p:blipFill>
          <a:blip r:embed="rId2"/>
          <a:srcRect/>
          <a:stretch>
            <a:fillRect/>
          </a:stretch>
        </p:blipFill>
        <p:spPr bwMode="auto">
          <a:xfrm>
            <a:off x="533400" y="3810000"/>
            <a:ext cx="577850" cy="609600"/>
          </a:xfrm>
          <a:prstGeom prst="rect">
            <a:avLst/>
          </a:prstGeom>
          <a:noFill/>
          <a:ln w="9525">
            <a:noFill/>
            <a:miter lim="800000"/>
            <a:headEnd/>
            <a:tailEnd/>
          </a:ln>
        </p:spPr>
      </p:pic>
      <p:pic>
        <p:nvPicPr>
          <p:cNvPr id="8235" name="Picture 2"/>
          <p:cNvPicPr>
            <a:picLocks noChangeAspect="1" noChangeArrowheads="1"/>
          </p:cNvPicPr>
          <p:nvPr/>
        </p:nvPicPr>
        <p:blipFill>
          <a:blip r:embed="rId2"/>
          <a:srcRect/>
          <a:stretch>
            <a:fillRect/>
          </a:stretch>
        </p:blipFill>
        <p:spPr bwMode="auto">
          <a:xfrm>
            <a:off x="3048000" y="1905000"/>
            <a:ext cx="577850" cy="609600"/>
          </a:xfrm>
          <a:prstGeom prst="rect">
            <a:avLst/>
          </a:prstGeom>
          <a:noFill/>
          <a:ln w="9525">
            <a:noFill/>
            <a:miter lim="800000"/>
            <a:headEnd/>
            <a:tailEnd/>
          </a:ln>
        </p:spPr>
      </p:pic>
      <p:sp>
        <p:nvSpPr>
          <p:cNvPr id="8236" name="TextBox 89"/>
          <p:cNvSpPr txBox="1">
            <a:spLocks noChangeArrowheads="1"/>
          </p:cNvSpPr>
          <p:nvPr/>
        </p:nvSpPr>
        <p:spPr bwMode="auto">
          <a:xfrm>
            <a:off x="2209800" y="1219200"/>
            <a:ext cx="2173288" cy="369888"/>
          </a:xfrm>
          <a:prstGeom prst="rect">
            <a:avLst/>
          </a:prstGeom>
          <a:noFill/>
          <a:ln w="9525">
            <a:noFill/>
            <a:miter lim="800000"/>
            <a:headEnd/>
            <a:tailEnd/>
          </a:ln>
        </p:spPr>
        <p:txBody>
          <a:bodyPr wrap="none">
            <a:spAutoFit/>
          </a:bodyPr>
          <a:lstStyle/>
          <a:p>
            <a:r>
              <a:rPr lang="en-US" b="1"/>
              <a:t>CAF Head Node</a:t>
            </a:r>
          </a:p>
        </p:txBody>
      </p:sp>
      <p:cxnSp>
        <p:nvCxnSpPr>
          <p:cNvPr id="47" name="Straight Arrow Connector 46"/>
          <p:cNvCxnSpPr>
            <a:endCxn id="8226" idx="1"/>
          </p:cNvCxnSpPr>
          <p:nvPr/>
        </p:nvCxnSpPr>
        <p:spPr bwMode="auto">
          <a:xfrm rot="5400000" flipH="1" flipV="1">
            <a:off x="1085850" y="2305050"/>
            <a:ext cx="1943100" cy="1676400"/>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8238" name="TextBox 104"/>
          <p:cNvSpPr txBox="1">
            <a:spLocks noChangeArrowheads="1"/>
          </p:cNvSpPr>
          <p:nvPr/>
        </p:nvSpPr>
        <p:spPr bwMode="auto">
          <a:xfrm>
            <a:off x="7664450" y="4724400"/>
            <a:ext cx="1479550" cy="369888"/>
          </a:xfrm>
          <a:prstGeom prst="rect">
            <a:avLst/>
          </a:prstGeom>
          <a:noFill/>
          <a:ln w="9525">
            <a:noFill/>
            <a:miter lim="800000"/>
            <a:headEnd/>
            <a:tailEnd/>
          </a:ln>
        </p:spPr>
        <p:txBody>
          <a:bodyPr wrap="none">
            <a:spAutoFit/>
          </a:bodyPr>
          <a:lstStyle/>
          <a:p>
            <a:r>
              <a:rPr lang="en-US" b="1" dirty="0"/>
              <a:t>SE@FNAL </a:t>
            </a:r>
          </a:p>
        </p:txBody>
      </p:sp>
      <p:sp>
        <p:nvSpPr>
          <p:cNvPr id="8239" name="TextBox 105"/>
          <p:cNvSpPr txBox="1">
            <a:spLocks noChangeArrowheads="1"/>
          </p:cNvSpPr>
          <p:nvPr/>
        </p:nvSpPr>
        <p:spPr bwMode="auto">
          <a:xfrm>
            <a:off x="5486400" y="1219200"/>
            <a:ext cx="1182688" cy="369888"/>
          </a:xfrm>
          <a:prstGeom prst="rect">
            <a:avLst/>
          </a:prstGeom>
          <a:noFill/>
          <a:ln w="9525">
            <a:noFill/>
            <a:miter lim="800000"/>
            <a:headEnd/>
            <a:tailEnd/>
          </a:ln>
        </p:spPr>
        <p:txBody>
          <a:bodyPr wrap="none">
            <a:spAutoFit/>
          </a:bodyPr>
          <a:lstStyle/>
          <a:p>
            <a:r>
              <a:rPr lang="en-US" b="1"/>
              <a:t>SE@WN</a:t>
            </a:r>
          </a:p>
        </p:txBody>
      </p:sp>
      <p:sp>
        <p:nvSpPr>
          <p:cNvPr id="8240" name="TextBox 106"/>
          <p:cNvSpPr txBox="1">
            <a:spLocks noChangeArrowheads="1"/>
          </p:cNvSpPr>
          <p:nvPr/>
        </p:nvSpPr>
        <p:spPr bwMode="auto">
          <a:xfrm rot="-2964879">
            <a:off x="1187451" y="2928937"/>
            <a:ext cx="1219200" cy="276225"/>
          </a:xfrm>
          <a:prstGeom prst="rect">
            <a:avLst/>
          </a:prstGeom>
          <a:noFill/>
          <a:ln w="9525">
            <a:noFill/>
            <a:miter lim="800000"/>
            <a:headEnd/>
            <a:tailEnd/>
          </a:ln>
        </p:spPr>
        <p:txBody>
          <a:bodyPr>
            <a:spAutoFit/>
          </a:bodyPr>
          <a:lstStyle/>
          <a:p>
            <a:r>
              <a:rPr lang="en-US" sz="1200" b="1"/>
              <a:t> exe tar ball</a:t>
            </a:r>
          </a:p>
        </p:txBody>
      </p:sp>
      <p:cxnSp>
        <p:nvCxnSpPr>
          <p:cNvPr id="8241" name="Straight Arrow Connector 57"/>
          <p:cNvCxnSpPr>
            <a:cxnSpLocks noChangeShapeType="1"/>
          </p:cNvCxnSpPr>
          <p:nvPr/>
        </p:nvCxnSpPr>
        <p:spPr bwMode="auto">
          <a:xfrm>
            <a:off x="5105400" y="1676400"/>
            <a:ext cx="685800" cy="381000"/>
          </a:xfrm>
          <a:prstGeom prst="straightConnector1">
            <a:avLst/>
          </a:prstGeom>
          <a:noFill/>
          <a:ln w="31750" algn="ctr">
            <a:solidFill>
              <a:srgbClr val="000099"/>
            </a:solidFill>
            <a:round/>
            <a:headEnd/>
            <a:tailEnd type="arrow" w="med" len="med"/>
          </a:ln>
        </p:spPr>
      </p:cxnSp>
      <p:cxnSp>
        <p:nvCxnSpPr>
          <p:cNvPr id="52" name="Straight Arrow Connector 51"/>
          <p:cNvCxnSpPr/>
          <p:nvPr/>
        </p:nvCxnSpPr>
        <p:spPr bwMode="auto">
          <a:xfrm flipV="1">
            <a:off x="3810000" y="2135188"/>
            <a:ext cx="685800" cy="36512"/>
          </a:xfrm>
          <a:prstGeom prst="straightConnector1">
            <a:avLst/>
          </a:prstGeom>
          <a:solidFill>
            <a:schemeClr val="accent1"/>
          </a:solidFill>
          <a:ln w="31750" cap="flat" cmpd="sng" algn="ctr">
            <a:solidFill>
              <a:schemeClr val="accent4"/>
            </a:solidFill>
            <a:prstDash val="solid"/>
            <a:round/>
            <a:headEnd type="none" w="med" len="med"/>
            <a:tailEnd type="arrow"/>
          </a:ln>
          <a:effectLst/>
        </p:spPr>
      </p:cxnSp>
      <p:sp>
        <p:nvSpPr>
          <p:cNvPr id="8243" name="TextBox 105"/>
          <p:cNvSpPr txBox="1">
            <a:spLocks noChangeArrowheads="1"/>
          </p:cNvSpPr>
          <p:nvPr/>
        </p:nvSpPr>
        <p:spPr bwMode="auto">
          <a:xfrm>
            <a:off x="4419600" y="990600"/>
            <a:ext cx="649288" cy="369888"/>
          </a:xfrm>
          <a:prstGeom prst="rect">
            <a:avLst/>
          </a:prstGeom>
          <a:noFill/>
          <a:ln w="9525">
            <a:noFill/>
            <a:miter lim="800000"/>
            <a:headEnd/>
            <a:tailEnd/>
          </a:ln>
        </p:spPr>
        <p:txBody>
          <a:bodyPr>
            <a:spAutoFit/>
          </a:bodyPr>
          <a:lstStyle/>
          <a:p>
            <a:r>
              <a:rPr lang="en-US" b="1"/>
              <a:t>WN</a:t>
            </a:r>
          </a:p>
        </p:txBody>
      </p:sp>
      <p:sp>
        <p:nvSpPr>
          <p:cNvPr id="8244" name="Oval 18"/>
          <p:cNvSpPr>
            <a:spLocks noChangeArrowheads="1"/>
          </p:cNvSpPr>
          <p:nvPr/>
        </p:nvSpPr>
        <p:spPr bwMode="auto">
          <a:xfrm>
            <a:off x="6705600" y="1447800"/>
            <a:ext cx="762000" cy="457200"/>
          </a:xfrm>
          <a:prstGeom prst="ellipse">
            <a:avLst/>
          </a:prstGeom>
          <a:solidFill>
            <a:srgbClr val="FFFF00"/>
          </a:solidFill>
          <a:ln w="9525">
            <a:solidFill>
              <a:schemeClr val="tx1"/>
            </a:solidFill>
            <a:round/>
            <a:headEnd/>
            <a:tailEnd/>
          </a:ln>
        </p:spPr>
        <p:txBody>
          <a:bodyPr wrap="none" anchor="ctr"/>
          <a:lstStyle/>
          <a:p>
            <a:pPr algn="ctr"/>
            <a:r>
              <a:rPr lang="en-US" sz="1000" b="1" dirty="0">
                <a:solidFill>
                  <a:srgbClr val="3333FF"/>
                </a:solidFill>
              </a:rPr>
              <a:t>SAM </a:t>
            </a:r>
          </a:p>
          <a:p>
            <a:pPr algn="ctr"/>
            <a:r>
              <a:rPr lang="en-US" sz="1000" b="1" dirty="0">
                <a:solidFill>
                  <a:srgbClr val="3333FF"/>
                </a:solidFill>
              </a:rPr>
              <a:t>Station</a:t>
            </a:r>
          </a:p>
        </p:txBody>
      </p:sp>
      <p:sp>
        <p:nvSpPr>
          <p:cNvPr id="8245" name="Curved Up Arrow 55"/>
          <p:cNvSpPr>
            <a:spLocks noChangeArrowheads="1"/>
          </p:cNvSpPr>
          <p:nvPr/>
        </p:nvSpPr>
        <p:spPr bwMode="auto">
          <a:xfrm flipH="1">
            <a:off x="6096000" y="1905000"/>
            <a:ext cx="914400" cy="304800"/>
          </a:xfrm>
          <a:prstGeom prst="curvedUp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
        <p:nvSpPr>
          <p:cNvPr id="8246" name="Oval 18"/>
          <p:cNvSpPr>
            <a:spLocks noChangeArrowheads="1"/>
          </p:cNvSpPr>
          <p:nvPr/>
        </p:nvSpPr>
        <p:spPr bwMode="auto">
          <a:xfrm>
            <a:off x="6172200" y="2895600"/>
            <a:ext cx="762000" cy="457200"/>
          </a:xfrm>
          <a:prstGeom prst="ellipse">
            <a:avLst/>
          </a:prstGeom>
          <a:solidFill>
            <a:srgbClr val="FFFF00"/>
          </a:solidFill>
          <a:ln w="9525">
            <a:solidFill>
              <a:schemeClr val="tx1"/>
            </a:solidFill>
            <a:round/>
            <a:headEnd/>
            <a:tailEnd/>
          </a:ln>
        </p:spPr>
        <p:txBody>
          <a:bodyPr wrap="none" anchor="ctr"/>
          <a:lstStyle/>
          <a:p>
            <a:pPr algn="ctr"/>
            <a:r>
              <a:rPr lang="en-US" sz="1000" b="1" dirty="0">
                <a:solidFill>
                  <a:srgbClr val="3333FF"/>
                </a:solidFill>
              </a:rPr>
              <a:t>SAM </a:t>
            </a:r>
          </a:p>
          <a:p>
            <a:pPr algn="ctr"/>
            <a:r>
              <a:rPr lang="en-US" sz="1000" b="1" dirty="0">
                <a:solidFill>
                  <a:srgbClr val="3333FF"/>
                </a:solidFill>
              </a:rPr>
              <a:t>Station</a:t>
            </a:r>
          </a:p>
        </p:txBody>
      </p:sp>
      <p:sp>
        <p:nvSpPr>
          <p:cNvPr id="8247" name="Curved Up Arrow 57"/>
          <p:cNvSpPr>
            <a:spLocks noChangeArrowheads="1"/>
          </p:cNvSpPr>
          <p:nvPr/>
        </p:nvSpPr>
        <p:spPr bwMode="auto">
          <a:xfrm>
            <a:off x="6553200" y="3352800"/>
            <a:ext cx="1752600" cy="381000"/>
          </a:xfrm>
          <a:prstGeom prst="curvedUpArrow">
            <a:avLst>
              <a:gd name="adj1" fmla="val 25002"/>
              <a:gd name="adj2" fmla="val 50004"/>
              <a:gd name="adj3" fmla="val 25000"/>
            </a:avLst>
          </a:prstGeom>
          <a:solidFill>
            <a:schemeClr val="accent1"/>
          </a:solidFill>
          <a:ln w="9525" algn="ctr">
            <a:solidFill>
              <a:schemeClr val="tx1"/>
            </a:solidFill>
            <a:round/>
            <a:headEnd/>
            <a:tailEnd/>
          </a:ln>
        </p:spPr>
        <p:txBody>
          <a:bodyPr/>
          <a:lstStyle/>
          <a:p>
            <a:endParaRPr lang="en-US"/>
          </a:p>
        </p:txBody>
      </p:sp>
      <p:sp>
        <p:nvSpPr>
          <p:cNvPr id="8248" name="Oval 18"/>
          <p:cNvSpPr>
            <a:spLocks noChangeArrowheads="1"/>
          </p:cNvSpPr>
          <p:nvPr/>
        </p:nvSpPr>
        <p:spPr bwMode="auto">
          <a:xfrm>
            <a:off x="6553200" y="3733800"/>
            <a:ext cx="762000" cy="457200"/>
          </a:xfrm>
          <a:prstGeom prst="ellipse">
            <a:avLst/>
          </a:prstGeom>
          <a:solidFill>
            <a:srgbClr val="FFFF00"/>
          </a:solidFill>
          <a:ln w="9525">
            <a:solidFill>
              <a:schemeClr val="tx1"/>
            </a:solidFill>
            <a:round/>
            <a:headEnd/>
            <a:tailEnd/>
          </a:ln>
        </p:spPr>
        <p:txBody>
          <a:bodyPr wrap="none" anchor="ctr"/>
          <a:lstStyle/>
          <a:p>
            <a:pPr algn="ctr"/>
            <a:r>
              <a:rPr lang="en-US" sz="1000" b="1">
                <a:solidFill>
                  <a:srgbClr val="3333FF"/>
                </a:solidFill>
              </a:rPr>
              <a:t>SAM </a:t>
            </a:r>
          </a:p>
          <a:p>
            <a:pPr algn="ctr"/>
            <a:r>
              <a:rPr lang="en-US" sz="1000" b="1">
                <a:solidFill>
                  <a:srgbClr val="3333FF"/>
                </a:solidFill>
              </a:rPr>
              <a:t>Station</a:t>
            </a:r>
          </a:p>
        </p:txBody>
      </p:sp>
      <p:sp>
        <p:nvSpPr>
          <p:cNvPr id="8249" name="Curved Up Arrow 59"/>
          <p:cNvSpPr>
            <a:spLocks noChangeArrowheads="1"/>
          </p:cNvSpPr>
          <p:nvPr/>
        </p:nvSpPr>
        <p:spPr bwMode="auto">
          <a:xfrm flipH="1">
            <a:off x="5943600" y="4191000"/>
            <a:ext cx="914400" cy="304800"/>
          </a:xfrm>
          <a:prstGeom prst="curvedUp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
        <p:nvSpPr>
          <p:cNvPr id="8250" name="Oval 18"/>
          <p:cNvSpPr>
            <a:spLocks noChangeArrowheads="1"/>
          </p:cNvSpPr>
          <p:nvPr/>
        </p:nvSpPr>
        <p:spPr bwMode="auto">
          <a:xfrm>
            <a:off x="6705600" y="5562600"/>
            <a:ext cx="762000" cy="457200"/>
          </a:xfrm>
          <a:prstGeom prst="ellipse">
            <a:avLst/>
          </a:prstGeom>
          <a:solidFill>
            <a:srgbClr val="FFFF00"/>
          </a:solidFill>
          <a:ln w="9525">
            <a:solidFill>
              <a:schemeClr val="tx1"/>
            </a:solidFill>
            <a:round/>
            <a:headEnd/>
            <a:tailEnd/>
          </a:ln>
        </p:spPr>
        <p:txBody>
          <a:bodyPr wrap="none" anchor="ctr"/>
          <a:lstStyle/>
          <a:p>
            <a:pPr algn="ctr"/>
            <a:r>
              <a:rPr lang="en-US" sz="1000" b="1">
                <a:solidFill>
                  <a:srgbClr val="3333FF"/>
                </a:solidFill>
              </a:rPr>
              <a:t>SAM </a:t>
            </a:r>
          </a:p>
          <a:p>
            <a:pPr algn="ctr"/>
            <a:r>
              <a:rPr lang="en-US" sz="1000" b="1">
                <a:solidFill>
                  <a:srgbClr val="3333FF"/>
                </a:solidFill>
              </a:rPr>
              <a:t>Station</a:t>
            </a:r>
          </a:p>
        </p:txBody>
      </p:sp>
      <p:sp>
        <p:nvSpPr>
          <p:cNvPr id="8251" name="Curved Up Arrow 61"/>
          <p:cNvSpPr>
            <a:spLocks noChangeArrowheads="1"/>
          </p:cNvSpPr>
          <p:nvPr/>
        </p:nvSpPr>
        <p:spPr bwMode="auto">
          <a:xfrm flipH="1">
            <a:off x="6096000" y="6019800"/>
            <a:ext cx="914400" cy="304800"/>
          </a:xfrm>
          <a:prstGeom prst="curvedUp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247"/>
                                        </p:tgtEl>
                                        <p:attrNameLst>
                                          <p:attrName>style.visibility</p:attrName>
                                        </p:attrNameLst>
                                      </p:cBhvr>
                                      <p:to>
                                        <p:strVal val="visible"/>
                                      </p:to>
                                    </p:set>
                                    <p:animEffect transition="in" filter="box(in)">
                                      <p:cBhvr>
                                        <p:cTn id="10" dur="500"/>
                                        <p:tgtEl>
                                          <p:spTgt spid="82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246"/>
                                        </p:tgtEl>
                                        <p:attrNameLst>
                                          <p:attrName>style.visibility</p:attrName>
                                        </p:attrNameLst>
                                      </p:cBhvr>
                                      <p:to>
                                        <p:strVal val="visible"/>
                                      </p:to>
                                    </p:set>
                                    <p:animEffect transition="in" filter="box(in)">
                                      <p:cBhvr>
                                        <p:cTn id="13" dur="500"/>
                                        <p:tgtEl>
                                          <p:spTgt spid="824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238"/>
                                        </p:tgtEl>
                                        <p:attrNameLst>
                                          <p:attrName>style.visibility</p:attrName>
                                        </p:attrNameLst>
                                      </p:cBhvr>
                                      <p:to>
                                        <p:strVal val="visible"/>
                                      </p:to>
                                    </p:set>
                                    <p:animEffect transition="in" filter="box(in)">
                                      <p:cBhvr>
                                        <p:cTn id="16" dur="500"/>
                                        <p:tgtEl>
                                          <p:spTgt spid="823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8231"/>
                                        </p:tgtEl>
                                        <p:attrNameLst>
                                          <p:attrName>style.visibility</p:attrName>
                                        </p:attrNameLst>
                                      </p:cBhvr>
                                      <p:to>
                                        <p:strVal val="visible"/>
                                      </p:to>
                                    </p:set>
                                    <p:animEffect transition="in" filter="box(in)">
                                      <p:cBhvr>
                                        <p:cTn id="21" dur="500"/>
                                        <p:tgtEl>
                                          <p:spTgt spid="823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217"/>
                                        </p:tgtEl>
                                        <p:attrNameLst>
                                          <p:attrName>style.visibility</p:attrName>
                                        </p:attrNameLst>
                                      </p:cBhvr>
                                      <p:to>
                                        <p:strVal val="visible"/>
                                      </p:to>
                                    </p:set>
                                    <p:animEffect transition="in" filter="box(in)">
                                      <p:cBhvr>
                                        <p:cTn id="26" dur="500"/>
                                        <p:tgtEl>
                                          <p:spTgt spid="821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218"/>
                                        </p:tgtEl>
                                        <p:attrNameLst>
                                          <p:attrName>style.visibility</p:attrName>
                                        </p:attrNameLst>
                                      </p:cBhvr>
                                      <p:to>
                                        <p:strVal val="visible"/>
                                      </p:to>
                                    </p:set>
                                    <p:animEffect transition="in" filter="box(in)">
                                      <p:cBhvr>
                                        <p:cTn id="31" dur="5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8238" grpId="0"/>
      <p:bldP spid="8246" grpId="0" animBg="1"/>
      <p:bldP spid="82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Framework</a:t>
            </a:r>
            <a:endParaRPr lang="en-US" dirty="0"/>
          </a:p>
        </p:txBody>
      </p:sp>
      <p:sp>
        <p:nvSpPr>
          <p:cNvPr id="3" name="Content Placeholder 2"/>
          <p:cNvSpPr>
            <a:spLocks noGrp="1"/>
          </p:cNvSpPr>
          <p:nvPr>
            <p:ph idx="1"/>
          </p:nvPr>
        </p:nvSpPr>
        <p:spPr/>
        <p:txBody>
          <a:bodyPr/>
          <a:lstStyle/>
          <a:p>
            <a:r>
              <a:rPr lang="en-US" dirty="0" smtClean="0"/>
              <a:t> </a:t>
            </a:r>
            <a:r>
              <a:rPr lang="en-US" sz="2000" dirty="0" smtClean="0"/>
              <a:t>Hardware:</a:t>
            </a:r>
            <a:r>
              <a:rPr lang="en-US" sz="1800" dirty="0" smtClean="0"/>
              <a:t>	</a:t>
            </a:r>
          </a:p>
          <a:p>
            <a:pPr lvl="1"/>
            <a:r>
              <a:rPr lang="en-US" sz="1800" dirty="0" smtClean="0"/>
              <a:t>CAF: CNAF Tier –I</a:t>
            </a:r>
          </a:p>
          <a:p>
            <a:pPr lvl="1"/>
            <a:r>
              <a:rPr lang="en-US" sz="1800" dirty="0" smtClean="0"/>
              <a:t> SE: </a:t>
            </a:r>
            <a:r>
              <a:rPr lang="en-US" sz="1800" dirty="0" err="1" smtClean="0"/>
              <a:t>dCache</a:t>
            </a:r>
            <a:r>
              <a:rPr lang="en-US" sz="1800" dirty="0" smtClean="0"/>
              <a:t> managed SRMs</a:t>
            </a:r>
          </a:p>
          <a:p>
            <a:pPr lvl="2"/>
            <a:r>
              <a:rPr lang="en-US" sz="1800" dirty="0" smtClean="0"/>
              <a:t> </a:t>
            </a:r>
            <a:r>
              <a:rPr lang="en-US" sz="1600" dirty="0" smtClean="0"/>
              <a:t>500 GB of space at </a:t>
            </a:r>
            <a:r>
              <a:rPr lang="en-US" sz="1600" dirty="0" err="1" smtClean="0"/>
              <a:t>Gridka</a:t>
            </a:r>
            <a:r>
              <a:rPr lang="en-US" sz="1600" dirty="0" smtClean="0"/>
              <a:t>, 10 channels per request</a:t>
            </a:r>
            <a:endParaRPr lang="en-US" sz="1600" dirty="0" smtClean="0"/>
          </a:p>
          <a:p>
            <a:pPr lvl="2"/>
            <a:r>
              <a:rPr lang="en-US" sz="1600" dirty="0" smtClean="0"/>
              <a:t> 1 TB of space at UCSD</a:t>
            </a:r>
            <a:r>
              <a:rPr lang="en-US" sz="1600" smtClean="0"/>
              <a:t>, </a:t>
            </a:r>
            <a:r>
              <a:rPr lang="en-US" sz="1600" smtClean="0"/>
              <a:t> </a:t>
            </a:r>
            <a:r>
              <a:rPr lang="en-US" sz="1600" dirty="0" smtClean="0"/>
              <a:t>50 channels per request</a:t>
            </a:r>
          </a:p>
          <a:p>
            <a:pPr lvl="1"/>
            <a:r>
              <a:rPr lang="en-US" sz="1800" dirty="0" smtClean="0"/>
              <a:t> SAM station: </a:t>
            </a:r>
          </a:p>
          <a:p>
            <a:pPr lvl="2"/>
            <a:r>
              <a:rPr lang="en-US" sz="1600" dirty="0" smtClean="0"/>
              <a:t>station “</a:t>
            </a:r>
            <a:r>
              <a:rPr lang="en-US" sz="1600" dirty="0" err="1" smtClean="0"/>
              <a:t>cdf-cnafTest</a:t>
            </a:r>
            <a:r>
              <a:rPr lang="en-US" sz="1600" dirty="0" smtClean="0"/>
              <a:t>” at “cdfsam1.cr.cnaf.infn.it”</a:t>
            </a:r>
          </a:p>
          <a:p>
            <a:pPr lvl="2"/>
            <a:r>
              <a:rPr lang="en-US" sz="1600" dirty="0" smtClean="0"/>
              <a:t> station “canto-test” at “cdfsam15.fnal.gov”</a:t>
            </a:r>
          </a:p>
          <a:p>
            <a:r>
              <a:rPr lang="en-US" sz="2000" dirty="0" smtClean="0"/>
              <a:t>Setup:</a:t>
            </a:r>
          </a:p>
          <a:p>
            <a:pPr lvl="1"/>
            <a:r>
              <a:rPr lang="en-US" sz="1800" dirty="0" smtClean="0"/>
              <a:t>A </a:t>
            </a:r>
            <a:r>
              <a:rPr lang="en-US" sz="1800" dirty="0" err="1" smtClean="0"/>
              <a:t>cronjob</a:t>
            </a:r>
            <a:r>
              <a:rPr lang="en-US" sz="1800" dirty="0" smtClean="0"/>
              <a:t> submits a job of variable no. of segments every 10 minutes at CNAF CAF. </a:t>
            </a:r>
            <a:r>
              <a:rPr lang="en-US" sz="1800" dirty="0" err="1" smtClean="0"/>
              <a:t>Maxmium</a:t>
            </a:r>
            <a:r>
              <a:rPr lang="en-US" sz="1800" dirty="0" smtClean="0"/>
              <a:t> segments per job is 5.</a:t>
            </a:r>
          </a:p>
          <a:p>
            <a:pPr lvl="2"/>
            <a:r>
              <a:rPr lang="en-US" sz="1800" dirty="0" smtClean="0"/>
              <a:t>Each segment creates a dummy file of random size which vary between 10 MB to 5 GB.</a:t>
            </a:r>
          </a:p>
          <a:p>
            <a:pPr lvl="1"/>
            <a:r>
              <a:rPr lang="en-US" sz="1800" dirty="0" smtClean="0"/>
              <a:t>A </a:t>
            </a:r>
            <a:r>
              <a:rPr lang="en-US" sz="1800" dirty="0" err="1" smtClean="0"/>
              <a:t>cron</a:t>
            </a:r>
            <a:r>
              <a:rPr lang="en-US" sz="1800" dirty="0" smtClean="0"/>
              <a:t> process running at station “</a:t>
            </a:r>
            <a:r>
              <a:rPr lang="en-US" sz="1800" dirty="0" err="1" smtClean="0"/>
              <a:t>cdf-cnafTest</a:t>
            </a:r>
            <a:r>
              <a:rPr lang="en-US" sz="1800" dirty="0" smtClean="0"/>
              <a:t>” for creation of datasets from the files in SRM closer to WN (</a:t>
            </a:r>
            <a:r>
              <a:rPr lang="en-US" sz="1800" dirty="0" err="1" smtClean="0"/>
              <a:t>Gridka</a:t>
            </a:r>
            <a:r>
              <a:rPr lang="en-US" sz="1800" dirty="0" smtClean="0"/>
              <a:t>).</a:t>
            </a:r>
          </a:p>
          <a:p>
            <a:pPr lvl="1"/>
            <a:r>
              <a:rPr lang="en-US" sz="1800" dirty="0" smtClean="0"/>
              <a:t> Another </a:t>
            </a:r>
            <a:r>
              <a:rPr lang="en-US" sz="1800" dirty="0" err="1" smtClean="0"/>
              <a:t>cron</a:t>
            </a:r>
            <a:r>
              <a:rPr lang="en-US" sz="1800" dirty="0" smtClean="0"/>
              <a:t> job running at station “canto-test” for transfer of dataset between two stations.</a:t>
            </a:r>
          </a:p>
          <a:p>
            <a:pPr lvl="1"/>
            <a:endParaRPr lang="en-US" sz="1800" dirty="0"/>
          </a:p>
        </p:txBody>
      </p:sp>
      <p:sp>
        <p:nvSpPr>
          <p:cNvPr id="4" name="Slide Number Placeholder 3"/>
          <p:cNvSpPr>
            <a:spLocks noGrp="1"/>
          </p:cNvSpPr>
          <p:nvPr>
            <p:ph type="sldNum" sz="quarter" idx="12"/>
          </p:nvPr>
        </p:nvSpPr>
        <p:spPr/>
        <p:txBody>
          <a:bodyPr/>
          <a:lstStyle/>
          <a:p>
            <a:pPr>
              <a:defRPr/>
            </a:pPr>
            <a:fld id="{8197A178-B7A6-4623-95F8-BDA72C61974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Test Framework</a:t>
            </a:r>
          </a:p>
        </p:txBody>
      </p:sp>
      <p:pic>
        <p:nvPicPr>
          <p:cNvPr id="9219" name="Content Placeholder 4" descr="ecoregions_map.jpg"/>
          <p:cNvPicPr>
            <a:picLocks noGrp="1" noChangeAspect="1"/>
          </p:cNvPicPr>
          <p:nvPr>
            <p:ph idx="1"/>
          </p:nvPr>
        </p:nvPicPr>
        <p:blipFill>
          <a:blip r:embed="rId2"/>
          <a:srcRect/>
          <a:stretch>
            <a:fillRect/>
          </a:stretch>
        </p:blipFill>
        <p:spPr>
          <a:xfrm>
            <a:off x="457200" y="1219200"/>
            <a:ext cx="8458200" cy="5638800"/>
          </a:xfrm>
        </p:spPr>
      </p:pic>
      <p:sp>
        <p:nvSpPr>
          <p:cNvPr id="9220" name="Slide Number Placeholder 3"/>
          <p:cNvSpPr>
            <a:spLocks noGrp="1"/>
          </p:cNvSpPr>
          <p:nvPr>
            <p:ph type="sldNum" sz="quarter" idx="12"/>
          </p:nvPr>
        </p:nvSpPr>
        <p:spPr>
          <a:noFill/>
        </p:spPr>
        <p:txBody>
          <a:bodyPr/>
          <a:lstStyle/>
          <a:p>
            <a:fld id="{EA5224D5-3B68-4C7D-B1A7-EBC540C1ECCB}" type="slidenum">
              <a:rPr lang="en-US" smtClean="0"/>
              <a:pPr/>
              <a:t>8</a:t>
            </a:fld>
            <a:endParaRPr lang="en-US" smtClean="0"/>
          </a:p>
        </p:txBody>
      </p:sp>
      <p:pic>
        <p:nvPicPr>
          <p:cNvPr id="9221" name="Picture 9" descr="ist2_3740569-cute-girl-on-a-computer.jpg"/>
          <p:cNvPicPr>
            <a:picLocks noChangeAspect="1"/>
          </p:cNvPicPr>
          <p:nvPr/>
        </p:nvPicPr>
        <p:blipFill>
          <a:blip r:embed="rId3" cstate="print"/>
          <a:srcRect/>
          <a:stretch>
            <a:fillRect/>
          </a:stretch>
        </p:blipFill>
        <p:spPr bwMode="auto">
          <a:xfrm>
            <a:off x="2171700" y="2286000"/>
            <a:ext cx="571500" cy="381000"/>
          </a:xfrm>
          <a:prstGeom prst="rect">
            <a:avLst/>
          </a:prstGeom>
          <a:noFill/>
          <a:ln w="9525">
            <a:noFill/>
            <a:miter lim="800000"/>
            <a:headEnd/>
            <a:tailEnd/>
          </a:ln>
        </p:spPr>
      </p:pic>
      <p:sp>
        <p:nvSpPr>
          <p:cNvPr id="11" name="Can 16"/>
          <p:cNvSpPr>
            <a:spLocks noChangeArrowheads="1"/>
          </p:cNvSpPr>
          <p:nvPr/>
        </p:nvSpPr>
        <p:spPr bwMode="auto">
          <a:xfrm>
            <a:off x="4876800" y="2362200"/>
            <a:ext cx="228600" cy="304800"/>
          </a:xfrm>
          <a:prstGeom prst="can">
            <a:avLst>
              <a:gd name="adj" fmla="val 25000"/>
            </a:avLst>
          </a:prstGeom>
          <a:solidFill>
            <a:srgbClr val="C00000"/>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lstStyle/>
          <a:p>
            <a:pPr>
              <a:defRPr/>
            </a:pPr>
            <a:endParaRPr lang="en-US" dirty="0">
              <a:solidFill>
                <a:srgbClr val="FF0000"/>
              </a:solidFill>
            </a:endParaRPr>
          </a:p>
        </p:txBody>
      </p:sp>
      <p:sp>
        <p:nvSpPr>
          <p:cNvPr id="12" name="Can 16"/>
          <p:cNvSpPr>
            <a:spLocks noChangeArrowheads="1"/>
          </p:cNvSpPr>
          <p:nvPr/>
        </p:nvSpPr>
        <p:spPr bwMode="auto">
          <a:xfrm>
            <a:off x="1828800" y="2819400"/>
            <a:ext cx="304800" cy="457200"/>
          </a:xfrm>
          <a:prstGeom prst="can">
            <a:avLst>
              <a:gd name="adj" fmla="val 25000"/>
            </a:avLst>
          </a:prstGeom>
          <a:solidFill>
            <a:srgbClr val="C00000"/>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a:lstStyle/>
          <a:p>
            <a:pPr>
              <a:defRPr/>
            </a:pPr>
            <a:endParaRPr lang="en-US" dirty="0">
              <a:solidFill>
                <a:srgbClr val="FF0000"/>
              </a:solidFill>
            </a:endParaRPr>
          </a:p>
        </p:txBody>
      </p:sp>
      <p:sp>
        <p:nvSpPr>
          <p:cNvPr id="9224" name="TextBox 12"/>
          <p:cNvSpPr txBox="1">
            <a:spLocks noChangeArrowheads="1"/>
          </p:cNvSpPr>
          <p:nvPr/>
        </p:nvSpPr>
        <p:spPr bwMode="auto">
          <a:xfrm>
            <a:off x="4648200" y="3200400"/>
            <a:ext cx="1524000" cy="400050"/>
          </a:xfrm>
          <a:prstGeom prst="rect">
            <a:avLst/>
          </a:prstGeom>
          <a:noFill/>
          <a:ln w="9525">
            <a:noFill/>
            <a:miter lim="800000"/>
            <a:headEnd/>
            <a:tailEnd/>
          </a:ln>
        </p:spPr>
        <p:txBody>
          <a:bodyPr>
            <a:spAutoFit/>
          </a:bodyPr>
          <a:lstStyle/>
          <a:p>
            <a:r>
              <a:rPr lang="en-US" sz="2000" b="1"/>
              <a:t>CNAFCAF</a:t>
            </a:r>
          </a:p>
        </p:txBody>
      </p:sp>
      <p:sp>
        <p:nvSpPr>
          <p:cNvPr id="9225" name="TextBox 13"/>
          <p:cNvSpPr txBox="1">
            <a:spLocks noChangeArrowheads="1"/>
          </p:cNvSpPr>
          <p:nvPr/>
        </p:nvSpPr>
        <p:spPr bwMode="auto">
          <a:xfrm>
            <a:off x="4038600" y="1524000"/>
            <a:ext cx="2209800" cy="708025"/>
          </a:xfrm>
          <a:prstGeom prst="rect">
            <a:avLst/>
          </a:prstGeom>
          <a:noFill/>
          <a:ln w="9525">
            <a:noFill/>
            <a:miter lim="800000"/>
            <a:headEnd/>
            <a:tailEnd/>
          </a:ln>
        </p:spPr>
        <p:txBody>
          <a:bodyPr>
            <a:spAutoFit/>
          </a:bodyPr>
          <a:lstStyle/>
          <a:p>
            <a:r>
              <a:rPr lang="en-US" sz="2000" b="1"/>
              <a:t>SRM @Gridka</a:t>
            </a:r>
          </a:p>
          <a:p>
            <a:r>
              <a:rPr lang="en-US" sz="2000" b="1"/>
              <a:t>Closer to WN</a:t>
            </a:r>
          </a:p>
        </p:txBody>
      </p:sp>
      <p:sp>
        <p:nvSpPr>
          <p:cNvPr id="9226" name="TextBox 14"/>
          <p:cNvSpPr txBox="1">
            <a:spLocks noChangeArrowheads="1"/>
          </p:cNvSpPr>
          <p:nvPr/>
        </p:nvSpPr>
        <p:spPr bwMode="auto">
          <a:xfrm>
            <a:off x="990600" y="3352800"/>
            <a:ext cx="2209800" cy="708025"/>
          </a:xfrm>
          <a:prstGeom prst="rect">
            <a:avLst/>
          </a:prstGeom>
          <a:noFill/>
          <a:ln w="9525">
            <a:noFill/>
            <a:miter lim="800000"/>
            <a:headEnd/>
            <a:tailEnd/>
          </a:ln>
        </p:spPr>
        <p:txBody>
          <a:bodyPr>
            <a:spAutoFit/>
          </a:bodyPr>
          <a:lstStyle/>
          <a:p>
            <a:r>
              <a:rPr lang="en-US" sz="2000" b="1"/>
              <a:t>SRM @UCSD</a:t>
            </a:r>
          </a:p>
          <a:p>
            <a:r>
              <a:rPr lang="en-US" sz="2000" b="1"/>
              <a:t>Destination</a:t>
            </a:r>
          </a:p>
        </p:txBody>
      </p:sp>
      <p:sp>
        <p:nvSpPr>
          <p:cNvPr id="9227" name="TextBox 15"/>
          <p:cNvSpPr txBox="1">
            <a:spLocks noChangeArrowheads="1"/>
          </p:cNvSpPr>
          <p:nvPr/>
        </p:nvSpPr>
        <p:spPr bwMode="auto">
          <a:xfrm>
            <a:off x="1676400" y="1828800"/>
            <a:ext cx="1828800" cy="400050"/>
          </a:xfrm>
          <a:prstGeom prst="rect">
            <a:avLst/>
          </a:prstGeom>
          <a:noFill/>
          <a:ln w="9525">
            <a:noFill/>
            <a:miter lim="800000"/>
            <a:headEnd/>
            <a:tailEnd/>
          </a:ln>
        </p:spPr>
        <p:txBody>
          <a:bodyPr>
            <a:spAutoFit/>
          </a:bodyPr>
          <a:lstStyle/>
          <a:p>
            <a:r>
              <a:rPr lang="en-US" sz="2000" b="1"/>
              <a:t>User@FNAL</a:t>
            </a:r>
          </a:p>
        </p:txBody>
      </p:sp>
      <p:pic>
        <p:nvPicPr>
          <p:cNvPr id="9228" name="Picture 16" descr="server-clusters.jpg"/>
          <p:cNvPicPr>
            <a:picLocks noChangeAspect="1"/>
          </p:cNvPicPr>
          <p:nvPr/>
        </p:nvPicPr>
        <p:blipFill>
          <a:blip r:embed="rId4"/>
          <a:srcRect/>
          <a:stretch>
            <a:fillRect/>
          </a:stretch>
        </p:blipFill>
        <p:spPr bwMode="auto">
          <a:xfrm>
            <a:off x="5105400" y="2819400"/>
            <a:ext cx="447675" cy="361950"/>
          </a:xfrm>
          <a:prstGeom prst="rect">
            <a:avLst/>
          </a:prstGeom>
          <a:noFill/>
          <a:ln w="9525">
            <a:noFill/>
            <a:miter lim="800000"/>
            <a:headEnd/>
            <a:tailEnd/>
          </a:ln>
        </p:spPr>
      </p:pic>
      <p:cxnSp>
        <p:nvCxnSpPr>
          <p:cNvPr id="16" name="Straight Arrow Connector 15"/>
          <p:cNvCxnSpPr>
            <a:endCxn id="9228" idx="1"/>
          </p:cNvCxnSpPr>
          <p:nvPr/>
        </p:nvCxnSpPr>
        <p:spPr bwMode="auto">
          <a:xfrm>
            <a:off x="2667000" y="2590800"/>
            <a:ext cx="2438400" cy="409575"/>
          </a:xfrm>
          <a:prstGeom prst="straightConnector1">
            <a:avLst/>
          </a:prstGeom>
          <a:solidFill>
            <a:schemeClr val="accent1"/>
          </a:solidFill>
          <a:ln w="9525" cap="flat" cmpd="sng" algn="ctr">
            <a:solidFill>
              <a:srgbClr val="000099"/>
            </a:solidFill>
            <a:prstDash val="lgDash"/>
            <a:round/>
            <a:headEnd type="arrow" w="med" len="med"/>
            <a:tailEnd type="arrow"/>
          </a:ln>
          <a:effectLst/>
        </p:spPr>
      </p:cxnSp>
      <p:cxnSp>
        <p:nvCxnSpPr>
          <p:cNvPr id="18" name="Straight Arrow Connector 17"/>
          <p:cNvCxnSpPr/>
          <p:nvPr/>
        </p:nvCxnSpPr>
        <p:spPr bwMode="auto">
          <a:xfrm rot="16200000" flipV="1">
            <a:off x="4838700" y="2628900"/>
            <a:ext cx="533400" cy="304800"/>
          </a:xfrm>
          <a:prstGeom prst="straightConnector1">
            <a:avLst/>
          </a:prstGeom>
          <a:solidFill>
            <a:schemeClr val="accent1"/>
          </a:solidFill>
          <a:ln w="34925" cap="flat" cmpd="sng" algn="ctr">
            <a:solidFill>
              <a:srgbClr val="000099"/>
            </a:solidFill>
            <a:prstDash val="solid"/>
            <a:round/>
            <a:headEnd type="none" w="med" len="med"/>
            <a:tailEnd type="arrow"/>
          </a:ln>
          <a:effectLst/>
        </p:spPr>
      </p:cxnSp>
      <p:cxnSp>
        <p:nvCxnSpPr>
          <p:cNvPr id="19" name="Straight Arrow Connector 18"/>
          <p:cNvCxnSpPr/>
          <p:nvPr/>
        </p:nvCxnSpPr>
        <p:spPr bwMode="auto">
          <a:xfrm rot="10800000" flipV="1">
            <a:off x="1981200" y="2590800"/>
            <a:ext cx="2971800" cy="533400"/>
          </a:xfrm>
          <a:prstGeom prst="straightConnector1">
            <a:avLst/>
          </a:prstGeom>
          <a:solidFill>
            <a:schemeClr val="accent1"/>
          </a:solidFill>
          <a:ln w="34925" cap="flat" cmpd="sng" algn="ctr">
            <a:solidFill>
              <a:srgbClr val="000099"/>
            </a:solidFill>
            <a:prstDash val="solid"/>
            <a:round/>
            <a:headEnd type="none" w="med" len="med"/>
            <a:tailEnd type="arrow"/>
          </a:ln>
          <a:effectLst/>
        </p:spPr>
      </p:cxnSp>
      <p:pic>
        <p:nvPicPr>
          <p:cNvPr id="21" name="Picture 2"/>
          <p:cNvPicPr>
            <a:picLocks noChangeAspect="1" noChangeArrowheads="1"/>
          </p:cNvPicPr>
          <p:nvPr/>
        </p:nvPicPr>
        <p:blipFill>
          <a:blip r:embed="rId5" cstate="print"/>
          <a:srcRect/>
          <a:stretch>
            <a:fillRect/>
          </a:stretch>
        </p:blipFill>
        <p:spPr bwMode="auto">
          <a:xfrm>
            <a:off x="5257800" y="2514600"/>
            <a:ext cx="288925" cy="304800"/>
          </a:xfrm>
          <a:prstGeom prst="rect">
            <a:avLst/>
          </a:prstGeom>
          <a:noFill/>
          <a:ln w="9525">
            <a:noFill/>
            <a:miter lim="800000"/>
            <a:headEnd/>
            <a:tailEnd/>
          </a:ln>
        </p:spPr>
      </p:pic>
      <p:sp>
        <p:nvSpPr>
          <p:cNvPr id="22" name="Oval 18"/>
          <p:cNvSpPr>
            <a:spLocks noChangeArrowheads="1"/>
          </p:cNvSpPr>
          <p:nvPr/>
        </p:nvSpPr>
        <p:spPr bwMode="auto">
          <a:xfrm>
            <a:off x="6019800" y="1981200"/>
            <a:ext cx="1676400" cy="609600"/>
          </a:xfrm>
          <a:prstGeom prst="ellipse">
            <a:avLst/>
          </a:prstGeom>
          <a:solidFill>
            <a:srgbClr val="FFFF00"/>
          </a:solidFill>
          <a:ln w="9525">
            <a:solidFill>
              <a:schemeClr val="tx1"/>
            </a:solidFill>
            <a:round/>
            <a:headEnd/>
            <a:tailEnd/>
          </a:ln>
        </p:spPr>
        <p:txBody>
          <a:bodyPr wrap="none" anchor="ctr"/>
          <a:lstStyle/>
          <a:p>
            <a:pPr algn="ctr"/>
            <a:r>
              <a:rPr lang="en-US" sz="1000" b="1" dirty="0">
                <a:solidFill>
                  <a:srgbClr val="3333FF"/>
                </a:solidFill>
              </a:rPr>
              <a:t>SAM </a:t>
            </a:r>
          </a:p>
          <a:p>
            <a:pPr algn="ctr"/>
            <a:r>
              <a:rPr lang="en-US" sz="1000" b="1" dirty="0" smtClean="0">
                <a:solidFill>
                  <a:srgbClr val="3333FF"/>
                </a:solidFill>
              </a:rPr>
              <a:t>Station “</a:t>
            </a:r>
            <a:r>
              <a:rPr lang="en-US" sz="1000" b="1" dirty="0" err="1" smtClean="0">
                <a:solidFill>
                  <a:srgbClr val="3333FF"/>
                </a:solidFill>
              </a:rPr>
              <a:t>cdf-cnafTest</a:t>
            </a:r>
            <a:r>
              <a:rPr lang="en-US" sz="1000" b="1" dirty="0" smtClean="0">
                <a:solidFill>
                  <a:srgbClr val="3333FF"/>
                </a:solidFill>
              </a:rPr>
              <a:t>”</a:t>
            </a:r>
            <a:endParaRPr lang="en-US" sz="1000" b="1" dirty="0">
              <a:solidFill>
                <a:srgbClr val="3333FF"/>
              </a:solidFill>
            </a:endParaRPr>
          </a:p>
        </p:txBody>
      </p:sp>
      <p:sp>
        <p:nvSpPr>
          <p:cNvPr id="23" name="Curved Up Arrow 55"/>
          <p:cNvSpPr>
            <a:spLocks noChangeArrowheads="1"/>
          </p:cNvSpPr>
          <p:nvPr/>
        </p:nvSpPr>
        <p:spPr bwMode="auto">
          <a:xfrm flipH="1">
            <a:off x="5029200" y="2438400"/>
            <a:ext cx="1143000" cy="304800"/>
          </a:xfrm>
          <a:prstGeom prst="curvedUp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pic>
        <p:nvPicPr>
          <p:cNvPr id="24" name="Picture 2"/>
          <p:cNvPicPr>
            <a:picLocks noChangeAspect="1" noChangeArrowheads="1"/>
          </p:cNvPicPr>
          <p:nvPr/>
        </p:nvPicPr>
        <p:blipFill>
          <a:blip r:embed="rId5" cstate="print"/>
          <a:srcRect/>
          <a:stretch>
            <a:fillRect/>
          </a:stretch>
        </p:blipFill>
        <p:spPr bwMode="auto">
          <a:xfrm>
            <a:off x="1981200" y="2209800"/>
            <a:ext cx="288925" cy="304800"/>
          </a:xfrm>
          <a:prstGeom prst="rect">
            <a:avLst/>
          </a:prstGeom>
          <a:noFill/>
          <a:ln w="9525">
            <a:noFill/>
            <a:miter lim="800000"/>
            <a:headEnd/>
            <a:tailEnd/>
          </a:ln>
        </p:spPr>
      </p:pic>
      <p:sp>
        <p:nvSpPr>
          <p:cNvPr id="25" name="Oval 18"/>
          <p:cNvSpPr>
            <a:spLocks noChangeArrowheads="1"/>
          </p:cNvSpPr>
          <p:nvPr/>
        </p:nvSpPr>
        <p:spPr bwMode="auto">
          <a:xfrm>
            <a:off x="0" y="1828800"/>
            <a:ext cx="1828800" cy="685800"/>
          </a:xfrm>
          <a:prstGeom prst="ellipse">
            <a:avLst/>
          </a:prstGeom>
          <a:solidFill>
            <a:srgbClr val="FFFF00"/>
          </a:solidFill>
          <a:ln w="9525">
            <a:solidFill>
              <a:schemeClr val="tx1"/>
            </a:solidFill>
            <a:round/>
            <a:headEnd/>
            <a:tailEnd/>
          </a:ln>
        </p:spPr>
        <p:txBody>
          <a:bodyPr wrap="none" anchor="ctr"/>
          <a:lstStyle/>
          <a:p>
            <a:pPr algn="ctr"/>
            <a:r>
              <a:rPr lang="en-US" sz="1000" b="1" dirty="0">
                <a:solidFill>
                  <a:srgbClr val="3333FF"/>
                </a:solidFill>
              </a:rPr>
              <a:t>SAM </a:t>
            </a:r>
          </a:p>
          <a:p>
            <a:pPr algn="ctr"/>
            <a:r>
              <a:rPr lang="en-US" sz="1000" b="1" dirty="0" smtClean="0">
                <a:solidFill>
                  <a:srgbClr val="3333FF"/>
                </a:solidFill>
              </a:rPr>
              <a:t>Station “</a:t>
            </a:r>
            <a:r>
              <a:rPr lang="en-US" sz="1000" b="1" dirty="0" err="1" smtClean="0">
                <a:solidFill>
                  <a:srgbClr val="3333FF"/>
                </a:solidFill>
              </a:rPr>
              <a:t>cdf-cantotest</a:t>
            </a:r>
            <a:r>
              <a:rPr lang="en-US" sz="1000" b="1" dirty="0" smtClean="0">
                <a:solidFill>
                  <a:srgbClr val="3333FF"/>
                </a:solidFill>
              </a:rPr>
              <a:t>””</a:t>
            </a:r>
            <a:endParaRPr lang="en-US" sz="1000" b="1" dirty="0">
              <a:solidFill>
                <a:srgbClr val="3333FF"/>
              </a:solidFill>
            </a:endParaRPr>
          </a:p>
        </p:txBody>
      </p:sp>
      <p:sp>
        <p:nvSpPr>
          <p:cNvPr id="26" name="Curved Up Arrow 55"/>
          <p:cNvSpPr>
            <a:spLocks noChangeArrowheads="1"/>
          </p:cNvSpPr>
          <p:nvPr/>
        </p:nvSpPr>
        <p:spPr bwMode="auto">
          <a:xfrm rot="1897732">
            <a:off x="689864" y="2779516"/>
            <a:ext cx="1371600" cy="304800"/>
          </a:xfrm>
          <a:prstGeom prst="curvedUp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Description: On the WN </a:t>
            </a:r>
          </a:p>
        </p:txBody>
      </p:sp>
      <p:sp>
        <p:nvSpPr>
          <p:cNvPr id="10243" name="Content Placeholder 2"/>
          <p:cNvSpPr>
            <a:spLocks noGrp="1"/>
          </p:cNvSpPr>
          <p:nvPr>
            <p:ph idx="1"/>
          </p:nvPr>
        </p:nvSpPr>
        <p:spPr>
          <a:xfrm>
            <a:off x="457200" y="990600"/>
            <a:ext cx="8458200" cy="5638800"/>
          </a:xfrm>
        </p:spPr>
        <p:txBody>
          <a:bodyPr/>
          <a:lstStyle/>
          <a:p>
            <a:r>
              <a:rPr lang="en-US" sz="2200" smtClean="0"/>
              <a:t>User will submit the jobs using the present CDF Analysis Framework (CAF).</a:t>
            </a:r>
          </a:p>
          <a:p>
            <a:r>
              <a:rPr lang="en-US" sz="2200" smtClean="0"/>
              <a:t>By file name, all the output and log files produced by the users will be unique. One option is to add CAF name, JID and section number in the user’s provided file name.</a:t>
            </a:r>
          </a:p>
          <a:p>
            <a:r>
              <a:rPr lang="en-US" sz="2200" smtClean="0"/>
              <a:t> If SAM station is available on the WN, output and log files will be declared to SAM. Otherwise, it will be declared at the dataset creation time.</a:t>
            </a:r>
          </a:p>
          <a:p>
            <a:pPr lvl="1"/>
            <a:r>
              <a:rPr lang="en-US" sz="2000" smtClean="0"/>
              <a:t>Minimum information for creation of  metadata will be created on demand.  Option also exists for a user to provide specific dimensions in the metadata so that he/she can query the list of files which matches certain criteria.</a:t>
            </a:r>
          </a:p>
          <a:p>
            <a:pPr lvl="2"/>
            <a:r>
              <a:rPr lang="en-US" sz="1800" smtClean="0"/>
              <a:t>Entries in metadata depend on list of tags through which a user can create a list of files from already produced MC files.  For ex., a user would like to have all the files which corresponds to a certain userid or group (higgs, top, qcd, ) or creation date, etc. This is a subject of discussion and input is required from MC production people.</a:t>
            </a:r>
            <a:endParaRPr lang="en-US" smtClean="0"/>
          </a:p>
          <a:p>
            <a:pPr>
              <a:buFont typeface="Wingdings" pitchFamily="2" charset="2"/>
              <a:buNone/>
            </a:pPr>
            <a:endParaRPr lang="en-US" smtClean="0"/>
          </a:p>
        </p:txBody>
      </p:sp>
      <p:sp>
        <p:nvSpPr>
          <p:cNvPr id="10244" name="Slide Number Placeholder 3"/>
          <p:cNvSpPr>
            <a:spLocks noGrp="1"/>
          </p:cNvSpPr>
          <p:nvPr>
            <p:ph type="sldNum" sz="quarter" idx="12"/>
          </p:nvPr>
        </p:nvSpPr>
        <p:spPr>
          <a:noFill/>
        </p:spPr>
        <p:txBody>
          <a:bodyPr/>
          <a:lstStyle/>
          <a:p>
            <a:fld id="{F1E2D68D-7DF9-403F-AA79-21C18393CCA3}"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5567</TotalTime>
  <Words>1816</Words>
  <Application>Microsoft PowerPoint</Application>
  <PresentationFormat>On-screen Show (4:3)</PresentationFormat>
  <Paragraphs>227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1_Level</vt:lpstr>
      <vt:lpstr>   Movement  of MC Data using  SAM &amp; SRM Interface </vt:lpstr>
      <vt:lpstr>Overview</vt:lpstr>
      <vt:lpstr>Present CAF MC Prod. Model </vt:lpstr>
      <vt:lpstr>Proposed Model </vt:lpstr>
      <vt:lpstr>Proposed Model</vt:lpstr>
      <vt:lpstr>Slide 6</vt:lpstr>
      <vt:lpstr>Test Framework</vt:lpstr>
      <vt:lpstr>Test Framework</vt:lpstr>
      <vt:lpstr>Description: On the WN </vt:lpstr>
      <vt:lpstr>Distribution of no. of job sections</vt:lpstr>
      <vt:lpstr>Description:  On the WN</vt:lpstr>
      <vt:lpstr>Transfer Time from WN to its closer SRM </vt:lpstr>
      <vt:lpstr>Transfer rate from WN to its closer SE</vt:lpstr>
      <vt:lpstr>File Declaration Time from WN </vt:lpstr>
      <vt:lpstr>Description:  Near the SE closer to WN </vt:lpstr>
      <vt:lpstr>Description:  Near the SE closer to WN </vt:lpstr>
      <vt:lpstr>Dataset Type</vt:lpstr>
      <vt:lpstr>Output File Dataset Creation Time </vt:lpstr>
      <vt:lpstr>Log File Dataset Creation Time</vt:lpstr>
      <vt:lpstr>Description: Near the SE closer to destination site</vt:lpstr>
      <vt:lpstr>    Distribution of Transfer Time for Output Dataset</vt:lpstr>
      <vt:lpstr>Distribution of Transfer Rate for Output Dataset</vt:lpstr>
      <vt:lpstr>Getting files on User’s Desktop</vt:lpstr>
      <vt:lpstr>Future Plan</vt:lpstr>
      <vt:lpstr>Acknowledgement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manoj</dc:creator>
  <cp:lastModifiedBy>manoj</cp:lastModifiedBy>
  <cp:revision>384</cp:revision>
  <dcterms:created xsi:type="dcterms:W3CDTF">1601-01-01T00:00:00Z</dcterms:created>
  <dcterms:modified xsi:type="dcterms:W3CDTF">2009-02-04T13:56:56Z</dcterms:modified>
</cp:coreProperties>
</file>