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9" r:id="rId5"/>
    <p:sldId id="260" r:id="rId6"/>
    <p:sldId id="263" r:id="rId7"/>
    <p:sldId id="261" r:id="rId8"/>
    <p:sldId id="264" r:id="rId9"/>
    <p:sldId id="265" r:id="rId10"/>
    <p:sldId id="266" r:id="rId11"/>
    <p:sldId id="267" r:id="rId12"/>
    <p:sldId id="258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htmlPubPr showSpeakerNotes="0" r:id="rId1">
    <p:sldAll/>
  </p:htmlPubPr>
  <p:webPr encoding="windows-1252"/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49" autoAdjust="0"/>
    <p:restoredTop sz="86452" autoAdjust="0"/>
  </p:normalViewPr>
  <p:slideViewPr>
    <p:cSldViewPr>
      <p:cViewPr varScale="1">
        <p:scale>
          <a:sx n="98" d="100"/>
          <a:sy n="98" d="100"/>
        </p:scale>
        <p:origin x="-127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Props.xml.rels><?xml version="1.0" encoding="UTF-8" standalone="yes"?>
<Relationships xmlns="http://schemas.openxmlformats.org/package/2006/relationships"><Relationship Id="rId1" Type="http://schemas.openxmlformats.org/officeDocument/2006/relationships/htmlPubSaveAs" Target="file:///J:\EndPlateStudy\EndPlateAnalysis.htm" TargetMode="External"/></Relationships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ribbed%20plate-ribbed%20study%201-1.htm" TargetMode="Externa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ribbed%20plate%20non%20tapered%201-1.htm" TargetMode="Externa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ribbed%20plate-ribbed%20study%201-1.htm" TargetMode="External"/><Relationship Id="rId3" Type="http://schemas.openxmlformats.org/officeDocument/2006/relationships/hyperlink" Target="cone%20core-Study%204-1.htm" TargetMode="External"/><Relationship Id="rId7" Type="http://schemas.openxmlformats.org/officeDocument/2006/relationships/hyperlink" Target="flat%20plate-Study%201-1.htm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hyperlink" Target="cone%20core-flat%208%20mm%20plate-1.htm" TargetMode="External"/><Relationship Id="rId5" Type="http://schemas.openxmlformats.org/officeDocument/2006/relationships/hyperlink" Target="cone%20empty-Study%201-1.htm" TargetMode="External"/><Relationship Id="rId10" Type="http://schemas.openxmlformats.org/officeDocument/2006/relationships/oleObject" Target="../embeddings/oleObject1.bin"/><Relationship Id="rId4" Type="http://schemas.openxmlformats.org/officeDocument/2006/relationships/hyperlink" Target="cone%20core-triangle%20sweep-1.htm" TargetMode="External"/><Relationship Id="rId9" Type="http://schemas.openxmlformats.org/officeDocument/2006/relationships/hyperlink" Target="ribbed%20plate%20non%20tapered%201-1.htm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cone%20core-Study%204-1.htm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cone%20core-triangle%20sweep-1.htm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cone%20empty-Study%201-1.htm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cone%20core-flat%208%20mm%20plate-1.htm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flat%20plate-Study%201-1.htm" TargetMode="Externa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End  plate analysis, STAR support cylinders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Feb. 2009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C:\Documents and Settings\Howard Wieman\My Documents\aps project\mechanical\Anderssen\Support Cylinders double cone couple\ribbed plate-ribbed study 1\ribbed plate-ribbed study 1-displacement-displacement1.jpg"/>
          <p:cNvPicPr>
            <a:picLocks noChangeAspect="1" noChangeArrowheads="1"/>
          </p:cNvPicPr>
          <p:nvPr/>
        </p:nvPicPr>
        <p:blipFill>
          <a:blip r:embed="rId2"/>
          <a:srcRect l="9754" r="4140" b="6944"/>
          <a:stretch>
            <a:fillRect/>
          </a:stretch>
        </p:blipFill>
        <p:spPr bwMode="auto">
          <a:xfrm>
            <a:off x="0" y="990600"/>
            <a:ext cx="7924800" cy="51054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Ribbed, full</a:t>
            </a:r>
            <a:r>
              <a:rPr lang="en-US" sz="3600" baseline="0" dirty="0" smtClean="0"/>
              <a:t> taper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5410200" y="4953000"/>
            <a:ext cx="1540293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smtClean="0"/>
              <a:t>Ribbed, full taper</a:t>
            </a:r>
            <a:endParaRPr lang="en-US" sz="1200" dirty="0" smtClean="0"/>
          </a:p>
          <a:p>
            <a:r>
              <a:rPr lang="en-US" sz="1200" i="1" dirty="0" smtClean="0"/>
              <a:t> solid mesh</a:t>
            </a:r>
            <a:endParaRPr lang="en-US" sz="1200" dirty="0" smtClean="0"/>
          </a:p>
          <a:p>
            <a:r>
              <a:rPr lang="en-US" sz="1200" i="1" dirty="0" smtClean="0"/>
              <a:t> 1 mm skins</a:t>
            </a:r>
            <a:endParaRPr lang="en-US" sz="1200" dirty="0" smtClean="0"/>
          </a:p>
          <a:p>
            <a:r>
              <a:rPr lang="en-US" sz="1200" i="1" dirty="0" smtClean="0"/>
              <a:t> 2 mm ribs</a:t>
            </a:r>
            <a:endParaRPr lang="en-US" sz="1200" dirty="0" smtClean="0"/>
          </a:p>
          <a:p>
            <a:r>
              <a:rPr lang="en-US" sz="1200" i="1" dirty="0" smtClean="0"/>
              <a:t> full taper</a:t>
            </a:r>
            <a:endParaRPr lang="en-US" sz="1200" dirty="0" smtClean="0"/>
          </a:p>
          <a:p>
            <a:r>
              <a:rPr lang="en-US" sz="1200" i="1" dirty="0" smtClean="0"/>
              <a:t>Delta Z: 1230 microns</a:t>
            </a:r>
            <a:endParaRPr lang="en-US" sz="1200" dirty="0" smtClean="0"/>
          </a:p>
          <a:p>
            <a:endParaRPr lang="en-US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6400800"/>
            <a:ext cx="33701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3" action="ppaction://hlinkfile"/>
              </a:rPr>
              <a:t>ribbed plate-ribbed study 1-1.htm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C:\Documents and Settings\Howard Wieman\My Documents\aps project\mechanical\Anderssen\Support Cylinders double cone couple\ribbed plate non tapered-ribbed non tapered 1\ribbed plate non tapered-ribbed non tapered 1-displacement-displacement1.jpg"/>
          <p:cNvPicPr>
            <a:picLocks noChangeAspect="1" noChangeArrowheads="1"/>
          </p:cNvPicPr>
          <p:nvPr/>
        </p:nvPicPr>
        <p:blipFill>
          <a:blip r:embed="rId2"/>
          <a:srcRect l="9524" r="3934" b="12130"/>
          <a:stretch>
            <a:fillRect/>
          </a:stretch>
        </p:blipFill>
        <p:spPr bwMode="auto">
          <a:xfrm>
            <a:off x="-1" y="761999"/>
            <a:ext cx="8915401" cy="5396163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84238"/>
          </a:xfrm>
        </p:spPr>
        <p:txBody>
          <a:bodyPr/>
          <a:lstStyle/>
          <a:p>
            <a:r>
              <a:rPr lang="en-US" dirty="0" smtClean="0"/>
              <a:t>Ribbed, non tapered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943600" y="4495800"/>
            <a:ext cx="1450525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smtClean="0"/>
              <a:t>full ribs</a:t>
            </a:r>
            <a:endParaRPr lang="en-US" sz="1200" dirty="0" smtClean="0"/>
          </a:p>
          <a:p>
            <a:r>
              <a:rPr lang="en-US" sz="1200" i="1" dirty="0" smtClean="0"/>
              <a:t>2 mm ribs</a:t>
            </a:r>
            <a:endParaRPr lang="en-US" sz="1200" dirty="0" smtClean="0"/>
          </a:p>
          <a:p>
            <a:r>
              <a:rPr lang="en-US" sz="1200" i="1" dirty="0" smtClean="0"/>
              <a:t>1 mm skins</a:t>
            </a:r>
            <a:endParaRPr lang="en-US" sz="1200" dirty="0" smtClean="0"/>
          </a:p>
          <a:p>
            <a:r>
              <a:rPr lang="en-US" sz="1200" i="1" dirty="0" smtClean="0"/>
              <a:t>Solid mesh</a:t>
            </a:r>
            <a:endParaRPr lang="en-US" sz="1200" dirty="0" smtClean="0"/>
          </a:p>
          <a:p>
            <a:r>
              <a:rPr lang="en-US" sz="1200" i="1" dirty="0" smtClean="0"/>
              <a:t>Delta z: 312 microns</a:t>
            </a:r>
            <a:endParaRPr lang="en-US" sz="1200" dirty="0" smtClean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28600" y="6324600"/>
            <a:ext cx="3328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3" action="ppaction://hlinkfile"/>
              </a:rPr>
              <a:t>ribbed plate non tapered 1-1.htm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0" y="1447800"/>
          <a:ext cx="8001000" cy="458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2200"/>
                <a:gridCol w="685800"/>
                <a:gridCol w="1371600"/>
                <a:gridCol w="1066800"/>
                <a:gridCol w="2514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geometry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Slide</a:t>
                      </a:r>
                    </a:p>
                    <a:p>
                      <a:r>
                        <a:rPr lang="en-US" dirty="0" smtClean="0"/>
                        <a:t>#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Mesh</a:t>
                      </a:r>
                      <a:r>
                        <a:rPr lang="en-US" baseline="0" dirty="0" smtClean="0"/>
                        <a:t> 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err="1" smtClean="0">
                          <a:solidFill>
                            <a:schemeClr val="lt1"/>
                          </a:solidFill>
                          <a:latin typeface="SWGreks" pitchFamily="2" charset="0"/>
                          <a:ea typeface="+mn-ea"/>
                          <a:cs typeface="+mn-cs"/>
                        </a:rPr>
                        <a:t>D</a:t>
                      </a:r>
                      <a:r>
                        <a:rPr lang="en-US" sz="1800" b="1" kern="1200" dirty="0" err="1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z</a:t>
                      </a:r>
                      <a:endParaRPr lang="en-US" sz="1800" b="1" kern="1200" dirty="0" smtClean="0">
                        <a:solidFill>
                          <a:schemeClr val="lt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j-lt"/>
                          <a:ea typeface="+mn-ea"/>
                          <a:cs typeface="+mn-cs"/>
                        </a:rPr>
                        <a:t>Study link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Single wall cone, </a:t>
                      </a:r>
                    </a:p>
                    <a:p>
                      <a:r>
                        <a:rPr lang="en-US" dirty="0" smtClean="0"/>
                        <a:t>2</a:t>
                      </a:r>
                      <a:r>
                        <a:rPr lang="en-US" baseline="0" dirty="0" smtClean="0"/>
                        <a:t> mm thick wall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shell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200 </a:t>
                      </a:r>
                      <a:r>
                        <a:rPr lang="en-US" dirty="0" smtClean="0">
                          <a:sym typeface="Symbol"/>
                        </a:rPr>
                        <a:t>m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hlinkClick r:id="rId3" action="ppaction://hlinkfile"/>
                        </a:rPr>
                        <a:t>cone core-Study 4-1.htm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Triangle</a:t>
                      </a:r>
                      <a:r>
                        <a:rPr lang="en-US" baseline="0" dirty="0" smtClean="0"/>
                        <a:t> sweep, </a:t>
                      </a:r>
                    </a:p>
                    <a:p>
                      <a:r>
                        <a:rPr lang="en-US" baseline="0" dirty="0" smtClean="0"/>
                        <a:t>1 mm thick wall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shell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165 </a:t>
                      </a:r>
                      <a:r>
                        <a:rPr lang="en-US" dirty="0" smtClean="0">
                          <a:sym typeface="Symbol"/>
                        </a:rPr>
                        <a:t>m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hlinkClick r:id="rId4" action="ppaction://hlinkfile"/>
                        </a:rPr>
                        <a:t>cone core-triangle sweep-1.htm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Triangle</a:t>
                      </a:r>
                      <a:r>
                        <a:rPr lang="en-US" baseline="0" dirty="0" smtClean="0"/>
                        <a:t> sweep, </a:t>
                      </a:r>
                    </a:p>
                    <a:p>
                      <a:r>
                        <a:rPr lang="en-US" baseline="0" dirty="0" smtClean="0"/>
                        <a:t>1 mm thick wall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solid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228 </a:t>
                      </a:r>
                      <a:r>
                        <a:rPr lang="en-US" dirty="0" smtClean="0">
                          <a:sym typeface="Symbol"/>
                        </a:rPr>
                        <a:t>m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hlinkClick r:id="rId5" action="ppaction://hlinkfile"/>
                        </a:rPr>
                        <a:t>cone empty-Study 1-1.htm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Flat plate,</a:t>
                      </a:r>
                    </a:p>
                    <a:p>
                      <a:r>
                        <a:rPr lang="en-US" dirty="0" smtClean="0"/>
                        <a:t>8 mm thick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shell (thick)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937 </a:t>
                      </a:r>
                      <a:r>
                        <a:rPr lang="en-US" dirty="0" smtClean="0">
                          <a:sym typeface="Symbol"/>
                        </a:rPr>
                        <a:t>m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hlinkClick r:id="rId6" action="ppaction://hlinkfile"/>
                        </a:rPr>
                        <a:t>cone core-flat 8 mm plate-1.htm</a:t>
                      </a:r>
                      <a:endParaRPr lang="en-US" sz="12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Flat</a:t>
                      </a:r>
                      <a:r>
                        <a:rPr lang="en-US" baseline="0" dirty="0" smtClean="0"/>
                        <a:t> plate,</a:t>
                      </a:r>
                    </a:p>
                    <a:p>
                      <a:r>
                        <a:rPr lang="en-US" baseline="0" dirty="0" smtClean="0"/>
                        <a:t>8 mm thick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solid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1470 </a:t>
                      </a:r>
                      <a:r>
                        <a:rPr lang="en-US" dirty="0" smtClean="0">
                          <a:sym typeface="Symbol"/>
                        </a:rPr>
                        <a:t>m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hlinkClick r:id="rId7" action="ppaction://hlinkfile"/>
                        </a:rPr>
                        <a:t>flat plate-Study 1-1.htm</a:t>
                      </a:r>
                      <a:endParaRPr lang="en-US" sz="12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Ribbed, full taper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solid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1230 </a:t>
                      </a:r>
                      <a:r>
                        <a:rPr lang="en-US" dirty="0" smtClean="0">
                          <a:sym typeface="Symbol"/>
                        </a:rPr>
                        <a:t>m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hlinkClick r:id="rId8" action="ppaction://hlinkfile"/>
                        </a:rPr>
                        <a:t>ribbed plate-ribbed study 1-1.htm</a:t>
                      </a:r>
                      <a:endParaRPr lang="en-US" sz="12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Ribbed, non tapered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solid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312 </a:t>
                      </a:r>
                      <a:r>
                        <a:rPr lang="en-US" dirty="0" smtClean="0">
                          <a:sym typeface="Symbol"/>
                        </a:rPr>
                        <a:t>m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hlinkClick r:id="rId9" action="ppaction://hlinkfile"/>
                        </a:rPr>
                        <a:t>ribbed plate non tapered 1-1.htm</a:t>
                      </a:r>
                      <a:endParaRPr lang="en-US" sz="1200" dirty="0" smtClean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2050" name="Equation" r:id="rId10" imgW="114120" imgH="215640" progId="Equation.3">
              <p:embed/>
            </p:oleObj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Triangular swept shell is the stiffest, but only marginally</a:t>
            </a:r>
          </a:p>
          <a:p>
            <a:r>
              <a:rPr lang="en-US" dirty="0" smtClean="0"/>
              <a:t>The simple single layer 2 mm cone is nearly as stiff and much simpler.  It presents the same radiation length as the 1 mm triangular sweep.  This solution appears to be stiff enough for coupling the STAR cylinders.</a:t>
            </a:r>
          </a:p>
          <a:p>
            <a:r>
              <a:rPr lang="en-US" dirty="0" smtClean="0"/>
              <a:t>The 8 mm disk is clearly inferior for both radiation length and stiffness</a:t>
            </a:r>
          </a:p>
          <a:p>
            <a:r>
              <a:rPr lang="en-US" dirty="0" smtClean="0"/>
              <a:t>The ribbed structure has ribs aligned with the TPC sector boundaries</a:t>
            </a:r>
          </a:p>
          <a:p>
            <a:r>
              <a:rPr lang="en-US" dirty="0" smtClean="0"/>
              <a:t>The results are suspect because the shell mesh solutions do not agree with the solid mesh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Cone Geometry</a:t>
            </a:r>
            <a:endParaRPr lang="en-US" dirty="0"/>
          </a:p>
        </p:txBody>
      </p:sp>
      <p:pic>
        <p:nvPicPr>
          <p:cNvPr id="20482" name="Picture 2" descr="C:\Documents and Settings\Howard Wieman\My Documents\aps project\mechanical\Anderssen\Support Cylinders double cone couple\cone core.jpg"/>
          <p:cNvPicPr>
            <a:picLocks noChangeAspect="1" noChangeArrowheads="1"/>
          </p:cNvPicPr>
          <p:nvPr/>
        </p:nvPicPr>
        <p:blipFill>
          <a:blip r:embed="rId2"/>
          <a:srcRect l="35418" r="40970" b="40278"/>
          <a:stretch>
            <a:fillRect/>
          </a:stretch>
        </p:blipFill>
        <p:spPr bwMode="auto">
          <a:xfrm>
            <a:off x="2971800" y="1524000"/>
            <a:ext cx="2133600" cy="3276600"/>
          </a:xfrm>
          <a:prstGeom prst="rect">
            <a:avLst/>
          </a:prstGeom>
          <a:noFill/>
        </p:spPr>
      </p:pic>
      <p:pic>
        <p:nvPicPr>
          <p:cNvPr id="20483" name="Picture 3" descr="C:\Documents and Settings\Howard Wieman\My Documents\aps project\mechanical\Anderssen\Support Cylinders double cone couple\geometry.jpg"/>
          <p:cNvPicPr>
            <a:picLocks noChangeAspect="1" noChangeArrowheads="1"/>
          </p:cNvPicPr>
          <p:nvPr/>
        </p:nvPicPr>
        <p:blipFill>
          <a:blip r:embed="rId3"/>
          <a:srcRect l="36261" t="8333" r="35067" b="11111"/>
          <a:stretch>
            <a:fillRect/>
          </a:stretch>
        </p:blipFill>
        <p:spPr bwMode="auto">
          <a:xfrm>
            <a:off x="457200" y="1981200"/>
            <a:ext cx="2590800" cy="44196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6477000" y="2438400"/>
            <a:ext cx="175977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rotational sweep</a:t>
            </a:r>
          </a:p>
          <a:p>
            <a:r>
              <a:rPr lang="en-US" dirty="0" smtClean="0"/>
              <a:t>of a triangle</a:t>
            </a:r>
          </a:p>
          <a:p>
            <a:endParaRPr lang="en-US" dirty="0" smtClean="0"/>
          </a:p>
          <a:p>
            <a:r>
              <a:rPr lang="en-US" dirty="0" smtClean="0"/>
              <a:t>units: mm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 wall cone</a:t>
            </a:r>
            <a:endParaRPr lang="en-US" dirty="0"/>
          </a:p>
        </p:txBody>
      </p:sp>
      <p:pic>
        <p:nvPicPr>
          <p:cNvPr id="1026" name="Picture 2" descr="C:\Documents and Settings\Howard Wieman\My Documents\aps project\mechanical\Anderssen\Support Cylinders double cone couple\cone core-Study 4\cone core-study 4-displacement-displacement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295400"/>
            <a:ext cx="8534090" cy="51816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5105400" y="5181600"/>
            <a:ext cx="365407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smtClean="0"/>
              <a:t>single cone surface, cone face in slide 2</a:t>
            </a:r>
            <a:endParaRPr lang="en-US" sz="1200" dirty="0" smtClean="0"/>
          </a:p>
          <a:p>
            <a:r>
              <a:rPr lang="en-US" sz="1200" i="1" dirty="0" smtClean="0"/>
              <a:t>2 mm thick wall titanium (carbon composite equivalent)</a:t>
            </a:r>
            <a:endParaRPr lang="en-US" sz="1200" dirty="0" smtClean="0"/>
          </a:p>
          <a:p>
            <a:r>
              <a:rPr lang="en-US" sz="1200" i="1" dirty="0" smtClean="0"/>
              <a:t>100 lb load displaced by 2m from connection ring</a:t>
            </a:r>
            <a:endParaRPr lang="en-US" sz="1200" dirty="0" smtClean="0"/>
          </a:p>
          <a:p>
            <a:r>
              <a:rPr lang="en-US" sz="1200" i="1" dirty="0" smtClean="0"/>
              <a:t>Delta z = 200 microns</a:t>
            </a:r>
            <a:endParaRPr lang="en-US" sz="1200" dirty="0" smtClean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6096000"/>
            <a:ext cx="2500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3" action="ppaction://hlinkfile"/>
              </a:rPr>
              <a:t>cone core-Study 4-1.htm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Triangle sweep, shell mesh</a:t>
            </a:r>
            <a:endParaRPr lang="en-US" dirty="0"/>
          </a:p>
        </p:txBody>
      </p:sp>
      <p:pic>
        <p:nvPicPr>
          <p:cNvPr id="3074" name="Picture 2" descr="C:\Documents and Settings\Howard Wieman\My Documents\aps project\mechanical\Anderssen\Support Cylinders double cone couple\cone core-triangle sweep\cone core-triangle sweep-displacement-displacement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371599"/>
            <a:ext cx="8305800" cy="5042991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5867400" y="5410200"/>
            <a:ext cx="280576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smtClean="0"/>
              <a:t>Triangle sweep shown in slide 2</a:t>
            </a:r>
            <a:endParaRPr lang="en-US" sz="1200" dirty="0" smtClean="0"/>
          </a:p>
          <a:p>
            <a:r>
              <a:rPr lang="en-US" sz="1200" i="1" dirty="0" smtClean="0"/>
              <a:t>1 mm thick walls</a:t>
            </a:r>
            <a:endParaRPr lang="en-US" sz="1200" dirty="0" smtClean="0"/>
          </a:p>
          <a:p>
            <a:r>
              <a:rPr lang="en-US" sz="1200" i="1" dirty="0" smtClean="0"/>
              <a:t>Shell analysis</a:t>
            </a:r>
            <a:endParaRPr lang="en-US" sz="1200" dirty="0" smtClean="0"/>
          </a:p>
          <a:p>
            <a:r>
              <a:rPr lang="en-US" sz="1200" i="1" dirty="0" smtClean="0"/>
              <a:t>Fixed to edge (not surface).  Rigid rod type</a:t>
            </a:r>
            <a:endParaRPr lang="en-US" sz="1200" dirty="0" smtClean="0"/>
          </a:p>
          <a:p>
            <a:endParaRPr lang="en-US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990600" y="6324600"/>
            <a:ext cx="31765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3" action="ppaction://hlinkfile"/>
              </a:rPr>
              <a:t>cone core-triangle sweep-1.htm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39762"/>
          </a:xfrm>
        </p:spPr>
        <p:txBody>
          <a:bodyPr>
            <a:noAutofit/>
          </a:bodyPr>
          <a:lstStyle/>
          <a:p>
            <a:r>
              <a:rPr lang="en-US" sz="2800" dirty="0" smtClean="0"/>
              <a:t>Triangle sweep solid mesh</a:t>
            </a:r>
            <a:endParaRPr lang="en-US" sz="2800" dirty="0"/>
          </a:p>
        </p:txBody>
      </p:sp>
      <p:pic>
        <p:nvPicPr>
          <p:cNvPr id="18434" name="Picture 2" descr="C:\Documents and Settings\Howard Wieman\My Documents\aps project\mechanical\Anderssen\Support Cylinders double cone couple\cone empty-Study 1\cone empty-study 1-displacement-displacement1.jpg"/>
          <p:cNvPicPr>
            <a:picLocks noChangeAspect="1" noChangeArrowheads="1"/>
          </p:cNvPicPr>
          <p:nvPr/>
        </p:nvPicPr>
        <p:blipFill>
          <a:blip r:embed="rId2"/>
          <a:srcRect r="4918"/>
          <a:stretch>
            <a:fillRect/>
          </a:stretch>
        </p:blipFill>
        <p:spPr bwMode="auto">
          <a:xfrm>
            <a:off x="0" y="609600"/>
            <a:ext cx="8839200" cy="542336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838200" y="6096000"/>
            <a:ext cx="26915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3" action="ppaction://hlinkfile"/>
              </a:rPr>
              <a:t>cone empty-Study 1-1.htm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0" y="5257800"/>
            <a:ext cx="2451312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smtClean="0"/>
              <a:t>solid mesh, same geometry as slide4</a:t>
            </a:r>
          </a:p>
          <a:p>
            <a:r>
              <a:rPr lang="en-US" sz="1200" i="1" dirty="0" smtClean="0"/>
              <a:t> 1 mm hollow</a:t>
            </a:r>
            <a:endParaRPr lang="en-US" sz="1200" dirty="0" smtClean="0"/>
          </a:p>
          <a:p>
            <a:r>
              <a:rPr lang="en-US" sz="1200" i="1" dirty="0" smtClean="0"/>
              <a:t>Load 100 lb at 2m</a:t>
            </a:r>
            <a:endParaRPr lang="en-US" sz="1200" dirty="0" smtClean="0"/>
          </a:p>
          <a:p>
            <a:r>
              <a:rPr lang="en-US" sz="1200" i="1" dirty="0" smtClean="0"/>
              <a:t>Delta Z = 228 microns</a:t>
            </a:r>
            <a:endParaRPr lang="en-US" sz="12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7" name="Picture 3" descr="C:\Documents and Settings\Howard Wieman\My Documents\aps project\mechanical\Anderssen\Support Cylinders double cone couple\flat plate sketch.jpg"/>
          <p:cNvPicPr>
            <a:picLocks noChangeAspect="1" noChangeArrowheads="1"/>
          </p:cNvPicPr>
          <p:nvPr/>
        </p:nvPicPr>
        <p:blipFill>
          <a:blip r:embed="rId2"/>
          <a:srcRect l="16286" r="15111"/>
          <a:stretch>
            <a:fillRect/>
          </a:stretch>
        </p:blipFill>
        <p:spPr bwMode="auto">
          <a:xfrm>
            <a:off x="3505200" y="1219200"/>
            <a:ext cx="5057775" cy="4495800"/>
          </a:xfrm>
          <a:prstGeom prst="rect">
            <a:avLst/>
          </a:prstGeom>
          <a:noFill/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Flat plate geometry</a:t>
            </a:r>
            <a:endParaRPr lang="en-US" sz="2800" dirty="0"/>
          </a:p>
        </p:txBody>
      </p:sp>
      <p:pic>
        <p:nvPicPr>
          <p:cNvPr id="21506" name="Picture 2" descr="C:\Documents and Settings\Howard Wieman\My Documents\aps project\mechanical\Anderssen\Support Cylinders double cone couple\flat plate.jpg"/>
          <p:cNvPicPr>
            <a:picLocks noChangeAspect="1" noChangeArrowheads="1"/>
          </p:cNvPicPr>
          <p:nvPr/>
        </p:nvPicPr>
        <p:blipFill>
          <a:blip r:embed="rId3"/>
          <a:srcRect l="31337" t="8333" r="31397" b="8333"/>
          <a:stretch>
            <a:fillRect/>
          </a:stretch>
        </p:blipFill>
        <p:spPr bwMode="auto">
          <a:xfrm>
            <a:off x="228600" y="1295400"/>
            <a:ext cx="3352800" cy="45720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3352800" y="5715000"/>
            <a:ext cx="12298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 mm thick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381000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Flat plate, shell mesh, 8mm</a:t>
            </a:r>
            <a:endParaRPr lang="en-US" sz="3600" dirty="0"/>
          </a:p>
        </p:txBody>
      </p:sp>
      <p:pic>
        <p:nvPicPr>
          <p:cNvPr id="19458" name="Picture 2" descr="C:\Documents and Settings\Howard Wieman\My Documents\aps project\mechanical\Anderssen\Support Cylinders double cone couple\cone core-flat 8 mm plate\cone core-flat 8 mm plate-displacement-displacement1.jpg"/>
          <p:cNvPicPr>
            <a:picLocks noChangeAspect="1" noChangeArrowheads="1"/>
          </p:cNvPicPr>
          <p:nvPr/>
        </p:nvPicPr>
        <p:blipFill>
          <a:blip r:embed="rId2"/>
          <a:srcRect l="10875" b="5970"/>
          <a:stretch>
            <a:fillRect/>
          </a:stretch>
        </p:blipFill>
        <p:spPr bwMode="auto">
          <a:xfrm>
            <a:off x="152400" y="533399"/>
            <a:ext cx="8686800" cy="5564559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5029200" y="4648200"/>
            <a:ext cx="254428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smtClean="0"/>
              <a:t>flat 8 mm plate</a:t>
            </a:r>
            <a:endParaRPr lang="en-US" sz="1200" dirty="0" smtClean="0"/>
          </a:p>
          <a:p>
            <a:r>
              <a:rPr lang="en-US" sz="1200" i="1" dirty="0" smtClean="0"/>
              <a:t>load: 100 lb at 2 m, rigid bars on edge</a:t>
            </a:r>
            <a:endParaRPr lang="en-US" sz="1200" dirty="0" smtClean="0"/>
          </a:p>
          <a:p>
            <a:r>
              <a:rPr lang="en-US" sz="1200" i="1" dirty="0" smtClean="0"/>
              <a:t>Delta Z  = 937 microns</a:t>
            </a:r>
            <a:endParaRPr lang="en-US" sz="1200" dirty="0" smtClean="0"/>
          </a:p>
          <a:p>
            <a:r>
              <a:rPr lang="en-US" sz="1200" i="1" dirty="0" smtClean="0"/>
              <a:t>Shell mesh (thick)</a:t>
            </a:r>
            <a:endParaRPr lang="en-US" sz="1200" dirty="0" smtClean="0"/>
          </a:p>
          <a:p>
            <a:r>
              <a:rPr lang="en-US" sz="1200" i="1" dirty="0" smtClean="0"/>
              <a:t>Titanium</a:t>
            </a:r>
            <a:endParaRPr lang="en-US" sz="1200" dirty="0" smtClean="0"/>
          </a:p>
          <a:p>
            <a:endParaRPr lang="en-US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685800" y="6400800"/>
            <a:ext cx="32258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3" action="ppaction://hlinkfile"/>
              </a:rPr>
              <a:t>cone core-flat 8 mm plate-1.htm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Flat plate, solid mesh, 8 mm</a:t>
            </a:r>
            <a:endParaRPr lang="en-US" sz="3200" dirty="0"/>
          </a:p>
        </p:txBody>
      </p:sp>
      <p:pic>
        <p:nvPicPr>
          <p:cNvPr id="22530" name="Picture 2" descr="C:\Documents and Settings\Howard Wieman\My Documents\aps project\mechanical\Anderssen\Support Cylinders double cone couple\flat plate-Study 1\flat plate-study 1-displacement-displacement1.jpg"/>
          <p:cNvPicPr>
            <a:picLocks noChangeAspect="1" noChangeArrowheads="1"/>
          </p:cNvPicPr>
          <p:nvPr/>
        </p:nvPicPr>
        <p:blipFill>
          <a:blip r:embed="rId2"/>
          <a:srcRect l="11010" b="16667"/>
          <a:stretch>
            <a:fillRect/>
          </a:stretch>
        </p:blipFill>
        <p:spPr bwMode="auto">
          <a:xfrm>
            <a:off x="-1" y="990600"/>
            <a:ext cx="8807069" cy="50292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5410200" y="5181600"/>
            <a:ext cx="152907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i="1" dirty="0" smtClean="0"/>
              <a:t>flat plate</a:t>
            </a:r>
            <a:endParaRPr lang="en-US" sz="1200" dirty="0" smtClean="0"/>
          </a:p>
          <a:p>
            <a:r>
              <a:rPr lang="en-US" sz="1200" i="1" dirty="0" smtClean="0"/>
              <a:t> solid mesh</a:t>
            </a:r>
            <a:endParaRPr lang="en-US" sz="1200" dirty="0" smtClean="0"/>
          </a:p>
          <a:p>
            <a:r>
              <a:rPr lang="en-US" sz="1200" i="1" dirty="0" smtClean="0"/>
              <a:t>8 mm thick</a:t>
            </a:r>
            <a:endParaRPr lang="en-US" sz="1200" dirty="0" smtClean="0"/>
          </a:p>
          <a:p>
            <a:r>
              <a:rPr lang="en-US" sz="1200" i="1" dirty="0" smtClean="0"/>
              <a:t>Delta z: 1470 microns</a:t>
            </a:r>
            <a:endParaRPr lang="en-US" sz="1200" dirty="0" smtClean="0"/>
          </a:p>
          <a:p>
            <a:endParaRPr lang="en-US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6096000"/>
            <a:ext cx="24168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3" action="ppaction://hlinkfile"/>
              </a:rPr>
              <a:t>flat plate-Study 1-1.htm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Ribbed geometry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477</TotalTime>
  <Words>450</Words>
  <Application>Microsoft Office PowerPoint</Application>
  <PresentationFormat>On-screen Show (4:3)</PresentationFormat>
  <Paragraphs>109</Paragraphs>
  <Slides>13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Office Theme</vt:lpstr>
      <vt:lpstr>Equation</vt:lpstr>
      <vt:lpstr>End  plate analysis, STAR support cylinders</vt:lpstr>
      <vt:lpstr>Cone Geometry</vt:lpstr>
      <vt:lpstr>Single wall cone</vt:lpstr>
      <vt:lpstr>Triangle sweep, shell mesh</vt:lpstr>
      <vt:lpstr>Triangle sweep solid mesh</vt:lpstr>
      <vt:lpstr>Flat plate geometry</vt:lpstr>
      <vt:lpstr>Flat plate, shell mesh, 8mm</vt:lpstr>
      <vt:lpstr>Flat plate, solid mesh, 8 mm</vt:lpstr>
      <vt:lpstr>Ribbed geometry</vt:lpstr>
      <vt:lpstr>Ribbed, full taper</vt:lpstr>
      <vt:lpstr>Ribbed, non tapered</vt:lpstr>
      <vt:lpstr>summary</vt:lpstr>
      <vt:lpstr>summary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End  plate analysis, STAR support cylinders</dc:title>
  <dc:creator>howard</dc:creator>
  <cp:lastModifiedBy>howard</cp:lastModifiedBy>
  <cp:revision>31</cp:revision>
  <dcterms:created xsi:type="dcterms:W3CDTF">2006-08-16T00:00:00Z</dcterms:created>
  <dcterms:modified xsi:type="dcterms:W3CDTF">2009-02-23T03:48:06Z</dcterms:modified>
</cp:coreProperties>
</file>