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873" r:id="rId1"/>
  </p:sldMasterIdLst>
  <p:notesMasterIdLst>
    <p:notesMasterId r:id="rId9"/>
  </p:notesMasterIdLst>
  <p:handoutMasterIdLst>
    <p:handoutMasterId r:id="rId10"/>
  </p:handoutMasterIdLst>
  <p:sldIdLst>
    <p:sldId id="256" r:id="rId2"/>
    <p:sldId id="258" r:id="rId3"/>
    <p:sldId id="281" r:id="rId4"/>
    <p:sldId id="257" r:id="rId5"/>
    <p:sldId id="259" r:id="rId6"/>
    <p:sldId id="261" r:id="rId7"/>
    <p:sldId id="279" r:id="rId8"/>
  </p:sldIdLst>
  <p:sldSz cx="9144000" cy="6858000" type="screen4x3"/>
  <p:notesSz cx="6997700" cy="9271000"/>
  <p:embeddedFontLst>
    <p:embeddedFont>
      <p:font typeface="Franklin Gothic Heavy" pitchFamily="34" charset="0"/>
      <p:regular r:id="rId11"/>
      <p:italic r:id="rId12"/>
    </p:embeddedFont>
    <p:embeddedFont>
      <p:font typeface="Franklin Gothic Medium Cond" pitchFamily="34" charset="0"/>
      <p:regular r:id="rId13"/>
    </p:embeddedFont>
    <p:embeddedFont>
      <p:font typeface="Franklin Gothic Demi" pitchFamily="34" charset="0"/>
      <p:regular r:id="rId14"/>
      <p:italic r:id="rId15"/>
    </p:embeddedFont>
    <p:embeddedFont>
      <p:font typeface="Franklin Gothic Medium" pitchFamily="34" charset="0"/>
      <p:regular r:id="rId16"/>
      <p:italic r:id="rId17"/>
    </p:embeddedFont>
    <p:embeddedFont>
      <p:font typeface="Franklin Gothic Demi Cond" pitchFamily="34" charset="0"/>
      <p:regular r:id="rId18"/>
    </p:embeddedFont>
    <p:embeddedFont>
      <p:font typeface="SolexRegularLining" pitchFamily="2" charset="0"/>
      <p:regular r:id="rId19"/>
    </p:embeddedFont>
    <p:embeddedFont>
      <p:font typeface="SolexBlackLiningItalic" pitchFamily="2" charset="0"/>
      <p:italic r:id="rId20"/>
    </p:embeddedFont>
    <p:embeddedFont>
      <p:font typeface="Franklin Gothic Book" pitchFamily="34" charset="0"/>
      <p:regular r:id="rId21"/>
      <p:italic r:id="rId22"/>
    </p:embeddedFont>
  </p:embeddedFontLst>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FF99"/>
    <a:srgbClr val="66FF66"/>
    <a:srgbClr val="FF00FF"/>
    <a:srgbClr val="FF0000"/>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56" autoAdjust="0"/>
    <p:restoredTop sz="72576" autoAdjust="0"/>
  </p:normalViewPr>
  <p:slideViewPr>
    <p:cSldViewPr snapToGrid="0" showGuides="1">
      <p:cViewPr varScale="1">
        <p:scale>
          <a:sx n="104" d="100"/>
          <a:sy n="104" d="100"/>
        </p:scale>
        <p:origin x="-33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5" d="100"/>
          <a:sy n="55" d="100"/>
        </p:scale>
        <p:origin x="-1806" y="-102"/>
      </p:cViewPr>
      <p:guideLst>
        <p:guide orient="horz" pos="2921"/>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gs" Target="tags/tag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0290" name="Rectangle 2"/>
          <p:cNvSpPr>
            <a:spLocks noGrp="1" noChangeArrowheads="1"/>
          </p:cNvSpPr>
          <p:nvPr>
            <p:ph type="hdr" sz="quarter"/>
          </p:nvPr>
        </p:nvSpPr>
        <p:spPr bwMode="auto">
          <a:xfrm>
            <a:off x="1" y="0"/>
            <a:ext cx="3032867" cy="460375"/>
          </a:xfrm>
          <a:prstGeom prst="rect">
            <a:avLst/>
          </a:prstGeom>
          <a:noFill/>
          <a:ln w="9525">
            <a:noFill/>
            <a:miter lim="800000"/>
            <a:headEnd/>
            <a:tailEnd/>
          </a:ln>
          <a:effectLst/>
        </p:spPr>
        <p:txBody>
          <a:bodyPr vert="horz" wrap="square" lIns="90156" tIns="45084" rIns="90156" bIns="45084" numCol="1" anchor="t" anchorCtr="0" compatLnSpc="1">
            <a:prstTxWarp prst="textNoShape">
              <a:avLst/>
            </a:prstTxWarp>
          </a:bodyPr>
          <a:lstStyle>
            <a:lvl1pPr defTabSz="903562">
              <a:defRPr sz="1200"/>
            </a:lvl1pPr>
          </a:lstStyle>
          <a:p>
            <a:pPr>
              <a:defRPr/>
            </a:pPr>
            <a:endParaRPr lang="en-US"/>
          </a:p>
        </p:txBody>
      </p:sp>
      <p:sp>
        <p:nvSpPr>
          <p:cNvPr id="780291" name="Rectangle 3"/>
          <p:cNvSpPr>
            <a:spLocks noGrp="1" noChangeArrowheads="1"/>
          </p:cNvSpPr>
          <p:nvPr>
            <p:ph type="dt" sz="quarter" idx="1"/>
          </p:nvPr>
        </p:nvSpPr>
        <p:spPr bwMode="auto">
          <a:xfrm>
            <a:off x="3963243" y="0"/>
            <a:ext cx="3032867" cy="460375"/>
          </a:xfrm>
          <a:prstGeom prst="rect">
            <a:avLst/>
          </a:prstGeom>
          <a:noFill/>
          <a:ln w="9525">
            <a:noFill/>
            <a:miter lim="800000"/>
            <a:headEnd/>
            <a:tailEnd/>
          </a:ln>
          <a:effectLst/>
        </p:spPr>
        <p:txBody>
          <a:bodyPr vert="horz" wrap="square" lIns="90156" tIns="45084" rIns="90156" bIns="45084" numCol="1" anchor="t" anchorCtr="0" compatLnSpc="1">
            <a:prstTxWarp prst="textNoShape">
              <a:avLst/>
            </a:prstTxWarp>
          </a:bodyPr>
          <a:lstStyle>
            <a:lvl1pPr algn="r" defTabSz="903562">
              <a:defRPr sz="1200"/>
            </a:lvl1pPr>
          </a:lstStyle>
          <a:p>
            <a:pPr>
              <a:defRPr/>
            </a:pPr>
            <a:endParaRPr lang="en-US"/>
          </a:p>
        </p:txBody>
      </p:sp>
      <p:sp>
        <p:nvSpPr>
          <p:cNvPr id="780292" name="Rectangle 4"/>
          <p:cNvSpPr>
            <a:spLocks noGrp="1" noChangeArrowheads="1"/>
          </p:cNvSpPr>
          <p:nvPr>
            <p:ph type="ftr" sz="quarter" idx="2"/>
          </p:nvPr>
        </p:nvSpPr>
        <p:spPr bwMode="auto">
          <a:xfrm>
            <a:off x="1" y="8809039"/>
            <a:ext cx="3032867" cy="460375"/>
          </a:xfrm>
          <a:prstGeom prst="rect">
            <a:avLst/>
          </a:prstGeom>
          <a:noFill/>
          <a:ln w="9525">
            <a:noFill/>
            <a:miter lim="800000"/>
            <a:headEnd/>
            <a:tailEnd/>
          </a:ln>
          <a:effectLst/>
        </p:spPr>
        <p:txBody>
          <a:bodyPr vert="horz" wrap="square" lIns="90156" tIns="45084" rIns="90156" bIns="45084" numCol="1" anchor="b" anchorCtr="0" compatLnSpc="1">
            <a:prstTxWarp prst="textNoShape">
              <a:avLst/>
            </a:prstTxWarp>
          </a:bodyPr>
          <a:lstStyle>
            <a:lvl1pPr defTabSz="903562">
              <a:defRPr sz="1200"/>
            </a:lvl1pPr>
          </a:lstStyle>
          <a:p>
            <a:pPr>
              <a:defRPr/>
            </a:pPr>
            <a:endParaRPr lang="en-US"/>
          </a:p>
        </p:txBody>
      </p:sp>
      <p:sp>
        <p:nvSpPr>
          <p:cNvPr id="780293" name="Rectangle 5"/>
          <p:cNvSpPr>
            <a:spLocks noGrp="1" noChangeArrowheads="1"/>
          </p:cNvSpPr>
          <p:nvPr>
            <p:ph type="sldNum" sz="quarter" idx="3"/>
          </p:nvPr>
        </p:nvSpPr>
        <p:spPr bwMode="auto">
          <a:xfrm>
            <a:off x="3963243" y="8809039"/>
            <a:ext cx="3032867" cy="460375"/>
          </a:xfrm>
          <a:prstGeom prst="rect">
            <a:avLst/>
          </a:prstGeom>
          <a:noFill/>
          <a:ln w="9525">
            <a:noFill/>
            <a:miter lim="800000"/>
            <a:headEnd/>
            <a:tailEnd/>
          </a:ln>
          <a:effectLst/>
        </p:spPr>
        <p:txBody>
          <a:bodyPr vert="horz" wrap="square" lIns="90156" tIns="45084" rIns="90156" bIns="45084" numCol="1" anchor="b" anchorCtr="0" compatLnSpc="1">
            <a:prstTxWarp prst="textNoShape">
              <a:avLst/>
            </a:prstTxWarp>
          </a:bodyPr>
          <a:lstStyle>
            <a:lvl1pPr algn="r" defTabSz="903562">
              <a:defRPr sz="1200"/>
            </a:lvl1pPr>
          </a:lstStyle>
          <a:p>
            <a:pPr>
              <a:defRPr/>
            </a:pPr>
            <a:fld id="{C647D411-C844-4ECF-9ED7-1E14124FE0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3032867" cy="460375"/>
          </a:xfrm>
          <a:prstGeom prst="rect">
            <a:avLst/>
          </a:prstGeom>
          <a:noFill/>
          <a:ln w="9525">
            <a:noFill/>
            <a:miter lim="800000"/>
            <a:headEnd/>
            <a:tailEnd/>
          </a:ln>
          <a:effectLst/>
        </p:spPr>
        <p:txBody>
          <a:bodyPr vert="horz" wrap="square" lIns="90145" tIns="45078" rIns="90145" bIns="45078" numCol="1" anchor="t" anchorCtr="0" compatLnSpc="1">
            <a:prstTxWarp prst="textNoShape">
              <a:avLst/>
            </a:prstTxWarp>
          </a:bodyPr>
          <a:lstStyle>
            <a:lvl1pPr defTabSz="903562">
              <a:defRPr sz="1200"/>
            </a:lvl1pPr>
          </a:lstStyle>
          <a:p>
            <a:pPr>
              <a:defRPr/>
            </a:pPr>
            <a:endParaRPr lang="en-US"/>
          </a:p>
        </p:txBody>
      </p:sp>
      <p:sp>
        <p:nvSpPr>
          <p:cNvPr id="22531" name="Rectangle 3"/>
          <p:cNvSpPr>
            <a:spLocks noGrp="1" noChangeArrowheads="1"/>
          </p:cNvSpPr>
          <p:nvPr>
            <p:ph type="dt" idx="1"/>
          </p:nvPr>
        </p:nvSpPr>
        <p:spPr bwMode="auto">
          <a:xfrm>
            <a:off x="3963243" y="0"/>
            <a:ext cx="3032867" cy="460375"/>
          </a:xfrm>
          <a:prstGeom prst="rect">
            <a:avLst/>
          </a:prstGeom>
          <a:noFill/>
          <a:ln w="9525">
            <a:noFill/>
            <a:miter lim="800000"/>
            <a:headEnd/>
            <a:tailEnd/>
          </a:ln>
          <a:effectLst/>
        </p:spPr>
        <p:txBody>
          <a:bodyPr vert="horz" wrap="square" lIns="90145" tIns="45078" rIns="90145" bIns="45078" numCol="1" anchor="t" anchorCtr="0" compatLnSpc="1">
            <a:prstTxWarp prst="textNoShape">
              <a:avLst/>
            </a:prstTxWarp>
          </a:bodyPr>
          <a:lstStyle>
            <a:lvl1pPr algn="r" defTabSz="903562">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2688" y="698500"/>
            <a:ext cx="4635500" cy="34766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99770" y="4403726"/>
            <a:ext cx="5598160" cy="4168775"/>
          </a:xfrm>
          <a:prstGeom prst="rect">
            <a:avLst/>
          </a:prstGeom>
          <a:noFill/>
          <a:ln w="9525">
            <a:noFill/>
            <a:miter lim="800000"/>
            <a:headEnd/>
            <a:tailEnd/>
          </a:ln>
          <a:effectLst/>
        </p:spPr>
        <p:txBody>
          <a:bodyPr vert="horz" wrap="square" lIns="90145" tIns="45078" rIns="90145" bIns="450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1" y="8809039"/>
            <a:ext cx="3032867" cy="460375"/>
          </a:xfrm>
          <a:prstGeom prst="rect">
            <a:avLst/>
          </a:prstGeom>
          <a:noFill/>
          <a:ln w="9525">
            <a:noFill/>
            <a:miter lim="800000"/>
            <a:headEnd/>
            <a:tailEnd/>
          </a:ln>
          <a:effectLst/>
        </p:spPr>
        <p:txBody>
          <a:bodyPr vert="horz" wrap="square" lIns="90145" tIns="45078" rIns="90145" bIns="45078" numCol="1" anchor="b" anchorCtr="0" compatLnSpc="1">
            <a:prstTxWarp prst="textNoShape">
              <a:avLst/>
            </a:prstTxWarp>
          </a:bodyPr>
          <a:lstStyle>
            <a:lvl1pPr defTabSz="903562">
              <a:defRPr sz="1200"/>
            </a:lvl1pPr>
          </a:lstStyle>
          <a:p>
            <a:pPr>
              <a:defRPr/>
            </a:pPr>
            <a:endParaRPr lang="en-US"/>
          </a:p>
        </p:txBody>
      </p:sp>
      <p:sp>
        <p:nvSpPr>
          <p:cNvPr id="22535" name="Rectangle 7"/>
          <p:cNvSpPr>
            <a:spLocks noGrp="1" noChangeArrowheads="1"/>
          </p:cNvSpPr>
          <p:nvPr>
            <p:ph type="sldNum" sz="quarter" idx="5"/>
          </p:nvPr>
        </p:nvSpPr>
        <p:spPr bwMode="auto">
          <a:xfrm>
            <a:off x="3963243" y="8809039"/>
            <a:ext cx="3032867" cy="460375"/>
          </a:xfrm>
          <a:prstGeom prst="rect">
            <a:avLst/>
          </a:prstGeom>
          <a:noFill/>
          <a:ln w="9525">
            <a:noFill/>
            <a:miter lim="800000"/>
            <a:headEnd/>
            <a:tailEnd/>
          </a:ln>
          <a:effectLst/>
        </p:spPr>
        <p:txBody>
          <a:bodyPr vert="horz" wrap="square" lIns="90145" tIns="45078" rIns="90145" bIns="45078" numCol="1" anchor="b" anchorCtr="0" compatLnSpc="1">
            <a:prstTxWarp prst="textNoShape">
              <a:avLst/>
            </a:prstTxWarp>
          </a:bodyPr>
          <a:lstStyle>
            <a:lvl1pPr algn="r" defTabSz="903562">
              <a:defRPr sz="1200"/>
            </a:lvl1pPr>
          </a:lstStyle>
          <a:p>
            <a:pPr>
              <a:defRPr/>
            </a:pPr>
            <a:fld id="{D18D8D8F-EEE4-49E9-91E4-DB3E62170E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03288"/>
            <a:fld id="{4F0F1E43-9E05-4D10-9705-0F333EB5AE73}" type="slidenum">
              <a:rPr lang="en-US" smtClean="0"/>
              <a:pPr defTabSz="903288"/>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03288"/>
            <a:fld id="{9A03DAEB-1175-405D-ACEC-62A211AD6A29}" type="slidenum">
              <a:rPr lang="en-US" smtClean="0"/>
              <a:pPr defTabSz="903288"/>
              <a:t>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4090"/>
            <a:fld id="{91DB92B4-C0FE-4483-9659-B1802C190CD1}" type="slidenum">
              <a:rPr lang="en-US" smtClean="0">
                <a:latin typeface="Arial" pitchFamily="34" charset="0"/>
              </a:rPr>
              <a:pPr defTabSz="924090"/>
              <a:t>3</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90000"/>
              </a:lnSpc>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03288"/>
            <a:fld id="{36501BF6-1C45-4F6E-8C3A-73B80B5DAE6C}" type="slidenum">
              <a:rPr lang="en-US" smtClean="0"/>
              <a:pPr defTabSz="903288"/>
              <a:t>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03288"/>
            <a:fld id="{078201BA-9DDC-4A64-8923-5D9FEA2CB73E}" type="slidenum">
              <a:rPr lang="en-US" smtClean="0"/>
              <a:pPr defTabSz="903288"/>
              <a:t>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03288"/>
            <a:fld id="{36013158-2FC8-4E96-A68A-99E477FA5125}" type="slidenum">
              <a:rPr lang="en-US" smtClean="0"/>
              <a:pPr defTabSz="903288"/>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18D8D8F-EEE4-49E9-91E4-DB3E62170ED3}"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0"/>
            <a:ext cx="9144000" cy="2209800"/>
          </a:xfrm>
          <a:ln/>
        </p:spPr>
        <p:txBody>
          <a:bodyPr/>
          <a:lstStyle>
            <a:lvl1pPr algn="l">
              <a:lnSpc>
                <a:spcPct val="100000"/>
              </a:lnSpc>
              <a:defRPr sz="5400">
                <a:effectLst>
                  <a:outerShdw blurRad="38100" dist="38100" dir="2700000" algn="tl">
                    <a:srgbClr val="000000">
                      <a:alpha val="43137"/>
                    </a:srgbClr>
                  </a:outerShdw>
                </a:effectLst>
                <a:latin typeface="Franklin Gothic Heavy" pitchFamily="34" charset="0"/>
              </a:defRPr>
            </a:lvl1pPr>
          </a:lstStyle>
          <a:p>
            <a:r>
              <a:rPr lang="en-US" smtClean="0"/>
              <a:t>Click to edit Master title style</a:t>
            </a:r>
            <a:endParaRPr lang="en-US" dirty="0"/>
          </a:p>
        </p:txBody>
      </p:sp>
      <p:sp>
        <p:nvSpPr>
          <p:cNvPr id="64515" name="Rectangle 3"/>
          <p:cNvSpPr>
            <a:spLocks noGrp="1" noChangeArrowheads="1"/>
          </p:cNvSpPr>
          <p:nvPr>
            <p:ph type="subTitle" idx="1"/>
          </p:nvPr>
        </p:nvSpPr>
        <p:spPr>
          <a:xfrm>
            <a:off x="0" y="5181600"/>
            <a:ext cx="5486400" cy="1676400"/>
          </a:xfrm>
        </p:spPr>
        <p:txBody>
          <a:bodyPr tIns="182880" rIns="182880"/>
          <a:lstStyle>
            <a:lvl1pPr algn="l">
              <a:defRPr sz="3200">
                <a:solidFill>
                  <a:srgbClr val="FFFFCC"/>
                </a:solidFill>
                <a:latin typeface="Franklin Gothic Medium Cond" pitchFamily="34" charset="0"/>
              </a:defRPr>
            </a:lvl1pPr>
          </a:lstStyle>
          <a:p>
            <a:r>
              <a:rPr lang="en-US" smtClean="0"/>
              <a:t>Click to edit Master subtitle style</a:t>
            </a:r>
            <a:endParaRPr lang="en-US" dirty="0"/>
          </a:p>
        </p:txBody>
      </p:sp>
      <p:sp>
        <p:nvSpPr>
          <p:cNvPr id="4" name="Rectangle 3"/>
          <p:cNvSpPr/>
          <p:nvPr/>
        </p:nvSpPr>
        <p:spPr>
          <a:xfrm>
            <a:off x="0" y="2209800"/>
            <a:ext cx="9144000" cy="2971800"/>
          </a:xfrm>
          <a:prstGeom prst="rect">
            <a:avLst/>
          </a:prstGeom>
          <a:solidFill>
            <a:schemeClr val="tx1">
              <a:alpha val="70000"/>
            </a:schemeClr>
          </a:solidFill>
          <a:effectLst>
            <a:innerShdw blurRad="114300">
              <a:prstClr val="black"/>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Rectangle 22"/>
          <p:cNvSpPr/>
          <p:nvPr/>
        </p:nvSpPr>
        <p:spPr>
          <a:xfrm>
            <a:off x="152400" y="2285999"/>
            <a:ext cx="3441192" cy="2815521"/>
          </a:xfrm>
          <a:prstGeom prst="rect">
            <a:avLst/>
          </a:prstGeom>
          <a:blipFill>
            <a:blip r:embed="rId3"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33800" y="2285999"/>
            <a:ext cx="3444240" cy="2818015"/>
          </a:xfrm>
          <a:prstGeom prst="rect">
            <a:avLst/>
          </a:prstGeom>
          <a:blipFill dpi="0" rotWithShape="1">
            <a:blip r:embed="rId4"/>
            <a:srcRec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315200" y="2286000"/>
            <a:ext cx="1676400" cy="1371600"/>
          </a:xfrm>
          <a:prstGeom prst="rect">
            <a:avLst/>
          </a:prstGeom>
          <a:blipFill>
            <a:blip r:embed="rId5"/>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5200" y="3733800"/>
            <a:ext cx="1676400" cy="1371600"/>
          </a:xfrm>
          <a:prstGeom prst="rect">
            <a:avLst/>
          </a:prstGeom>
          <a:blipFill>
            <a:blip r:embed="rId6"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3"/>
          <p:cNvSpPr>
            <a:spLocks noGrp="1"/>
          </p:cNvSpPr>
          <p:nvPr>
            <p:ph type="ftr" sz="quarter" idx="10"/>
          </p:nvPr>
        </p:nvSpPr>
        <p:spPr/>
        <p:txBody>
          <a:bodyPr/>
          <a:lstStyle>
            <a:lvl1pPr>
              <a:defRPr/>
            </a:lvl1pPr>
          </a:lstStyle>
          <a:p>
            <a:pPr>
              <a:defRPr/>
            </a:pPr>
            <a:r>
              <a:rPr lang="en-US" smtClean="0"/>
              <a:t>Office of the Chief Financial Officer (CFO) -- Administratively Confidential</a:t>
            </a:r>
            <a:endParaRPr lang="en-US"/>
          </a:p>
        </p:txBody>
      </p:sp>
      <p:sp>
        <p:nvSpPr>
          <p:cNvPr id="5" name="Slide Number Placeholder 4"/>
          <p:cNvSpPr>
            <a:spLocks noGrp="1"/>
          </p:cNvSpPr>
          <p:nvPr>
            <p:ph type="sldNum" sz="quarter" idx="11"/>
          </p:nvPr>
        </p:nvSpPr>
        <p:spPr/>
        <p:txBody>
          <a:bodyPr/>
          <a:lstStyle>
            <a:lvl1pPr>
              <a:defRPr/>
            </a:lvl1pPr>
          </a:lstStyle>
          <a:p>
            <a:pPr>
              <a:defRPr/>
            </a:pPr>
            <a:fld id="{D480AAB6-2A9C-4297-A002-B2CEC0DF8FC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0"/>
          </p:nvPr>
        </p:nvSpPr>
        <p:spPr/>
        <p:txBody>
          <a:bodyPr/>
          <a:lstStyle>
            <a:lvl1pPr>
              <a:defRPr/>
            </a:lvl1pPr>
          </a:lstStyle>
          <a:p>
            <a:pPr>
              <a:defRPr/>
            </a:pPr>
            <a:r>
              <a:rPr lang="en-US" smtClean="0"/>
              <a:t>Office of the Chief Financial Officer (CFO) -- Administratively Confidential</a:t>
            </a:r>
            <a:endParaRPr lang="en-US"/>
          </a:p>
        </p:txBody>
      </p:sp>
      <p:sp>
        <p:nvSpPr>
          <p:cNvPr id="6" name="Slide Number Placeholder 5"/>
          <p:cNvSpPr>
            <a:spLocks noGrp="1"/>
          </p:cNvSpPr>
          <p:nvPr>
            <p:ph type="sldNum" sz="quarter" idx="11"/>
          </p:nvPr>
        </p:nvSpPr>
        <p:spPr/>
        <p:txBody>
          <a:bodyPr/>
          <a:lstStyle>
            <a:lvl1pPr>
              <a:defRPr/>
            </a:lvl1pPr>
          </a:lstStyle>
          <a:p>
            <a:pPr>
              <a:defRPr/>
            </a:pPr>
            <a:fld id="{65FCB1F1-2E77-4E55-84A5-7F80C55CD91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6304" y="1535113"/>
            <a:ext cx="38100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304" y="2174875"/>
            <a:ext cx="38100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256304" y="1535113"/>
            <a:ext cx="3811496"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304" y="2174875"/>
            <a:ext cx="3811496"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6"/>
          <p:cNvSpPr>
            <a:spLocks noGrp="1"/>
          </p:cNvSpPr>
          <p:nvPr>
            <p:ph type="ftr" sz="quarter" idx="10"/>
          </p:nvPr>
        </p:nvSpPr>
        <p:spPr/>
        <p:txBody>
          <a:bodyPr/>
          <a:lstStyle>
            <a:lvl1pPr>
              <a:defRPr/>
            </a:lvl1pPr>
          </a:lstStyle>
          <a:p>
            <a:pPr>
              <a:defRPr/>
            </a:pPr>
            <a:r>
              <a:rPr lang="en-US" smtClean="0"/>
              <a:t>Office of the Chief Financial Officer (CFO) -- Administratively Confidential</a:t>
            </a:r>
            <a:endParaRPr lang="en-US"/>
          </a:p>
        </p:txBody>
      </p:sp>
      <p:sp>
        <p:nvSpPr>
          <p:cNvPr id="8" name="Slide Number Placeholder 7"/>
          <p:cNvSpPr>
            <a:spLocks noGrp="1"/>
          </p:cNvSpPr>
          <p:nvPr>
            <p:ph type="sldNum" sz="quarter" idx="11"/>
          </p:nvPr>
        </p:nvSpPr>
        <p:spPr/>
        <p:txBody>
          <a:bodyPr/>
          <a:lstStyle>
            <a:lvl1pPr>
              <a:defRPr/>
            </a:lvl1pPr>
          </a:lstStyle>
          <a:p>
            <a:pPr>
              <a:defRPr/>
            </a:pPr>
            <a:fld id="{625BB5CF-5E0C-4CEF-A0B6-81B8DA51AD40}" type="slidenum">
              <a:rPr lang="en-US" smtClean="0"/>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smtClean="0"/>
              <a:t>Office of the Chief Financial Officer (CFO) -- Administratively Confidential</a:t>
            </a:r>
            <a:endParaRPr lang="en-US"/>
          </a:p>
        </p:txBody>
      </p:sp>
      <p:sp>
        <p:nvSpPr>
          <p:cNvPr id="4" name="Slide Number Placeholder 3"/>
          <p:cNvSpPr>
            <a:spLocks noGrp="1"/>
          </p:cNvSpPr>
          <p:nvPr>
            <p:ph type="sldNum" sz="quarter" idx="11"/>
          </p:nvPr>
        </p:nvSpPr>
        <p:spPr/>
        <p:txBody>
          <a:bodyPr/>
          <a:lstStyle>
            <a:lvl1pPr>
              <a:defRPr/>
            </a:lvl1pPr>
          </a:lstStyle>
          <a:p>
            <a:pPr>
              <a:defRPr/>
            </a:pPr>
            <a:fld id="{ACAAC858-D607-4F8F-8695-E30B6D0034F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smtClean="0"/>
              <a:t>Office of the Chief Financial Officer (CFO) -- Administratively Confidential</a:t>
            </a:r>
            <a:endParaRPr lang="en-US"/>
          </a:p>
        </p:txBody>
      </p:sp>
      <p:sp>
        <p:nvSpPr>
          <p:cNvPr id="3" name="Slide Number Placeholder 2"/>
          <p:cNvSpPr>
            <a:spLocks noGrp="1"/>
          </p:cNvSpPr>
          <p:nvPr>
            <p:ph type="sldNum" sz="quarter" idx="11"/>
          </p:nvPr>
        </p:nvSpPr>
        <p:spPr/>
        <p:txBody>
          <a:bodyPr/>
          <a:lstStyle>
            <a:lvl1pPr>
              <a:defRPr/>
            </a:lvl1pPr>
          </a:lstStyle>
          <a:p>
            <a:pPr>
              <a:defRPr/>
            </a:pPr>
            <a:fld id="{3B8652DD-9F46-4C32-8163-B161EB94405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Office of the Chief Financial Officer (CFO) -- Administratively Confidential</a:t>
            </a:r>
            <a:endParaRPr lang="en-US"/>
          </a:p>
        </p:txBody>
      </p:sp>
      <p:sp>
        <p:nvSpPr>
          <p:cNvPr id="4" name="Slide Number Placeholder 3"/>
          <p:cNvSpPr>
            <a:spLocks noGrp="1"/>
          </p:cNvSpPr>
          <p:nvPr>
            <p:ph type="sldNum" sz="quarter" idx="11"/>
          </p:nvPr>
        </p:nvSpPr>
        <p:spPr/>
        <p:txBody>
          <a:bodyPr/>
          <a:lstStyle/>
          <a:p>
            <a:pPr>
              <a:defRPr/>
            </a:pPr>
            <a:fld id="{3CF2B8F0-AC83-4393-8DF1-5A9FECDC8B30}" type="slidenum">
              <a:rPr lang="en-US" smtClean="0"/>
              <a:pPr>
                <a:defRPr/>
              </a:pPr>
              <a:t>‹#›</a:t>
            </a:fld>
            <a:endParaRPr lang="en-US"/>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nchor="t" anchorCtr="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nchor="t" anchorCtr="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r>
              <a:rPr lang="en-US" smtClean="0"/>
              <a:t>Click icon to add picture</a:t>
            </a:r>
            <a:endParaRPr lang="en-US"/>
          </a:p>
        </p:txBody>
      </p:sp>
      <p:sp>
        <p:nvSpPr>
          <p:cNvPr id="13" name="TextBox 12"/>
          <p:cNvSpPr txBox="1"/>
          <p:nvPr/>
        </p:nvSpPr>
        <p:spPr>
          <a:xfrm>
            <a:off x="1879212" y="1447800"/>
            <a:ext cx="1524776" cy="584775"/>
          </a:xfrm>
          <a:prstGeom prst="rect">
            <a:avLst/>
          </a:prstGeom>
          <a:noFill/>
          <a:ln w="9525">
            <a:noFill/>
            <a:miter lim="800000"/>
            <a:headEnd/>
            <a:tailEnd/>
          </a:ln>
          <a:effectLst/>
        </p:spPr>
        <p:txBody>
          <a:bodyPr wrap="none">
            <a:spAutoFit/>
          </a:bodyPr>
          <a:lstStyle/>
          <a:p>
            <a:pPr algn="ctr" rtl="0" fontAlgn="base">
              <a:spcBef>
                <a:spcPct val="0"/>
              </a:spcBef>
              <a:spcAft>
                <a:spcPct val="0"/>
              </a:spcAft>
              <a:defRPr/>
            </a:pPr>
            <a:r>
              <a:rPr lang="en-US" sz="3200" kern="1200" dirty="0" smtClean="0">
                <a:solidFill>
                  <a:srgbClr val="000066"/>
                </a:solidFill>
                <a:latin typeface="Franklin Gothic Heavy" pitchFamily="34" charset="0"/>
                <a:ea typeface="+mn-ea"/>
                <a:cs typeface="+mn-cs"/>
              </a:rPr>
              <a:t>VISION</a:t>
            </a:r>
          </a:p>
        </p:txBody>
      </p:sp>
      <p:sp>
        <p:nvSpPr>
          <p:cNvPr id="17" name="Picture Placeholder 11"/>
          <p:cNvSpPr>
            <a:spLocks noGrp="1"/>
          </p:cNvSpPr>
          <p:nvPr>
            <p:ph type="pic" sz="quarter" idx="15"/>
          </p:nvPr>
        </p:nvSpPr>
        <p:spPr>
          <a:xfrm>
            <a:off x="4648200" y="2057400"/>
            <a:ext cx="3352800" cy="1828800"/>
          </a:xfrm>
        </p:spPr>
        <p:txBody>
          <a:bodyPr/>
          <a:lstStyle/>
          <a:p>
            <a:r>
              <a:rPr lang="en-US" smtClean="0"/>
              <a:t>Click icon to add picture</a:t>
            </a:r>
            <a:endParaRPr lang="en-US"/>
          </a:p>
        </p:txBody>
      </p:sp>
      <p:sp>
        <p:nvSpPr>
          <p:cNvPr id="18" name="TextBox 17"/>
          <p:cNvSpPr txBox="1"/>
          <p:nvPr/>
        </p:nvSpPr>
        <p:spPr>
          <a:xfrm>
            <a:off x="5395499" y="1447800"/>
            <a:ext cx="1858202" cy="584775"/>
          </a:xfrm>
          <a:prstGeom prst="rect">
            <a:avLst/>
          </a:prstGeom>
          <a:noFill/>
          <a:ln w="9525">
            <a:noFill/>
            <a:miter lim="800000"/>
            <a:headEnd/>
            <a:tailEnd/>
          </a:ln>
          <a:effectLst/>
        </p:spPr>
        <p:txBody>
          <a:bodyPr wrap="none">
            <a:spAutoFit/>
          </a:bodyPr>
          <a:lstStyle/>
          <a:p>
            <a:pPr algn="ctr" rtl="0" fontAlgn="base">
              <a:spcBef>
                <a:spcPct val="0"/>
              </a:spcBef>
              <a:spcAft>
                <a:spcPct val="0"/>
              </a:spcAft>
              <a:defRPr/>
            </a:pPr>
            <a:r>
              <a:rPr lang="en-US" sz="3200" kern="1200" dirty="0" smtClean="0">
                <a:solidFill>
                  <a:schemeClr val="accent5">
                    <a:lumMod val="50000"/>
                  </a:schemeClr>
                </a:solidFill>
                <a:latin typeface="Franklin Gothic Heavy" pitchFamily="34" charset="0"/>
                <a:ea typeface="+mn-ea"/>
                <a:cs typeface="+mn-cs"/>
              </a:rPr>
              <a:t>MISSION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otally 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09650" y="76200"/>
            <a:ext cx="71056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209550" y="6543675"/>
            <a:ext cx="2133600" cy="2286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Office of the Chief Financial Officer (CFO) -- Administratively Confidential</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97B838-DB27-43D9-9420-2D41DF449094}"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371600"/>
            <a:ext cx="9144000" cy="762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uxtonEarth_FullPage.png"/>
          <p:cNvPicPr>
            <a:picLocks noChangeAspect="1"/>
          </p:cNvPicPr>
          <p:nvPr/>
        </p:nvPicPr>
        <p:blipFill>
          <a:blip r:embed="rId11"/>
          <a:stretch>
            <a:fillRect/>
          </a:stretch>
        </p:blipFill>
        <p:spPr>
          <a:xfrm>
            <a:off x="377" y="283"/>
            <a:ext cx="9143244" cy="6857434"/>
          </a:xfrm>
          <a:prstGeom prst="rect">
            <a:avLst/>
          </a:prstGeom>
        </p:spPr>
      </p:pic>
      <p:sp>
        <p:nvSpPr>
          <p:cNvPr id="1026" name="Rectangle 2"/>
          <p:cNvSpPr>
            <a:spLocks noGrp="1" noChangeArrowheads="1"/>
          </p:cNvSpPr>
          <p:nvPr>
            <p:ph type="title"/>
          </p:nvPr>
        </p:nvSpPr>
        <p:spPr bwMode="auto">
          <a:xfrm>
            <a:off x="1524000" y="0"/>
            <a:ext cx="7620000" cy="1371600"/>
          </a:xfrm>
          <a:prstGeom prst="rect">
            <a:avLst/>
          </a:prstGeom>
          <a:noFill/>
          <a:ln w="9525" algn="ctr">
            <a:noFill/>
            <a:miter lim="800000"/>
            <a:headEnd/>
            <a:tailEnd/>
          </a:ln>
          <a:effectLst/>
        </p:spPr>
        <p:txBody>
          <a:bodyPr vert="horz" wrap="square" lIns="91440" tIns="45720" rIns="18288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676400"/>
            <a:ext cx="8534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0" y="6553200"/>
            <a:ext cx="7010400" cy="304800"/>
          </a:xfrm>
          <a:prstGeom prst="rect">
            <a:avLst/>
          </a:prstGeom>
          <a:noFill/>
          <a:ln w="9525">
            <a:noFill/>
            <a:miter lim="800000"/>
            <a:headEnd/>
            <a:tailEnd/>
          </a:ln>
          <a:effectLst/>
        </p:spPr>
        <p:txBody>
          <a:bodyPr vert="horz" wrap="square" lIns="640080" tIns="45720" rIns="91440" bIns="45720" numCol="1" anchor="t" anchorCtr="0" compatLnSpc="1">
            <a:prstTxWarp prst="textNoShape">
              <a:avLst/>
            </a:prstTxWarp>
          </a:bodyPr>
          <a:lstStyle>
            <a:lvl1pPr>
              <a:defRPr sz="1200">
                <a:solidFill>
                  <a:srgbClr val="FFFFCC"/>
                </a:solidFill>
                <a:latin typeface="Franklin Gothic Medium Cond" pitchFamily="34" charset="0"/>
              </a:defRPr>
            </a:lvl1pPr>
          </a:lstStyle>
          <a:p>
            <a:pPr>
              <a:defRPr/>
            </a:pPr>
            <a:r>
              <a:rPr lang="en-US" smtClean="0"/>
              <a:t>Office of the Chief Financial Officer (CFO) -- Administratively Confidential</a:t>
            </a:r>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CC"/>
                </a:solidFill>
                <a:latin typeface="Franklin Gothic Medium Cond" pitchFamily="34" charset="0"/>
              </a:defRPr>
            </a:lvl1pPr>
          </a:lstStyle>
          <a:p>
            <a:pPr>
              <a:defRPr/>
            </a:pPr>
            <a:fld id="{3CF2B8F0-AC83-4393-8DF1-5A9FECDC8B30}" type="slidenum">
              <a:rPr lang="en-US" smtClean="0"/>
              <a:pPr>
                <a:defRPr/>
              </a:pPr>
              <a:t>‹#›</a:t>
            </a:fld>
            <a:endParaRPr lang="en-US"/>
          </a:p>
        </p:txBody>
      </p:sp>
      <p:pic>
        <p:nvPicPr>
          <p:cNvPr id="1031" name="Picture 7" descr="Dept of Commerce Seal"/>
          <p:cNvPicPr>
            <a:picLocks noChangeAspect="1" noChangeArrowheads="1"/>
          </p:cNvPicPr>
          <p:nvPr/>
        </p:nvPicPr>
        <p:blipFill>
          <a:blip r:embed="rId12" cstate="print"/>
          <a:srcRect/>
          <a:stretch>
            <a:fillRect/>
          </a:stretch>
        </p:blipFill>
        <p:spPr bwMode="auto">
          <a:xfrm>
            <a:off x="117475" y="6588125"/>
            <a:ext cx="236538" cy="234950"/>
          </a:xfrm>
          <a:prstGeom prst="rect">
            <a:avLst/>
          </a:prstGeom>
          <a:noFill/>
        </p:spPr>
      </p:pic>
      <p:pic>
        <p:nvPicPr>
          <p:cNvPr id="1032" name="Picture 8" descr="NOAA"/>
          <p:cNvPicPr>
            <a:picLocks noChangeAspect="1" noChangeArrowheads="1"/>
          </p:cNvPicPr>
          <p:nvPr/>
        </p:nvPicPr>
        <p:blipFill>
          <a:blip r:embed="rId13" cstate="print"/>
          <a:srcRect/>
          <a:stretch>
            <a:fillRect/>
          </a:stretch>
        </p:blipFill>
        <p:spPr bwMode="auto">
          <a:xfrm>
            <a:off x="346075" y="6591300"/>
            <a:ext cx="228600" cy="228600"/>
          </a:xfrm>
          <a:prstGeom prst="rect">
            <a:avLst/>
          </a:prstGeom>
          <a:noFill/>
        </p:spPr>
      </p:pic>
    </p:spTree>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Lst>
  <p:timing>
    <p:tnLst>
      <p:par>
        <p:cTn id="1" dur="indefinite" restart="never" nodeType="tmRoot"/>
      </p:par>
    </p:tnLst>
  </p:timing>
  <p:hf hdr="0" dt="0"/>
  <p:txStyles>
    <p:titleStyle>
      <a:lvl1pPr algn="r" rtl="0" eaLnBrk="1" fontAlgn="base" hangingPunct="1">
        <a:lnSpc>
          <a:spcPct val="90000"/>
        </a:lnSpc>
        <a:spcBef>
          <a:spcPct val="0"/>
        </a:spcBef>
        <a:spcAft>
          <a:spcPct val="0"/>
        </a:spcAft>
        <a:defRPr sz="4400">
          <a:solidFill>
            <a:srgbClr val="FFFFCC"/>
          </a:solidFill>
          <a:effectLst/>
          <a:latin typeface="Franklin Gothic Demi" pitchFamily="34" charset="0"/>
          <a:ea typeface="+mj-ea"/>
          <a:cs typeface="+mj-cs"/>
        </a:defRPr>
      </a:lvl1pPr>
      <a:lvl2pPr algn="r" rtl="0" eaLnBrk="1" fontAlgn="base" hangingPunct="1">
        <a:lnSpc>
          <a:spcPct val="90000"/>
        </a:lnSpc>
        <a:spcBef>
          <a:spcPct val="0"/>
        </a:spcBef>
        <a:spcAft>
          <a:spcPct val="0"/>
        </a:spcAft>
        <a:defRPr sz="4400">
          <a:solidFill>
            <a:srgbClr val="FFFFCC"/>
          </a:solidFill>
          <a:latin typeface="SolexBlackLiningItalic" pitchFamily="2" charset="0"/>
        </a:defRPr>
      </a:lvl2pPr>
      <a:lvl3pPr algn="r" rtl="0" eaLnBrk="1" fontAlgn="base" hangingPunct="1">
        <a:lnSpc>
          <a:spcPct val="90000"/>
        </a:lnSpc>
        <a:spcBef>
          <a:spcPct val="0"/>
        </a:spcBef>
        <a:spcAft>
          <a:spcPct val="0"/>
        </a:spcAft>
        <a:defRPr sz="4400">
          <a:solidFill>
            <a:srgbClr val="FFFFCC"/>
          </a:solidFill>
          <a:latin typeface="SolexBlackLiningItalic" pitchFamily="2" charset="0"/>
        </a:defRPr>
      </a:lvl3pPr>
      <a:lvl4pPr algn="r" rtl="0" eaLnBrk="1" fontAlgn="base" hangingPunct="1">
        <a:lnSpc>
          <a:spcPct val="90000"/>
        </a:lnSpc>
        <a:spcBef>
          <a:spcPct val="0"/>
        </a:spcBef>
        <a:spcAft>
          <a:spcPct val="0"/>
        </a:spcAft>
        <a:defRPr sz="4400">
          <a:solidFill>
            <a:srgbClr val="FFFFCC"/>
          </a:solidFill>
          <a:latin typeface="SolexBlackLiningItalic" pitchFamily="2" charset="0"/>
        </a:defRPr>
      </a:lvl4pPr>
      <a:lvl5pPr algn="r" rtl="0" eaLnBrk="1" fontAlgn="base" hangingPunct="1">
        <a:lnSpc>
          <a:spcPct val="90000"/>
        </a:lnSpc>
        <a:spcBef>
          <a:spcPct val="0"/>
        </a:spcBef>
        <a:spcAft>
          <a:spcPct val="0"/>
        </a:spcAft>
        <a:defRPr sz="4400">
          <a:solidFill>
            <a:srgbClr val="FFFFCC"/>
          </a:solidFill>
          <a:latin typeface="SolexBlackLiningItalic" pitchFamily="2" charset="0"/>
        </a:defRPr>
      </a:lvl5pPr>
      <a:lvl6pPr marL="457200" algn="r" rtl="0" eaLnBrk="1" fontAlgn="base" hangingPunct="1">
        <a:lnSpc>
          <a:spcPct val="90000"/>
        </a:lnSpc>
        <a:spcBef>
          <a:spcPct val="0"/>
        </a:spcBef>
        <a:spcAft>
          <a:spcPct val="0"/>
        </a:spcAft>
        <a:defRPr sz="4400">
          <a:solidFill>
            <a:srgbClr val="FFFFCC"/>
          </a:solidFill>
          <a:latin typeface="SolexBlackLiningItalic" pitchFamily="2" charset="0"/>
        </a:defRPr>
      </a:lvl6pPr>
      <a:lvl7pPr marL="914400" algn="r" rtl="0" eaLnBrk="1" fontAlgn="base" hangingPunct="1">
        <a:lnSpc>
          <a:spcPct val="90000"/>
        </a:lnSpc>
        <a:spcBef>
          <a:spcPct val="0"/>
        </a:spcBef>
        <a:spcAft>
          <a:spcPct val="0"/>
        </a:spcAft>
        <a:defRPr sz="4400">
          <a:solidFill>
            <a:srgbClr val="FFFFCC"/>
          </a:solidFill>
          <a:latin typeface="SolexBlackLiningItalic" pitchFamily="2" charset="0"/>
        </a:defRPr>
      </a:lvl7pPr>
      <a:lvl8pPr marL="1371600" algn="r" rtl="0" eaLnBrk="1" fontAlgn="base" hangingPunct="1">
        <a:lnSpc>
          <a:spcPct val="90000"/>
        </a:lnSpc>
        <a:spcBef>
          <a:spcPct val="0"/>
        </a:spcBef>
        <a:spcAft>
          <a:spcPct val="0"/>
        </a:spcAft>
        <a:defRPr sz="4400">
          <a:solidFill>
            <a:srgbClr val="FFFFCC"/>
          </a:solidFill>
          <a:latin typeface="SolexBlackLiningItalic" pitchFamily="2" charset="0"/>
        </a:defRPr>
      </a:lvl8pPr>
      <a:lvl9pPr marL="1828800" algn="r" rtl="0" eaLnBrk="1" fontAlgn="base" hangingPunct="1">
        <a:lnSpc>
          <a:spcPct val="90000"/>
        </a:lnSpc>
        <a:spcBef>
          <a:spcPct val="0"/>
        </a:spcBef>
        <a:spcAft>
          <a:spcPct val="0"/>
        </a:spcAft>
        <a:defRPr sz="4400">
          <a:solidFill>
            <a:srgbClr val="FFFFCC"/>
          </a:solidFill>
          <a:latin typeface="SolexBlackLiningItalic" pitchFamily="2" charset="0"/>
        </a:defRPr>
      </a:lvl9pPr>
    </p:titleStyle>
    <p:bodyStyle>
      <a:lvl1pPr algn="l" rtl="0" eaLnBrk="1" fontAlgn="base" hangingPunct="1">
        <a:lnSpc>
          <a:spcPct val="90000"/>
        </a:lnSpc>
        <a:spcBef>
          <a:spcPct val="75000"/>
        </a:spcBef>
        <a:spcAft>
          <a:spcPct val="0"/>
        </a:spcAft>
        <a:defRPr sz="2800">
          <a:solidFill>
            <a:schemeClr val="accent1">
              <a:lumMod val="50000"/>
            </a:schemeClr>
          </a:solidFill>
          <a:latin typeface="Franklin Gothic Medium" pitchFamily="34" charset="0"/>
          <a:ea typeface="+mn-ea"/>
          <a:cs typeface="+mn-cs"/>
        </a:defRPr>
      </a:lvl1pPr>
      <a:lvl2pPr marL="514350" indent="-285750" algn="l" rtl="0" eaLnBrk="1" fontAlgn="base" hangingPunct="1">
        <a:spcBef>
          <a:spcPct val="5000"/>
        </a:spcBef>
        <a:spcAft>
          <a:spcPct val="0"/>
        </a:spcAft>
        <a:buFontTx/>
        <a:buBlip>
          <a:blip r:embed="rId14"/>
        </a:buBlip>
        <a:defRPr sz="2000">
          <a:solidFill>
            <a:schemeClr val="accent1">
              <a:lumMod val="50000"/>
            </a:schemeClr>
          </a:solidFill>
          <a:latin typeface="Franklin Gothic Medium Cond" pitchFamily="34" charset="0"/>
        </a:defRPr>
      </a:lvl2pPr>
      <a:lvl3pPr marL="914400" indent="-228600" algn="l" rtl="0" eaLnBrk="1" fontAlgn="base" hangingPunct="1">
        <a:spcBef>
          <a:spcPct val="5000"/>
        </a:spcBef>
        <a:spcAft>
          <a:spcPct val="0"/>
        </a:spcAft>
        <a:buFontTx/>
        <a:buBlip>
          <a:blip r:embed="rId15"/>
        </a:buBlip>
        <a:defRPr sz="1800">
          <a:solidFill>
            <a:schemeClr val="accent1">
              <a:lumMod val="50000"/>
            </a:schemeClr>
          </a:solidFill>
          <a:latin typeface="Franklin Gothic Medium Cond" pitchFamily="34" charset="0"/>
        </a:defRPr>
      </a:lvl3pPr>
      <a:lvl4pPr marL="1257300" indent="-228600" algn="l" rtl="0" eaLnBrk="1" fontAlgn="base" hangingPunct="1">
        <a:spcBef>
          <a:spcPct val="5000"/>
        </a:spcBef>
        <a:spcAft>
          <a:spcPct val="0"/>
        </a:spcAft>
        <a:buFontTx/>
        <a:buBlip>
          <a:blip r:embed="rId16"/>
        </a:buBlip>
        <a:defRPr sz="1600">
          <a:solidFill>
            <a:schemeClr val="accent1">
              <a:lumMod val="50000"/>
            </a:schemeClr>
          </a:solidFill>
          <a:latin typeface="Franklin Gothic Medium Cond" pitchFamily="34" charset="0"/>
        </a:defRPr>
      </a:lvl4pPr>
      <a:lvl5pPr marL="1600200" indent="-228600" algn="l" rtl="0" eaLnBrk="1" fontAlgn="base" hangingPunct="1">
        <a:spcBef>
          <a:spcPct val="5000"/>
        </a:spcBef>
        <a:spcAft>
          <a:spcPct val="0"/>
        </a:spcAft>
        <a:buChar char="»"/>
        <a:defRPr sz="1600">
          <a:solidFill>
            <a:schemeClr val="accent2"/>
          </a:solidFill>
          <a:latin typeface="Franklin Gothic Medium Cond" pitchFamily="34" charset="0"/>
        </a:defRPr>
      </a:lvl5pPr>
      <a:lvl6pPr marL="2057400" indent="-228600" algn="l" rtl="0" eaLnBrk="1" fontAlgn="base" hangingPunct="1">
        <a:spcBef>
          <a:spcPct val="5000"/>
        </a:spcBef>
        <a:spcAft>
          <a:spcPct val="0"/>
        </a:spcAft>
        <a:buChar char="»"/>
        <a:defRPr>
          <a:solidFill>
            <a:schemeClr val="accent2"/>
          </a:solidFill>
          <a:latin typeface="SolexRegularLining" pitchFamily="2" charset="0"/>
        </a:defRPr>
      </a:lvl6pPr>
      <a:lvl7pPr marL="2514600" indent="-228600" algn="l" rtl="0" eaLnBrk="1" fontAlgn="base" hangingPunct="1">
        <a:spcBef>
          <a:spcPct val="5000"/>
        </a:spcBef>
        <a:spcAft>
          <a:spcPct val="0"/>
        </a:spcAft>
        <a:buChar char="»"/>
        <a:defRPr>
          <a:solidFill>
            <a:schemeClr val="accent2"/>
          </a:solidFill>
          <a:latin typeface="SolexRegularLining" pitchFamily="2" charset="0"/>
        </a:defRPr>
      </a:lvl7pPr>
      <a:lvl8pPr marL="2971800" indent="-228600" algn="l" rtl="0" eaLnBrk="1" fontAlgn="base" hangingPunct="1">
        <a:spcBef>
          <a:spcPct val="5000"/>
        </a:spcBef>
        <a:spcAft>
          <a:spcPct val="0"/>
        </a:spcAft>
        <a:buChar char="»"/>
        <a:defRPr>
          <a:solidFill>
            <a:schemeClr val="accent2"/>
          </a:solidFill>
          <a:latin typeface="SolexRegularLining" pitchFamily="2" charset="0"/>
        </a:defRPr>
      </a:lvl8pPr>
      <a:lvl9pPr marL="3429000" indent="-228600" algn="l" rtl="0" eaLnBrk="1" fontAlgn="base" hangingPunct="1">
        <a:spcBef>
          <a:spcPct val="5000"/>
        </a:spcBef>
        <a:spcAft>
          <a:spcPct val="0"/>
        </a:spcAft>
        <a:buChar char="»"/>
        <a:defRPr>
          <a:solidFill>
            <a:schemeClr val="accent2"/>
          </a:solidFill>
          <a:latin typeface="SolexRegularLining"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p:txBody>
          <a:bodyPr/>
          <a:lstStyle/>
          <a:p>
            <a:r>
              <a:rPr lang="en-US" dirty="0" smtClean="0"/>
              <a:t>Office of the Chief Financial Officer (CFO)</a:t>
            </a:r>
            <a:br>
              <a:rPr lang="en-US" dirty="0" smtClean="0"/>
            </a:br>
            <a:r>
              <a:rPr lang="en-US" sz="2800" dirty="0" smtClean="0">
                <a:latin typeface="Franklin Gothic Medium Cond" pitchFamily="34" charset="0"/>
              </a:rPr>
              <a:t>Providing Essential Financial Management Services </a:t>
            </a:r>
          </a:p>
        </p:txBody>
      </p:sp>
      <p:sp>
        <p:nvSpPr>
          <p:cNvPr id="11" name="Subtitle 10"/>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mtClean="0"/>
              <a:t>Chief Financial Officer</a:t>
            </a:r>
            <a:endParaRPr lang="en-US" dirty="0" smtClean="0"/>
          </a:p>
        </p:txBody>
      </p:sp>
      <p:sp>
        <p:nvSpPr>
          <p:cNvPr id="7172" name="Slide Number Placeholder 5"/>
          <p:cNvSpPr>
            <a:spLocks noGrp="1"/>
          </p:cNvSpPr>
          <p:nvPr>
            <p:ph type="sldNum" sz="quarter" idx="11"/>
          </p:nvPr>
        </p:nvSpPr>
        <p:spPr/>
        <p:txBody>
          <a:bodyPr/>
          <a:lstStyle/>
          <a:p>
            <a:fld id="{C1EC198E-FB73-4295-AFCA-2E131F1F0721}" type="slidenum">
              <a:rPr lang="en-US" smtClean="0"/>
              <a:pPr/>
              <a:t>2</a:t>
            </a:fld>
            <a:endParaRPr lang="en-US" smtClean="0"/>
          </a:p>
        </p:txBody>
      </p:sp>
      <p:sp>
        <p:nvSpPr>
          <p:cNvPr id="9" name="Text Placeholder 8"/>
          <p:cNvSpPr>
            <a:spLocks noGrp="1"/>
          </p:cNvSpPr>
          <p:nvPr>
            <p:ph type="body" sz="quarter" idx="12"/>
          </p:nvPr>
        </p:nvSpPr>
        <p:spPr/>
        <p:txBody>
          <a:bodyPr/>
          <a:lstStyle/>
          <a:p>
            <a:r>
              <a:rPr lang="en-US" smtClean="0"/>
              <a:t>Provide essential financial management services that enable NOAA to remain a world-class environmental sciences organization.</a:t>
            </a:r>
            <a:endParaRPr lang="en-US" dirty="0"/>
          </a:p>
        </p:txBody>
      </p:sp>
      <p:sp>
        <p:nvSpPr>
          <p:cNvPr id="16" name="Text Placeholder 15"/>
          <p:cNvSpPr>
            <a:spLocks noGrp="1"/>
          </p:cNvSpPr>
          <p:nvPr>
            <p:ph type="body" sz="quarter" idx="13"/>
          </p:nvPr>
        </p:nvSpPr>
        <p:spPr/>
        <p:txBody>
          <a:bodyPr/>
          <a:lstStyle/>
          <a:p>
            <a:r>
              <a:rPr>
                <a:latin typeface="Franklin Gothic Demi" pitchFamily="34" charset="0"/>
              </a:rPr>
              <a:t>Responsibilities</a:t>
            </a:r>
          </a:p>
          <a:p>
            <a:r>
              <a:rPr/>
              <a:t>Provide guidance and support to the NOAA PPBES Process, specifically as the lead for budget formulation and execution, and financial systems development.  The CFO is also responsible for the Commerce Business System (CBS), and OIG Audit</a:t>
            </a:r>
            <a:r>
              <a:rPr smtClean="0"/>
              <a:t>.</a:t>
            </a:r>
            <a:endParaRPr/>
          </a:p>
        </p:txBody>
      </p:sp>
      <p:pic>
        <p:nvPicPr>
          <p:cNvPr id="23" name="Picture Placeholder 22" descr="Kids at NERR cleaning up stuff.jpg"/>
          <p:cNvPicPr>
            <a:picLocks noGrp="1" noChangeAspect="1"/>
          </p:cNvPicPr>
          <p:nvPr>
            <p:ph type="pic" sz="quarter" idx="15"/>
          </p:nvPr>
        </p:nvPicPr>
        <p:blipFill>
          <a:blip r:embed="rId3"/>
          <a:srcRect t="8678" b="8678"/>
          <a:stretch>
            <a:fillRect/>
          </a:stretch>
        </p:blipFill>
        <p:spPr/>
      </p:pic>
      <p:pic>
        <p:nvPicPr>
          <p:cNvPr id="22" name="Picture Placeholder 21" descr="Education at sanctuary2.jpg"/>
          <p:cNvPicPr>
            <a:picLocks noGrp="1" noChangeAspect="1"/>
          </p:cNvPicPr>
          <p:nvPr>
            <p:ph type="pic" sz="quarter" idx="14"/>
          </p:nvPr>
        </p:nvPicPr>
        <p:blipFill>
          <a:blip r:embed="rId4"/>
          <a:srcRect t="9381" b="9381"/>
          <a:stretch>
            <a:fillRect/>
          </a:stretch>
        </p:blipFill>
        <p:spPr/>
      </p:pic>
      <p:sp>
        <p:nvSpPr>
          <p:cNvPr id="8" name="Footer Placeholder 7"/>
          <p:cNvSpPr>
            <a:spLocks noGrp="1"/>
          </p:cNvSpPr>
          <p:nvPr>
            <p:ph type="ftr" sz="quarter" idx="10"/>
          </p:nvPr>
        </p:nvSpPr>
        <p:spPr/>
        <p:txBody>
          <a:bodyPr/>
          <a:lstStyle/>
          <a:p>
            <a:pPr>
              <a:defRPr/>
            </a:pPr>
            <a:r>
              <a:rPr lang="en-US" smtClean="0"/>
              <a:t>Office of the Chief Financial Officer (CFO) -- Administratively Confidential</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lnSpc>
                <a:spcPct val="90000"/>
              </a:lnSpc>
            </a:pPr>
            <a:r>
              <a:rPr lang="en-US" i="0" dirty="0" smtClean="0"/>
              <a:t>Who We Are:  </a:t>
            </a:r>
            <a:br>
              <a:rPr lang="en-US" i="0" dirty="0" smtClean="0"/>
            </a:br>
            <a:r>
              <a:rPr lang="en-US" sz="3200" dirty="0" smtClean="0">
                <a:latin typeface="Franklin Gothic Medium Cond" pitchFamily="34" charset="0"/>
              </a:rPr>
              <a:t>CFO Leadership</a:t>
            </a:r>
          </a:p>
        </p:txBody>
      </p:sp>
      <p:pic>
        <p:nvPicPr>
          <p:cNvPr id="10244" name="Picture 6" descr="Richard W. Spinrad"/>
          <p:cNvPicPr>
            <a:picLocks noChangeAspect="1" noChangeArrowheads="1"/>
          </p:cNvPicPr>
          <p:nvPr/>
        </p:nvPicPr>
        <p:blipFill>
          <a:blip r:embed="rId3" cstate="print"/>
          <a:stretch>
            <a:fillRect/>
          </a:stretch>
        </p:blipFill>
        <p:spPr bwMode="auto">
          <a:xfrm>
            <a:off x="3661859" y="1520826"/>
            <a:ext cx="1820282" cy="2517774"/>
          </a:xfrm>
          <a:prstGeom prst="rect">
            <a:avLst/>
          </a:prstGeom>
          <a:noFill/>
          <a:ln w="28575">
            <a:solidFill>
              <a:srgbClr val="000080"/>
            </a:solidFill>
            <a:miter lim="800000"/>
            <a:headEnd/>
            <a:tailEnd/>
          </a:ln>
          <a:effectLst>
            <a:outerShdw blurRad="63500" sx="102000" sy="102000" algn="ctr" rotWithShape="0">
              <a:prstClr val="black">
                <a:alpha val="40000"/>
              </a:prstClr>
            </a:outerShdw>
          </a:effectLst>
        </p:spPr>
      </p:pic>
      <p:pic>
        <p:nvPicPr>
          <p:cNvPr id="10245" name="Picture 8" descr="alexander macdonald"/>
          <p:cNvPicPr>
            <a:picLocks noChangeAspect="1" noChangeArrowheads="1"/>
          </p:cNvPicPr>
          <p:nvPr/>
        </p:nvPicPr>
        <p:blipFill>
          <a:blip r:embed="rId4"/>
          <a:stretch>
            <a:fillRect/>
          </a:stretch>
        </p:blipFill>
        <p:spPr bwMode="auto">
          <a:xfrm>
            <a:off x="1269757" y="3429000"/>
            <a:ext cx="1223458" cy="1877866"/>
          </a:xfrm>
          <a:prstGeom prst="rect">
            <a:avLst/>
          </a:prstGeom>
          <a:noFill/>
          <a:ln w="28575">
            <a:solidFill>
              <a:srgbClr val="000080"/>
            </a:solidFill>
            <a:miter lim="800000"/>
            <a:headEnd/>
            <a:tailEnd/>
          </a:ln>
          <a:effectLst>
            <a:outerShdw blurRad="63500" sx="102000" sy="102000" algn="ctr" rotWithShape="0">
              <a:prstClr val="black">
                <a:alpha val="40000"/>
              </a:prstClr>
            </a:outerShdw>
          </a:effectLst>
        </p:spPr>
      </p:pic>
      <p:pic>
        <p:nvPicPr>
          <p:cNvPr id="10246" name="Picture 10" descr="Craig McLean"/>
          <p:cNvPicPr>
            <a:picLocks noChangeAspect="1" noChangeArrowheads="1"/>
          </p:cNvPicPr>
          <p:nvPr/>
        </p:nvPicPr>
        <p:blipFill>
          <a:blip r:embed="rId5"/>
          <a:stretch>
            <a:fillRect/>
          </a:stretch>
        </p:blipFill>
        <p:spPr bwMode="auto">
          <a:xfrm>
            <a:off x="6587437" y="3429000"/>
            <a:ext cx="1350294" cy="1910416"/>
          </a:xfrm>
          <a:prstGeom prst="rect">
            <a:avLst/>
          </a:prstGeom>
          <a:noFill/>
          <a:ln w="28575">
            <a:solidFill>
              <a:srgbClr val="000080"/>
            </a:solidFill>
            <a:miter lim="800000"/>
            <a:headEnd/>
            <a:tailEnd/>
          </a:ln>
          <a:effectLst>
            <a:outerShdw blurRad="63500" sx="102000" sy="102000" algn="ctr" rotWithShape="0">
              <a:prstClr val="black">
                <a:alpha val="40000"/>
              </a:prstClr>
            </a:outerShdw>
          </a:effectLst>
        </p:spPr>
      </p:pic>
      <p:sp>
        <p:nvSpPr>
          <p:cNvPr id="10247" name="AutoShape 13"/>
          <p:cNvSpPr>
            <a:spLocks noChangeArrowheads="1"/>
          </p:cNvSpPr>
          <p:nvPr/>
        </p:nvSpPr>
        <p:spPr bwMode="auto">
          <a:xfrm>
            <a:off x="3276600" y="4101483"/>
            <a:ext cx="2590800" cy="994392"/>
          </a:xfrm>
          <a:prstGeom prst="rect">
            <a:avLst/>
          </a:prstGeom>
          <a:noFill/>
          <a:ln w="9525">
            <a:noFill/>
            <a:round/>
            <a:headEnd/>
            <a:tailEnd/>
          </a:ln>
        </p:spPr>
        <p:txBody>
          <a:bodyPr anchor="t" anchorCtr="0"/>
          <a:lstStyle/>
          <a:p>
            <a:r>
              <a:rPr lang="en-US" sz="1800" dirty="0" smtClean="0">
                <a:solidFill>
                  <a:schemeClr val="bg1"/>
                </a:solidFill>
                <a:latin typeface="+mj-lt"/>
              </a:rPr>
              <a:t>Maureen Wylie</a:t>
            </a:r>
            <a:br>
              <a:rPr lang="en-US" sz="1800" dirty="0" smtClean="0">
                <a:solidFill>
                  <a:schemeClr val="bg1"/>
                </a:solidFill>
                <a:latin typeface="+mj-lt"/>
              </a:rPr>
            </a:br>
            <a:r>
              <a:rPr lang="en-US" sz="1800" dirty="0" smtClean="0">
                <a:solidFill>
                  <a:schemeClr val="bg1"/>
                </a:solidFill>
                <a:latin typeface="+mj-lt"/>
              </a:rPr>
              <a:t>Chief Financial Officer</a:t>
            </a:r>
          </a:p>
        </p:txBody>
      </p:sp>
      <p:sp>
        <p:nvSpPr>
          <p:cNvPr id="10248" name="AutoShape 14"/>
          <p:cNvSpPr>
            <a:spLocks noChangeArrowheads="1"/>
          </p:cNvSpPr>
          <p:nvPr/>
        </p:nvSpPr>
        <p:spPr bwMode="auto">
          <a:xfrm>
            <a:off x="6125592" y="5392271"/>
            <a:ext cx="2911876" cy="828676"/>
          </a:xfrm>
          <a:prstGeom prst="rect">
            <a:avLst/>
          </a:prstGeom>
          <a:noFill/>
          <a:ln w="9525">
            <a:noFill/>
            <a:round/>
            <a:headEnd/>
            <a:tailEnd/>
          </a:ln>
        </p:spPr>
        <p:txBody>
          <a:bodyPr anchor="t" anchorCtr="0"/>
          <a:lstStyle/>
          <a:p>
            <a:r>
              <a:rPr lang="en-US" sz="1600" dirty="0" smtClean="0">
                <a:solidFill>
                  <a:schemeClr val="bg1"/>
                </a:solidFill>
                <a:latin typeface="+mj-lt"/>
              </a:rPr>
              <a:t>Jon Alexander</a:t>
            </a:r>
            <a:br>
              <a:rPr lang="en-US" sz="1600" dirty="0" smtClean="0">
                <a:solidFill>
                  <a:schemeClr val="bg1"/>
                </a:solidFill>
                <a:latin typeface="+mj-lt"/>
              </a:rPr>
            </a:br>
            <a:r>
              <a:rPr lang="en-US" sz="1600" dirty="0" smtClean="0">
                <a:solidFill>
                  <a:schemeClr val="bg1"/>
                </a:solidFill>
                <a:latin typeface="+mj-lt"/>
              </a:rPr>
              <a:t>Director, Finance Office/</a:t>
            </a:r>
            <a:br>
              <a:rPr lang="en-US" sz="1600" dirty="0" smtClean="0">
                <a:solidFill>
                  <a:schemeClr val="bg1"/>
                </a:solidFill>
                <a:latin typeface="+mj-lt"/>
              </a:rPr>
            </a:br>
            <a:r>
              <a:rPr lang="en-US" sz="1600" dirty="0" smtClean="0">
                <a:solidFill>
                  <a:schemeClr val="bg1"/>
                </a:solidFill>
                <a:latin typeface="+mj-lt"/>
              </a:rPr>
              <a:t>Comptroller</a:t>
            </a:r>
            <a:endParaRPr lang="en-US" sz="1600" dirty="0">
              <a:solidFill>
                <a:schemeClr val="bg1"/>
              </a:solidFill>
              <a:latin typeface="+mj-lt"/>
            </a:endParaRPr>
          </a:p>
        </p:txBody>
      </p:sp>
      <p:sp>
        <p:nvSpPr>
          <p:cNvPr id="10249" name="AutoShape 15"/>
          <p:cNvSpPr>
            <a:spLocks noChangeArrowheads="1"/>
          </p:cNvSpPr>
          <p:nvPr/>
        </p:nvSpPr>
        <p:spPr bwMode="auto">
          <a:xfrm>
            <a:off x="683581" y="5392271"/>
            <a:ext cx="2897817" cy="856129"/>
          </a:xfrm>
          <a:prstGeom prst="rect">
            <a:avLst/>
          </a:prstGeom>
          <a:noFill/>
          <a:ln w="9525">
            <a:noFill/>
            <a:round/>
            <a:headEnd/>
            <a:tailEnd/>
          </a:ln>
        </p:spPr>
        <p:txBody>
          <a:bodyPr anchor="t" anchorCtr="0"/>
          <a:lstStyle/>
          <a:p>
            <a:r>
              <a:rPr lang="en-US" dirty="0" smtClean="0">
                <a:solidFill>
                  <a:schemeClr val="bg1"/>
                </a:solidFill>
                <a:latin typeface="+mj-lt"/>
              </a:rPr>
              <a:t>Steve Gallagher</a:t>
            </a:r>
            <a:br>
              <a:rPr lang="en-US" dirty="0" smtClean="0">
                <a:solidFill>
                  <a:schemeClr val="bg1"/>
                </a:solidFill>
                <a:latin typeface="+mj-lt"/>
              </a:rPr>
            </a:br>
            <a:r>
              <a:rPr lang="en-US" dirty="0" smtClean="0">
                <a:solidFill>
                  <a:schemeClr val="bg1"/>
                </a:solidFill>
                <a:latin typeface="+mj-lt"/>
              </a:rPr>
              <a:t>NOAA Budget Director</a:t>
            </a:r>
            <a:endParaRPr lang="en-US" dirty="0">
              <a:solidFill>
                <a:schemeClr val="bg1"/>
              </a:solidFill>
              <a:latin typeface="+mj-lt"/>
            </a:endParaRPr>
          </a:p>
        </p:txBody>
      </p:sp>
      <p:sp>
        <p:nvSpPr>
          <p:cNvPr id="10" name="Footer Placeholder 9"/>
          <p:cNvSpPr>
            <a:spLocks noGrp="1"/>
          </p:cNvSpPr>
          <p:nvPr>
            <p:ph type="ftr" sz="quarter" idx="10"/>
          </p:nvPr>
        </p:nvSpPr>
        <p:spPr/>
        <p:txBody>
          <a:bodyPr/>
          <a:lstStyle/>
          <a:p>
            <a:r>
              <a:rPr lang="en-US" smtClean="0"/>
              <a:t>Office of the Chief Financial Officer (CFO) -- Administratively Confidential</a:t>
            </a:r>
            <a:endParaRPr lang="en-US"/>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a:stCxn id="12" idx="2"/>
            <a:endCxn id="24" idx="0"/>
          </p:cNvCxnSpPr>
          <p:nvPr/>
        </p:nvCxnSpPr>
        <p:spPr>
          <a:xfrm rot="5400000">
            <a:off x="5442455" y="4043283"/>
            <a:ext cx="3341910" cy="1524"/>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a:stCxn id="14" idx="2"/>
            <a:endCxn id="18" idx="0"/>
          </p:cNvCxnSpPr>
          <p:nvPr/>
        </p:nvCxnSpPr>
        <p:spPr>
          <a:xfrm rot="16200000" flipH="1">
            <a:off x="464133" y="4043283"/>
            <a:ext cx="3341910" cy="1524"/>
          </a:xfrm>
          <a:prstGeom prst="line">
            <a:avLst/>
          </a:prstGeom>
        </p:spPr>
        <p:style>
          <a:lnRef idx="2">
            <a:schemeClr val="dk1"/>
          </a:lnRef>
          <a:fillRef idx="0">
            <a:schemeClr val="dk1"/>
          </a:fillRef>
          <a:effectRef idx="1">
            <a:schemeClr val="dk1"/>
          </a:effectRef>
          <a:fontRef idx="minor">
            <a:schemeClr val="tx1"/>
          </a:fontRef>
        </p:style>
      </p:cxnSp>
      <p:sp>
        <p:nvSpPr>
          <p:cNvPr id="10" name="Rectangle 9"/>
          <p:cNvSpPr>
            <a:spLocks noChangeArrowheads="1"/>
          </p:cNvSpPr>
          <p:nvPr/>
        </p:nvSpPr>
        <p:spPr bwMode="auto">
          <a:xfrm>
            <a:off x="3314700" y="1447800"/>
            <a:ext cx="25146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defRPr/>
            </a:pPr>
            <a:r>
              <a:rPr lang="en-US" sz="1400" dirty="0">
                <a:solidFill>
                  <a:schemeClr val="bg1"/>
                </a:solidFill>
                <a:latin typeface="Franklin Gothic Demi Cond" pitchFamily="34" charset="0"/>
              </a:rPr>
              <a:t>Chief Financial Officer</a:t>
            </a:r>
          </a:p>
          <a:p>
            <a:pPr algn="ctr" eaLnBrk="0" hangingPunct="0">
              <a:defRPr/>
            </a:pPr>
            <a:r>
              <a:rPr lang="en-US" sz="1400" dirty="0">
                <a:solidFill>
                  <a:schemeClr val="bg1"/>
                </a:solidFill>
                <a:latin typeface="Franklin Gothic Demi Cond" pitchFamily="34" charset="0"/>
              </a:rPr>
              <a:t>Maureen E. </a:t>
            </a:r>
            <a:r>
              <a:rPr lang="en-US" sz="1400" dirty="0" smtClean="0">
                <a:solidFill>
                  <a:schemeClr val="bg1"/>
                </a:solidFill>
                <a:latin typeface="Franklin Gothic Demi Cond" pitchFamily="34" charset="0"/>
              </a:rPr>
              <a:t>Wylie</a:t>
            </a:r>
            <a:endParaRPr lang="en-US" sz="1400" dirty="0">
              <a:solidFill>
                <a:schemeClr val="bg1"/>
              </a:solidFill>
              <a:latin typeface="Franklin Gothic Demi Cond" pitchFamily="34" charset="0"/>
            </a:endParaRPr>
          </a:p>
        </p:txBody>
      </p:sp>
      <p:sp>
        <p:nvSpPr>
          <p:cNvPr id="12" name="Rectangle 30"/>
          <p:cNvSpPr>
            <a:spLocks noChangeArrowheads="1"/>
          </p:cNvSpPr>
          <p:nvPr/>
        </p:nvSpPr>
        <p:spPr bwMode="auto">
          <a:xfrm>
            <a:off x="6123572" y="1839690"/>
            <a:ext cx="1981200" cy="533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defRPr/>
            </a:pPr>
            <a:endParaRPr lang="en-US" sz="1400" dirty="0">
              <a:solidFill>
                <a:schemeClr val="bg1"/>
              </a:solidFill>
              <a:latin typeface="Franklin Gothic Demi Cond" pitchFamily="34" charset="0"/>
            </a:endParaRPr>
          </a:p>
          <a:p>
            <a:pPr algn="ctr" eaLnBrk="0" hangingPunct="0">
              <a:defRPr/>
            </a:pPr>
            <a:endParaRPr lang="en-US" sz="1400" dirty="0">
              <a:solidFill>
                <a:schemeClr val="bg1"/>
              </a:solidFill>
              <a:latin typeface="Franklin Gothic Demi Cond" pitchFamily="34" charset="0"/>
            </a:endParaRPr>
          </a:p>
          <a:p>
            <a:pPr algn="ctr" eaLnBrk="0" hangingPunct="0">
              <a:defRPr/>
            </a:pPr>
            <a:r>
              <a:rPr lang="en-US" sz="1400" dirty="0" smtClean="0">
                <a:solidFill>
                  <a:schemeClr val="bg1"/>
                </a:solidFill>
                <a:latin typeface="Franklin Gothic Demi Cond" pitchFamily="34" charset="0"/>
              </a:rPr>
              <a:t>Finance </a:t>
            </a:r>
            <a:r>
              <a:rPr lang="en-US" sz="1400" dirty="0">
                <a:solidFill>
                  <a:schemeClr val="bg1"/>
                </a:solidFill>
                <a:latin typeface="Franklin Gothic Demi Cond" pitchFamily="34" charset="0"/>
              </a:rPr>
              <a:t>Officer</a:t>
            </a:r>
          </a:p>
          <a:p>
            <a:pPr algn="ctr" eaLnBrk="0" hangingPunct="0">
              <a:defRPr/>
            </a:pPr>
            <a:r>
              <a:rPr lang="en-US" sz="1400" dirty="0">
                <a:solidFill>
                  <a:schemeClr val="bg1"/>
                </a:solidFill>
                <a:latin typeface="Franklin Gothic Demi Cond" pitchFamily="34" charset="0"/>
              </a:rPr>
              <a:t>Jon P. </a:t>
            </a:r>
            <a:r>
              <a:rPr lang="en-US" sz="1400" dirty="0" smtClean="0">
                <a:solidFill>
                  <a:schemeClr val="bg1"/>
                </a:solidFill>
                <a:latin typeface="Franklin Gothic Demi Cond" pitchFamily="34" charset="0"/>
              </a:rPr>
              <a:t>Alexander</a:t>
            </a:r>
            <a:endParaRPr lang="en-US" sz="1400" dirty="0">
              <a:solidFill>
                <a:schemeClr val="bg1"/>
              </a:solidFill>
              <a:latin typeface="Franklin Gothic Demi Cond" pitchFamily="34" charset="0"/>
            </a:endParaRPr>
          </a:p>
          <a:p>
            <a:pPr algn="ctr" eaLnBrk="0" hangingPunct="0">
              <a:defRPr/>
            </a:pPr>
            <a:endParaRPr lang="en-US" sz="1400" dirty="0">
              <a:solidFill>
                <a:schemeClr val="bg1"/>
              </a:solidFill>
              <a:latin typeface="Franklin Gothic Demi Cond" pitchFamily="34" charset="0"/>
            </a:endParaRPr>
          </a:p>
          <a:p>
            <a:pPr algn="ctr" eaLnBrk="0" hangingPunct="0">
              <a:defRPr/>
            </a:pPr>
            <a:endParaRPr lang="en-US" sz="1400" dirty="0">
              <a:solidFill>
                <a:schemeClr val="bg1"/>
              </a:solidFill>
              <a:latin typeface="Franklin Gothic Demi Cond" pitchFamily="34" charset="0"/>
            </a:endParaRPr>
          </a:p>
        </p:txBody>
      </p:sp>
      <p:sp>
        <p:nvSpPr>
          <p:cNvPr id="13" name="Rectangle 33"/>
          <p:cNvSpPr>
            <a:spLocks noChangeArrowheads="1"/>
          </p:cNvSpPr>
          <p:nvPr/>
        </p:nvSpPr>
        <p:spPr bwMode="auto">
          <a:xfrm>
            <a:off x="6120524" y="25146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a:solidFill>
                  <a:schemeClr val="bg1"/>
                </a:solidFill>
                <a:latin typeface="Franklin Gothic Demi Cond" pitchFamily="34" charset="0"/>
              </a:rPr>
              <a:t>Jon P. Alexander (Acting)</a:t>
            </a:r>
          </a:p>
          <a:p>
            <a:pPr algn="ctr" eaLnBrk="0" hangingPunct="0">
              <a:defRPr/>
            </a:pPr>
            <a:r>
              <a:rPr lang="en-US" sz="1100" dirty="0">
                <a:solidFill>
                  <a:schemeClr val="bg1"/>
                </a:solidFill>
                <a:latin typeface="Franklin Gothic Demi Cond" pitchFamily="34" charset="0"/>
              </a:rPr>
              <a:t>Financial Systems Division</a:t>
            </a:r>
          </a:p>
        </p:txBody>
      </p:sp>
      <p:sp>
        <p:nvSpPr>
          <p:cNvPr id="14" name="Rectangle 60"/>
          <p:cNvSpPr>
            <a:spLocks noChangeArrowheads="1"/>
          </p:cNvSpPr>
          <p:nvPr/>
        </p:nvSpPr>
        <p:spPr bwMode="auto">
          <a:xfrm>
            <a:off x="1143726" y="1839690"/>
            <a:ext cx="1981200" cy="533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defRPr/>
            </a:pPr>
            <a:r>
              <a:rPr lang="en-US" sz="1400" dirty="0" smtClean="0">
                <a:solidFill>
                  <a:schemeClr val="bg1"/>
                </a:solidFill>
                <a:latin typeface="Franklin Gothic Demi Cond" pitchFamily="34" charset="0"/>
              </a:rPr>
              <a:t>Budget </a:t>
            </a:r>
            <a:r>
              <a:rPr lang="en-US" sz="1400" dirty="0">
                <a:solidFill>
                  <a:schemeClr val="bg1"/>
                </a:solidFill>
                <a:latin typeface="Franklin Gothic Demi Cond" pitchFamily="34" charset="0"/>
              </a:rPr>
              <a:t>Officer</a:t>
            </a:r>
          </a:p>
          <a:p>
            <a:pPr algn="ctr" eaLnBrk="0" hangingPunct="0">
              <a:defRPr/>
            </a:pPr>
            <a:r>
              <a:rPr lang="en-US" sz="1400" dirty="0">
                <a:solidFill>
                  <a:schemeClr val="bg1"/>
                </a:solidFill>
                <a:latin typeface="Franklin Gothic Demi Cond" pitchFamily="34" charset="0"/>
              </a:rPr>
              <a:t>Steven I. </a:t>
            </a:r>
            <a:r>
              <a:rPr lang="en-US" sz="1400" dirty="0" smtClean="0">
                <a:solidFill>
                  <a:schemeClr val="bg1"/>
                </a:solidFill>
                <a:latin typeface="Franklin Gothic Demi Cond" pitchFamily="34" charset="0"/>
              </a:rPr>
              <a:t>Gallagher</a:t>
            </a:r>
            <a:endParaRPr lang="en-US" sz="1400" dirty="0">
              <a:solidFill>
                <a:schemeClr val="bg1"/>
              </a:solidFill>
              <a:latin typeface="Franklin Gothic Demi Cond" pitchFamily="34" charset="0"/>
            </a:endParaRPr>
          </a:p>
        </p:txBody>
      </p:sp>
      <p:sp>
        <p:nvSpPr>
          <p:cNvPr id="16" name="Rectangle 69"/>
          <p:cNvSpPr>
            <a:spLocks noChangeArrowheads="1"/>
          </p:cNvSpPr>
          <p:nvPr/>
        </p:nvSpPr>
        <p:spPr bwMode="auto">
          <a:xfrm>
            <a:off x="1143726" y="40386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smtClean="0">
                <a:solidFill>
                  <a:schemeClr val="bg1"/>
                </a:solidFill>
                <a:latin typeface="Franklin Gothic Demi Cond" pitchFamily="34" charset="0"/>
              </a:rPr>
              <a:t>Julie </a:t>
            </a:r>
            <a:r>
              <a:rPr lang="en-US" sz="1400" dirty="0">
                <a:solidFill>
                  <a:schemeClr val="bg1"/>
                </a:solidFill>
                <a:latin typeface="Franklin Gothic Demi Cond" pitchFamily="34" charset="0"/>
              </a:rPr>
              <a:t>Hite</a:t>
            </a:r>
          </a:p>
          <a:p>
            <a:pPr algn="ctr" eaLnBrk="0" hangingPunct="0">
              <a:defRPr/>
            </a:pPr>
            <a:r>
              <a:rPr lang="en-US" sz="1100" dirty="0">
                <a:solidFill>
                  <a:schemeClr val="bg1"/>
                </a:solidFill>
                <a:latin typeface="Franklin Gothic Demi Cond" pitchFamily="34" charset="0"/>
              </a:rPr>
              <a:t>Budget Outreach and </a:t>
            </a:r>
          </a:p>
          <a:p>
            <a:pPr algn="ctr" eaLnBrk="0" hangingPunct="0">
              <a:defRPr/>
            </a:pPr>
            <a:r>
              <a:rPr lang="en-US" sz="1100" dirty="0">
                <a:solidFill>
                  <a:schemeClr val="bg1"/>
                </a:solidFill>
                <a:latin typeface="Franklin Gothic Demi Cond" pitchFamily="34" charset="0"/>
              </a:rPr>
              <a:t>Communications </a:t>
            </a:r>
            <a:r>
              <a:rPr lang="en-US" sz="1100" dirty="0" smtClean="0">
                <a:solidFill>
                  <a:schemeClr val="bg1"/>
                </a:solidFill>
                <a:latin typeface="Franklin Gothic Demi Cond" pitchFamily="34" charset="0"/>
              </a:rPr>
              <a:t>Division</a:t>
            </a:r>
            <a:endParaRPr lang="en-US" sz="1100" dirty="0">
              <a:solidFill>
                <a:schemeClr val="bg1"/>
              </a:solidFill>
              <a:latin typeface="Franklin Gothic Demi Cond" pitchFamily="34" charset="0"/>
            </a:endParaRPr>
          </a:p>
        </p:txBody>
      </p:sp>
      <p:sp>
        <p:nvSpPr>
          <p:cNvPr id="17" name="Rectangle 70"/>
          <p:cNvSpPr>
            <a:spLocks noChangeArrowheads="1"/>
          </p:cNvSpPr>
          <p:nvPr/>
        </p:nvSpPr>
        <p:spPr bwMode="auto">
          <a:xfrm>
            <a:off x="1143726" y="48768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a:solidFill>
                  <a:schemeClr val="bg1"/>
                </a:solidFill>
                <a:latin typeface="Franklin Gothic Demi Cond" pitchFamily="34" charset="0"/>
              </a:rPr>
              <a:t>Sherry Morrissette</a:t>
            </a:r>
          </a:p>
          <a:p>
            <a:pPr algn="ctr" eaLnBrk="0" hangingPunct="0">
              <a:defRPr/>
            </a:pPr>
            <a:r>
              <a:rPr lang="en-US" sz="1100" dirty="0">
                <a:solidFill>
                  <a:schemeClr val="bg1"/>
                </a:solidFill>
                <a:latin typeface="Franklin Gothic Demi Cond" pitchFamily="34" charset="0"/>
              </a:rPr>
              <a:t>Budget Corporate Financial </a:t>
            </a:r>
          </a:p>
          <a:p>
            <a:pPr algn="ctr" eaLnBrk="0" hangingPunct="0">
              <a:defRPr/>
            </a:pPr>
            <a:r>
              <a:rPr lang="en-US" sz="1100" dirty="0">
                <a:solidFill>
                  <a:schemeClr val="bg1"/>
                </a:solidFill>
                <a:latin typeface="Franklin Gothic Demi Cond" pitchFamily="34" charset="0"/>
              </a:rPr>
              <a:t>Management Division</a:t>
            </a:r>
          </a:p>
        </p:txBody>
      </p:sp>
      <p:sp>
        <p:nvSpPr>
          <p:cNvPr id="18" name="Rectangle 71"/>
          <p:cNvSpPr>
            <a:spLocks noChangeArrowheads="1"/>
          </p:cNvSpPr>
          <p:nvPr/>
        </p:nvSpPr>
        <p:spPr bwMode="auto">
          <a:xfrm>
            <a:off x="1143726" y="57150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smtClean="0">
                <a:solidFill>
                  <a:schemeClr val="bg1"/>
                </a:solidFill>
                <a:latin typeface="Franklin Gothic Demi Cond" pitchFamily="34" charset="0"/>
              </a:rPr>
              <a:t>Keith </a:t>
            </a:r>
            <a:r>
              <a:rPr lang="en-US" sz="1400" dirty="0" err="1">
                <a:solidFill>
                  <a:schemeClr val="bg1"/>
                </a:solidFill>
                <a:latin typeface="Franklin Gothic Demi Cond" pitchFamily="34" charset="0"/>
              </a:rPr>
              <a:t>Markva</a:t>
            </a:r>
            <a:endParaRPr lang="en-US" sz="1400" dirty="0">
              <a:solidFill>
                <a:schemeClr val="bg1"/>
              </a:solidFill>
              <a:latin typeface="Franklin Gothic Demi Cond" pitchFamily="34" charset="0"/>
            </a:endParaRPr>
          </a:p>
          <a:p>
            <a:pPr algn="ctr" eaLnBrk="0" hangingPunct="0">
              <a:defRPr/>
            </a:pPr>
            <a:r>
              <a:rPr lang="en-US" sz="1100" dirty="0">
                <a:solidFill>
                  <a:schemeClr val="bg1"/>
                </a:solidFill>
                <a:latin typeface="Franklin Gothic Demi Cond" pitchFamily="34" charset="0"/>
              </a:rPr>
              <a:t>End-to-End </a:t>
            </a:r>
            <a:r>
              <a:rPr lang="en-US" sz="1100" dirty="0" smtClean="0">
                <a:solidFill>
                  <a:schemeClr val="bg1"/>
                </a:solidFill>
                <a:latin typeface="Franklin Gothic Demi Cond" pitchFamily="34" charset="0"/>
              </a:rPr>
              <a:t>Development</a:t>
            </a:r>
            <a:endParaRPr lang="en-US" sz="1100" dirty="0">
              <a:solidFill>
                <a:schemeClr val="bg1"/>
              </a:solidFill>
              <a:latin typeface="Franklin Gothic Demi Cond" pitchFamily="34" charset="0"/>
            </a:endParaRPr>
          </a:p>
        </p:txBody>
      </p:sp>
      <p:sp>
        <p:nvSpPr>
          <p:cNvPr id="19" name="Rectangle 72"/>
          <p:cNvSpPr>
            <a:spLocks noChangeArrowheads="1"/>
          </p:cNvSpPr>
          <p:nvPr/>
        </p:nvSpPr>
        <p:spPr bwMode="auto">
          <a:xfrm>
            <a:off x="1143726" y="25146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smtClean="0">
                <a:solidFill>
                  <a:schemeClr val="bg1"/>
                </a:solidFill>
                <a:latin typeface="Franklin Gothic Demi Cond" pitchFamily="34" charset="0"/>
              </a:rPr>
              <a:t>Patricia </a:t>
            </a:r>
            <a:r>
              <a:rPr lang="en-US" sz="1400" dirty="0">
                <a:solidFill>
                  <a:schemeClr val="bg1"/>
                </a:solidFill>
                <a:latin typeface="Franklin Gothic Demi Cond" pitchFamily="34" charset="0"/>
              </a:rPr>
              <a:t>Johnson</a:t>
            </a:r>
          </a:p>
          <a:p>
            <a:pPr algn="ctr" eaLnBrk="0" hangingPunct="0">
              <a:defRPr/>
            </a:pPr>
            <a:r>
              <a:rPr lang="en-US" sz="1100" dirty="0">
                <a:solidFill>
                  <a:schemeClr val="bg1"/>
                </a:solidFill>
                <a:latin typeface="Franklin Gothic Demi Cond" pitchFamily="34" charset="0"/>
              </a:rPr>
              <a:t>Budget Formulation and Analysis</a:t>
            </a:r>
          </a:p>
          <a:p>
            <a:pPr algn="ctr" eaLnBrk="0" hangingPunct="0">
              <a:defRPr/>
            </a:pPr>
            <a:r>
              <a:rPr lang="en-US" sz="1100" dirty="0" smtClean="0">
                <a:solidFill>
                  <a:schemeClr val="bg1"/>
                </a:solidFill>
                <a:latin typeface="Franklin Gothic Demi Cond" pitchFamily="34" charset="0"/>
              </a:rPr>
              <a:t>Division</a:t>
            </a:r>
            <a:endParaRPr lang="en-US" sz="1400" dirty="0">
              <a:solidFill>
                <a:schemeClr val="bg1"/>
              </a:solidFill>
              <a:latin typeface="Franklin Gothic Demi Cond" pitchFamily="34" charset="0"/>
            </a:endParaRPr>
          </a:p>
        </p:txBody>
      </p:sp>
      <p:sp>
        <p:nvSpPr>
          <p:cNvPr id="20" name="Rectangle 73"/>
          <p:cNvSpPr>
            <a:spLocks noChangeArrowheads="1"/>
          </p:cNvSpPr>
          <p:nvPr/>
        </p:nvSpPr>
        <p:spPr bwMode="auto">
          <a:xfrm>
            <a:off x="1143726" y="32766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endParaRPr lang="en-US" sz="1400" dirty="0">
              <a:solidFill>
                <a:schemeClr val="bg1"/>
              </a:solidFill>
              <a:latin typeface="Franklin Gothic Demi Cond" pitchFamily="34" charset="0"/>
            </a:endParaRPr>
          </a:p>
          <a:p>
            <a:pPr algn="ctr" eaLnBrk="0" hangingPunct="0">
              <a:defRPr/>
            </a:pPr>
            <a:r>
              <a:rPr lang="en-US" sz="1400" dirty="0" smtClean="0">
                <a:solidFill>
                  <a:schemeClr val="bg1"/>
                </a:solidFill>
                <a:latin typeface="Franklin Gothic Demi Cond" pitchFamily="34" charset="0"/>
              </a:rPr>
              <a:t>James </a:t>
            </a:r>
            <a:r>
              <a:rPr lang="en-US" sz="1400" dirty="0" err="1">
                <a:solidFill>
                  <a:schemeClr val="bg1"/>
                </a:solidFill>
                <a:latin typeface="Franklin Gothic Demi Cond" pitchFamily="34" charset="0"/>
              </a:rPr>
              <a:t>LeDuc</a:t>
            </a:r>
            <a:endParaRPr lang="en-US" sz="1400" dirty="0">
              <a:solidFill>
                <a:schemeClr val="bg1"/>
              </a:solidFill>
              <a:latin typeface="Franklin Gothic Demi Cond" pitchFamily="34" charset="0"/>
            </a:endParaRPr>
          </a:p>
          <a:p>
            <a:pPr algn="ctr" eaLnBrk="0" hangingPunct="0">
              <a:defRPr/>
            </a:pPr>
            <a:r>
              <a:rPr lang="en-US" sz="1400" dirty="0">
                <a:solidFill>
                  <a:schemeClr val="bg1"/>
                </a:solidFill>
                <a:latin typeface="Franklin Gothic Demi Cond" pitchFamily="34" charset="0"/>
              </a:rPr>
              <a:t> </a:t>
            </a:r>
            <a:r>
              <a:rPr lang="en-US" sz="1100" dirty="0">
                <a:solidFill>
                  <a:schemeClr val="bg1"/>
                </a:solidFill>
                <a:latin typeface="Franklin Gothic Demi Cond" pitchFamily="34" charset="0"/>
              </a:rPr>
              <a:t>Budget Execution and Operations </a:t>
            </a:r>
          </a:p>
          <a:p>
            <a:pPr algn="ctr" eaLnBrk="0" hangingPunct="0">
              <a:defRPr/>
            </a:pPr>
            <a:r>
              <a:rPr lang="en-US" sz="1100" dirty="0" smtClean="0">
                <a:solidFill>
                  <a:schemeClr val="bg1"/>
                </a:solidFill>
                <a:latin typeface="Franklin Gothic Demi Cond" pitchFamily="34" charset="0"/>
              </a:rPr>
              <a:t>Division</a:t>
            </a:r>
            <a:endParaRPr lang="en-US" sz="1400" dirty="0">
              <a:solidFill>
                <a:schemeClr val="bg1"/>
              </a:solidFill>
              <a:latin typeface="Franklin Gothic Demi Cond" pitchFamily="34" charset="0"/>
            </a:endParaRPr>
          </a:p>
          <a:p>
            <a:pPr algn="ctr" eaLnBrk="0" hangingPunct="0">
              <a:defRPr/>
            </a:pPr>
            <a:endParaRPr lang="en-US" sz="1400" dirty="0">
              <a:solidFill>
                <a:schemeClr val="bg1"/>
              </a:solidFill>
              <a:latin typeface="Franklin Gothic Demi Cond" pitchFamily="34" charset="0"/>
            </a:endParaRPr>
          </a:p>
        </p:txBody>
      </p:sp>
      <p:sp>
        <p:nvSpPr>
          <p:cNvPr id="21" name="Rectangle 74"/>
          <p:cNvSpPr>
            <a:spLocks noChangeArrowheads="1"/>
          </p:cNvSpPr>
          <p:nvPr/>
        </p:nvSpPr>
        <p:spPr bwMode="auto">
          <a:xfrm>
            <a:off x="6120524" y="40386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smtClean="0">
                <a:solidFill>
                  <a:schemeClr val="bg1"/>
                </a:solidFill>
                <a:latin typeface="Franklin Gothic Demi Cond" pitchFamily="34" charset="0"/>
              </a:rPr>
              <a:t>Nancy </a:t>
            </a:r>
            <a:r>
              <a:rPr lang="en-US" sz="1400" dirty="0">
                <a:solidFill>
                  <a:schemeClr val="bg1"/>
                </a:solidFill>
                <a:latin typeface="Franklin Gothic Demi Cond" pitchFamily="34" charset="0"/>
              </a:rPr>
              <a:t>Gates</a:t>
            </a:r>
          </a:p>
          <a:p>
            <a:pPr algn="ctr" eaLnBrk="0" hangingPunct="0">
              <a:defRPr/>
            </a:pPr>
            <a:r>
              <a:rPr lang="en-US" sz="1100" dirty="0">
                <a:solidFill>
                  <a:schemeClr val="bg1"/>
                </a:solidFill>
                <a:latin typeface="Franklin Gothic Demi Cond" pitchFamily="34" charset="0"/>
              </a:rPr>
              <a:t>Financial Policy and </a:t>
            </a:r>
          </a:p>
          <a:p>
            <a:pPr algn="ctr" eaLnBrk="0" hangingPunct="0">
              <a:defRPr/>
            </a:pPr>
            <a:r>
              <a:rPr lang="en-US" sz="1100" dirty="0">
                <a:solidFill>
                  <a:schemeClr val="bg1"/>
                </a:solidFill>
                <a:latin typeface="Franklin Gothic Demi Cond" pitchFamily="34" charset="0"/>
              </a:rPr>
              <a:t>Compliance </a:t>
            </a:r>
            <a:r>
              <a:rPr lang="en-US" sz="1100" dirty="0" smtClean="0">
                <a:solidFill>
                  <a:schemeClr val="bg1"/>
                </a:solidFill>
                <a:latin typeface="Franklin Gothic Demi Cond" pitchFamily="34" charset="0"/>
              </a:rPr>
              <a:t>Division</a:t>
            </a:r>
            <a:endParaRPr lang="en-US" sz="1100" dirty="0">
              <a:solidFill>
                <a:schemeClr val="bg1"/>
              </a:solidFill>
              <a:latin typeface="Franklin Gothic Demi Cond" pitchFamily="34" charset="0"/>
            </a:endParaRPr>
          </a:p>
        </p:txBody>
      </p:sp>
      <p:sp>
        <p:nvSpPr>
          <p:cNvPr id="22" name="Rectangle 75"/>
          <p:cNvSpPr>
            <a:spLocks noChangeArrowheads="1"/>
          </p:cNvSpPr>
          <p:nvPr/>
        </p:nvSpPr>
        <p:spPr bwMode="auto">
          <a:xfrm>
            <a:off x="6120524" y="32766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smtClean="0">
                <a:solidFill>
                  <a:schemeClr val="bg1"/>
                </a:solidFill>
                <a:latin typeface="Franklin Gothic Demi Cond" pitchFamily="34" charset="0"/>
              </a:rPr>
              <a:t>Lois </a:t>
            </a:r>
            <a:r>
              <a:rPr lang="en-US" sz="1400" dirty="0">
                <a:solidFill>
                  <a:schemeClr val="bg1"/>
                </a:solidFill>
                <a:latin typeface="Franklin Gothic Demi Cond" pitchFamily="34" charset="0"/>
              </a:rPr>
              <a:t>Coleman</a:t>
            </a:r>
          </a:p>
          <a:p>
            <a:pPr algn="ctr" eaLnBrk="0" hangingPunct="0">
              <a:defRPr/>
            </a:pPr>
            <a:r>
              <a:rPr lang="en-US" sz="1100" dirty="0">
                <a:solidFill>
                  <a:schemeClr val="bg1"/>
                </a:solidFill>
                <a:latin typeface="Franklin Gothic Demi Cond" pitchFamily="34" charset="0"/>
              </a:rPr>
              <a:t>Accounting</a:t>
            </a:r>
          </a:p>
          <a:p>
            <a:pPr algn="ctr" eaLnBrk="0" hangingPunct="0">
              <a:defRPr/>
            </a:pPr>
            <a:r>
              <a:rPr lang="en-US" sz="1100" dirty="0">
                <a:solidFill>
                  <a:schemeClr val="bg1"/>
                </a:solidFill>
                <a:latin typeface="Franklin Gothic Demi Cond" pitchFamily="34" charset="0"/>
              </a:rPr>
              <a:t>Operations </a:t>
            </a:r>
            <a:r>
              <a:rPr lang="en-US" sz="1100" dirty="0" smtClean="0">
                <a:solidFill>
                  <a:schemeClr val="bg1"/>
                </a:solidFill>
                <a:latin typeface="Franklin Gothic Demi Cond" pitchFamily="34" charset="0"/>
              </a:rPr>
              <a:t>Division</a:t>
            </a:r>
            <a:endParaRPr lang="en-US" sz="1100" dirty="0">
              <a:solidFill>
                <a:schemeClr val="bg1"/>
              </a:solidFill>
              <a:latin typeface="Franklin Gothic Demi Cond" pitchFamily="34" charset="0"/>
            </a:endParaRPr>
          </a:p>
        </p:txBody>
      </p:sp>
      <p:sp>
        <p:nvSpPr>
          <p:cNvPr id="23" name="Rectangle 76"/>
          <p:cNvSpPr>
            <a:spLocks noChangeArrowheads="1"/>
          </p:cNvSpPr>
          <p:nvPr/>
        </p:nvSpPr>
        <p:spPr bwMode="auto">
          <a:xfrm>
            <a:off x="6120524" y="48768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a:solidFill>
                  <a:schemeClr val="bg1"/>
                </a:solidFill>
                <a:latin typeface="Franklin Gothic Demi Cond" pitchFamily="34" charset="0"/>
              </a:rPr>
              <a:t>Candace Myers</a:t>
            </a:r>
          </a:p>
          <a:p>
            <a:pPr algn="ctr" eaLnBrk="0" hangingPunct="0">
              <a:defRPr/>
            </a:pPr>
            <a:r>
              <a:rPr lang="en-US" sz="1100" dirty="0">
                <a:solidFill>
                  <a:schemeClr val="bg1"/>
                </a:solidFill>
                <a:latin typeface="Franklin Gothic Demi Cond" pitchFamily="34" charset="0"/>
              </a:rPr>
              <a:t>Financial  Reporting </a:t>
            </a:r>
          </a:p>
          <a:p>
            <a:pPr algn="ctr" eaLnBrk="0" hangingPunct="0">
              <a:defRPr/>
            </a:pPr>
            <a:r>
              <a:rPr lang="en-US" sz="1100" dirty="0">
                <a:solidFill>
                  <a:schemeClr val="bg1"/>
                </a:solidFill>
                <a:latin typeface="Franklin Gothic Demi Cond" pitchFamily="34" charset="0"/>
              </a:rPr>
              <a:t>Division</a:t>
            </a:r>
          </a:p>
        </p:txBody>
      </p:sp>
      <p:sp>
        <p:nvSpPr>
          <p:cNvPr id="24" name="Rectangle 77"/>
          <p:cNvSpPr>
            <a:spLocks noChangeArrowheads="1"/>
          </p:cNvSpPr>
          <p:nvPr/>
        </p:nvSpPr>
        <p:spPr bwMode="auto">
          <a:xfrm>
            <a:off x="6120524" y="5715000"/>
            <a:ext cx="1984248"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400" dirty="0">
                <a:solidFill>
                  <a:schemeClr val="bg1"/>
                </a:solidFill>
                <a:latin typeface="Franklin Gothic Demi Cond" pitchFamily="34" charset="0"/>
              </a:rPr>
              <a:t>Mathew Grow</a:t>
            </a:r>
          </a:p>
          <a:p>
            <a:pPr algn="ctr" eaLnBrk="0" hangingPunct="0">
              <a:defRPr/>
            </a:pPr>
            <a:r>
              <a:rPr lang="en-US" sz="1100" dirty="0">
                <a:solidFill>
                  <a:schemeClr val="bg1"/>
                </a:solidFill>
                <a:latin typeface="Franklin Gothic Demi Cond" pitchFamily="34" charset="0"/>
              </a:rPr>
              <a:t>Field Financial and Client </a:t>
            </a:r>
          </a:p>
          <a:p>
            <a:pPr algn="ctr" eaLnBrk="0" hangingPunct="0">
              <a:defRPr/>
            </a:pPr>
            <a:r>
              <a:rPr lang="en-US" sz="1100" dirty="0">
                <a:solidFill>
                  <a:schemeClr val="bg1"/>
                </a:solidFill>
                <a:latin typeface="Franklin Gothic Demi Cond" pitchFamily="34" charset="0"/>
              </a:rPr>
              <a:t>Services Division</a:t>
            </a:r>
          </a:p>
        </p:txBody>
      </p:sp>
      <p:sp>
        <p:nvSpPr>
          <p:cNvPr id="26" name="Title 25"/>
          <p:cNvSpPr>
            <a:spLocks noGrp="1"/>
          </p:cNvSpPr>
          <p:nvPr>
            <p:ph type="title"/>
          </p:nvPr>
        </p:nvSpPr>
        <p:spPr/>
        <p:txBody>
          <a:bodyPr/>
          <a:lstStyle/>
          <a:p>
            <a:r>
              <a:rPr lang="en-US" dirty="0" smtClean="0"/>
              <a:t>CFO Organizational Structure</a:t>
            </a:r>
            <a:endParaRPr lang="en-US" dirty="0"/>
          </a:p>
        </p:txBody>
      </p:sp>
      <p:sp>
        <p:nvSpPr>
          <p:cNvPr id="8217" name="Slide Number Placeholder 30"/>
          <p:cNvSpPr>
            <a:spLocks noGrp="1"/>
          </p:cNvSpPr>
          <p:nvPr>
            <p:ph type="sldNum" sz="quarter" idx="11"/>
          </p:nvPr>
        </p:nvSpPr>
        <p:spPr>
          <a:noFill/>
        </p:spPr>
        <p:txBody>
          <a:bodyPr/>
          <a:lstStyle/>
          <a:p>
            <a:fld id="{F54DADB6-89E5-4FC3-BAD7-7D3D2341FA92}" type="slidenum">
              <a:rPr lang="en-US" smtClean="0"/>
              <a:pPr/>
              <a:t>4</a:t>
            </a:fld>
            <a:endParaRPr lang="en-US" smtClean="0"/>
          </a:p>
        </p:txBody>
      </p:sp>
      <p:cxnSp>
        <p:nvCxnSpPr>
          <p:cNvPr id="31" name="Shape 30"/>
          <p:cNvCxnSpPr>
            <a:stCxn id="10" idx="1"/>
            <a:endCxn id="14" idx="0"/>
          </p:cNvCxnSpPr>
          <p:nvPr/>
        </p:nvCxnSpPr>
        <p:spPr>
          <a:xfrm rot="10800000" flipV="1">
            <a:off x="2134326" y="1676400"/>
            <a:ext cx="1180374" cy="163290"/>
          </a:xfrm>
          <a:prstGeom prst="bentConnector2">
            <a:avLst/>
          </a:prstGeom>
          <a:ln w="28575">
            <a:headEnd type="none" w="med" len="med"/>
            <a:tailEnd type="triangle" w="lg" len="med"/>
          </a:ln>
        </p:spPr>
        <p:style>
          <a:lnRef idx="3">
            <a:schemeClr val="dk1"/>
          </a:lnRef>
          <a:fillRef idx="0">
            <a:schemeClr val="dk1"/>
          </a:fillRef>
          <a:effectRef idx="2">
            <a:schemeClr val="dk1"/>
          </a:effectRef>
          <a:fontRef idx="minor">
            <a:schemeClr val="tx1"/>
          </a:fontRef>
        </p:style>
      </p:cxnSp>
      <p:cxnSp>
        <p:nvCxnSpPr>
          <p:cNvPr id="32" name="Shape 31"/>
          <p:cNvCxnSpPr>
            <a:stCxn id="10" idx="3"/>
            <a:endCxn id="12" idx="0"/>
          </p:cNvCxnSpPr>
          <p:nvPr/>
        </p:nvCxnSpPr>
        <p:spPr>
          <a:xfrm>
            <a:off x="5829300" y="1676400"/>
            <a:ext cx="1284872" cy="163290"/>
          </a:xfrm>
          <a:prstGeom prst="bentConnector2">
            <a:avLst/>
          </a:prstGeom>
          <a:ln w="28575">
            <a:headEnd type="none" w="med" len="med"/>
            <a:tailEnd type="triangle" w="lg" len="med"/>
          </a:ln>
        </p:spPr>
        <p:style>
          <a:lnRef idx="3">
            <a:schemeClr val="dk1"/>
          </a:lnRef>
          <a:fillRef idx="0">
            <a:schemeClr val="dk1"/>
          </a:fillRef>
          <a:effectRef idx="2">
            <a:schemeClr val="dk1"/>
          </a:effectRef>
          <a:fontRef idx="minor">
            <a:schemeClr val="tx1"/>
          </a:fontRef>
        </p:style>
      </p:cxnSp>
      <p:sp>
        <p:nvSpPr>
          <p:cNvPr id="25" name="Footer Placeholder 24"/>
          <p:cNvSpPr>
            <a:spLocks noGrp="1"/>
          </p:cNvSpPr>
          <p:nvPr>
            <p:ph type="ftr" sz="quarter" idx="10"/>
          </p:nvPr>
        </p:nvSpPr>
        <p:spPr/>
        <p:txBody>
          <a:bodyPr/>
          <a:lstStyle/>
          <a:p>
            <a:pPr>
              <a:defRPr/>
            </a:pPr>
            <a:r>
              <a:rPr lang="en-US" smtClean="0"/>
              <a:t>Office of the Chief Financial Officer (CFO) -- Administratively Confidential</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NOAA Budget Office (NBO)</a:t>
            </a:r>
            <a:endParaRPr lang="en-US" dirty="0"/>
          </a:p>
        </p:txBody>
      </p:sp>
      <p:sp>
        <p:nvSpPr>
          <p:cNvPr id="7" name="Content Placeholder 6"/>
          <p:cNvSpPr>
            <a:spLocks noGrp="1"/>
          </p:cNvSpPr>
          <p:nvPr>
            <p:ph idx="1"/>
          </p:nvPr>
        </p:nvSpPr>
        <p:spPr/>
        <p:txBody>
          <a:bodyPr/>
          <a:lstStyle/>
          <a:p>
            <a:r>
              <a:rPr lang="en-US" sz="2000" dirty="0" smtClean="0">
                <a:latin typeface="Franklin Gothic Heavy" pitchFamily="34" charset="0"/>
              </a:rPr>
              <a:t>Mission</a:t>
            </a:r>
            <a:r>
              <a:rPr lang="en-US" sz="2000" dirty="0" smtClean="0"/>
              <a:t/>
            </a:r>
            <a:br>
              <a:rPr lang="en-US" sz="2000" dirty="0" smtClean="0"/>
            </a:br>
            <a:r>
              <a:rPr lang="en-US" sz="2000" dirty="0" smtClean="0"/>
              <a:t>Oversees and manages NOAA's budget process by developing guidance, reviewing proposals, and preparing supporting documentation for the submission of an annual budget.  Provides for the proper allocation and execution of all budgetary resources as required under the Congressional Budget and Impoundment Act of 1974 (31 U.S.C. 11). Conducts outreach and communication, particularly with the staff of Congressional Appropriations committees and the Department.</a:t>
            </a:r>
          </a:p>
          <a:p>
            <a:r>
              <a:rPr lang="en-US" sz="2000" dirty="0" smtClean="0"/>
              <a:t>Major Responsibilities</a:t>
            </a:r>
          </a:p>
          <a:p>
            <a:pPr lvl="1"/>
            <a:r>
              <a:rPr lang="en-US" sz="1600" dirty="0" smtClean="0"/>
              <a:t>Budget Formulation, Allocation, and Execution</a:t>
            </a:r>
          </a:p>
          <a:p>
            <a:pPr lvl="1"/>
            <a:r>
              <a:rPr lang="en-US" sz="1600" dirty="0" smtClean="0"/>
              <a:t>Annual Performance Plan  </a:t>
            </a:r>
          </a:p>
          <a:p>
            <a:pPr lvl="1"/>
            <a:r>
              <a:rPr lang="en-US" sz="1600" dirty="0" smtClean="0"/>
              <a:t>Congressional Budget </a:t>
            </a:r>
          </a:p>
          <a:p>
            <a:pPr lvl="1"/>
            <a:r>
              <a:rPr lang="en-US" sz="1600" dirty="0" smtClean="0"/>
              <a:t>Performance Report</a:t>
            </a:r>
          </a:p>
          <a:p>
            <a:pPr lvl="1"/>
            <a:r>
              <a:rPr lang="en-US" sz="1600" dirty="0" smtClean="0"/>
              <a:t>Corporate Financial Management </a:t>
            </a:r>
          </a:p>
          <a:p>
            <a:endParaRPr lang="en-US" sz="2000" dirty="0" smtClean="0"/>
          </a:p>
          <a:p>
            <a:endParaRPr lang="en-US" sz="2000" dirty="0"/>
          </a:p>
        </p:txBody>
      </p:sp>
      <p:sp>
        <p:nvSpPr>
          <p:cNvPr id="9219" name="Slide Number Placeholder 4"/>
          <p:cNvSpPr>
            <a:spLocks noGrp="1"/>
          </p:cNvSpPr>
          <p:nvPr>
            <p:ph type="sldNum" sz="quarter" idx="11"/>
          </p:nvPr>
        </p:nvSpPr>
        <p:spPr/>
        <p:txBody>
          <a:bodyPr/>
          <a:lstStyle/>
          <a:p>
            <a:fld id="{1C2D7B23-F40E-42BC-B3B1-2DA84AA59248}" type="slidenum">
              <a:rPr lang="en-US" smtClean="0"/>
              <a:pPr/>
              <a:t>5</a:t>
            </a:fld>
            <a:endParaRPr lang="en-US" smtClean="0"/>
          </a:p>
        </p:txBody>
      </p:sp>
      <p:pic>
        <p:nvPicPr>
          <p:cNvPr id="9222" name="Picture 9" descr="BlueBook_2009 1.jpg"/>
          <p:cNvPicPr>
            <a:picLocks noChangeAspect="1"/>
          </p:cNvPicPr>
          <p:nvPr/>
        </p:nvPicPr>
        <p:blipFill>
          <a:blip r:embed="rId3" cstate="print"/>
          <a:srcRect/>
          <a:stretch>
            <a:fillRect/>
          </a:stretch>
        </p:blipFill>
        <p:spPr bwMode="auto">
          <a:xfrm>
            <a:off x="6461759" y="3642739"/>
            <a:ext cx="2169885" cy="2805958"/>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defRPr/>
            </a:pPr>
            <a:r>
              <a:rPr lang="en-US" smtClean="0"/>
              <a:t>Office of the Chief Financial Officer (CFO) -- Administratively Confidential</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NOAA Finance Office (NFO)</a:t>
            </a:r>
            <a:endParaRPr lang="en-US" dirty="0"/>
          </a:p>
        </p:txBody>
      </p:sp>
      <p:sp>
        <p:nvSpPr>
          <p:cNvPr id="8195" name="Subtitle 4"/>
          <p:cNvSpPr>
            <a:spLocks noGrp="1"/>
          </p:cNvSpPr>
          <p:nvPr>
            <p:ph idx="1"/>
          </p:nvPr>
        </p:nvSpPr>
        <p:spPr/>
        <p:txBody>
          <a:bodyPr/>
          <a:lstStyle/>
          <a:p>
            <a:r>
              <a:rPr lang="en-US" sz="2400" smtClean="0"/>
              <a:t>Mission</a:t>
            </a:r>
            <a:br>
              <a:rPr lang="en-US" sz="2400" smtClean="0"/>
            </a:br>
            <a:r>
              <a:rPr lang="en-US" sz="2400" smtClean="0"/>
              <a:t>Operates NOAA's financial management system to provide managers with access to timely financial data necessary to make informed programmatic decisions. Advises line/staff offices on financial management policies and procedures and provides special-purpose financial information and analyses on matters of immediate concern. </a:t>
            </a:r>
          </a:p>
          <a:p>
            <a:r>
              <a:rPr lang="en-US" sz="2400" smtClean="0"/>
              <a:t>Major Responsibilities</a:t>
            </a:r>
          </a:p>
          <a:p>
            <a:pPr lvl="1"/>
            <a:r>
              <a:rPr lang="en-US" sz="1800" smtClean="0"/>
              <a:t>Financial Reporting  </a:t>
            </a:r>
          </a:p>
          <a:p>
            <a:pPr lvl="1"/>
            <a:r>
              <a:rPr lang="en-US" sz="1800" smtClean="0"/>
              <a:t>Financial Systems</a:t>
            </a:r>
          </a:p>
          <a:p>
            <a:pPr lvl="1"/>
            <a:r>
              <a:rPr lang="en-US" sz="1800" smtClean="0"/>
              <a:t>Travel Policies and Systems</a:t>
            </a:r>
          </a:p>
          <a:p>
            <a:pPr lvl="1"/>
            <a:r>
              <a:rPr lang="en-US" sz="1800" smtClean="0"/>
              <a:t>NOAA Data Warehouse</a:t>
            </a:r>
          </a:p>
          <a:p>
            <a:pPr lvl="1"/>
            <a:r>
              <a:rPr lang="en-US" sz="1800" smtClean="0"/>
              <a:t>Internal Controls</a:t>
            </a:r>
            <a:endParaRPr lang="en-US" sz="1800" dirty="0" smtClean="0"/>
          </a:p>
        </p:txBody>
      </p:sp>
      <p:sp>
        <p:nvSpPr>
          <p:cNvPr id="6" name="Footer Placeholder 5"/>
          <p:cNvSpPr>
            <a:spLocks noGrp="1"/>
          </p:cNvSpPr>
          <p:nvPr>
            <p:ph type="ftr" sz="quarter" idx="10"/>
          </p:nvPr>
        </p:nvSpPr>
        <p:spPr/>
        <p:txBody>
          <a:bodyPr/>
          <a:lstStyle/>
          <a:p>
            <a:r>
              <a:rPr lang="en-US" smtClean="0"/>
              <a:t>Office of the Chief Financial Officer (CFO) -- Administratively Confidential</a:t>
            </a:r>
            <a:endParaRPr lang="en-US"/>
          </a:p>
        </p:txBody>
      </p:sp>
      <p:sp>
        <p:nvSpPr>
          <p:cNvPr id="11268" name="Slide Number Placeholder 4"/>
          <p:cNvSpPr>
            <a:spLocks noGrp="1"/>
          </p:cNvSpPr>
          <p:nvPr>
            <p:ph type="sldNum" sz="quarter" idx="11"/>
          </p:nvPr>
        </p:nvSpPr>
        <p:spPr/>
        <p:txBody>
          <a:bodyPr/>
          <a:lstStyle/>
          <a:p>
            <a:fld id="{73575E79-7967-4301-9C2C-894D338E9F9C}" type="slidenum">
              <a:rPr lang="en-US" smtClean="0"/>
              <a:pPr/>
              <a:t>6</a:t>
            </a:fld>
            <a:endParaRPr lang="en-US" smtClean="0"/>
          </a:p>
        </p:txBody>
      </p:sp>
      <p:pic>
        <p:nvPicPr>
          <p:cNvPr id="11270" name="Picture 9"/>
          <p:cNvPicPr>
            <a:picLocks noChangeAspect="1" noChangeArrowheads="1"/>
          </p:cNvPicPr>
          <p:nvPr/>
        </p:nvPicPr>
        <p:blipFill>
          <a:blip r:embed="rId3"/>
          <a:srcRect/>
          <a:stretch>
            <a:fillRect/>
          </a:stretch>
        </p:blipFill>
        <p:spPr bwMode="auto">
          <a:xfrm>
            <a:off x="5453410" y="3796937"/>
            <a:ext cx="2593312" cy="2625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CFO Contact Information</a:t>
            </a:r>
          </a:p>
        </p:txBody>
      </p:sp>
      <p:sp>
        <p:nvSpPr>
          <p:cNvPr id="16387" name="Content Placeholder 2"/>
          <p:cNvSpPr>
            <a:spLocks noGrp="1"/>
          </p:cNvSpPr>
          <p:nvPr>
            <p:ph idx="1"/>
          </p:nvPr>
        </p:nvSpPr>
        <p:spPr/>
        <p:txBody>
          <a:bodyPr/>
          <a:lstStyle/>
          <a:p>
            <a:r>
              <a:rPr lang="en-US" dirty="0" smtClean="0">
                <a:latin typeface="Franklin Gothic Demi" pitchFamily="34" charset="0"/>
              </a:rPr>
              <a:t>Maureen E. Wylie</a:t>
            </a:r>
            <a:r>
              <a:rPr lang="en-US" dirty="0" smtClean="0"/>
              <a:t/>
            </a:r>
            <a:br>
              <a:rPr lang="en-US" dirty="0" smtClean="0"/>
            </a:br>
            <a:r>
              <a:rPr lang="en-US" dirty="0" smtClean="0"/>
              <a:t>Chief Financial Officer </a:t>
            </a:r>
            <a:br>
              <a:rPr lang="en-US" dirty="0" smtClean="0"/>
            </a:br>
            <a:r>
              <a:rPr lang="en-US" dirty="0" smtClean="0"/>
              <a:t>(202) 482-0917</a:t>
            </a:r>
          </a:p>
          <a:p>
            <a:r>
              <a:rPr lang="en-US" dirty="0" smtClean="0">
                <a:latin typeface="Franklin Gothic Demi" pitchFamily="34" charset="0"/>
              </a:rPr>
              <a:t>Steven I. Gallagher</a:t>
            </a:r>
            <a:r>
              <a:rPr lang="en-US" dirty="0" smtClean="0"/>
              <a:t/>
            </a:r>
            <a:br>
              <a:rPr lang="en-US" dirty="0" smtClean="0"/>
            </a:br>
            <a:r>
              <a:rPr lang="en-US" dirty="0" smtClean="0"/>
              <a:t>Director of NOAA Budget</a:t>
            </a:r>
            <a:br>
              <a:rPr lang="en-US" dirty="0" smtClean="0"/>
            </a:br>
            <a:r>
              <a:rPr lang="en-US" dirty="0" smtClean="0"/>
              <a:t>(202) 482-4977</a:t>
            </a:r>
          </a:p>
          <a:p>
            <a:r>
              <a:rPr lang="en-US" dirty="0" smtClean="0">
                <a:latin typeface="Franklin Gothic Demi" pitchFamily="34" charset="0"/>
              </a:rPr>
              <a:t>Jon P. Alexander</a:t>
            </a:r>
            <a:r>
              <a:rPr lang="en-US" dirty="0" smtClean="0"/>
              <a:t/>
            </a:r>
            <a:br>
              <a:rPr lang="en-US" dirty="0" smtClean="0"/>
            </a:br>
            <a:r>
              <a:rPr lang="en-US" dirty="0" smtClean="0"/>
              <a:t>Director of Finance / Comptroller</a:t>
            </a:r>
            <a:br>
              <a:rPr lang="en-US" dirty="0" smtClean="0"/>
            </a:br>
            <a:r>
              <a:rPr lang="en-US" dirty="0" smtClean="0"/>
              <a:t>(301) 444-2102</a:t>
            </a:r>
          </a:p>
          <a:p>
            <a:endParaRPr lang="en-US" dirty="0" smtClean="0"/>
          </a:p>
          <a:p>
            <a:endParaRPr lang="en-US" dirty="0" smtClean="0"/>
          </a:p>
        </p:txBody>
      </p:sp>
      <p:sp>
        <p:nvSpPr>
          <p:cNvPr id="16388" name="Slide Number Placeholder 3"/>
          <p:cNvSpPr>
            <a:spLocks noGrp="1"/>
          </p:cNvSpPr>
          <p:nvPr>
            <p:ph type="sldNum" sz="quarter" idx="11"/>
          </p:nvPr>
        </p:nvSpPr>
        <p:spPr/>
        <p:txBody>
          <a:bodyPr/>
          <a:lstStyle/>
          <a:p>
            <a:fld id="{A9A05614-9504-416E-9025-CCAEDF87C0BD}" type="slidenum">
              <a:rPr lang="en-US" smtClean="0"/>
              <a:pPr/>
              <a:t>7</a:t>
            </a:fld>
            <a:endParaRPr lang="en-US" smtClean="0"/>
          </a:p>
        </p:txBody>
      </p:sp>
      <p:pic>
        <p:nvPicPr>
          <p:cNvPr id="16389" name="Picture 7" descr="wings_thumb.jpg"/>
          <p:cNvPicPr>
            <a:picLocks noChangeAspect="1"/>
          </p:cNvPicPr>
          <p:nvPr/>
        </p:nvPicPr>
        <p:blipFill>
          <a:blip r:embed="rId3"/>
          <a:srcRect/>
          <a:stretch>
            <a:fillRect/>
          </a:stretch>
        </p:blipFill>
        <p:spPr bwMode="auto">
          <a:xfrm>
            <a:off x="6657994" y="4975132"/>
            <a:ext cx="2238583" cy="1501868"/>
          </a:xfrm>
          <a:prstGeom prst="rect">
            <a:avLst/>
          </a:prstGeom>
          <a:noFill/>
          <a:ln w="9525">
            <a:noFill/>
            <a:miter lim="800000"/>
            <a:headEnd/>
            <a:tailEnd/>
          </a:ln>
        </p:spPr>
      </p:pic>
      <p:pic>
        <p:nvPicPr>
          <p:cNvPr id="16390" name="Picture 9" descr="Star_thumb.jpg"/>
          <p:cNvPicPr>
            <a:picLocks noChangeAspect="1"/>
          </p:cNvPicPr>
          <p:nvPr/>
        </p:nvPicPr>
        <p:blipFill>
          <a:blip r:embed="rId4"/>
          <a:srcRect/>
          <a:stretch>
            <a:fillRect/>
          </a:stretch>
        </p:blipFill>
        <p:spPr bwMode="auto">
          <a:xfrm>
            <a:off x="6656641" y="3272542"/>
            <a:ext cx="2239937" cy="1478846"/>
          </a:xfrm>
          <a:prstGeom prst="rect">
            <a:avLst/>
          </a:prstGeom>
          <a:noFill/>
          <a:ln w="9525">
            <a:noFill/>
            <a:miter lim="800000"/>
            <a:headEnd/>
            <a:tailEnd/>
          </a:ln>
        </p:spPr>
      </p:pic>
      <p:pic>
        <p:nvPicPr>
          <p:cNvPr id="16391" name="Picture 10" descr="seaturtle2.jpg"/>
          <p:cNvPicPr>
            <a:picLocks noChangeAspect="1"/>
          </p:cNvPicPr>
          <p:nvPr/>
        </p:nvPicPr>
        <p:blipFill>
          <a:blip r:embed="rId5"/>
          <a:srcRect/>
          <a:stretch>
            <a:fillRect/>
          </a:stretch>
        </p:blipFill>
        <p:spPr bwMode="auto">
          <a:xfrm>
            <a:off x="6662058" y="1536088"/>
            <a:ext cx="2234520" cy="1535725"/>
          </a:xfrm>
          <a:prstGeom prst="rect">
            <a:avLst/>
          </a:prstGeom>
          <a:noFill/>
          <a:ln w="9525">
            <a:noFill/>
            <a:miter lim="800000"/>
            <a:headEnd/>
            <a:tailEnd/>
          </a:ln>
        </p:spPr>
      </p:pic>
      <p:sp>
        <p:nvSpPr>
          <p:cNvPr id="8" name="Footer Placeholder 7"/>
          <p:cNvSpPr>
            <a:spLocks noGrp="1"/>
          </p:cNvSpPr>
          <p:nvPr>
            <p:ph type="ftr" sz="quarter" idx="10"/>
          </p:nvPr>
        </p:nvSpPr>
        <p:spPr/>
        <p:txBody>
          <a:bodyPr/>
          <a:lstStyle/>
          <a:p>
            <a:pPr>
              <a:defRPr/>
            </a:pPr>
            <a:r>
              <a:rPr lang="en-US" smtClean="0"/>
              <a:t>Office of the Chief Financial Officer (CFO) -- Administratively Confidential</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2&quot; unique_id=&quot;44500&quot;&gt;&lt;object type=&quot;3&quot; unique_id=&quot;44501&quot;&gt;&lt;property id=&quot;20148&quot; value=&quot;5&quot;/&gt;&lt;property id=&quot;20300&quot; value=&quot;Slide 1 - &amp;quot;Office of the Chief Financial Officer (CFO)&amp;#x0D;&amp;#x0A;Providing Essential Financial Management Services &amp;quot;&quot;/&gt;&lt;property id=&quot;20307&quot; value=&quot;256&quot;/&gt;&lt;/object&gt;&lt;object type=&quot;3&quot; unique_id=&quot;44502&quot;&gt;&lt;property id=&quot;20148&quot; value=&quot;5&quot;/&gt;&lt;property id=&quot;20300&quot; value=&quot;Slide 2 - &amp;quot;Chief Financial Officer&amp;quot;&quot;/&gt;&lt;property id=&quot;20307&quot; value=&quot;258&quot;/&gt;&lt;/object&gt;&lt;object type=&quot;3&quot; unique_id=&quot;44503&quot;&gt;&lt;property id=&quot;20148&quot; value=&quot;5&quot;/&gt;&lt;property id=&quot;20300&quot; value=&quot;Slide 3 - &amp;quot;Who We Are:  &amp;#x0D;&amp;#x0A;CFO Leadership&amp;quot;&quot;/&gt;&lt;property id=&quot;20307&quot; value=&quot;281&quot;/&gt;&lt;/object&gt;&lt;object type=&quot;3&quot; unique_id=&quot;44504&quot;&gt;&lt;property id=&quot;20148&quot; value=&quot;5&quot;/&gt;&lt;property id=&quot;20300&quot; value=&quot;Slide 4 - &amp;quot;CFO Organizational Structure&amp;quot;&quot;/&gt;&lt;property id=&quot;20307&quot; value=&quot;257&quot;/&gt;&lt;/object&gt;&lt;object type=&quot;3&quot; unique_id=&quot;44505&quot;&gt;&lt;property id=&quot;20148&quot; value=&quot;5&quot;/&gt;&lt;property id=&quot;20300&quot; value=&quot;Slide 5 - &amp;quot;NOAA Budget Office (NBO)&amp;quot;&quot;/&gt;&lt;property id=&quot;20307&quot; value=&quot;259&quot;/&gt;&lt;/object&gt;&lt;object type=&quot;3&quot; unique_id=&quot;44507&quot;&gt;&lt;property id=&quot;20148&quot; value=&quot;5&quot;/&gt;&lt;property id=&quot;20300&quot; value=&quot;Slide 6 - &amp;quot;NOAA Finance Office (NFO)&amp;quot;&quot;/&gt;&lt;property id=&quot;20307&quot; value=&quot;261&quot;/&gt;&lt;/object&gt;&lt;object type=&quot;3&quot; unique_id=&quot;44509&quot;&gt;&lt;property id=&quot;20148&quot; value=&quot;5&quot;/&gt;&lt;property id=&quot;20300&quot; value=&quot;Slide 7 - &amp;quot;Historical NOAA Budget Trends&amp;#x0D;&amp;#x0A;Appropriations in Billions&amp;quot;&quot;/&gt;&lt;property id=&quot;20307&quot; value=&quot;276&quot;/&gt;&lt;/object&gt;&lt;object type=&quot;3&quot; unique_id=&quot;44510&quot;&gt;&lt;property id=&quot;20148&quot; value=&quot;5&quot;/&gt;&lt;property id=&quot;20300&quot; value=&quot;Slide 8 - &amp;quot;FY2010 &amp;#x0D;&amp;#x0A;DOC Budget Overview&amp;quot;&quot;/&gt;&lt;property id=&quot;20307&quot; value=&quot;277&quot;/&gt;&lt;/object&gt;&lt;object type=&quot;3&quot; unique_id=&quot;44511&quot;&gt;&lt;property id=&quot;20148&quot; value=&quot;5&quot;/&gt;&lt;property id=&quot;20300&quot; value=&quot;Slide 9 - &amp;quot;FY 2010 &amp;#x0D;&amp;#x0A;Budget Summary by Line Office&amp;quot;&quot;/&gt;&lt;property id=&quot;20307&quot; value=&quot;278&quot;/&gt;&lt;/object&gt;&lt;object type=&quot;3&quot; unique_id=&quot;44514&quot;&gt;&lt;property id=&quot;20148&quot; value=&quot;5&quot;/&gt;&lt;property id=&quot;20300&quot; value=&quot;Slide 10 - &amp;quot;CFO Contact Information&amp;quot;&quot;/&gt;&lt;property id=&quot;20307&quot; value=&quot;279&quot;/&gt;&lt;/object&gt;&lt;/object&gt;&lt;object type=&quot;8&quot; unique_id=&quot;44530&quot;&gt;&lt;/object&gt;&lt;/object&gt;&lt;/database&gt;"/>
  <p:tag name="SECTOMILLISECCONVERTED" val="1"/>
</p:tagLst>
</file>

<file path=ppt/theme/theme1.xml><?xml version="1.0" encoding="utf-8"?>
<a:theme xmlns:a="http://schemas.openxmlformats.org/drawingml/2006/main" name="luxton_EnergyBriefing">
  <a:themeElements>
    <a:clrScheme name="Edited Multi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Words>
  <Application>Microsoft Office PowerPoint</Application>
  <PresentationFormat>On-screen Show (4:3)</PresentationFormat>
  <Paragraphs>86</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Franklin Gothic Heavy</vt:lpstr>
      <vt:lpstr>Franklin Gothic Medium Cond</vt:lpstr>
      <vt:lpstr>Franklin Gothic Demi</vt:lpstr>
      <vt:lpstr>Franklin Gothic Medium</vt:lpstr>
      <vt:lpstr>Franklin Gothic Demi Cond</vt:lpstr>
      <vt:lpstr>SolexRegularLining</vt:lpstr>
      <vt:lpstr>SolexBlackLiningItalic</vt:lpstr>
      <vt:lpstr>Franklin Gothic Book</vt:lpstr>
      <vt:lpstr>luxton_EnergyBriefing</vt:lpstr>
      <vt:lpstr>Office of the Chief Financial Officer (CFO) Providing Essential Financial Management Services </vt:lpstr>
      <vt:lpstr>Chief Financial Officer</vt:lpstr>
      <vt:lpstr>Who We Are:   CFO Leadership</vt:lpstr>
      <vt:lpstr>CFO Organizational Structure</vt:lpstr>
      <vt:lpstr>NOAA Budget Office (NBO)</vt:lpstr>
      <vt:lpstr>NOAA Finance Office (NFO)</vt:lpstr>
      <vt:lpstr>CFO Contact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2008-11-07T21:06:24Z</dcterms:created>
  <dcterms:modified xsi:type="dcterms:W3CDTF">2009-01-26T18:08:17Z</dcterms:modified>
</cp:coreProperties>
</file>