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60" r:id="rId5"/>
    <p:sldId id="261" r:id="rId6"/>
    <p:sldId id="268" r:id="rId7"/>
    <p:sldId id="267" r:id="rId8"/>
    <p:sldId id="269" r:id="rId9"/>
    <p:sldId id="262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685" autoAdjust="0"/>
  </p:normalViewPr>
  <p:slideViewPr>
    <p:cSldViewPr>
      <p:cViewPr varScale="1">
        <p:scale>
          <a:sx n="78" d="100"/>
          <a:sy n="78" d="100"/>
        </p:scale>
        <p:origin x="-45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ABCE3A-A133-4149-BE64-484B1E437F35}" type="datetimeFigureOut">
              <a:rPr lang="en-US"/>
              <a:pPr>
                <a:defRPr/>
              </a:pPr>
              <a:t>2/13/2009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162B87-221C-48E0-95F0-B58B70CF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E6148-03B6-4F78-B484-FE848EAB7E2A}" type="datetimeFigureOut">
              <a:rPr lang="en-US"/>
              <a:pPr>
                <a:defRPr/>
              </a:pPr>
              <a:t>2/13/2009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1351BB-EC04-43A0-98A5-685A396B0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GRACE provides 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acurate</a:t>
            </a:r>
            <a:r>
              <a:rPr lang="en-US" baseline="0" dirty="0" smtClean="0"/>
              <a:t> backbone on which to build, but it cannot provide a model by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351BB-EC04-43A0-98A5-685A396B07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bubbly features reflect the higher resolution in EGM08 (361-2190)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larger scale features represent significant changes in the reference earth gravity model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Note that the most extreme features occur in the mountainous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351BB-EC04-43A0-98A5-685A396B07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351BB-EC04-43A0-98A5-685A396B07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can’t figure out your elevation from the </a:t>
            </a:r>
            <a:r>
              <a:rPr lang="en-US" dirty="0" err="1" smtClean="0"/>
              <a:t>topo</a:t>
            </a:r>
            <a:r>
              <a:rPr lang="en-US" dirty="0" smtClean="0"/>
              <a:t> map to better than 50 meters, we can’t use that</a:t>
            </a:r>
            <a:r>
              <a:rPr lang="en-US" baseline="0" dirty="0" smtClean="0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351BB-EC04-43A0-98A5-685A396B07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extreme departures in the mountains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351BB-EC04-43A0-98A5-685A396B07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 real surprise, most values are in the mountains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351BB-EC04-43A0-98A5-685A396B07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Note that there are now significant gaps in the mountains.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is a trade off between coverage and quality.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Keep in mind that the DEM will also provide short wavelength gravity field information.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Hence, it is better to drop suspect surface gravity to reduce the impact on the final geoid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351BB-EC04-43A0-98A5-685A396B07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OAA_Banner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GS_Banner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02613" y="0"/>
            <a:ext cx="941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D1F4-40EC-4F86-9A2F-06DD75E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82038" y="1676400"/>
            <a:ext cx="461962" cy="3211513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421E-41FE-4609-9FF5-E465F281C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82038" y="1676400"/>
            <a:ext cx="461962" cy="3211513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0BFCB-B354-406B-A1AB-B9EA982B4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A679-62DD-4EF0-BC36-21B88C80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4B9F-8DB1-4EA0-BCFC-1DE2218D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7CEA-5888-4FC2-974F-68C5E795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EC1E-4025-46B4-978B-657D18DF3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52DA-63AC-4429-ABE7-C5A5583B5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C2F5-55A9-4E8D-9FDE-8375E62F5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250F-4D34-4973-BDE7-142C843D9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95600" y="0"/>
            <a:ext cx="3303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NOAA’s National Geodetic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5BB4-2CC0-42BD-A5B5-F424A7AB4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B67F6-EA1E-43FF-A835-3C368434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USGG2009 &amp; GEOID09: New geoid height models for surveying/GIS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ACSM-MARLS-UCLS-WFPS Conference 2009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 FEB 2009   Salt Lake City, UT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Elevation Models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419600"/>
          </a:xfrm>
        </p:spPr>
        <p:txBody>
          <a:bodyPr/>
          <a:lstStyle/>
          <a:p>
            <a:r>
              <a:rPr lang="en-US" dirty="0"/>
              <a:t>Current geoid height models </a:t>
            </a:r>
            <a:r>
              <a:rPr lang="en-US" dirty="0" smtClean="0"/>
              <a:t>mainly use </a:t>
            </a:r>
            <a:r>
              <a:rPr lang="en-US" dirty="0"/>
              <a:t>30”</a:t>
            </a:r>
          </a:p>
          <a:p>
            <a:r>
              <a:rPr lang="en-US" dirty="0"/>
              <a:t>Many denser data sets are </a:t>
            </a:r>
            <a:r>
              <a:rPr lang="en-US" dirty="0" smtClean="0"/>
              <a:t>available </a:t>
            </a:r>
            <a:r>
              <a:rPr lang="en-US" dirty="0"/>
              <a:t>(1” </a:t>
            </a:r>
            <a:r>
              <a:rPr lang="en-US" dirty="0" smtClean="0"/>
              <a:t>&amp; 3</a:t>
            </a:r>
            <a:r>
              <a:rPr lang="en-US" dirty="0"/>
              <a:t>”)</a:t>
            </a:r>
          </a:p>
          <a:p>
            <a:r>
              <a:rPr lang="en-US" dirty="0"/>
              <a:t>They don’t all necessarily agree though</a:t>
            </a:r>
          </a:p>
          <a:p>
            <a:r>
              <a:rPr lang="en-US" dirty="0"/>
              <a:t>DEM’s or DTED’s model the </a:t>
            </a:r>
            <a:r>
              <a:rPr lang="en-US" dirty="0" smtClean="0"/>
              <a:t>high frequency part of </a:t>
            </a:r>
            <a:r>
              <a:rPr lang="en-US" dirty="0"/>
              <a:t>the gravity </a:t>
            </a:r>
            <a:r>
              <a:rPr lang="en-US" dirty="0" smtClean="0"/>
              <a:t>field</a:t>
            </a:r>
            <a:endParaRPr lang="en-US" dirty="0"/>
          </a:p>
          <a:p>
            <a:r>
              <a:rPr lang="en-US" dirty="0"/>
              <a:t>Need to be consistent across all </a:t>
            </a:r>
            <a:r>
              <a:rPr lang="en-US" dirty="0" smtClean="0"/>
              <a:t>boundaries, particularly national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Why not use National DEM’s only?</a:t>
            </a:r>
          </a:p>
        </p:txBody>
      </p:sp>
      <p:pic>
        <p:nvPicPr>
          <p:cNvPr id="23557" name="Picture 5" descr="SRTM_NED_diff_47_50_235_240_corrected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447675"/>
            <a:ext cx="8229600" cy="6410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SRTM_30sec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9144000" cy="5354638"/>
          </a:xfrm>
          <a:noFill/>
          <a:ln/>
        </p:spPr>
      </p:pic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2000" dirty="0"/>
              <a:t>Final terrain model (</a:t>
            </a:r>
            <a:r>
              <a:rPr lang="en-US" sz="2000" dirty="0" err="1"/>
              <a:t>downsampled</a:t>
            </a:r>
            <a:r>
              <a:rPr lang="en-US" sz="2000" dirty="0"/>
              <a:t>) for geoid calculations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733800" y="621665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 there are literally billions of points at 3” (90 m) spacing, which must be calculated each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Gravity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1.3 million surface gravity observations!</a:t>
            </a:r>
          </a:p>
          <a:p>
            <a:r>
              <a:rPr lang="en-US" dirty="0" smtClean="0"/>
              <a:t>… collected up to 60 years ago</a:t>
            </a:r>
          </a:p>
          <a:p>
            <a:r>
              <a:rPr lang="en-US" dirty="0" smtClean="0"/>
              <a:t>… by many different personnel</a:t>
            </a:r>
          </a:p>
          <a:p>
            <a:r>
              <a:rPr lang="en-US" dirty="0" smtClean="0"/>
              <a:t>… using various equipment and techniques</a:t>
            </a:r>
          </a:p>
          <a:p>
            <a:r>
              <a:rPr lang="en-US" dirty="0" smtClean="0"/>
              <a:t>… with most of the metadata unknown</a:t>
            </a:r>
          </a:p>
          <a:p>
            <a:r>
              <a:rPr lang="en-US" dirty="0" smtClean="0"/>
              <a:t>This leaves in doubt the overall accuracy of geoid models derived from such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Method of Filtering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consistent set of values is desired to check for outliers in the NGSIDB gravity</a:t>
            </a:r>
          </a:p>
          <a:p>
            <a:r>
              <a:rPr lang="en-US" dirty="0" smtClean="0"/>
              <a:t>Ultimately, GRAV-D will serve this function</a:t>
            </a:r>
          </a:p>
          <a:p>
            <a:r>
              <a:rPr lang="en-US" dirty="0" smtClean="0"/>
              <a:t>However, EGM08 can serve in the interim</a:t>
            </a:r>
          </a:p>
          <a:p>
            <a:r>
              <a:rPr lang="en-US" dirty="0" smtClean="0"/>
              <a:t>After some outlier analysis, values in excess of +/-16 </a:t>
            </a:r>
            <a:r>
              <a:rPr lang="en-US" dirty="0" err="1" smtClean="0"/>
              <a:t>mgals</a:t>
            </a:r>
            <a:r>
              <a:rPr lang="en-US" dirty="0" smtClean="0"/>
              <a:t> will be dropped (3 sigma: 99%)</a:t>
            </a:r>
          </a:p>
          <a:p>
            <a:r>
              <a:rPr lang="en-US" dirty="0" smtClean="0"/>
              <a:t>Using 0.3086 </a:t>
            </a:r>
            <a:r>
              <a:rPr lang="en-US" dirty="0" err="1" smtClean="0"/>
              <a:t>mgal</a:t>
            </a:r>
            <a:r>
              <a:rPr lang="en-US" dirty="0" smtClean="0"/>
              <a:t>/meter as a metric, this implies elevation errors of +/- 50 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Gravity Coverage </a:t>
            </a:r>
            <a:br>
              <a:rPr lang="en-US" dirty="0" smtClean="0"/>
            </a:br>
            <a:r>
              <a:rPr lang="en-US" sz="2000" dirty="0" smtClean="0"/>
              <a:t>Shown are the differences between NGSIDB value and EGM08 model</a:t>
            </a:r>
            <a:endParaRPr lang="en-US" sz="2000" dirty="0"/>
          </a:p>
        </p:txBody>
      </p:sp>
      <p:pic>
        <p:nvPicPr>
          <p:cNvPr id="7" name="Content Placeholder 6" descr="Residual_Free_Air_Anomalies_WRT_EGM08_to_2190_color_scale_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Rejected NGSIDB Data</a:t>
            </a:r>
            <a:endParaRPr lang="en-US" dirty="0"/>
          </a:p>
        </p:txBody>
      </p:sp>
      <p:pic>
        <p:nvPicPr>
          <p:cNvPr id="7" name="Content Placeholder 6" descr="Residual_Free_Air_Anomalies_WRT_EGM08_to_2190_gt_3sigm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Retained NGSIDB Data</a:t>
            </a:r>
            <a:endParaRPr lang="en-US" dirty="0"/>
          </a:p>
        </p:txBody>
      </p:sp>
      <p:pic>
        <p:nvPicPr>
          <p:cNvPr id="7" name="Content Placeholder 6" descr="Residual_Free_Air_Anomalies_WRT_EGM08_to_2190_lt_3sigm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Gravimetric Geoid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the same techniques as before</a:t>
            </a:r>
          </a:p>
          <a:p>
            <a:r>
              <a:rPr lang="en-US" dirty="0" smtClean="0"/>
              <a:t>Changes in theory primarily relate to a more rigorous downward continuation</a:t>
            </a:r>
          </a:p>
          <a:p>
            <a:r>
              <a:rPr lang="en-US" dirty="0" smtClean="0"/>
              <a:t>Biggest changes result from change in reference model and better screening of surface gravity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USGG2009 (Beta)</a:t>
            </a:r>
            <a:endParaRPr lang="en-US" dirty="0"/>
          </a:p>
        </p:txBody>
      </p:sp>
      <p:pic>
        <p:nvPicPr>
          <p:cNvPr id="7" name="Content Placeholder 6" descr="USGG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151" y="1600200"/>
            <a:ext cx="640569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Geoid Research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Daniel R. Roman, Ph.D., NGS, GRD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Dan.Roman@noaa.gov, 301-713-3202 x161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Yan Min Wang, Ph.D., NGS, GRD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Jarir</a:t>
            </a:r>
            <a:r>
              <a:rPr lang="en-US" dirty="0" smtClean="0"/>
              <a:t> </a:t>
            </a:r>
            <a:r>
              <a:rPr lang="en-US" dirty="0" err="1" smtClean="0"/>
              <a:t>Saleh</a:t>
            </a:r>
            <a:r>
              <a:rPr lang="en-US" dirty="0" smtClean="0"/>
              <a:t>, ERT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Xiaopeng</a:t>
            </a:r>
            <a:r>
              <a:rPr lang="en-US" dirty="0" smtClean="0"/>
              <a:t> Li, Ph.D., ERT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William </a:t>
            </a:r>
            <a:r>
              <a:rPr lang="en-US" dirty="0" err="1" smtClean="0"/>
              <a:t>Waickman</a:t>
            </a:r>
            <a:r>
              <a:rPr lang="en-US" dirty="0" smtClean="0"/>
              <a:t>, NGS, SDD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http://www.ngs.noaa.gov/GEOID/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 FEB 2009   Salt Lake City, 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ACSM-MARLS-UCLS-WFPS Conference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6CA5B-BF8C-4631-9683-D2B3A5265E8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USGG2009 – USGG2003</a:t>
            </a:r>
            <a:endParaRPr lang="en-US" dirty="0"/>
          </a:p>
        </p:txBody>
      </p:sp>
      <p:pic>
        <p:nvPicPr>
          <p:cNvPr id="7" name="Content Placeholder 6" descr="Diff_USGG09_minus_USGG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151" y="1600200"/>
            <a:ext cx="640569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USGG2009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changes due to use of EGM08, improved gravity filtering, consistent DEM’s, and refine modeling techniques</a:t>
            </a:r>
          </a:p>
          <a:p>
            <a:r>
              <a:rPr lang="en-US" dirty="0" smtClean="0"/>
              <a:t>Evaluation continues on the level to which EGM08 will be adopted</a:t>
            </a:r>
          </a:p>
          <a:p>
            <a:r>
              <a:rPr lang="en-US" dirty="0" smtClean="0"/>
              <a:t>Final model will be released next May</a:t>
            </a:r>
          </a:p>
          <a:p>
            <a:r>
              <a:rPr lang="en-US" dirty="0" smtClean="0"/>
              <a:t>Format will be the same as before</a:t>
            </a:r>
          </a:p>
          <a:p>
            <a:r>
              <a:rPr lang="en-US" dirty="0" smtClean="0"/>
              <a:t>Additional coverage for outlying territories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Shop Outline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Gravimetric Geoid Development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60 minute presentation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30 minute break and Q&amp;A period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Hybrid Geoid Development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60 minute presentation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30 minute break and Q&amp;A period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Summary and Outlook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30 minute presentation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30 minute break and Q&amp;A period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4B2E-F0A7-4BC6-8431-7DF7741BF48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Gravimetric Geoid Development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Background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Reference Field Models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Digital </a:t>
            </a:r>
            <a:r>
              <a:rPr lang="en-US" dirty="0" smtClean="0"/>
              <a:t>Elevation Models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Surface Gravity Data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Gravity </a:t>
            </a:r>
            <a:r>
              <a:rPr lang="en-US" dirty="0" smtClean="0"/>
              <a:t>to Geoid Methodology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Beta USGG2009 Model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Final USGG2009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55867-4262-4EF7-96CD-CD90E1032B1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United States Gravimetric Geoid (USGG) models are developed from a reference model, surface gravity data, &amp; terrain models</a:t>
            </a:r>
          </a:p>
          <a:p>
            <a:r>
              <a:rPr lang="en-US" dirty="0" smtClean="0"/>
              <a:t>These models provide a  ready transformation between easily obtained (GPS) ellipsoidal heights &amp; more practical orthometric heights</a:t>
            </a:r>
          </a:p>
          <a:p>
            <a:r>
              <a:rPr lang="en-US" dirty="0" smtClean="0"/>
              <a:t>Currently, these models are used for scientific studies &amp; as bases for hybrid geoids (</a:t>
            </a:r>
            <a:r>
              <a:rPr lang="en-US" dirty="0" err="1" smtClean="0"/>
              <a:t>GEOIDxx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Several advances have been made recently</a:t>
            </a:r>
          </a:p>
          <a:p>
            <a:r>
              <a:rPr lang="en-US" dirty="0" smtClean="0"/>
              <a:t>Reference models simplify modeling by removing most of the signal</a:t>
            </a:r>
          </a:p>
          <a:p>
            <a:r>
              <a:rPr lang="en-US" dirty="0" smtClean="0"/>
              <a:t>Processing errors on the residual signal produce proportionally smaller overall errors</a:t>
            </a:r>
          </a:p>
          <a:p>
            <a:r>
              <a:rPr lang="en-US" dirty="0" smtClean="0"/>
              <a:t>GRACE mission provides a global Earth Gravity Model (GGM03S) that uses </a:t>
            </a:r>
            <a:r>
              <a:rPr lang="en-US" i="1" dirty="0" smtClean="0"/>
              <a:t>no</a:t>
            </a:r>
            <a:r>
              <a:rPr lang="en-US" dirty="0" smtClean="0"/>
              <a:t> surface data</a:t>
            </a:r>
          </a:p>
          <a:p>
            <a:r>
              <a:rPr lang="en-US" dirty="0" smtClean="0"/>
              <a:t>EGM2008 was developed by NGA using GRACE and a robust global gravity database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 Satellite Gravity Mission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28600" y="4724400"/>
            <a:ext cx="8610600" cy="1752600"/>
          </a:xfrm>
        </p:spPr>
        <p:txBody>
          <a:bodyPr/>
          <a:lstStyle/>
          <a:p>
            <a:r>
              <a:rPr lang="en-US" dirty="0" smtClean="0"/>
              <a:t>http://www.csr.utexas.edu/grace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GRACE data alone comprise the GGM03S model, which is cm-level accurate - but only at a 300 km scale!</a:t>
            </a:r>
            <a:endParaRPr lang="en-US" dirty="0"/>
          </a:p>
        </p:txBody>
      </p:sp>
      <p:pic>
        <p:nvPicPr>
          <p:cNvPr id="10" name="Content Placeholder 9" descr="GRA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" y="2743200"/>
            <a:ext cx="4040188" cy="1864702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114800" cy="3916362"/>
          </a:xfrm>
        </p:spPr>
        <p:txBody>
          <a:bodyPr/>
          <a:lstStyle/>
          <a:p>
            <a:r>
              <a:rPr lang="en-US" dirty="0" smtClean="0"/>
              <a:t>GRACE, twin satellites launched in March 2002, are making detailed measurements of Earth's gravity field which will lead to discoveries about gravity and Earth's natural systems. These discoveries could have far-reaching benefits to society and the world's population.</a:t>
            </a:r>
            <a:endParaRPr lang="en-US" dirty="0"/>
          </a:p>
        </p:txBody>
      </p:sp>
      <p:pic>
        <p:nvPicPr>
          <p:cNvPr id="15" name="Content Placeholder 14" descr="titlebar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81000" y="1524000"/>
            <a:ext cx="4041775" cy="6612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EGM2008: Earth Gravity Model 2008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dirty="0" smtClean="0"/>
              <a:t>GRACE data</a:t>
            </a:r>
          </a:p>
          <a:p>
            <a:r>
              <a:rPr lang="en-US" dirty="0" smtClean="0"/>
              <a:t>Evaluating the extent to which we’ll adopt it</a:t>
            </a:r>
          </a:p>
          <a:p>
            <a:r>
              <a:rPr lang="en-US" dirty="0" smtClean="0"/>
              <a:t>Uses much the same surface data that we </a:t>
            </a:r>
            <a:r>
              <a:rPr lang="en-US" dirty="0" smtClean="0"/>
              <a:t>hold</a:t>
            </a:r>
          </a:p>
          <a:p>
            <a:r>
              <a:rPr lang="en-US" dirty="0" smtClean="0"/>
              <a:t>Global in coverage but only to 20 km resolution (maybe)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http</a:t>
            </a:r>
            <a:r>
              <a:rPr lang="en-US" sz="2000" dirty="0" smtClean="0"/>
              <a:t>://earth-info.nga.mil/GandG/wgs84/gravitymod/egm2008/index.html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CEC1E-4025-46B4-978B-657D18DF34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</a:t>
            </a:r>
            <a:r>
              <a:rPr lang="en-US" dirty="0" smtClean="0"/>
              <a:t>ce in </a:t>
            </a:r>
            <a:r>
              <a:rPr lang="en-US" dirty="0" smtClean="0"/>
              <a:t>Reference </a:t>
            </a:r>
            <a:r>
              <a:rPr lang="en-US" dirty="0" smtClean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pic>
        <p:nvPicPr>
          <p:cNvPr id="7" name="Content Placeholder 6" descr="EGM08_EGM96_diff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151" y="1600200"/>
            <a:ext cx="640569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ACSM-MARLS-UCLS-WFPS Conference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679-62DD-4EF0-BC36-21B88C8009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1042</Words>
  <Application>Microsoft Office PowerPoint</Application>
  <PresentationFormat>On-screen Show (4:3)</PresentationFormat>
  <Paragraphs>159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USGG2009 &amp; GEOID09: New geoid height models for surveying/GIS</vt:lpstr>
      <vt:lpstr>Geoid Research Team</vt:lpstr>
      <vt:lpstr>Work Shop Outline</vt:lpstr>
      <vt:lpstr>Gravimetric Geoid Development</vt:lpstr>
      <vt:lpstr>Background</vt:lpstr>
      <vt:lpstr>Reference Models</vt:lpstr>
      <vt:lpstr>GRACE Satellite Gravity Mission</vt:lpstr>
      <vt:lpstr>EGM2008: Earth Gravity Model 2008</vt:lpstr>
      <vt:lpstr>Difference in Reference Models</vt:lpstr>
      <vt:lpstr>Digital Elevation Models</vt:lpstr>
      <vt:lpstr>Why not use National DEM’s only?</vt:lpstr>
      <vt:lpstr>Final terrain model (downsampled) for geoid calculations</vt:lpstr>
      <vt:lpstr>Surface Gravity Observations</vt:lpstr>
      <vt:lpstr>A Method of Filtering is Needed</vt:lpstr>
      <vt:lpstr>Extent of Gravity Coverage  Shown are the differences between NGSIDB value and EGM08 model</vt:lpstr>
      <vt:lpstr>Rejected NGSIDB Data</vt:lpstr>
      <vt:lpstr>Retained NGSIDB Data</vt:lpstr>
      <vt:lpstr>Gravimetric Geoid Modeling</vt:lpstr>
      <vt:lpstr>USGG2009 (Beta)</vt:lpstr>
      <vt:lpstr>USGG2009 – USGG2003</vt:lpstr>
      <vt:lpstr>Summary of the USGG2009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Gravimetric Geoid Modeling</dc:title>
  <dc:creator>dan.roman</dc:creator>
  <cp:lastModifiedBy>dan.roman</cp:lastModifiedBy>
  <cp:revision>28</cp:revision>
  <dcterms:created xsi:type="dcterms:W3CDTF">2009-02-12T21:11:32Z</dcterms:created>
  <dcterms:modified xsi:type="dcterms:W3CDTF">2009-02-13T20:11:41Z</dcterms:modified>
</cp:coreProperties>
</file>