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61" r:id="rId5"/>
    <p:sldId id="265" r:id="rId6"/>
    <p:sldId id="277" r:id="rId7"/>
    <p:sldId id="273" r:id="rId8"/>
    <p:sldId id="263" r:id="rId9"/>
    <p:sldId id="284" r:id="rId10"/>
    <p:sldId id="288" r:id="rId11"/>
    <p:sldId id="290" r:id="rId12"/>
    <p:sldId id="289" r:id="rId13"/>
    <p:sldId id="281" r:id="rId14"/>
    <p:sldId id="266"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205FB"/>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p:scale>
          <a:sx n="100" d="100"/>
          <a:sy n="100" d="100"/>
        </p:scale>
        <p:origin x="-732"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27D956-2641-40D2-ABB0-AC8F8D543E4F}" type="datetimeFigureOut">
              <a:rPr lang="en-US"/>
              <a:pPr>
                <a:defRPr/>
              </a:pPr>
              <a:t>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510FE53-312E-47D9-B386-AE8D9EDC4A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AFD2E5-C525-4BFC-B3BA-D57844C89F37}" type="slidenum">
              <a:rPr lang="en-US" altLang="ja-JP">
                <a:cs typeface="ＭＳ Ｐゴシック"/>
              </a:rPr>
              <a:pPr fontAlgn="base">
                <a:spcBef>
                  <a:spcPct val="0"/>
                </a:spcBef>
                <a:spcAft>
                  <a:spcPct val="0"/>
                </a:spcAft>
              </a:pPr>
              <a:t>6</a:t>
            </a:fld>
            <a:endParaRPr lang="en-US" altLang="ja-JP">
              <a:cs typeface="ＭＳ Ｐゴシック"/>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smtClean="0">
              <a:latin typeface="Times New Roman" pitchFamily="18" charset="0"/>
              <a:ea typeface="ＭＳ Ｐ明朝"/>
              <a:cs typeface="ＭＳ Ｐ明朝"/>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543C55-FF29-4F28-A64A-6A04630BF48F}" type="slidenum">
              <a:rPr lang="en-US" altLang="ja-JP">
                <a:cs typeface="ＭＳ Ｐゴシック"/>
              </a:rPr>
              <a:pPr fontAlgn="base">
                <a:spcBef>
                  <a:spcPct val="0"/>
                </a:spcBef>
                <a:spcAft>
                  <a:spcPct val="0"/>
                </a:spcAft>
              </a:pPr>
              <a:t>10</a:t>
            </a:fld>
            <a:endParaRPr lang="en-US" altLang="ja-JP">
              <a:cs typeface="ＭＳ Ｐゴシック"/>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cs typeface="ＭＳ Ｐゴシック"/>
              </a:rPr>
              <a:t>This is an observed track of typhoon JANGMI. ( JANGMI was formed around the west of Mariana islands on 12UTC 24</a:t>
            </a:r>
            <a:r>
              <a:rPr lang="en-US" altLang="ja-JP" baseline="30000" smtClean="0">
                <a:cs typeface="ＭＳ Ｐゴシック"/>
              </a:rPr>
              <a:t>th</a:t>
            </a:r>
            <a:r>
              <a:rPr lang="en-US" altLang="ja-JP" smtClean="0">
                <a:cs typeface="ＭＳ Ｐゴシック"/>
              </a:rPr>
              <a:t> September 2008. It developed rapidly and moved northwestward. After landing on Taiwan island, it recurved to northward and northeastward, and transformed to an extra-tropical cyclone south of Kyushu island on 00UTC 1</a:t>
            </a:r>
            <a:r>
              <a:rPr lang="en-US" altLang="ja-JP" baseline="30000" smtClean="0">
                <a:cs typeface="ＭＳ Ｐゴシック"/>
              </a:rPr>
              <a:t>st</a:t>
            </a:r>
            <a:r>
              <a:rPr lang="en-US" altLang="ja-JP" smtClean="0">
                <a:cs typeface="ＭＳ Ｐゴシック"/>
              </a:rPr>
              <a:t> October 2008. )</a:t>
            </a:r>
          </a:p>
          <a:p>
            <a:pPr>
              <a:spcBef>
                <a:spcPct val="0"/>
              </a:spcBef>
            </a:pPr>
            <a:r>
              <a:rPr lang="en-US" altLang="ja-JP" smtClean="0">
                <a:cs typeface="ＭＳ Ｐゴシック"/>
              </a:rPr>
              <a:t>And, these plots are the special observations targeted for JANGMI. Blue marks are observations conducted before the recurvature. And, green marks are these conducted after the recurvature. Circles denote dropwindsonde observations, triangles denote special upper sounding observations from research vessels, and stars denote upper sounding observations from JMA observatories.</a:t>
            </a:r>
          </a:p>
          <a:p>
            <a:pPr>
              <a:spcBef>
                <a:spcPct val="0"/>
              </a:spcBef>
            </a:pPr>
            <a:endParaRPr lang="en-US" altLang="ja-JP" smtClean="0">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FE08D-FF51-4F96-8461-8F9C22B7D454}" type="slidenum">
              <a:rPr lang="en-US" altLang="ja-JP">
                <a:cs typeface="ＭＳ Ｐゴシック"/>
              </a:rPr>
              <a:pPr fontAlgn="base">
                <a:spcBef>
                  <a:spcPct val="0"/>
                </a:spcBef>
                <a:spcAft>
                  <a:spcPct val="0"/>
                </a:spcAft>
              </a:pPr>
              <a:t>11</a:t>
            </a:fld>
            <a:endParaRPr lang="en-US" altLang="ja-JP">
              <a:cs typeface="ＭＳ Ｐゴシック"/>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cs typeface="ＭＳ Ｐゴシック"/>
              </a:rPr>
              <a:t>This is an observed track of typhoon JANGMI. ( JANGMI was formed around the west of Mariana islands on 12UTC 24</a:t>
            </a:r>
            <a:r>
              <a:rPr lang="en-US" altLang="ja-JP" baseline="30000" smtClean="0">
                <a:cs typeface="ＭＳ Ｐゴシック"/>
              </a:rPr>
              <a:t>th</a:t>
            </a:r>
            <a:r>
              <a:rPr lang="en-US" altLang="ja-JP" smtClean="0">
                <a:cs typeface="ＭＳ Ｐゴシック"/>
              </a:rPr>
              <a:t> September 2008. It developed rapidly and moved northwestward. After landing on Taiwan island, it recurved to northward and northeastward, and transformed to an extra-tropical cyclone south of Kyushu island on 00UTC 1</a:t>
            </a:r>
            <a:r>
              <a:rPr lang="en-US" altLang="ja-JP" baseline="30000" smtClean="0">
                <a:cs typeface="ＭＳ Ｐゴシック"/>
              </a:rPr>
              <a:t>st</a:t>
            </a:r>
            <a:r>
              <a:rPr lang="en-US" altLang="ja-JP" smtClean="0">
                <a:cs typeface="ＭＳ Ｐゴシック"/>
              </a:rPr>
              <a:t> October 2008. )</a:t>
            </a:r>
          </a:p>
          <a:p>
            <a:pPr>
              <a:spcBef>
                <a:spcPct val="0"/>
              </a:spcBef>
            </a:pPr>
            <a:r>
              <a:rPr lang="en-US" altLang="ja-JP" smtClean="0">
                <a:cs typeface="ＭＳ Ｐゴシック"/>
              </a:rPr>
              <a:t>And, these plots are the special observations targeted for JANGMI. Blue marks are observations conducted before the recurvature. And, green marks are these conducted after the recurvature. Circles denote dropwindsonde observations, triangles denote special upper sounding observations from research vessels, and stars denote upper sounding observations from JMA observatories.</a:t>
            </a:r>
          </a:p>
          <a:p>
            <a:pPr>
              <a:spcBef>
                <a:spcPct val="0"/>
              </a:spcBef>
            </a:pPr>
            <a:endParaRPr lang="en-US" altLang="ja-JP" smtClean="0">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D28B16-FC56-4418-AEB7-E5B3EF3A9AAF}" type="slidenum">
              <a:rPr lang="en-US" altLang="ja-JP">
                <a:cs typeface="ＭＳ Ｐゴシック"/>
              </a:rPr>
              <a:pPr fontAlgn="base">
                <a:spcBef>
                  <a:spcPct val="0"/>
                </a:spcBef>
                <a:spcAft>
                  <a:spcPct val="0"/>
                </a:spcAft>
              </a:pPr>
              <a:t>12</a:t>
            </a:fld>
            <a:endParaRPr lang="en-US" altLang="ja-JP">
              <a:cs typeface="ＭＳ Ｐゴシック"/>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cs typeface="ＭＳ Ｐゴシック"/>
              </a:rPr>
              <a:t>Here is a result for this experiment.</a:t>
            </a:r>
          </a:p>
          <a:p>
            <a:pPr>
              <a:spcBef>
                <a:spcPct val="0"/>
              </a:spcBef>
            </a:pPr>
            <a:r>
              <a:rPr lang="en-US" altLang="ja-JP" dirty="0" smtClean="0">
                <a:cs typeface="ＭＳ Ｐゴシック"/>
              </a:rPr>
              <a:t>This graph shows the track forecast error of JANGMI at the before-</a:t>
            </a:r>
            <a:r>
              <a:rPr lang="en-US" altLang="ja-JP" dirty="0" err="1" smtClean="0">
                <a:cs typeface="ＭＳ Ｐゴシック"/>
              </a:rPr>
              <a:t>recurvature</a:t>
            </a:r>
            <a:r>
              <a:rPr lang="en-US" altLang="ja-JP" dirty="0" smtClean="0">
                <a:cs typeface="ＭＳ Ｐゴシック"/>
              </a:rPr>
              <a:t> stage.</a:t>
            </a:r>
          </a:p>
          <a:p>
            <a:pPr>
              <a:spcBef>
                <a:spcPct val="0"/>
              </a:spcBef>
            </a:pPr>
            <a:r>
              <a:rPr lang="en-US" altLang="ja-JP" dirty="0" smtClean="0">
                <a:cs typeface="ＭＳ Ｐゴシック"/>
              </a:rPr>
              <a:t>Red line denotes experiment without special observations and blue line denotes experiment with special observations.</a:t>
            </a:r>
          </a:p>
          <a:p>
            <a:pPr>
              <a:spcBef>
                <a:spcPct val="0"/>
              </a:spcBef>
            </a:pPr>
            <a:r>
              <a:rPr lang="en-US" altLang="ja-JP" dirty="0" smtClean="0">
                <a:cs typeface="ＭＳ Ｐゴシック"/>
              </a:rPr>
              <a:t>Special observations improved the track forecast thorough out 84 hour forecasts.</a:t>
            </a:r>
          </a:p>
          <a:p>
            <a:pPr>
              <a:spcBef>
                <a:spcPct val="0"/>
              </a:spcBef>
            </a:pPr>
            <a:r>
              <a:rPr lang="en-US" altLang="ja-JP" dirty="0" smtClean="0">
                <a:cs typeface="ＭＳ Ｐゴシック"/>
              </a:rPr>
              <a:t>Mean improvement rate is 25%, and max improvement rate is 36% at 12 hour forecast.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340B00A-BC46-43B5-AAC7-23FFDD84FFDF}" type="datetimeFigureOut">
              <a:rPr lang="en-US"/>
              <a:pPr>
                <a:defRPr/>
              </a:pPr>
              <a:t>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332E31-9F2F-413F-B33D-85AFF301DC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58D0D-16CC-4D75-A854-5DF669C3ADF5}" type="datetimeFigureOut">
              <a:rPr lang="en-US"/>
              <a:pPr>
                <a:defRPr/>
              </a:pPr>
              <a:t>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1CD1D2-329E-4843-A698-909C76643C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BAB5C0-57DB-43DF-B52E-BFD593E5F34C}" type="datetimeFigureOut">
              <a:rPr lang="en-US"/>
              <a:pPr>
                <a:defRPr/>
              </a:pPr>
              <a:t>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BFFF71-CF05-47E1-B1B0-DF8FE65D61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368C7B-27DD-45BE-AF4F-4124C73BE382}" type="datetimeFigureOut">
              <a:rPr lang="en-US"/>
              <a:pPr>
                <a:defRPr/>
              </a:pPr>
              <a:t>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BCD25-F606-4EEE-A0A3-DB9033B9A3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60C385-40D2-4A94-A1DA-D69BCED48AA3}" type="datetimeFigureOut">
              <a:rPr lang="en-US"/>
              <a:pPr>
                <a:defRPr/>
              </a:pPr>
              <a:t>3/1/2009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860A2-AAAB-44F9-8385-13A2FDD6ED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7192E-E343-4364-80C9-F4232CAA7453}" type="datetimeFigureOut">
              <a:rPr lang="en-US"/>
              <a:pPr>
                <a:defRPr/>
              </a:pPr>
              <a:t>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C88D4A-88D6-4EFC-91DA-9B49595465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B65F1B-B676-4D48-A377-8D6032D0AFA8}" type="datetimeFigureOut">
              <a:rPr lang="en-US"/>
              <a:pPr>
                <a:defRPr/>
              </a:pPr>
              <a:t>3/1/2009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F7930F-FC51-40A7-914F-EAF56C11BF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4C8524-2BE0-4B13-A308-E974FF809269}" type="datetimeFigureOut">
              <a:rPr lang="en-US"/>
              <a:pPr>
                <a:defRPr/>
              </a:pPr>
              <a:t>3/1/2009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533B49-CBFF-445B-BCE4-84E0A52C83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E06DB6-611D-47D7-A86F-B602784FC97A}" type="datetimeFigureOut">
              <a:rPr lang="en-US"/>
              <a:pPr>
                <a:defRPr/>
              </a:pPr>
              <a:t>3/1/2009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AA2D5B-F41E-4C08-A77C-A70C3ACB5C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C04D0F-579D-4950-8D8B-CED8AB53B09D}" type="datetimeFigureOut">
              <a:rPr lang="en-US"/>
              <a:pPr>
                <a:defRPr/>
              </a:pPr>
              <a:t>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3254A-F4FD-4F07-8D57-9C658282B5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78511E-DCBE-44AA-BE06-5FD70A1121F6}" type="datetimeFigureOut">
              <a:rPr lang="en-US"/>
              <a:pPr>
                <a:defRPr/>
              </a:pPr>
              <a:t>3/1/2009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0CB76-A27B-48C4-A8C3-42E8C44832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B7CAA29-1112-47DB-9942-144D89B9ED7E}" type="datetimeFigureOut">
              <a:rPr lang="en-US"/>
              <a:pPr>
                <a:defRPr/>
              </a:pPr>
              <a:t>3/1/2009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FA826F-6DD4-43D8-807B-4C9608E42D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Arial"/>
          <a:ea typeface="+mj-ea"/>
          <a:cs typeface="+mj-cs"/>
        </a:defRPr>
      </a:lvl1pPr>
      <a:lvl2pPr algn="ctr" defTabSz="457200" rtl="0" fontAlgn="base">
        <a:spcBef>
          <a:spcPct val="0"/>
        </a:spcBef>
        <a:spcAft>
          <a:spcPct val="0"/>
        </a:spcAft>
        <a:defRPr sz="4400">
          <a:solidFill>
            <a:schemeClr val="tx1"/>
          </a:solidFill>
          <a:latin typeface="Arial" pitchFamily="34" charset="0"/>
        </a:defRPr>
      </a:lvl2pPr>
      <a:lvl3pPr algn="ctr" defTabSz="457200" rtl="0" fontAlgn="base">
        <a:spcBef>
          <a:spcPct val="0"/>
        </a:spcBef>
        <a:spcAft>
          <a:spcPct val="0"/>
        </a:spcAft>
        <a:defRPr sz="4400">
          <a:solidFill>
            <a:schemeClr val="tx1"/>
          </a:solidFill>
          <a:latin typeface="Arial" pitchFamily="34" charset="0"/>
        </a:defRPr>
      </a:lvl3pPr>
      <a:lvl4pPr algn="ctr" defTabSz="457200" rtl="0" fontAlgn="base">
        <a:spcBef>
          <a:spcPct val="0"/>
        </a:spcBef>
        <a:spcAft>
          <a:spcPct val="0"/>
        </a:spcAft>
        <a:defRPr sz="4400">
          <a:solidFill>
            <a:schemeClr val="tx1"/>
          </a:solidFill>
          <a:latin typeface="Arial" pitchFamily="34" charset="0"/>
        </a:defRPr>
      </a:lvl4pPr>
      <a:lvl5pPr algn="ctr" defTabSz="457200" rtl="0" fontAlgn="base">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eps.kishou.go.jp/EPSMRF/Products_THORPEX/SNSANL2/Images/latest_04p_TAIWAN2_LatLon.png" TargetMode="External"/><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2057400"/>
          </a:xfrm>
        </p:spPr>
        <p:txBody>
          <a:bodyPr rtlCol="0">
            <a:normAutofit fontScale="90000"/>
          </a:bodyPr>
          <a:lstStyle/>
          <a:p>
            <a:pPr fontAlgn="auto">
              <a:spcAft>
                <a:spcPts val="0"/>
              </a:spcAft>
              <a:defRPr/>
            </a:pPr>
            <a:r>
              <a:rPr lang="en-US" b="1" dirty="0"/>
              <a:t>Coordinated use of targeted observations to improve tropical cyclone track forecasts</a:t>
            </a:r>
            <a:endParaRPr lang="en-US" dirty="0"/>
          </a:p>
        </p:txBody>
      </p:sp>
      <p:sp>
        <p:nvSpPr>
          <p:cNvPr id="3" name="Subtitle 2"/>
          <p:cNvSpPr>
            <a:spLocks noGrp="1"/>
          </p:cNvSpPr>
          <p:nvPr>
            <p:ph type="subTitle" idx="1"/>
          </p:nvPr>
        </p:nvSpPr>
        <p:spPr>
          <a:xfrm>
            <a:off x="457200" y="2349500"/>
            <a:ext cx="8229600" cy="3594100"/>
          </a:xfrm>
        </p:spPr>
        <p:txBody>
          <a:bodyPr rtlCol="0">
            <a:normAutofit fontScale="70000" lnSpcReduction="20000"/>
          </a:bodyPr>
          <a:lstStyle/>
          <a:p>
            <a:pPr fontAlgn="auto">
              <a:spcAft>
                <a:spcPts val="0"/>
              </a:spcAft>
              <a:buFont typeface="Arial"/>
              <a:buNone/>
              <a:defRPr/>
            </a:pPr>
            <a:r>
              <a:rPr lang="en-US" sz="4000" b="1" dirty="0" err="1" smtClean="0">
                <a:solidFill>
                  <a:srgbClr val="0000FF"/>
                </a:solidFill>
              </a:rPr>
              <a:t>Sharan</a:t>
            </a:r>
            <a:r>
              <a:rPr lang="en-US" sz="4000" b="1" dirty="0" smtClean="0">
                <a:solidFill>
                  <a:srgbClr val="0000FF"/>
                </a:solidFill>
              </a:rPr>
              <a:t> Majumdar (RSMAS/UM)</a:t>
            </a:r>
          </a:p>
          <a:p>
            <a:pPr algn="just" fontAlgn="auto">
              <a:spcAft>
                <a:spcPts val="0"/>
              </a:spcAft>
              <a:buFont typeface="Arial"/>
              <a:buNone/>
              <a:defRPr/>
            </a:pPr>
            <a:r>
              <a:rPr lang="en-US" sz="3429" dirty="0" err="1" smtClean="0">
                <a:solidFill>
                  <a:srgbClr val="008000"/>
                </a:solidFill>
              </a:rPr>
              <a:t>Sim</a:t>
            </a:r>
            <a:r>
              <a:rPr lang="en-US" sz="3429" dirty="0" smtClean="0">
                <a:solidFill>
                  <a:srgbClr val="008000"/>
                </a:solidFill>
              </a:rPr>
              <a:t> </a:t>
            </a:r>
            <a:r>
              <a:rPr lang="en-US" sz="3429" dirty="0" err="1" smtClean="0">
                <a:solidFill>
                  <a:srgbClr val="008000"/>
                </a:solidFill>
              </a:rPr>
              <a:t>Aberson</a:t>
            </a:r>
            <a:r>
              <a:rPr lang="en-US" sz="3429" dirty="0" smtClean="0">
                <a:solidFill>
                  <a:srgbClr val="008000"/>
                </a:solidFill>
              </a:rPr>
              <a:t> (NOAA/AOML/HRD), Jim Doyle (NRL), Pat </a:t>
            </a:r>
            <a:r>
              <a:rPr lang="en-US" sz="3429" dirty="0" err="1" smtClean="0">
                <a:solidFill>
                  <a:srgbClr val="008000"/>
                </a:solidFill>
              </a:rPr>
              <a:t>Harr</a:t>
            </a:r>
            <a:r>
              <a:rPr lang="en-US" sz="3429" dirty="0" smtClean="0">
                <a:solidFill>
                  <a:srgbClr val="008000"/>
                </a:solidFill>
              </a:rPr>
              <a:t> (NPS), Sarah Jones (Univ. Karlsruhe), Rolf Langland (NRL), Tetsuo </a:t>
            </a:r>
            <a:r>
              <a:rPr lang="en-US" sz="3429" dirty="0" err="1" smtClean="0">
                <a:solidFill>
                  <a:srgbClr val="008000"/>
                </a:solidFill>
              </a:rPr>
              <a:t>Nakazawa</a:t>
            </a:r>
            <a:r>
              <a:rPr lang="en-US" sz="3429" dirty="0" smtClean="0">
                <a:solidFill>
                  <a:srgbClr val="008000"/>
                </a:solidFill>
              </a:rPr>
              <a:t> (MRI Japan), Melinda </a:t>
            </a:r>
            <a:r>
              <a:rPr lang="en-US" sz="3429" dirty="0" err="1" smtClean="0">
                <a:solidFill>
                  <a:srgbClr val="008000"/>
                </a:solidFill>
              </a:rPr>
              <a:t>Peng</a:t>
            </a:r>
            <a:r>
              <a:rPr lang="en-US" sz="3429" dirty="0" smtClean="0">
                <a:solidFill>
                  <a:srgbClr val="008000"/>
                </a:solidFill>
              </a:rPr>
              <a:t> (NRL), Carolyn Reynolds (NRL), David Richardson (ECMWF), Chris </a:t>
            </a:r>
            <a:r>
              <a:rPr lang="en-US" sz="3429" dirty="0" err="1" smtClean="0">
                <a:solidFill>
                  <a:srgbClr val="008000"/>
                </a:solidFill>
              </a:rPr>
              <a:t>Velden</a:t>
            </a:r>
            <a:r>
              <a:rPr lang="en-US" sz="3429" dirty="0" smtClean="0">
                <a:solidFill>
                  <a:srgbClr val="008000"/>
                </a:solidFill>
              </a:rPr>
              <a:t> (CIMSS/UW), Martin </a:t>
            </a:r>
            <a:r>
              <a:rPr lang="en-US" sz="3429" dirty="0" err="1" smtClean="0">
                <a:solidFill>
                  <a:srgbClr val="008000"/>
                </a:solidFill>
              </a:rPr>
              <a:t>Weissmann</a:t>
            </a:r>
            <a:r>
              <a:rPr lang="en-US" sz="3429" dirty="0" smtClean="0">
                <a:solidFill>
                  <a:srgbClr val="008000"/>
                </a:solidFill>
              </a:rPr>
              <a:t> (DLR </a:t>
            </a:r>
            <a:r>
              <a:rPr lang="en-US" sz="3429" dirty="0" err="1" smtClean="0">
                <a:solidFill>
                  <a:srgbClr val="008000"/>
                </a:solidFill>
              </a:rPr>
              <a:t>Oberpfaffenhofen</a:t>
            </a:r>
            <a:r>
              <a:rPr lang="en-US" sz="3429" dirty="0" smtClean="0">
                <a:solidFill>
                  <a:srgbClr val="008000"/>
                </a:solidFill>
              </a:rPr>
              <a:t>), Chun-</a:t>
            </a:r>
            <a:r>
              <a:rPr lang="en-US" sz="3429" dirty="0" err="1" smtClean="0">
                <a:solidFill>
                  <a:srgbClr val="008000"/>
                </a:solidFill>
              </a:rPr>
              <a:t>Chieh</a:t>
            </a:r>
            <a:r>
              <a:rPr lang="en-US" sz="3429" dirty="0" smtClean="0">
                <a:solidFill>
                  <a:srgbClr val="008000"/>
                </a:solidFill>
              </a:rPr>
              <a:t> Wu (National Taiwan University), </a:t>
            </a:r>
            <a:r>
              <a:rPr lang="en-US" sz="3429" dirty="0" err="1" smtClean="0">
                <a:solidFill>
                  <a:srgbClr val="008000"/>
                </a:solidFill>
              </a:rPr>
              <a:t>Munehiko</a:t>
            </a:r>
            <a:r>
              <a:rPr lang="en-US" sz="3429" dirty="0" smtClean="0">
                <a:solidFill>
                  <a:srgbClr val="008000"/>
                </a:solidFill>
              </a:rPr>
              <a:t> Yamaguchi (JMA / RSMAS/UM)</a:t>
            </a:r>
          </a:p>
          <a:p>
            <a:pPr fontAlgn="auto">
              <a:spcAft>
                <a:spcPts val="0"/>
              </a:spcAft>
              <a:buFont typeface="Arial"/>
              <a:buNone/>
              <a:defRPr/>
            </a:pPr>
            <a:endParaRPr lang="en-US" dirty="0" smtClean="0"/>
          </a:p>
          <a:p>
            <a:pPr fontAlgn="auto">
              <a:spcAft>
                <a:spcPts val="0"/>
              </a:spcAft>
              <a:buFont typeface="Arial"/>
              <a:buNone/>
              <a:defRPr/>
            </a:pPr>
            <a:r>
              <a:rPr lang="en-US" sz="4000" dirty="0" smtClean="0">
                <a:solidFill>
                  <a:srgbClr val="0000FF"/>
                </a:solidFill>
              </a:rPr>
              <a:t>63rd IHC, St Petersburg, FL.  3/3/09</a:t>
            </a:r>
            <a:endParaRPr lang="en-US" sz="4000" dirty="0">
              <a:solidFill>
                <a:srgbClr val="0000FF"/>
              </a:solidFill>
            </a:endParaRPr>
          </a:p>
        </p:txBody>
      </p:sp>
      <p:pic>
        <p:nvPicPr>
          <p:cNvPr id="3076" name="Picture 3" descr="STonrLogoWhiteBack_preview.jpg"/>
          <p:cNvPicPr>
            <a:picLocks noChangeAspect="1"/>
          </p:cNvPicPr>
          <p:nvPr/>
        </p:nvPicPr>
        <p:blipFill>
          <a:blip r:embed="rId2"/>
          <a:srcRect/>
          <a:stretch>
            <a:fillRect/>
          </a:stretch>
        </p:blipFill>
        <p:spPr bwMode="auto">
          <a:xfrm>
            <a:off x="3352800" y="5727700"/>
            <a:ext cx="25400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track_TD0022"/>
          <p:cNvPicPr>
            <a:picLocks noChangeAspect="1" noChangeArrowheads="1"/>
          </p:cNvPicPr>
          <p:nvPr/>
        </p:nvPicPr>
        <p:blipFill>
          <a:blip r:embed="rId3"/>
          <a:srcRect t="6352" b="6352"/>
          <a:stretch>
            <a:fillRect/>
          </a:stretch>
        </p:blipFill>
        <p:spPr bwMode="auto">
          <a:xfrm>
            <a:off x="457200" y="838200"/>
            <a:ext cx="8020050" cy="4946650"/>
          </a:xfrm>
          <a:prstGeom prst="rect">
            <a:avLst/>
          </a:prstGeom>
          <a:noFill/>
          <a:ln w="9525">
            <a:noFill/>
            <a:miter lim="800000"/>
            <a:headEnd/>
            <a:tailEnd/>
          </a:ln>
        </p:spPr>
      </p:pic>
      <p:sp>
        <p:nvSpPr>
          <p:cNvPr id="12291" name="Rectangle 2"/>
          <p:cNvSpPr>
            <a:spLocks noGrp="1" noChangeArrowheads="1"/>
          </p:cNvSpPr>
          <p:nvPr>
            <p:ph type="title"/>
          </p:nvPr>
        </p:nvSpPr>
        <p:spPr>
          <a:xfrm>
            <a:off x="152400" y="274638"/>
            <a:ext cx="8763000" cy="487362"/>
          </a:xfrm>
        </p:spPr>
        <p:txBody>
          <a:bodyPr/>
          <a:lstStyle/>
          <a:p>
            <a:r>
              <a:rPr lang="en-US" altLang="ja-JP" sz="2800" smtClean="0">
                <a:latin typeface="Arial" pitchFamily="34" charset="0"/>
                <a:cs typeface="ＭＳ Ｐゴシック"/>
              </a:rPr>
              <a:t>JMA RESULTS: Observations targeted for JANGMI</a:t>
            </a:r>
          </a:p>
        </p:txBody>
      </p:sp>
      <p:sp>
        <p:nvSpPr>
          <p:cNvPr id="12292" name="TextBox 8"/>
          <p:cNvSpPr txBox="1">
            <a:spLocks noChangeArrowheads="1"/>
          </p:cNvSpPr>
          <p:nvPr/>
        </p:nvSpPr>
        <p:spPr bwMode="auto">
          <a:xfrm>
            <a:off x="5105400" y="6135688"/>
            <a:ext cx="3962400" cy="646112"/>
          </a:xfrm>
          <a:prstGeom prst="rect">
            <a:avLst/>
          </a:prstGeom>
          <a:noFill/>
          <a:ln w="9525">
            <a:noFill/>
            <a:miter lim="800000"/>
            <a:headEnd/>
            <a:tailEnd/>
          </a:ln>
        </p:spPr>
        <p:txBody>
          <a:bodyPr>
            <a:spAutoFit/>
          </a:bodyPr>
          <a:lstStyle/>
          <a:p>
            <a:r>
              <a:rPr lang="en-US" altLang="ja-JP">
                <a:solidFill>
                  <a:srgbClr val="0000FF"/>
                </a:solidFill>
                <a:cs typeface="Arial" pitchFamily="34" charset="0"/>
              </a:rPr>
              <a:t>Yoichiro Ohta, Koji Yamashita (JMA)</a:t>
            </a:r>
            <a:br>
              <a:rPr lang="en-US" altLang="ja-JP">
                <a:solidFill>
                  <a:srgbClr val="0000FF"/>
                </a:solidFill>
                <a:cs typeface="Arial" pitchFamily="34" charset="0"/>
              </a:rPr>
            </a:br>
            <a:r>
              <a:rPr lang="en-US" altLang="ja-JP">
                <a:solidFill>
                  <a:srgbClr val="0000FF"/>
                </a:solidFill>
                <a:cs typeface="Arial" pitchFamily="34" charset="0"/>
              </a:rPr>
              <a:t> and Tetsuo Nakazawa (MRI)</a:t>
            </a:r>
            <a:endParaRPr lang="en-US" altLang="ja-JP" baseline="30000">
              <a:solidFill>
                <a:srgbClr val="0000FF"/>
              </a:solidFill>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track_TD0022"/>
          <p:cNvPicPr>
            <a:picLocks noChangeAspect="1" noChangeArrowheads="1"/>
          </p:cNvPicPr>
          <p:nvPr/>
        </p:nvPicPr>
        <p:blipFill>
          <a:blip r:embed="rId3"/>
          <a:srcRect t="6352" b="6352"/>
          <a:stretch>
            <a:fillRect/>
          </a:stretch>
        </p:blipFill>
        <p:spPr bwMode="auto">
          <a:xfrm>
            <a:off x="533400" y="838200"/>
            <a:ext cx="8020050" cy="4946650"/>
          </a:xfrm>
          <a:prstGeom prst="rect">
            <a:avLst/>
          </a:prstGeom>
          <a:noFill/>
          <a:ln w="9525">
            <a:noFill/>
            <a:miter lim="800000"/>
            <a:headEnd/>
            <a:tailEnd/>
          </a:ln>
        </p:spPr>
      </p:pic>
      <p:sp>
        <p:nvSpPr>
          <p:cNvPr id="13315" name="Rectangle 2"/>
          <p:cNvSpPr>
            <a:spLocks noGrp="1" noChangeArrowheads="1"/>
          </p:cNvSpPr>
          <p:nvPr>
            <p:ph type="title"/>
          </p:nvPr>
        </p:nvSpPr>
        <p:spPr>
          <a:xfrm>
            <a:off x="152400" y="274638"/>
            <a:ext cx="8763000" cy="487362"/>
          </a:xfrm>
        </p:spPr>
        <p:txBody>
          <a:bodyPr/>
          <a:lstStyle/>
          <a:p>
            <a:r>
              <a:rPr lang="en-US" altLang="ja-JP" sz="2800" smtClean="0">
                <a:latin typeface="Arial" pitchFamily="34" charset="0"/>
                <a:cs typeface="ＭＳ Ｐゴシック"/>
              </a:rPr>
              <a:t>JMA RESULTS: Observations targeted for JANGMI</a:t>
            </a:r>
          </a:p>
        </p:txBody>
      </p:sp>
      <p:sp>
        <p:nvSpPr>
          <p:cNvPr id="13316" name="Text Box 6"/>
          <p:cNvSpPr txBox="1">
            <a:spLocks noChangeArrowheads="1"/>
          </p:cNvSpPr>
          <p:nvPr/>
        </p:nvSpPr>
        <p:spPr bwMode="auto">
          <a:xfrm>
            <a:off x="228600" y="5759450"/>
            <a:ext cx="5105400" cy="641350"/>
          </a:xfrm>
          <a:prstGeom prst="rect">
            <a:avLst/>
          </a:prstGeom>
          <a:noFill/>
          <a:ln w="9525">
            <a:noFill/>
            <a:miter lim="800000"/>
            <a:headEnd/>
            <a:tailEnd/>
          </a:ln>
        </p:spPr>
        <p:txBody>
          <a:bodyPr>
            <a:spAutoFit/>
          </a:bodyPr>
          <a:lstStyle/>
          <a:p>
            <a:pPr>
              <a:spcBef>
                <a:spcPct val="50000"/>
              </a:spcBef>
            </a:pPr>
            <a:r>
              <a:rPr lang="en-US" altLang="ja-JP">
                <a:solidFill>
                  <a:srgbClr val="0000FF"/>
                </a:solidFill>
                <a:latin typeface="Calibri" pitchFamily="34" charset="0"/>
                <a:cs typeface="ＭＳ Ｐゴシック"/>
              </a:rPr>
              <a:t>Blue</a:t>
            </a:r>
            <a:r>
              <a:rPr lang="ja-JP" altLang="en-US">
                <a:solidFill>
                  <a:srgbClr val="0000FF"/>
                </a:solidFill>
                <a:latin typeface="Calibri" pitchFamily="34" charset="0"/>
                <a:cs typeface="ＭＳ Ｐゴシック"/>
              </a:rPr>
              <a:t>：</a:t>
            </a:r>
            <a:r>
              <a:rPr lang="en-US" altLang="ja-JP">
                <a:solidFill>
                  <a:srgbClr val="0000FF"/>
                </a:solidFill>
                <a:latin typeface="Calibri" pitchFamily="34" charset="0"/>
                <a:cs typeface="ＭＳ Ｐゴシック"/>
              </a:rPr>
              <a:t>Before recurvature</a:t>
            </a:r>
            <a:r>
              <a:rPr lang="ja-JP" altLang="en-US">
                <a:solidFill>
                  <a:srgbClr val="0000FF"/>
                </a:solidFill>
                <a:latin typeface="Calibri" pitchFamily="34" charset="0"/>
                <a:cs typeface="ＭＳ Ｐゴシック"/>
              </a:rPr>
              <a:t>（</a:t>
            </a:r>
            <a:r>
              <a:rPr lang="en-US" altLang="ja-JP">
                <a:solidFill>
                  <a:srgbClr val="0000FF"/>
                </a:solidFill>
                <a:latin typeface="Calibri" pitchFamily="34" charset="0"/>
                <a:cs typeface="ＭＳ Ｐゴシック"/>
              </a:rPr>
              <a:t>to 18UTC 28</a:t>
            </a:r>
            <a:r>
              <a:rPr lang="en-US" altLang="ja-JP" baseline="30000">
                <a:solidFill>
                  <a:srgbClr val="0000FF"/>
                </a:solidFill>
                <a:latin typeface="Calibri" pitchFamily="34" charset="0"/>
                <a:cs typeface="ＭＳ Ｐゴシック"/>
              </a:rPr>
              <a:t>th</a:t>
            </a:r>
            <a:r>
              <a:rPr lang="en-US" altLang="ja-JP">
                <a:solidFill>
                  <a:srgbClr val="0000FF"/>
                </a:solidFill>
                <a:latin typeface="Calibri" pitchFamily="34" charset="0"/>
                <a:cs typeface="ＭＳ Ｐゴシック"/>
              </a:rPr>
              <a:t> Sep.</a:t>
            </a:r>
            <a:r>
              <a:rPr lang="ja-JP" altLang="en-US">
                <a:solidFill>
                  <a:srgbClr val="0000FF"/>
                </a:solidFill>
                <a:latin typeface="Calibri" pitchFamily="34" charset="0"/>
                <a:cs typeface="ＭＳ Ｐゴシック"/>
              </a:rPr>
              <a:t>）</a:t>
            </a:r>
            <a:r>
              <a:rPr lang="ja-JP" altLang="en-US">
                <a:latin typeface="Calibri" pitchFamily="34" charset="0"/>
                <a:cs typeface="ＭＳ Ｐゴシック"/>
              </a:rPr>
              <a:t/>
            </a:r>
            <a:br>
              <a:rPr lang="ja-JP" altLang="en-US">
                <a:latin typeface="Calibri" pitchFamily="34" charset="0"/>
                <a:cs typeface="ＭＳ Ｐゴシック"/>
              </a:rPr>
            </a:br>
            <a:r>
              <a:rPr lang="en-US" altLang="ja-JP">
                <a:solidFill>
                  <a:srgbClr val="00CC00"/>
                </a:solidFill>
                <a:latin typeface="Calibri" pitchFamily="34" charset="0"/>
                <a:cs typeface="ＭＳ Ｐゴシック"/>
              </a:rPr>
              <a:t>Green</a:t>
            </a:r>
            <a:r>
              <a:rPr lang="ja-JP" altLang="en-US">
                <a:solidFill>
                  <a:srgbClr val="00CC00"/>
                </a:solidFill>
                <a:latin typeface="Calibri" pitchFamily="34" charset="0"/>
                <a:cs typeface="ＭＳ Ｐゴシック"/>
              </a:rPr>
              <a:t>：</a:t>
            </a:r>
            <a:r>
              <a:rPr lang="en-US" altLang="ja-JP">
                <a:solidFill>
                  <a:srgbClr val="00CC00"/>
                </a:solidFill>
                <a:latin typeface="Calibri" pitchFamily="34" charset="0"/>
                <a:cs typeface="ＭＳ Ｐゴシック"/>
              </a:rPr>
              <a:t>After recurvature</a:t>
            </a:r>
            <a:r>
              <a:rPr lang="ja-JP" altLang="en-US">
                <a:solidFill>
                  <a:srgbClr val="00CC00"/>
                </a:solidFill>
                <a:latin typeface="Calibri" pitchFamily="34" charset="0"/>
                <a:cs typeface="ＭＳ Ｐゴシック"/>
              </a:rPr>
              <a:t>（</a:t>
            </a:r>
            <a:r>
              <a:rPr lang="en-US" altLang="ja-JP">
                <a:solidFill>
                  <a:srgbClr val="00CC00"/>
                </a:solidFill>
                <a:latin typeface="Calibri" pitchFamily="34" charset="0"/>
                <a:cs typeface="ＭＳ Ｐゴシック"/>
              </a:rPr>
              <a:t>from 00UTC 29</a:t>
            </a:r>
            <a:r>
              <a:rPr lang="en-US" altLang="ja-JP" baseline="30000">
                <a:solidFill>
                  <a:srgbClr val="00CC00"/>
                </a:solidFill>
                <a:latin typeface="Calibri" pitchFamily="34" charset="0"/>
                <a:cs typeface="ＭＳ Ｐゴシック"/>
              </a:rPr>
              <a:t>th</a:t>
            </a:r>
            <a:r>
              <a:rPr lang="en-US" altLang="ja-JP">
                <a:solidFill>
                  <a:srgbClr val="00CC00"/>
                </a:solidFill>
                <a:latin typeface="Calibri" pitchFamily="34" charset="0"/>
                <a:cs typeface="ＭＳ Ｐゴシック"/>
              </a:rPr>
              <a:t> Sep.</a:t>
            </a:r>
            <a:r>
              <a:rPr lang="ja-JP" altLang="en-US">
                <a:solidFill>
                  <a:srgbClr val="00CC00"/>
                </a:solidFill>
                <a:latin typeface="Calibri" pitchFamily="34" charset="0"/>
                <a:cs typeface="ＭＳ Ｐゴシック"/>
              </a:rPr>
              <a:t>）</a:t>
            </a:r>
          </a:p>
        </p:txBody>
      </p:sp>
      <p:sp>
        <p:nvSpPr>
          <p:cNvPr id="13317" name="Text Box 7"/>
          <p:cNvSpPr txBox="1">
            <a:spLocks noChangeArrowheads="1"/>
          </p:cNvSpPr>
          <p:nvPr/>
        </p:nvSpPr>
        <p:spPr bwMode="auto">
          <a:xfrm>
            <a:off x="381000" y="6335713"/>
            <a:ext cx="4724400" cy="369887"/>
          </a:xfrm>
          <a:prstGeom prst="rect">
            <a:avLst/>
          </a:prstGeom>
          <a:noFill/>
          <a:ln w="9525">
            <a:noFill/>
            <a:miter lim="800000"/>
            <a:headEnd/>
            <a:tailEnd/>
          </a:ln>
        </p:spPr>
        <p:txBody>
          <a:bodyPr wrap="square">
            <a:spAutoFit/>
          </a:bodyPr>
          <a:lstStyle/>
          <a:p>
            <a:pPr>
              <a:spcBef>
                <a:spcPct val="50000"/>
              </a:spcBef>
            </a:pPr>
            <a:r>
              <a:rPr lang="en-US" altLang="ja-JP" dirty="0">
                <a:latin typeface="Calibri" pitchFamily="34" charset="0"/>
                <a:cs typeface="ＭＳ Ｐゴシック"/>
              </a:rPr>
              <a:t>●</a:t>
            </a:r>
            <a:r>
              <a:rPr lang="ja-JP" altLang="en-US">
                <a:latin typeface="Calibri" pitchFamily="34" charset="0"/>
                <a:cs typeface="ＭＳ Ｐゴシック"/>
              </a:rPr>
              <a:t>：</a:t>
            </a:r>
            <a:r>
              <a:rPr lang="en-US" altLang="ja-JP" dirty="0" err="1">
                <a:latin typeface="Calibri" pitchFamily="34" charset="0"/>
                <a:cs typeface="ＭＳ Ｐゴシック"/>
              </a:rPr>
              <a:t>Dropsonde</a:t>
            </a:r>
            <a:r>
              <a:rPr lang="ja-JP" altLang="en-US">
                <a:latin typeface="Calibri" pitchFamily="34" charset="0"/>
                <a:cs typeface="ＭＳ Ｐゴシック"/>
              </a:rPr>
              <a:t>　▲：</a:t>
            </a:r>
            <a:r>
              <a:rPr lang="en-US" altLang="ja-JP" dirty="0">
                <a:latin typeface="Calibri" pitchFamily="34" charset="0"/>
                <a:cs typeface="ＭＳ Ｐゴシック"/>
              </a:rPr>
              <a:t>Ship</a:t>
            </a:r>
            <a:r>
              <a:rPr lang="ja-JP" altLang="en-US">
                <a:latin typeface="Calibri" pitchFamily="34" charset="0"/>
                <a:cs typeface="ＭＳ Ｐゴシック"/>
              </a:rPr>
              <a:t>　★：</a:t>
            </a:r>
            <a:r>
              <a:rPr lang="en-US" altLang="ja-JP" dirty="0">
                <a:latin typeface="Calibri" pitchFamily="34" charset="0"/>
                <a:cs typeface="ＭＳ Ｐゴシック"/>
              </a:rPr>
              <a:t>Observatory</a:t>
            </a:r>
          </a:p>
        </p:txBody>
      </p:sp>
      <p:pic>
        <p:nvPicPr>
          <p:cNvPr id="13318" name="Picture 9" descr="track_TD0022_obs"/>
          <p:cNvPicPr>
            <a:picLocks noChangeAspect="1" noChangeArrowheads="1"/>
          </p:cNvPicPr>
          <p:nvPr/>
        </p:nvPicPr>
        <p:blipFill>
          <a:blip r:embed="rId4"/>
          <a:srcRect t="6352" b="6352"/>
          <a:stretch>
            <a:fillRect/>
          </a:stretch>
        </p:blipFill>
        <p:spPr bwMode="auto">
          <a:xfrm>
            <a:off x="457200" y="838200"/>
            <a:ext cx="8020050" cy="4946650"/>
          </a:xfrm>
          <a:prstGeom prst="rect">
            <a:avLst/>
          </a:prstGeom>
          <a:noFill/>
          <a:ln w="9525">
            <a:noFill/>
            <a:miter lim="800000"/>
            <a:headEnd/>
            <a:tailEnd/>
          </a:ln>
        </p:spPr>
      </p:pic>
      <p:sp>
        <p:nvSpPr>
          <p:cNvPr id="13319" name="TextBox 8"/>
          <p:cNvSpPr txBox="1">
            <a:spLocks noChangeArrowheads="1"/>
          </p:cNvSpPr>
          <p:nvPr/>
        </p:nvSpPr>
        <p:spPr bwMode="auto">
          <a:xfrm>
            <a:off x="5105400" y="6135688"/>
            <a:ext cx="3962400" cy="646112"/>
          </a:xfrm>
          <a:prstGeom prst="rect">
            <a:avLst/>
          </a:prstGeom>
          <a:noFill/>
          <a:ln w="9525">
            <a:noFill/>
            <a:miter lim="800000"/>
            <a:headEnd/>
            <a:tailEnd/>
          </a:ln>
        </p:spPr>
        <p:txBody>
          <a:bodyPr>
            <a:spAutoFit/>
          </a:bodyPr>
          <a:lstStyle/>
          <a:p>
            <a:r>
              <a:rPr lang="en-US" altLang="ja-JP">
                <a:solidFill>
                  <a:srgbClr val="0000FF"/>
                </a:solidFill>
                <a:cs typeface="Arial" pitchFamily="34" charset="0"/>
              </a:rPr>
              <a:t>Yoichiro Ohta, Koji Yamashita (JMA)</a:t>
            </a:r>
            <a:br>
              <a:rPr lang="en-US" altLang="ja-JP">
                <a:solidFill>
                  <a:srgbClr val="0000FF"/>
                </a:solidFill>
                <a:cs typeface="Arial" pitchFamily="34" charset="0"/>
              </a:rPr>
            </a:br>
            <a:r>
              <a:rPr lang="en-US" altLang="ja-JP">
                <a:solidFill>
                  <a:srgbClr val="0000FF"/>
                </a:solidFill>
                <a:cs typeface="Arial" pitchFamily="34" charset="0"/>
              </a:rPr>
              <a:t> and Tetsuo Nakazawa (MRI)</a:t>
            </a:r>
            <a:endParaRPr lang="en-US" altLang="ja-JP" baseline="30000">
              <a:solidFill>
                <a:srgbClr val="0000FF"/>
              </a:solidFill>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24200" y="6356350"/>
            <a:ext cx="2895600" cy="365125"/>
          </a:xfrm>
        </p:spPr>
        <p:txBody>
          <a:bodyPr/>
          <a:lstStyle/>
          <a:p>
            <a:pPr algn="ctr">
              <a:defRPr/>
            </a:pPr>
            <a:fld id="{9FF93BB3-FB3E-45BA-B482-4CC77FC7BBE0}" type="slidenum">
              <a:rPr lang="en-US" altLang="ja-JP"/>
              <a:pPr algn="ctr">
                <a:defRPr/>
              </a:pPr>
              <a:t>12</a:t>
            </a:fld>
            <a:endParaRPr lang="en-US" altLang="ja-JP"/>
          </a:p>
        </p:txBody>
      </p:sp>
      <p:graphicFrame>
        <p:nvGraphicFramePr>
          <p:cNvPr id="1026" name="Object 10"/>
          <p:cNvGraphicFramePr>
            <a:graphicFrameLocks noChangeAspect="1"/>
          </p:cNvGraphicFramePr>
          <p:nvPr>
            <p:ph sz="half" idx="2"/>
          </p:nvPr>
        </p:nvGraphicFramePr>
        <p:xfrm>
          <a:off x="0" y="1143000"/>
          <a:ext cx="5835650" cy="5287963"/>
        </p:xfrm>
        <a:graphic>
          <a:graphicData uri="http://schemas.openxmlformats.org/presentationml/2006/ole">
            <p:oleObj spid="_x0000_s1026" name="グラフ" r:id="rId4" imgW="9220200" imgH="6724650" progId="Excel.Sheet.8">
              <p:embed/>
            </p:oleObj>
          </a:graphicData>
        </a:graphic>
      </p:graphicFrame>
      <p:sp>
        <p:nvSpPr>
          <p:cNvPr id="1028" name="Rectangle 2"/>
          <p:cNvSpPr>
            <a:spLocks noGrp="1" noChangeArrowheads="1"/>
          </p:cNvSpPr>
          <p:nvPr>
            <p:ph type="title"/>
          </p:nvPr>
        </p:nvSpPr>
        <p:spPr>
          <a:xfrm>
            <a:off x="152400" y="274638"/>
            <a:ext cx="8763000" cy="1143000"/>
          </a:xfrm>
        </p:spPr>
        <p:txBody>
          <a:bodyPr/>
          <a:lstStyle/>
          <a:p>
            <a:r>
              <a:rPr lang="en-US" altLang="ja-JP" sz="2800" smtClean="0">
                <a:latin typeface="Arial" pitchFamily="34" charset="0"/>
                <a:cs typeface="ＭＳ Ｐゴシック"/>
              </a:rPr>
              <a:t>JMA RESULTS – Track Forecast Errors for JANGMI</a:t>
            </a:r>
          </a:p>
        </p:txBody>
      </p:sp>
      <p:sp>
        <p:nvSpPr>
          <p:cNvPr id="1029" name="Text Box 5"/>
          <p:cNvSpPr txBox="1">
            <a:spLocks noChangeArrowheads="1"/>
          </p:cNvSpPr>
          <p:nvPr/>
        </p:nvSpPr>
        <p:spPr bwMode="auto">
          <a:xfrm>
            <a:off x="914400" y="4114800"/>
            <a:ext cx="1981200" cy="581025"/>
          </a:xfrm>
          <a:prstGeom prst="rect">
            <a:avLst/>
          </a:prstGeom>
          <a:noFill/>
          <a:ln w="9525">
            <a:noFill/>
            <a:miter lim="800000"/>
            <a:headEnd/>
            <a:tailEnd/>
          </a:ln>
        </p:spPr>
        <p:txBody>
          <a:bodyPr>
            <a:spAutoFit/>
          </a:bodyPr>
          <a:lstStyle/>
          <a:p>
            <a:pPr>
              <a:spcBef>
                <a:spcPct val="50000"/>
              </a:spcBef>
            </a:pPr>
            <a:r>
              <a:rPr lang="en-US" altLang="ja-JP" sz="1600">
                <a:solidFill>
                  <a:srgbClr val="FF3300"/>
                </a:solidFill>
                <a:latin typeface="Calibri" pitchFamily="34" charset="0"/>
                <a:cs typeface="ＭＳ Ｐゴシック"/>
              </a:rPr>
              <a:t>36% Improvement</a:t>
            </a:r>
            <a:br>
              <a:rPr lang="en-US" altLang="ja-JP" sz="1600">
                <a:solidFill>
                  <a:srgbClr val="FF3300"/>
                </a:solidFill>
                <a:latin typeface="Calibri" pitchFamily="34" charset="0"/>
                <a:cs typeface="ＭＳ Ｐゴシック"/>
              </a:rPr>
            </a:br>
            <a:r>
              <a:rPr lang="en-US" altLang="ja-JP" sz="1600">
                <a:solidFill>
                  <a:srgbClr val="FF3300"/>
                </a:solidFill>
                <a:latin typeface="Calibri" pitchFamily="34" charset="0"/>
                <a:cs typeface="ＭＳ Ｐゴシック"/>
              </a:rPr>
              <a:t>at 12h forecast</a:t>
            </a:r>
          </a:p>
        </p:txBody>
      </p:sp>
      <p:sp>
        <p:nvSpPr>
          <p:cNvPr id="1030" name="Line 6"/>
          <p:cNvSpPr>
            <a:spLocks noChangeShapeType="1"/>
          </p:cNvSpPr>
          <p:nvPr/>
        </p:nvSpPr>
        <p:spPr bwMode="auto">
          <a:xfrm flipV="1">
            <a:off x="1447800" y="4648200"/>
            <a:ext cx="228600" cy="304800"/>
          </a:xfrm>
          <a:prstGeom prst="line">
            <a:avLst/>
          </a:prstGeom>
          <a:noFill/>
          <a:ln w="25400">
            <a:solidFill>
              <a:srgbClr val="FF0000"/>
            </a:solidFill>
            <a:round/>
            <a:headEnd/>
            <a:tailEnd/>
          </a:ln>
        </p:spPr>
        <p:txBody>
          <a:bodyPr/>
          <a:lstStyle/>
          <a:p>
            <a:endParaRPr lang="en-US"/>
          </a:p>
        </p:txBody>
      </p:sp>
      <p:sp>
        <p:nvSpPr>
          <p:cNvPr id="1031" name="Text Box 7"/>
          <p:cNvSpPr txBox="1">
            <a:spLocks noChangeArrowheads="1"/>
          </p:cNvSpPr>
          <p:nvPr/>
        </p:nvSpPr>
        <p:spPr bwMode="auto">
          <a:xfrm>
            <a:off x="5791200" y="2773363"/>
            <a:ext cx="3048000" cy="3170237"/>
          </a:xfrm>
          <a:prstGeom prst="rect">
            <a:avLst/>
          </a:prstGeom>
          <a:solidFill>
            <a:srgbClr val="FFFF00">
              <a:alpha val="45097"/>
            </a:srgbClr>
          </a:solidFill>
          <a:ln w="25400">
            <a:solidFill>
              <a:schemeClr val="tx1"/>
            </a:solidFill>
            <a:miter lim="800000"/>
            <a:headEnd/>
            <a:tailEnd/>
          </a:ln>
        </p:spPr>
        <p:txBody>
          <a:bodyPr>
            <a:spAutoFit/>
          </a:bodyPr>
          <a:lstStyle/>
          <a:p>
            <a:pPr>
              <a:spcBef>
                <a:spcPct val="50000"/>
              </a:spcBef>
            </a:pPr>
            <a:r>
              <a:rPr lang="en-US" altLang="ja-JP" sz="2000">
                <a:latin typeface="Calibri" pitchFamily="34" charset="0"/>
                <a:cs typeface="ＭＳ Ｐゴシック"/>
              </a:rPr>
              <a:t>Comparison of track forecast error for JANGMI at </a:t>
            </a:r>
            <a:r>
              <a:rPr lang="en-US" altLang="ja-JP" sz="2000" i="1">
                <a:latin typeface="Calibri" pitchFamily="34" charset="0"/>
                <a:cs typeface="ＭＳ Ｐゴシック"/>
              </a:rPr>
              <a:t>before-recurvature</a:t>
            </a:r>
            <a:r>
              <a:rPr lang="en-US" altLang="ja-JP" sz="2000">
                <a:latin typeface="Calibri" pitchFamily="34" charset="0"/>
                <a:cs typeface="ＭＳ Ｐゴシック"/>
              </a:rPr>
              <a:t> stage </a:t>
            </a:r>
            <a:r>
              <a:rPr lang="en-US" altLang="ja-JP" sz="2000">
                <a:solidFill>
                  <a:srgbClr val="FF3300"/>
                </a:solidFill>
                <a:latin typeface="Calibri" pitchFamily="34" charset="0"/>
                <a:cs typeface="ＭＳ Ｐゴシック"/>
              </a:rPr>
              <a:t>Red : No drops or special soundings</a:t>
            </a:r>
            <a:r>
              <a:rPr lang="en-US" altLang="ja-JP" sz="2000">
                <a:latin typeface="Calibri" pitchFamily="34" charset="0"/>
                <a:cs typeface="ＭＳ Ｐゴシック"/>
              </a:rPr>
              <a:t>, </a:t>
            </a:r>
            <a:r>
              <a:rPr lang="en-US" altLang="ja-JP" sz="2000">
                <a:solidFill>
                  <a:srgbClr val="0000FF"/>
                </a:solidFill>
                <a:latin typeface="Calibri" pitchFamily="34" charset="0"/>
                <a:cs typeface="ＭＳ Ｐゴシック"/>
              </a:rPr>
              <a:t>Blue : With drops and special soundings</a:t>
            </a:r>
            <a:r>
              <a:rPr lang="en-US" altLang="ja-JP" sz="2000">
                <a:latin typeface="Calibri" pitchFamily="34" charset="0"/>
                <a:cs typeface="ＭＳ Ｐゴシック"/>
              </a:rPr>
              <a:t>. </a:t>
            </a:r>
            <a:r>
              <a:rPr lang="en-US" altLang="ja-JP" sz="2000">
                <a:solidFill>
                  <a:srgbClr val="00CC00"/>
                </a:solidFill>
                <a:latin typeface="Calibri" pitchFamily="34" charset="0"/>
                <a:cs typeface="ＭＳ Ｐゴシック"/>
              </a:rPr>
              <a:t>Green triangle marks</a:t>
            </a:r>
            <a:r>
              <a:rPr lang="en-US" altLang="ja-JP" sz="2000">
                <a:latin typeface="Calibri" pitchFamily="34" charset="0"/>
                <a:cs typeface="ＭＳ Ｐゴシック"/>
              </a:rPr>
              <a:t> show statistically significant improvements on 95% confidence level.</a:t>
            </a:r>
          </a:p>
        </p:txBody>
      </p:sp>
      <p:sp>
        <p:nvSpPr>
          <p:cNvPr id="1032" name="Text Box 8"/>
          <p:cNvSpPr txBox="1">
            <a:spLocks noChangeArrowheads="1"/>
          </p:cNvSpPr>
          <p:nvPr/>
        </p:nvSpPr>
        <p:spPr bwMode="auto">
          <a:xfrm>
            <a:off x="5562600" y="1155700"/>
            <a:ext cx="3429000" cy="1385888"/>
          </a:xfrm>
          <a:prstGeom prst="rect">
            <a:avLst/>
          </a:prstGeom>
          <a:noFill/>
          <a:ln w="9525">
            <a:noFill/>
            <a:miter lim="800000"/>
            <a:headEnd/>
            <a:tailEnd/>
          </a:ln>
        </p:spPr>
        <p:txBody>
          <a:bodyPr>
            <a:spAutoFit/>
          </a:bodyPr>
          <a:lstStyle/>
          <a:p>
            <a:pPr>
              <a:spcBef>
                <a:spcPct val="50000"/>
              </a:spcBef>
            </a:pPr>
            <a:r>
              <a:rPr lang="en-US" altLang="ja-JP" sz="2800">
                <a:latin typeface="Calibri" pitchFamily="34" charset="0"/>
                <a:cs typeface="ＭＳ Ｐゴシック"/>
              </a:rPr>
              <a:t>Improvement in track forecast error through 0-84h is </a:t>
            </a:r>
            <a:r>
              <a:rPr lang="en-US" altLang="ja-JP" sz="2800" b="1">
                <a:solidFill>
                  <a:srgbClr val="FF3300"/>
                </a:solidFill>
                <a:latin typeface="Calibri" pitchFamily="34" charset="0"/>
                <a:cs typeface="ＭＳ Ｐゴシック"/>
              </a:rPr>
              <a:t>25%</a:t>
            </a:r>
          </a:p>
        </p:txBody>
      </p:sp>
      <p:sp>
        <p:nvSpPr>
          <p:cNvPr id="1033" name="TextBox 10"/>
          <p:cNvSpPr txBox="1">
            <a:spLocks noChangeArrowheads="1"/>
          </p:cNvSpPr>
          <p:nvPr/>
        </p:nvSpPr>
        <p:spPr bwMode="auto">
          <a:xfrm>
            <a:off x="5105400" y="6135688"/>
            <a:ext cx="3962400" cy="646112"/>
          </a:xfrm>
          <a:prstGeom prst="rect">
            <a:avLst/>
          </a:prstGeom>
          <a:noFill/>
          <a:ln w="9525">
            <a:noFill/>
            <a:miter lim="800000"/>
            <a:headEnd/>
            <a:tailEnd/>
          </a:ln>
        </p:spPr>
        <p:txBody>
          <a:bodyPr>
            <a:spAutoFit/>
          </a:bodyPr>
          <a:lstStyle/>
          <a:p>
            <a:r>
              <a:rPr lang="en-US" altLang="ja-JP">
                <a:solidFill>
                  <a:srgbClr val="0000FF"/>
                </a:solidFill>
                <a:cs typeface="Arial" pitchFamily="34" charset="0"/>
              </a:rPr>
              <a:t>Yoichiro Ohta, Koji Yamashita (JMA)</a:t>
            </a:r>
            <a:br>
              <a:rPr lang="en-US" altLang="ja-JP">
                <a:solidFill>
                  <a:srgbClr val="0000FF"/>
                </a:solidFill>
                <a:cs typeface="Arial" pitchFamily="34" charset="0"/>
              </a:rPr>
            </a:br>
            <a:r>
              <a:rPr lang="en-US" altLang="ja-JP">
                <a:solidFill>
                  <a:srgbClr val="0000FF"/>
                </a:solidFill>
                <a:cs typeface="Arial" pitchFamily="34" charset="0"/>
              </a:rPr>
              <a:t> and Tetsuo Nakazawa (MRI)</a:t>
            </a:r>
            <a:endParaRPr lang="en-US" altLang="ja-JP" baseline="30000">
              <a:solidFill>
                <a:srgbClr val="0000FF"/>
              </a:solidFill>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Arial" pitchFamily="34" charset="0"/>
              </a:rPr>
              <a:t>Future Plans</a:t>
            </a:r>
          </a:p>
        </p:txBody>
      </p:sp>
      <p:sp>
        <p:nvSpPr>
          <p:cNvPr id="14339" name="Content Placeholder 2"/>
          <p:cNvSpPr>
            <a:spLocks noGrp="1"/>
          </p:cNvSpPr>
          <p:nvPr>
            <p:ph idx="1"/>
          </p:nvPr>
        </p:nvSpPr>
        <p:spPr>
          <a:xfrm>
            <a:off x="304800" y="1219200"/>
            <a:ext cx="8458200" cy="1066800"/>
          </a:xfrm>
        </p:spPr>
        <p:txBody>
          <a:bodyPr/>
          <a:lstStyle/>
          <a:p>
            <a:pPr algn="just"/>
            <a:r>
              <a:rPr lang="en-US" sz="2800" smtClean="0">
                <a:solidFill>
                  <a:srgbClr val="7030A0"/>
                </a:solidFill>
                <a:latin typeface="Arial" pitchFamily="34" charset="0"/>
                <a:cs typeface="Arial" pitchFamily="34" charset="0"/>
              </a:rPr>
              <a:t>Evaluate impact of assimilating </a:t>
            </a:r>
            <a:r>
              <a:rPr lang="en-US" sz="2800" smtClean="0">
                <a:solidFill>
                  <a:srgbClr val="33CC33"/>
                </a:solidFill>
                <a:latin typeface="Arial" pitchFamily="34" charset="0"/>
                <a:cs typeface="Arial" pitchFamily="34" charset="0"/>
              </a:rPr>
              <a:t>hourly</a:t>
            </a:r>
            <a:r>
              <a:rPr lang="en-US" sz="2800" smtClean="0">
                <a:solidFill>
                  <a:srgbClr val="7030A0"/>
                </a:solidFill>
                <a:latin typeface="Arial" pitchFamily="34" charset="0"/>
                <a:cs typeface="Arial" pitchFamily="34" charset="0"/>
              </a:rPr>
              <a:t> and </a:t>
            </a:r>
            <a:r>
              <a:rPr lang="en-US" sz="2800" smtClean="0">
                <a:solidFill>
                  <a:srgbClr val="33CC33"/>
                </a:solidFill>
                <a:latin typeface="Arial" pitchFamily="34" charset="0"/>
                <a:cs typeface="Arial" pitchFamily="34" charset="0"/>
              </a:rPr>
              <a:t>rapid-scan</a:t>
            </a:r>
            <a:r>
              <a:rPr lang="en-US" sz="2800" smtClean="0">
                <a:solidFill>
                  <a:srgbClr val="7030A0"/>
                </a:solidFill>
                <a:latin typeface="Arial" pitchFamily="34" charset="0"/>
                <a:cs typeface="Arial" pitchFamily="34" charset="0"/>
              </a:rPr>
              <a:t> satellite-derived atmospheric motion vectors</a:t>
            </a:r>
          </a:p>
        </p:txBody>
      </p:sp>
      <p:sp>
        <p:nvSpPr>
          <p:cNvPr id="14340" name="TextBox 4"/>
          <p:cNvSpPr txBox="1">
            <a:spLocks noChangeArrowheads="1"/>
          </p:cNvSpPr>
          <p:nvPr/>
        </p:nvSpPr>
        <p:spPr bwMode="auto">
          <a:xfrm>
            <a:off x="6705600" y="3352800"/>
            <a:ext cx="2057400" cy="646113"/>
          </a:xfrm>
          <a:prstGeom prst="rect">
            <a:avLst/>
          </a:prstGeom>
          <a:noFill/>
          <a:ln w="9525">
            <a:noFill/>
            <a:miter lim="800000"/>
            <a:headEnd/>
            <a:tailEnd/>
          </a:ln>
        </p:spPr>
        <p:txBody>
          <a:bodyPr>
            <a:spAutoFit/>
          </a:bodyPr>
          <a:lstStyle/>
          <a:p>
            <a:pPr algn="ctr"/>
            <a:r>
              <a:rPr lang="en-US">
                <a:solidFill>
                  <a:srgbClr val="7030A0"/>
                </a:solidFill>
                <a:latin typeface="Calibri" pitchFamily="34" charset="0"/>
              </a:rPr>
              <a:t>(Chris Velden, CIMSS/U.Wisconsin)</a:t>
            </a:r>
          </a:p>
        </p:txBody>
      </p:sp>
      <p:sp>
        <p:nvSpPr>
          <p:cNvPr id="14341" name="Content Placeholder 2"/>
          <p:cNvSpPr txBox="1">
            <a:spLocks/>
          </p:cNvSpPr>
          <p:nvPr/>
        </p:nvSpPr>
        <p:spPr bwMode="auto">
          <a:xfrm>
            <a:off x="228600" y="5105400"/>
            <a:ext cx="8458200" cy="1600200"/>
          </a:xfrm>
          <a:prstGeom prst="rect">
            <a:avLst/>
          </a:prstGeom>
          <a:noFill/>
          <a:ln w="9525">
            <a:noFill/>
            <a:miter lim="800000"/>
            <a:headEnd/>
            <a:tailEnd/>
          </a:ln>
        </p:spPr>
        <p:txBody>
          <a:bodyPr/>
          <a:lstStyle/>
          <a:p>
            <a:pPr marL="342900" indent="-342900" algn="just">
              <a:spcBef>
                <a:spcPct val="20000"/>
              </a:spcBef>
              <a:buFont typeface="Arial" pitchFamily="34" charset="0"/>
              <a:buChar char="•"/>
            </a:pPr>
            <a:r>
              <a:rPr lang="en-US" sz="2800">
                <a:cs typeface="Arial" pitchFamily="34" charset="0"/>
              </a:rPr>
              <a:t>Evaluate impact of observations in </a:t>
            </a:r>
            <a:r>
              <a:rPr lang="en-US" sz="2800">
                <a:solidFill>
                  <a:srgbClr val="0070C0"/>
                </a:solidFill>
                <a:cs typeface="Arial" pitchFamily="34" charset="0"/>
              </a:rPr>
              <a:t>different target areas </a:t>
            </a:r>
            <a:r>
              <a:rPr lang="en-US" sz="2800">
                <a:cs typeface="Arial" pitchFamily="34" charset="0"/>
              </a:rPr>
              <a:t>(following Yamaguchi et al. MWR 2009)</a:t>
            </a:r>
          </a:p>
          <a:p>
            <a:pPr marL="342900" indent="-342900" algn="just">
              <a:spcBef>
                <a:spcPct val="20000"/>
              </a:spcBef>
              <a:buFont typeface="Arial" pitchFamily="34" charset="0"/>
              <a:buChar char="•"/>
            </a:pPr>
            <a:r>
              <a:rPr lang="en-US" sz="2800">
                <a:cs typeface="Arial" pitchFamily="34" charset="0"/>
              </a:rPr>
              <a:t>Understand </a:t>
            </a:r>
            <a:r>
              <a:rPr lang="en-US" sz="2800">
                <a:solidFill>
                  <a:srgbClr val="FF0000"/>
                </a:solidFill>
                <a:cs typeface="Arial" pitchFamily="34" charset="0"/>
              </a:rPr>
              <a:t>differences in results between models</a:t>
            </a:r>
          </a:p>
        </p:txBody>
      </p:sp>
      <p:pic>
        <p:nvPicPr>
          <p:cNvPr id="14342" name="Picture 2"/>
          <p:cNvPicPr>
            <a:picLocks noChangeAspect="1" noChangeArrowheads="1"/>
          </p:cNvPicPr>
          <p:nvPr/>
        </p:nvPicPr>
        <p:blipFill>
          <a:blip r:embed="rId2"/>
          <a:srcRect/>
          <a:stretch>
            <a:fillRect/>
          </a:stretch>
        </p:blipFill>
        <p:spPr bwMode="auto">
          <a:xfrm>
            <a:off x="1676400" y="2333625"/>
            <a:ext cx="4953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latin typeface="Arial" pitchFamily="34" charset="0"/>
              </a:rPr>
              <a:t>Long-term goals</a:t>
            </a:r>
          </a:p>
        </p:txBody>
      </p:sp>
      <p:sp>
        <p:nvSpPr>
          <p:cNvPr id="15363" name="Content Placeholder 2"/>
          <p:cNvSpPr>
            <a:spLocks noGrp="1"/>
          </p:cNvSpPr>
          <p:nvPr>
            <p:ph idx="1"/>
          </p:nvPr>
        </p:nvSpPr>
        <p:spPr>
          <a:xfrm>
            <a:off x="0" y="1447800"/>
            <a:ext cx="9144000" cy="4953000"/>
          </a:xfrm>
        </p:spPr>
        <p:txBody>
          <a:bodyPr/>
          <a:lstStyle/>
          <a:p>
            <a:r>
              <a:rPr lang="en-US" sz="2800" dirty="0" smtClean="0">
                <a:solidFill>
                  <a:srgbClr val="2205FB"/>
                </a:solidFill>
                <a:latin typeface="Arial" pitchFamily="34" charset="0"/>
                <a:cs typeface="Arial" pitchFamily="34" charset="0"/>
              </a:rPr>
              <a:t>Demonstrate utility of targeted observations</a:t>
            </a:r>
          </a:p>
          <a:p>
            <a:r>
              <a:rPr lang="en-US" sz="2800" dirty="0" smtClean="0">
                <a:latin typeface="Arial" pitchFamily="34" charset="0"/>
                <a:cs typeface="Arial" pitchFamily="34" charset="0"/>
              </a:rPr>
              <a:t>Observation types: manned and unmanned aircraft, adaptive targeting/thinning of satellite winds and radiances, off-time </a:t>
            </a:r>
            <a:r>
              <a:rPr lang="en-US" sz="2800" dirty="0" err="1" smtClean="0">
                <a:latin typeface="Arial" pitchFamily="34" charset="0"/>
                <a:cs typeface="Arial" pitchFamily="34" charset="0"/>
              </a:rPr>
              <a:t>rawinsondes</a:t>
            </a:r>
            <a:r>
              <a:rPr lang="en-US" sz="2800" dirty="0" smtClean="0">
                <a:latin typeface="Arial" pitchFamily="34" charset="0"/>
                <a:cs typeface="Arial" pitchFamily="34" charset="0"/>
              </a:rPr>
              <a:t>, WISDOM, others…</a:t>
            </a:r>
            <a:endParaRPr lang="en-US" sz="2800" dirty="0" smtClean="0">
              <a:solidFill>
                <a:srgbClr val="2205FB"/>
              </a:solidFill>
              <a:latin typeface="Arial" pitchFamily="34" charset="0"/>
              <a:cs typeface="Arial" pitchFamily="34" charset="0"/>
            </a:endParaRPr>
          </a:p>
          <a:p>
            <a:r>
              <a:rPr lang="en-US" sz="2800" b="1" dirty="0" smtClean="0">
                <a:solidFill>
                  <a:srgbClr val="33CC33"/>
                </a:solidFill>
                <a:latin typeface="Arial" pitchFamily="34" charset="0"/>
                <a:cs typeface="Arial" pitchFamily="34" charset="0"/>
              </a:rPr>
              <a:t>Develop centralized, </a:t>
            </a:r>
            <a:r>
              <a:rPr lang="en-US" sz="2800" b="1" dirty="0" smtClean="0">
                <a:solidFill>
                  <a:srgbClr val="0070C0"/>
                </a:solidFill>
                <a:latin typeface="Arial" pitchFamily="34" charset="0"/>
                <a:cs typeface="Arial" pitchFamily="34" charset="0"/>
              </a:rPr>
              <a:t>coordinated</a:t>
            </a:r>
            <a:r>
              <a:rPr lang="en-US" sz="2800" b="1" dirty="0" smtClean="0">
                <a:solidFill>
                  <a:srgbClr val="33CC33"/>
                </a:solidFill>
                <a:latin typeface="Arial" pitchFamily="34" charset="0"/>
                <a:cs typeface="Arial" pitchFamily="34" charset="0"/>
              </a:rPr>
              <a:t> data targeting system for Hurricanes, Winter Storms, others…?</a:t>
            </a:r>
          </a:p>
          <a:p>
            <a:r>
              <a:rPr lang="en-US" sz="2800" dirty="0" smtClean="0">
                <a:latin typeface="Arial" pitchFamily="34" charset="0"/>
                <a:cs typeface="Arial" pitchFamily="34" charset="0"/>
              </a:rPr>
              <a:t>Multi-agency, multi-national.</a:t>
            </a:r>
          </a:p>
          <a:p>
            <a:r>
              <a:rPr lang="en-US" sz="2800" dirty="0" smtClean="0">
                <a:latin typeface="Arial" pitchFamily="34" charset="0"/>
                <a:cs typeface="Arial" pitchFamily="34" charset="0"/>
              </a:rPr>
              <a:t>Saves time and human error; allows for archiving and evaluation.</a:t>
            </a:r>
          </a:p>
          <a:p>
            <a:r>
              <a:rPr lang="en-US" sz="2800" dirty="0" smtClean="0">
                <a:latin typeface="Arial" pitchFamily="34" charset="0"/>
                <a:cs typeface="Arial" pitchFamily="34" charset="0"/>
              </a:rPr>
              <a:t>Extend to 3-7 day track forecasts; intensity prediction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2"/>
          <a:srcRect/>
          <a:stretch>
            <a:fillRect/>
          </a:stretch>
        </p:blipFill>
        <p:spPr bwMode="auto">
          <a:xfrm>
            <a:off x="704850" y="590550"/>
            <a:ext cx="7734300" cy="5676900"/>
          </a:xfrm>
          <a:prstGeom prst="rect">
            <a:avLst/>
          </a:prstGeom>
          <a:noFill/>
          <a:ln w="9525">
            <a:noFill/>
            <a:miter lim="800000"/>
            <a:headEnd/>
            <a:tailEnd/>
          </a:ln>
        </p:spPr>
      </p:pic>
      <p:pic>
        <p:nvPicPr>
          <p:cNvPr id="4099" name="Picture 2" descr="nabi best track"/>
          <p:cNvPicPr>
            <a:picLocks noChangeAspect="1" noChangeArrowheads="1"/>
          </p:cNvPicPr>
          <p:nvPr/>
        </p:nvPicPr>
        <p:blipFill>
          <a:blip r:embed="rId3"/>
          <a:srcRect/>
          <a:stretch>
            <a:fillRect/>
          </a:stretch>
        </p:blipFill>
        <p:spPr bwMode="auto">
          <a:xfrm>
            <a:off x="25400" y="573088"/>
            <a:ext cx="5435600" cy="6248400"/>
          </a:xfrm>
          <a:prstGeom prst="rect">
            <a:avLst/>
          </a:prstGeom>
          <a:noFill/>
          <a:ln w="28575">
            <a:solidFill>
              <a:srgbClr val="000000"/>
            </a:solidFill>
            <a:miter lim="800000"/>
            <a:headEnd/>
            <a:tailEnd/>
          </a:ln>
        </p:spPr>
      </p:pic>
      <p:sp>
        <p:nvSpPr>
          <p:cNvPr id="4100" name="Rectangle 3"/>
          <p:cNvSpPr>
            <a:spLocks noChangeArrowheads="1"/>
          </p:cNvSpPr>
          <p:nvPr/>
        </p:nvSpPr>
        <p:spPr bwMode="auto">
          <a:xfrm>
            <a:off x="457200" y="4679950"/>
            <a:ext cx="4572000" cy="1965325"/>
          </a:xfrm>
          <a:prstGeom prst="rect">
            <a:avLst/>
          </a:prstGeom>
          <a:solidFill>
            <a:srgbClr val="969696">
              <a:alpha val="30196"/>
            </a:srgbClr>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4101" name="Oval 4"/>
          <p:cNvSpPr>
            <a:spLocks noChangeArrowheads="1"/>
          </p:cNvSpPr>
          <p:nvPr/>
        </p:nvSpPr>
        <p:spPr bwMode="auto">
          <a:xfrm>
            <a:off x="3124200" y="6435725"/>
            <a:ext cx="228600" cy="209550"/>
          </a:xfrm>
          <a:prstGeom prst="ellipse">
            <a:avLst/>
          </a:prstGeom>
          <a:noFill/>
          <a:ln w="38100">
            <a:solidFill>
              <a:schemeClr val="tx1"/>
            </a:solidFill>
            <a:round/>
            <a:headEnd/>
            <a:tailEnd/>
          </a:ln>
        </p:spPr>
        <p:txBody>
          <a:bodyPr wrap="none" anchor="ctr"/>
          <a:lstStyle/>
          <a:p>
            <a:endParaRPr lang="en-US">
              <a:latin typeface="Calibri" pitchFamily="34" charset="0"/>
            </a:endParaRPr>
          </a:p>
        </p:txBody>
      </p:sp>
      <p:sp>
        <p:nvSpPr>
          <p:cNvPr id="4102" name="Freeform 5"/>
          <p:cNvSpPr>
            <a:spLocks/>
          </p:cNvSpPr>
          <p:nvPr/>
        </p:nvSpPr>
        <p:spPr bwMode="auto">
          <a:xfrm>
            <a:off x="2705100" y="6362700"/>
            <a:ext cx="431800" cy="165100"/>
          </a:xfrm>
          <a:custGeom>
            <a:avLst/>
            <a:gdLst>
              <a:gd name="T0" fmla="*/ 0 w 272"/>
              <a:gd name="T1" fmla="*/ 0 h 104"/>
              <a:gd name="T2" fmla="*/ 120 w 272"/>
              <a:gd name="T3" fmla="*/ 24 h 104"/>
              <a:gd name="T4" fmla="*/ 272 w 272"/>
              <a:gd name="T5" fmla="*/ 104 h 104"/>
              <a:gd name="T6" fmla="*/ 0 60000 65536"/>
              <a:gd name="T7" fmla="*/ 0 60000 65536"/>
              <a:gd name="T8" fmla="*/ 0 60000 65536"/>
              <a:gd name="T9" fmla="*/ 0 w 272"/>
              <a:gd name="T10" fmla="*/ 0 h 104"/>
              <a:gd name="T11" fmla="*/ 272 w 272"/>
              <a:gd name="T12" fmla="*/ 104 h 104"/>
            </a:gdLst>
            <a:ahLst/>
            <a:cxnLst>
              <a:cxn ang="T6">
                <a:pos x="T0" y="T1"/>
              </a:cxn>
              <a:cxn ang="T7">
                <a:pos x="T2" y="T3"/>
              </a:cxn>
              <a:cxn ang="T8">
                <a:pos x="T4" y="T5"/>
              </a:cxn>
            </a:cxnLst>
            <a:rect l="T9" t="T10" r="T11" b="T12"/>
            <a:pathLst>
              <a:path w="272" h="104">
                <a:moveTo>
                  <a:pt x="0" y="0"/>
                </a:moveTo>
                <a:cubicBezTo>
                  <a:pt x="21" y="4"/>
                  <a:pt x="75" y="7"/>
                  <a:pt x="120" y="24"/>
                </a:cubicBezTo>
                <a:cubicBezTo>
                  <a:pt x="165" y="41"/>
                  <a:pt x="240" y="87"/>
                  <a:pt x="272" y="104"/>
                </a:cubicBezTo>
              </a:path>
            </a:pathLst>
          </a:custGeom>
          <a:noFill/>
          <a:ln w="38100">
            <a:solidFill>
              <a:schemeClr val="tx1"/>
            </a:solidFill>
            <a:round/>
            <a:headEnd/>
            <a:tailEnd type="stealth" w="lg" len="lg"/>
          </a:ln>
        </p:spPr>
        <p:txBody>
          <a:bodyPr/>
          <a:lstStyle/>
          <a:p>
            <a:endParaRPr lang="en-US">
              <a:latin typeface="Calibri" pitchFamily="34" charset="0"/>
            </a:endParaRPr>
          </a:p>
        </p:txBody>
      </p:sp>
      <p:sp>
        <p:nvSpPr>
          <p:cNvPr id="4103" name="Rectangle 6"/>
          <p:cNvSpPr>
            <a:spLocks noChangeArrowheads="1"/>
          </p:cNvSpPr>
          <p:nvPr/>
        </p:nvSpPr>
        <p:spPr bwMode="auto">
          <a:xfrm>
            <a:off x="457200" y="3065463"/>
            <a:ext cx="4572000" cy="1614487"/>
          </a:xfrm>
          <a:prstGeom prst="rect">
            <a:avLst/>
          </a:prstGeom>
          <a:solidFill>
            <a:srgbClr val="969696">
              <a:alpha val="50195"/>
            </a:srgbClr>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4104" name="Freeform 7"/>
          <p:cNvSpPr>
            <a:spLocks/>
          </p:cNvSpPr>
          <p:nvPr/>
        </p:nvSpPr>
        <p:spPr bwMode="auto">
          <a:xfrm>
            <a:off x="50800" y="4343400"/>
            <a:ext cx="254000" cy="617538"/>
          </a:xfrm>
          <a:custGeom>
            <a:avLst/>
            <a:gdLst>
              <a:gd name="T0" fmla="*/ 152 w 152"/>
              <a:gd name="T1" fmla="*/ 352 h 352"/>
              <a:gd name="T2" fmla="*/ 8 w 152"/>
              <a:gd name="T3" fmla="*/ 128 h 352"/>
              <a:gd name="T4" fmla="*/ 104 w 152"/>
              <a:gd name="T5" fmla="*/ 0 h 352"/>
              <a:gd name="T6" fmla="*/ 0 60000 65536"/>
              <a:gd name="T7" fmla="*/ 0 60000 65536"/>
              <a:gd name="T8" fmla="*/ 0 60000 65536"/>
              <a:gd name="T9" fmla="*/ 0 w 152"/>
              <a:gd name="T10" fmla="*/ 0 h 352"/>
              <a:gd name="T11" fmla="*/ 152 w 152"/>
              <a:gd name="T12" fmla="*/ 352 h 352"/>
            </a:gdLst>
            <a:ahLst/>
            <a:cxnLst>
              <a:cxn ang="T6">
                <a:pos x="T0" y="T1"/>
              </a:cxn>
              <a:cxn ang="T7">
                <a:pos x="T2" y="T3"/>
              </a:cxn>
              <a:cxn ang="T8">
                <a:pos x="T4" y="T5"/>
              </a:cxn>
            </a:cxnLst>
            <a:rect l="T9" t="T10" r="T11" b="T12"/>
            <a:pathLst>
              <a:path w="152" h="352">
                <a:moveTo>
                  <a:pt x="152" y="352"/>
                </a:moveTo>
                <a:cubicBezTo>
                  <a:pt x="128" y="315"/>
                  <a:pt x="16" y="187"/>
                  <a:pt x="8" y="128"/>
                </a:cubicBezTo>
                <a:cubicBezTo>
                  <a:pt x="0" y="69"/>
                  <a:pt x="84" y="27"/>
                  <a:pt x="104" y="0"/>
                </a:cubicBezTo>
              </a:path>
            </a:pathLst>
          </a:custGeom>
          <a:noFill/>
          <a:ln w="28575">
            <a:solidFill>
              <a:schemeClr val="tx1"/>
            </a:solidFill>
            <a:round/>
            <a:headEnd/>
            <a:tailEnd type="stealth" w="lg" len="lg"/>
          </a:ln>
        </p:spPr>
        <p:txBody>
          <a:bodyPr/>
          <a:lstStyle/>
          <a:p>
            <a:endParaRPr lang="en-US">
              <a:latin typeface="Calibri" pitchFamily="34" charset="0"/>
            </a:endParaRPr>
          </a:p>
        </p:txBody>
      </p:sp>
      <p:sp>
        <p:nvSpPr>
          <p:cNvPr id="4105" name="Oval 8"/>
          <p:cNvSpPr>
            <a:spLocks noChangeArrowheads="1"/>
          </p:cNvSpPr>
          <p:nvPr/>
        </p:nvSpPr>
        <p:spPr bwMode="auto">
          <a:xfrm>
            <a:off x="2133600" y="2784475"/>
            <a:ext cx="228600" cy="211138"/>
          </a:xfrm>
          <a:prstGeom prst="ellipse">
            <a:avLst/>
          </a:prstGeom>
          <a:noFill/>
          <a:ln w="38100">
            <a:solidFill>
              <a:schemeClr val="tx1"/>
            </a:solidFill>
            <a:round/>
            <a:headEnd/>
            <a:tailEnd/>
          </a:ln>
        </p:spPr>
        <p:txBody>
          <a:bodyPr wrap="none" anchor="ctr"/>
          <a:lstStyle/>
          <a:p>
            <a:endParaRPr lang="en-US">
              <a:latin typeface="Calibri" pitchFamily="34" charset="0"/>
            </a:endParaRPr>
          </a:p>
        </p:txBody>
      </p:sp>
      <p:sp>
        <p:nvSpPr>
          <p:cNvPr id="4106" name="Text Box 9"/>
          <p:cNvSpPr txBox="1">
            <a:spLocks noChangeArrowheads="1"/>
          </p:cNvSpPr>
          <p:nvPr/>
        </p:nvSpPr>
        <p:spPr bwMode="auto">
          <a:xfrm>
            <a:off x="0" y="1555750"/>
            <a:ext cx="1971675" cy="374650"/>
          </a:xfrm>
          <a:prstGeom prst="rect">
            <a:avLst/>
          </a:prstGeom>
          <a:solidFill>
            <a:srgbClr val="C0C0C0">
              <a:alpha val="50195"/>
            </a:srgbClr>
          </a:solidFill>
          <a:ln w="38100">
            <a:solidFill>
              <a:schemeClr val="tx1"/>
            </a:solidFill>
            <a:miter lim="800000"/>
            <a:headEnd/>
            <a:tailEnd/>
          </a:ln>
        </p:spPr>
        <p:txBody>
          <a:bodyPr wrap="none">
            <a:spAutoFit/>
          </a:bodyPr>
          <a:lstStyle/>
          <a:p>
            <a:r>
              <a:rPr lang="en-US" sz="1600">
                <a:latin typeface="Calibri" pitchFamily="34" charset="0"/>
              </a:rPr>
              <a:t>Japan, Atsugi, NAF</a:t>
            </a:r>
          </a:p>
        </p:txBody>
      </p:sp>
      <p:sp>
        <p:nvSpPr>
          <p:cNvPr id="4107" name="Freeform 10"/>
          <p:cNvSpPr>
            <a:spLocks/>
          </p:cNvSpPr>
          <p:nvPr/>
        </p:nvSpPr>
        <p:spPr bwMode="auto">
          <a:xfrm>
            <a:off x="1016000" y="1906588"/>
            <a:ext cx="1258888" cy="877887"/>
          </a:xfrm>
          <a:custGeom>
            <a:avLst/>
            <a:gdLst>
              <a:gd name="T0" fmla="*/ 0 w 793"/>
              <a:gd name="T1" fmla="*/ 0 h 600"/>
              <a:gd name="T2" fmla="*/ 122 w 793"/>
              <a:gd name="T3" fmla="*/ 402 h 600"/>
              <a:gd name="T4" fmla="*/ 704 w 793"/>
              <a:gd name="T5" fmla="*/ 360 h 600"/>
              <a:gd name="T6" fmla="*/ 656 w 793"/>
              <a:gd name="T7" fmla="*/ 552 h 600"/>
              <a:gd name="T8" fmla="*/ 704 w 793"/>
              <a:gd name="T9" fmla="*/ 600 h 600"/>
              <a:gd name="T10" fmla="*/ 0 60000 65536"/>
              <a:gd name="T11" fmla="*/ 0 60000 65536"/>
              <a:gd name="T12" fmla="*/ 0 60000 65536"/>
              <a:gd name="T13" fmla="*/ 0 60000 65536"/>
              <a:gd name="T14" fmla="*/ 0 60000 65536"/>
              <a:gd name="T15" fmla="*/ 0 w 793"/>
              <a:gd name="T16" fmla="*/ 0 h 600"/>
              <a:gd name="T17" fmla="*/ 793 w 793"/>
              <a:gd name="T18" fmla="*/ 600 h 600"/>
            </a:gdLst>
            <a:ahLst/>
            <a:cxnLst>
              <a:cxn ang="T10">
                <a:pos x="T0" y="T1"/>
              </a:cxn>
              <a:cxn ang="T11">
                <a:pos x="T2" y="T3"/>
              </a:cxn>
              <a:cxn ang="T12">
                <a:pos x="T4" y="T5"/>
              </a:cxn>
              <a:cxn ang="T13">
                <a:pos x="T6" y="T7"/>
              </a:cxn>
              <a:cxn ang="T14">
                <a:pos x="T8" y="T9"/>
              </a:cxn>
            </a:cxnLst>
            <a:rect l="T15" t="T16" r="T17" b="T18"/>
            <a:pathLst>
              <a:path w="793" h="600">
                <a:moveTo>
                  <a:pt x="0" y="0"/>
                </a:moveTo>
                <a:cubicBezTo>
                  <a:pt x="20" y="66"/>
                  <a:pt x="5" y="342"/>
                  <a:pt x="122" y="402"/>
                </a:cubicBezTo>
                <a:cubicBezTo>
                  <a:pt x="239" y="462"/>
                  <a:pt x="615" y="335"/>
                  <a:pt x="704" y="360"/>
                </a:cubicBezTo>
                <a:cubicBezTo>
                  <a:pt x="793" y="385"/>
                  <a:pt x="656" y="512"/>
                  <a:pt x="656" y="552"/>
                </a:cubicBezTo>
                <a:cubicBezTo>
                  <a:pt x="656" y="592"/>
                  <a:pt x="680" y="596"/>
                  <a:pt x="704" y="600"/>
                </a:cubicBezTo>
              </a:path>
            </a:pathLst>
          </a:custGeom>
          <a:noFill/>
          <a:ln w="28575">
            <a:solidFill>
              <a:schemeClr val="tx1"/>
            </a:solidFill>
            <a:round/>
            <a:headEnd/>
            <a:tailEnd type="stealth" w="lg" len="lg"/>
          </a:ln>
        </p:spPr>
        <p:txBody>
          <a:bodyPr/>
          <a:lstStyle/>
          <a:p>
            <a:endParaRPr lang="en-US">
              <a:latin typeface="Calibri" pitchFamily="34" charset="0"/>
            </a:endParaRPr>
          </a:p>
        </p:txBody>
      </p:sp>
      <p:sp>
        <p:nvSpPr>
          <p:cNvPr id="4108" name="Oval 11"/>
          <p:cNvSpPr>
            <a:spLocks noChangeArrowheads="1"/>
          </p:cNvSpPr>
          <p:nvPr/>
        </p:nvSpPr>
        <p:spPr bwMode="auto">
          <a:xfrm>
            <a:off x="304800" y="4038600"/>
            <a:ext cx="304800" cy="350838"/>
          </a:xfrm>
          <a:prstGeom prst="ellipse">
            <a:avLst/>
          </a:prstGeom>
          <a:noFill/>
          <a:ln w="57150">
            <a:solidFill>
              <a:schemeClr val="tx1"/>
            </a:solidFill>
            <a:round/>
            <a:headEnd/>
            <a:tailEnd/>
          </a:ln>
        </p:spPr>
        <p:txBody>
          <a:bodyPr wrap="none" anchor="ctr"/>
          <a:lstStyle/>
          <a:p>
            <a:endParaRPr lang="en-US">
              <a:latin typeface="Calibri" pitchFamily="34" charset="0"/>
            </a:endParaRPr>
          </a:p>
        </p:txBody>
      </p:sp>
      <p:sp>
        <p:nvSpPr>
          <p:cNvPr id="4109" name="Text Box 12"/>
          <p:cNvSpPr txBox="1">
            <a:spLocks noChangeArrowheads="1"/>
          </p:cNvSpPr>
          <p:nvPr/>
        </p:nvSpPr>
        <p:spPr bwMode="auto">
          <a:xfrm>
            <a:off x="3260725" y="2163763"/>
            <a:ext cx="1692275" cy="304800"/>
          </a:xfrm>
          <a:prstGeom prst="rect">
            <a:avLst/>
          </a:prstGeom>
          <a:noFill/>
          <a:ln w="9525">
            <a:noFill/>
            <a:miter lim="800000"/>
            <a:headEnd/>
            <a:tailEnd/>
          </a:ln>
        </p:spPr>
        <p:txBody>
          <a:bodyPr>
            <a:spAutoFit/>
          </a:bodyPr>
          <a:lstStyle/>
          <a:p>
            <a:endParaRPr lang="en-US" sz="1400">
              <a:latin typeface="Calibri" pitchFamily="34" charset="0"/>
            </a:endParaRPr>
          </a:p>
        </p:txBody>
      </p:sp>
      <p:sp>
        <p:nvSpPr>
          <p:cNvPr id="4110" name="Text Box 13"/>
          <p:cNvSpPr txBox="1">
            <a:spLocks noChangeArrowheads="1"/>
          </p:cNvSpPr>
          <p:nvPr/>
        </p:nvSpPr>
        <p:spPr bwMode="auto">
          <a:xfrm>
            <a:off x="0" y="4995863"/>
            <a:ext cx="1362075" cy="609600"/>
          </a:xfrm>
          <a:prstGeom prst="rect">
            <a:avLst/>
          </a:prstGeom>
          <a:solidFill>
            <a:srgbClr val="C0C0C0">
              <a:alpha val="58823"/>
            </a:srgbClr>
          </a:solidFill>
          <a:ln w="28575">
            <a:solidFill>
              <a:schemeClr val="tx1"/>
            </a:solidFill>
            <a:miter lim="800000"/>
            <a:headEnd/>
            <a:tailEnd/>
          </a:ln>
        </p:spPr>
        <p:txBody>
          <a:bodyPr wrap="none">
            <a:spAutoFit/>
          </a:bodyPr>
          <a:lstStyle/>
          <a:p>
            <a:r>
              <a:rPr lang="en-US" sz="1600">
                <a:latin typeface="Calibri" pitchFamily="34" charset="0"/>
              </a:rPr>
              <a:t>Okinawa, </a:t>
            </a:r>
          </a:p>
          <a:p>
            <a:r>
              <a:rPr lang="en-US" sz="1600">
                <a:latin typeface="Calibri" pitchFamily="34" charset="0"/>
              </a:rPr>
              <a:t>Kadena AFB</a:t>
            </a:r>
          </a:p>
        </p:txBody>
      </p:sp>
      <p:sp>
        <p:nvSpPr>
          <p:cNvPr id="4111" name="Text Box 14"/>
          <p:cNvSpPr txBox="1">
            <a:spLocks noChangeArrowheads="1"/>
          </p:cNvSpPr>
          <p:nvPr/>
        </p:nvSpPr>
        <p:spPr bwMode="auto">
          <a:xfrm>
            <a:off x="193675" y="0"/>
            <a:ext cx="8721725" cy="584200"/>
          </a:xfrm>
          <a:prstGeom prst="rect">
            <a:avLst/>
          </a:prstGeom>
          <a:solidFill>
            <a:schemeClr val="bg1"/>
          </a:solidFill>
          <a:ln w="9525">
            <a:noFill/>
            <a:miter lim="800000"/>
            <a:headEnd/>
            <a:tailEnd/>
          </a:ln>
        </p:spPr>
        <p:txBody>
          <a:bodyPr wrap="none">
            <a:spAutoFit/>
          </a:bodyPr>
          <a:lstStyle/>
          <a:p>
            <a:r>
              <a:rPr lang="en-US" sz="3200">
                <a:latin typeface="Calibri" pitchFamily="34" charset="0"/>
              </a:rPr>
              <a:t>THORPEX Pacific Asian Regional Campaign (T-PARC)</a:t>
            </a:r>
          </a:p>
        </p:txBody>
      </p:sp>
      <p:sp>
        <p:nvSpPr>
          <p:cNvPr id="20" name="Text Box 15"/>
          <p:cNvSpPr txBox="1">
            <a:spLocks noChangeArrowheads="1"/>
          </p:cNvSpPr>
          <p:nvPr/>
        </p:nvSpPr>
        <p:spPr bwMode="auto">
          <a:xfrm>
            <a:off x="457200" y="6019800"/>
            <a:ext cx="1947863" cy="338138"/>
          </a:xfrm>
          <a:prstGeom prst="rect">
            <a:avLst/>
          </a:prstGeom>
          <a:solidFill>
            <a:srgbClr val="DDDDDD">
              <a:alpha val="50000"/>
            </a:srgbClr>
          </a:solidFill>
          <a:ln w="28575">
            <a:solidFill>
              <a:schemeClr val="tx1"/>
            </a:solidFill>
            <a:miter lim="800000"/>
            <a:headEnd/>
            <a:tailEnd/>
          </a:ln>
          <a:effectLst/>
        </p:spPr>
        <p:txBody>
          <a:bodyPr wrap="none">
            <a:spAutoFit/>
          </a:bodyPr>
          <a:lstStyle/>
          <a:p>
            <a:pPr fontAlgn="auto">
              <a:spcBef>
                <a:spcPts val="0"/>
              </a:spcBef>
              <a:spcAft>
                <a:spcPts val="0"/>
              </a:spcAft>
              <a:defRPr/>
            </a:pPr>
            <a:r>
              <a:rPr lang="en-US" sz="1600" dirty="0">
                <a:solidFill>
                  <a:schemeClr val="bg1">
                    <a:lumMod val="50000"/>
                  </a:schemeClr>
                </a:solidFill>
                <a:latin typeface="+mn-lt"/>
              </a:rPr>
              <a:t>Guam, Andersen AFB</a:t>
            </a:r>
          </a:p>
        </p:txBody>
      </p:sp>
      <p:pic>
        <p:nvPicPr>
          <p:cNvPr id="4113" name="Picture 16" descr="tr_MTS105082912_nabi"/>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3810000" y="5694363"/>
            <a:ext cx="1295400" cy="1163637"/>
          </a:xfrm>
          <a:prstGeom prst="rect">
            <a:avLst/>
          </a:prstGeom>
          <a:noFill/>
          <a:ln w="9525">
            <a:noFill/>
            <a:miter lim="800000"/>
            <a:headEnd/>
            <a:tailEnd/>
          </a:ln>
        </p:spPr>
      </p:pic>
      <p:sp>
        <p:nvSpPr>
          <p:cNvPr id="22" name="Text Box 18"/>
          <p:cNvSpPr txBox="1">
            <a:spLocks noChangeArrowheads="1"/>
          </p:cNvSpPr>
          <p:nvPr/>
        </p:nvSpPr>
        <p:spPr bwMode="auto">
          <a:xfrm>
            <a:off x="6400800" y="1905000"/>
            <a:ext cx="2438400" cy="1169988"/>
          </a:xfrm>
          <a:prstGeom prst="rect">
            <a:avLst/>
          </a:prstGeom>
          <a:noFill/>
          <a:ln w="9525">
            <a:noFill/>
            <a:miter lim="800000"/>
            <a:headEnd/>
            <a:tailEnd/>
          </a:ln>
        </p:spPr>
        <p:txBody>
          <a:bodyPr>
            <a:spAutoFit/>
          </a:bodyPr>
          <a:lstStyle/>
          <a:p>
            <a:r>
              <a:rPr lang="en-US" sz="1400" b="1">
                <a:solidFill>
                  <a:srgbClr val="7F7F7F"/>
                </a:solidFill>
                <a:latin typeface="Calibri" pitchFamily="34" charset="0"/>
              </a:rPr>
              <a:t>ET characteristics, forcing of downstream impacts, tropical/midlatitude interactions, extratropical cyclogenesis</a:t>
            </a:r>
          </a:p>
        </p:txBody>
      </p:sp>
      <p:sp>
        <p:nvSpPr>
          <p:cNvPr id="23" name="AutoShape 19"/>
          <p:cNvSpPr>
            <a:spLocks/>
          </p:cNvSpPr>
          <p:nvPr/>
        </p:nvSpPr>
        <p:spPr bwMode="auto">
          <a:xfrm>
            <a:off x="5486400" y="838200"/>
            <a:ext cx="533400" cy="3200400"/>
          </a:xfrm>
          <a:prstGeom prst="rightBrace">
            <a:avLst>
              <a:gd name="adj1" fmla="val 50000"/>
              <a:gd name="adj2" fmla="val 50000"/>
            </a:avLst>
          </a:prstGeom>
          <a:noFill/>
          <a:ln w="38100">
            <a:solidFill>
              <a:schemeClr val="bg1">
                <a:lumMod val="50000"/>
              </a:schemeClr>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24" name="Text Box 20"/>
          <p:cNvSpPr txBox="1">
            <a:spLocks noChangeArrowheads="1"/>
          </p:cNvSpPr>
          <p:nvPr/>
        </p:nvSpPr>
        <p:spPr bwMode="auto">
          <a:xfrm>
            <a:off x="6019800" y="838200"/>
            <a:ext cx="2835275" cy="1006475"/>
          </a:xfrm>
          <a:prstGeom prst="rect">
            <a:avLst/>
          </a:prstGeom>
          <a:noFill/>
          <a:ln w="9525">
            <a:noFill/>
            <a:miter lim="800000"/>
            <a:headEnd/>
            <a:tailEnd/>
          </a:ln>
        </p:spPr>
        <p:txBody>
          <a:bodyPr>
            <a:spAutoFit/>
          </a:bodyPr>
          <a:lstStyle/>
          <a:p>
            <a:r>
              <a:rPr lang="en-US" sz="2000">
                <a:solidFill>
                  <a:srgbClr val="7F7F7F"/>
                </a:solidFill>
                <a:latin typeface="Calibri" pitchFamily="34" charset="0"/>
              </a:rPr>
              <a:t>Extratropical Transition (ET – recurvature), </a:t>
            </a:r>
          </a:p>
          <a:p>
            <a:r>
              <a:rPr lang="en-US" sz="2000">
                <a:solidFill>
                  <a:srgbClr val="7F7F7F"/>
                </a:solidFill>
                <a:latin typeface="Calibri" pitchFamily="34" charset="0"/>
              </a:rPr>
              <a:t>Downstream Impacts</a:t>
            </a:r>
          </a:p>
        </p:txBody>
      </p:sp>
      <p:sp>
        <p:nvSpPr>
          <p:cNvPr id="25" name="Text Box 21"/>
          <p:cNvSpPr txBox="1">
            <a:spLocks noChangeArrowheads="1"/>
          </p:cNvSpPr>
          <p:nvPr/>
        </p:nvSpPr>
        <p:spPr bwMode="auto">
          <a:xfrm>
            <a:off x="0" y="838200"/>
            <a:ext cx="2286000" cy="523875"/>
          </a:xfrm>
          <a:prstGeom prst="rect">
            <a:avLst/>
          </a:prstGeom>
          <a:solidFill>
            <a:schemeClr val="bg1"/>
          </a:solidFill>
          <a:ln w="9525">
            <a:noFill/>
            <a:miter lim="800000"/>
            <a:headEnd/>
            <a:tailEnd/>
          </a:ln>
        </p:spPr>
        <p:txBody>
          <a:bodyPr wrap="none">
            <a:spAutoFit/>
          </a:bodyPr>
          <a:lstStyle/>
          <a:p>
            <a:r>
              <a:rPr lang="en-US" sz="1400">
                <a:solidFill>
                  <a:srgbClr val="7F7F7F"/>
                </a:solidFill>
                <a:latin typeface="Calibri" pitchFamily="34" charset="0"/>
              </a:rPr>
              <a:t>Midlatitude operating region</a:t>
            </a:r>
          </a:p>
          <a:p>
            <a:r>
              <a:rPr lang="en-US" sz="1400">
                <a:solidFill>
                  <a:srgbClr val="7F7F7F"/>
                </a:solidFill>
                <a:latin typeface="Calibri" pitchFamily="34" charset="0"/>
              </a:rPr>
              <a:t>NRL P-3, FALCON</a:t>
            </a:r>
          </a:p>
        </p:txBody>
      </p:sp>
      <p:pic>
        <p:nvPicPr>
          <p:cNvPr id="26" name="Picture 22" descr="tra_MTS105090803_nabi"/>
          <p:cNvPicPr>
            <a:picLocks noChangeAspect="1" noChangeArrowheads="1"/>
          </p:cNvPicPr>
          <p:nvPr/>
        </p:nvPicPr>
        <p:blipFill>
          <a:blip r:embed="rId5"/>
          <a:srcRect/>
          <a:stretch>
            <a:fillRect/>
          </a:stretch>
        </p:blipFill>
        <p:spPr bwMode="auto">
          <a:xfrm>
            <a:off x="1676400" y="685800"/>
            <a:ext cx="2057400" cy="2057400"/>
          </a:xfrm>
          <a:prstGeom prst="rect">
            <a:avLst/>
          </a:prstGeom>
          <a:noFill/>
          <a:ln w="9525">
            <a:noFill/>
            <a:miter lim="800000"/>
            <a:headEnd/>
            <a:tailEnd/>
          </a:ln>
        </p:spPr>
      </p:pic>
      <p:pic>
        <p:nvPicPr>
          <p:cNvPr id="27" name="Picture 23" descr="tr_falcon-feather-mr"/>
          <p:cNvPicPr>
            <a:picLocks noChangeAspect="1" noChangeArrowheads="1"/>
          </p:cNvPicPr>
          <p:nvPr/>
        </p:nvPicPr>
        <p:blipFill>
          <a:blip r:embed="rId6"/>
          <a:srcRect/>
          <a:stretch>
            <a:fillRect/>
          </a:stretch>
        </p:blipFill>
        <p:spPr bwMode="auto">
          <a:xfrm>
            <a:off x="1295400" y="1524000"/>
            <a:ext cx="1371600" cy="665163"/>
          </a:xfrm>
          <a:prstGeom prst="rect">
            <a:avLst/>
          </a:prstGeom>
          <a:noFill/>
          <a:ln w="9525">
            <a:noFill/>
            <a:miter lim="800000"/>
            <a:headEnd/>
            <a:tailEnd/>
          </a:ln>
        </p:spPr>
      </p:pic>
      <p:pic>
        <p:nvPicPr>
          <p:cNvPr id="28" name="Picture 24" descr="tr_highlightsELDORA"/>
          <p:cNvPicPr>
            <a:picLocks noChangeAspect="1" noChangeArrowheads="1"/>
          </p:cNvPicPr>
          <p:nvPr/>
        </p:nvPicPr>
        <p:blipFill>
          <a:blip r:embed="rId7"/>
          <a:srcRect/>
          <a:stretch>
            <a:fillRect/>
          </a:stretch>
        </p:blipFill>
        <p:spPr bwMode="auto">
          <a:xfrm>
            <a:off x="2667000" y="1828800"/>
            <a:ext cx="1728788" cy="474663"/>
          </a:xfrm>
          <a:prstGeom prst="rect">
            <a:avLst/>
          </a:prstGeom>
          <a:noFill/>
          <a:ln w="9525">
            <a:noFill/>
            <a:miter lim="800000"/>
            <a:headEnd/>
            <a:tailEnd/>
          </a:ln>
        </p:spPr>
      </p:pic>
      <p:grpSp>
        <p:nvGrpSpPr>
          <p:cNvPr id="2" name="Group 26"/>
          <p:cNvGrpSpPr>
            <a:grpSpLocks/>
          </p:cNvGrpSpPr>
          <p:nvPr/>
        </p:nvGrpSpPr>
        <p:grpSpPr bwMode="auto">
          <a:xfrm>
            <a:off x="2362200" y="4038600"/>
            <a:ext cx="6570663" cy="2819400"/>
            <a:chOff x="1488" y="2544"/>
            <a:chExt cx="4139" cy="1776"/>
          </a:xfrm>
        </p:grpSpPr>
        <p:sp>
          <p:nvSpPr>
            <p:cNvPr id="4134" name="AutoShape 27"/>
            <p:cNvSpPr>
              <a:spLocks/>
            </p:cNvSpPr>
            <p:nvPr/>
          </p:nvSpPr>
          <p:spPr bwMode="auto">
            <a:xfrm>
              <a:off x="3456" y="2544"/>
              <a:ext cx="336" cy="1776"/>
            </a:xfrm>
            <a:prstGeom prst="rightBrace">
              <a:avLst>
                <a:gd name="adj1" fmla="val 44048"/>
                <a:gd name="adj2" fmla="val 50000"/>
              </a:avLst>
            </a:prstGeom>
            <a:noFill/>
            <a:ln w="38100">
              <a:solidFill>
                <a:srgbClr val="7F7F7F"/>
              </a:solidFill>
              <a:round/>
              <a:headEnd/>
              <a:tailEnd/>
            </a:ln>
          </p:spPr>
          <p:txBody>
            <a:bodyPr wrap="none" anchor="ctr"/>
            <a:lstStyle/>
            <a:p>
              <a:endParaRPr lang="en-US">
                <a:latin typeface="Calibri" pitchFamily="34" charset="0"/>
              </a:endParaRPr>
            </a:p>
          </p:txBody>
        </p:sp>
        <p:sp>
          <p:nvSpPr>
            <p:cNvPr id="4135" name="Text Box 28"/>
            <p:cNvSpPr txBox="1">
              <a:spLocks noChangeArrowheads="1"/>
            </p:cNvSpPr>
            <p:nvPr/>
          </p:nvSpPr>
          <p:spPr bwMode="auto">
            <a:xfrm>
              <a:off x="4080" y="3408"/>
              <a:ext cx="1392" cy="601"/>
            </a:xfrm>
            <a:prstGeom prst="rect">
              <a:avLst/>
            </a:prstGeom>
            <a:noFill/>
            <a:ln w="9525">
              <a:noFill/>
              <a:miter lim="800000"/>
              <a:headEnd/>
              <a:tailEnd/>
            </a:ln>
          </p:spPr>
          <p:txBody>
            <a:bodyPr>
              <a:spAutoFit/>
            </a:bodyPr>
            <a:lstStyle/>
            <a:p>
              <a:r>
                <a:rPr lang="en-US" sz="1400" b="1">
                  <a:solidFill>
                    <a:srgbClr val="7F7F7F"/>
                  </a:solidFill>
                  <a:latin typeface="Calibri" pitchFamily="34" charset="0"/>
                </a:rPr>
                <a:t>Large-scale circulation, </a:t>
              </a:r>
            </a:p>
            <a:p>
              <a:r>
                <a:rPr lang="en-US" sz="1400" b="1">
                  <a:solidFill>
                    <a:srgbClr val="7F7F7F"/>
                  </a:solidFill>
                  <a:latin typeface="Calibri" pitchFamily="34" charset="0"/>
                </a:rPr>
                <a:t>deep convection, monsoon depressions, tropical waves, TC formation</a:t>
              </a:r>
            </a:p>
          </p:txBody>
        </p:sp>
        <p:sp>
          <p:nvSpPr>
            <p:cNvPr id="4136" name="Text Box 29"/>
            <p:cNvSpPr txBox="1">
              <a:spLocks noChangeArrowheads="1"/>
            </p:cNvSpPr>
            <p:nvPr/>
          </p:nvSpPr>
          <p:spPr bwMode="auto">
            <a:xfrm>
              <a:off x="3974" y="3175"/>
              <a:ext cx="1653" cy="252"/>
            </a:xfrm>
            <a:prstGeom prst="rect">
              <a:avLst/>
            </a:prstGeom>
            <a:noFill/>
            <a:ln w="9525">
              <a:noFill/>
              <a:miter lim="800000"/>
              <a:headEnd/>
              <a:tailEnd/>
            </a:ln>
          </p:spPr>
          <p:txBody>
            <a:bodyPr wrap="none">
              <a:spAutoFit/>
            </a:bodyPr>
            <a:lstStyle/>
            <a:p>
              <a:r>
                <a:rPr lang="en-US" sz="2000">
                  <a:solidFill>
                    <a:srgbClr val="7F7F7F"/>
                  </a:solidFill>
                  <a:latin typeface="Calibri" pitchFamily="34" charset="0"/>
                </a:rPr>
                <a:t>Tropical Measurements</a:t>
              </a:r>
            </a:p>
          </p:txBody>
        </p:sp>
        <p:sp>
          <p:nvSpPr>
            <p:cNvPr id="4137" name="Text Box 30"/>
            <p:cNvSpPr txBox="1">
              <a:spLocks noChangeArrowheads="1"/>
            </p:cNvSpPr>
            <p:nvPr/>
          </p:nvSpPr>
          <p:spPr bwMode="auto">
            <a:xfrm>
              <a:off x="1594" y="2928"/>
              <a:ext cx="1622" cy="582"/>
            </a:xfrm>
            <a:prstGeom prst="rect">
              <a:avLst/>
            </a:prstGeom>
            <a:noFill/>
            <a:ln w="9525">
              <a:noFill/>
              <a:miter lim="800000"/>
              <a:headEnd/>
              <a:tailEnd/>
            </a:ln>
          </p:spPr>
          <p:txBody>
            <a:bodyPr wrap="none">
              <a:spAutoFit/>
            </a:bodyPr>
            <a:lstStyle/>
            <a:p>
              <a:r>
                <a:rPr lang="en-US" b="1">
                  <a:latin typeface="Calibri" pitchFamily="34" charset="0"/>
                </a:rPr>
                <a:t>Tropical operating region</a:t>
              </a:r>
            </a:p>
            <a:p>
              <a:r>
                <a:rPr lang="en-US" b="1">
                  <a:latin typeface="Calibri" pitchFamily="34" charset="0"/>
                </a:rPr>
                <a:t>Driftsonde, NRL P-3, </a:t>
              </a:r>
            </a:p>
            <a:p>
              <a:r>
                <a:rPr lang="en-US" b="1">
                  <a:latin typeface="Calibri" pitchFamily="34" charset="0"/>
                </a:rPr>
                <a:t>DOTSTAR, WC-130</a:t>
              </a:r>
            </a:p>
          </p:txBody>
        </p:sp>
        <p:pic>
          <p:nvPicPr>
            <p:cNvPr id="4138" name="Picture 31" descr="tr_wc130"/>
            <p:cNvPicPr>
              <a:picLocks noChangeAspect="1" noChangeArrowheads="1"/>
            </p:cNvPicPr>
            <p:nvPr/>
          </p:nvPicPr>
          <p:blipFill>
            <a:blip r:embed="rId8"/>
            <a:srcRect/>
            <a:stretch>
              <a:fillRect/>
            </a:stretch>
          </p:blipFill>
          <p:spPr bwMode="auto">
            <a:xfrm>
              <a:off x="1488" y="3264"/>
              <a:ext cx="837" cy="335"/>
            </a:xfrm>
            <a:prstGeom prst="rect">
              <a:avLst/>
            </a:prstGeom>
            <a:noFill/>
            <a:ln w="9525">
              <a:noFill/>
              <a:miter lim="800000"/>
              <a:headEnd/>
              <a:tailEnd/>
            </a:ln>
          </p:spPr>
        </p:pic>
        <p:pic>
          <p:nvPicPr>
            <p:cNvPr id="4139" name="Picture 32" descr="tr_highlightsELDORA"/>
            <p:cNvPicPr>
              <a:picLocks noChangeAspect="1" noChangeArrowheads="1"/>
            </p:cNvPicPr>
            <p:nvPr/>
          </p:nvPicPr>
          <p:blipFill>
            <a:blip r:embed="rId7"/>
            <a:srcRect/>
            <a:stretch>
              <a:fillRect/>
            </a:stretch>
          </p:blipFill>
          <p:spPr bwMode="auto">
            <a:xfrm>
              <a:off x="2256" y="3552"/>
              <a:ext cx="1089" cy="299"/>
            </a:xfrm>
            <a:prstGeom prst="rect">
              <a:avLst/>
            </a:prstGeom>
            <a:noFill/>
            <a:ln w="9525">
              <a:noFill/>
              <a:miter lim="800000"/>
              <a:headEnd/>
              <a:tailEnd/>
            </a:ln>
          </p:spPr>
        </p:pic>
        <p:pic>
          <p:nvPicPr>
            <p:cNvPr id="4140" name="Picture 33"/>
            <p:cNvPicPr>
              <a:picLocks noChangeAspect="1" noChangeArrowheads="1"/>
            </p:cNvPicPr>
            <p:nvPr/>
          </p:nvPicPr>
          <p:blipFill>
            <a:blip r:embed="rId9"/>
            <a:srcRect l="23030" t="15790" r="27621" b="21053"/>
            <a:stretch>
              <a:fillRect/>
            </a:stretch>
          </p:blipFill>
          <p:spPr bwMode="auto">
            <a:xfrm>
              <a:off x="2940" y="3264"/>
              <a:ext cx="210" cy="336"/>
            </a:xfrm>
            <a:prstGeom prst="rect">
              <a:avLst/>
            </a:prstGeom>
            <a:noFill/>
            <a:ln w="19050">
              <a:noFill/>
              <a:miter lim="800000"/>
              <a:headEnd/>
              <a:tailEnd/>
            </a:ln>
          </p:spPr>
        </p:pic>
      </p:grpSp>
      <p:grpSp>
        <p:nvGrpSpPr>
          <p:cNvPr id="3" name="Group 34"/>
          <p:cNvGrpSpPr>
            <a:grpSpLocks/>
          </p:cNvGrpSpPr>
          <p:nvPr/>
        </p:nvGrpSpPr>
        <p:grpSpPr bwMode="auto">
          <a:xfrm>
            <a:off x="0" y="2438400"/>
            <a:ext cx="9144000" cy="3505200"/>
            <a:chOff x="0" y="1536"/>
            <a:chExt cx="5760" cy="2208"/>
          </a:xfrm>
        </p:grpSpPr>
        <p:grpSp>
          <p:nvGrpSpPr>
            <p:cNvPr id="4125" name="Group 35"/>
            <p:cNvGrpSpPr>
              <a:grpSpLocks/>
            </p:cNvGrpSpPr>
            <p:nvPr/>
          </p:nvGrpSpPr>
          <p:grpSpPr bwMode="auto">
            <a:xfrm>
              <a:off x="0" y="1536"/>
              <a:ext cx="5760" cy="2208"/>
              <a:chOff x="0" y="1536"/>
              <a:chExt cx="5760" cy="2208"/>
            </a:xfrm>
          </p:grpSpPr>
          <p:sp>
            <p:nvSpPr>
              <p:cNvPr id="4129" name="Text Box 36"/>
              <p:cNvSpPr txBox="1">
                <a:spLocks noChangeArrowheads="1"/>
              </p:cNvSpPr>
              <p:nvPr/>
            </p:nvSpPr>
            <p:spPr bwMode="auto">
              <a:xfrm>
                <a:off x="919" y="1945"/>
                <a:ext cx="2297" cy="407"/>
              </a:xfrm>
              <a:prstGeom prst="rect">
                <a:avLst/>
              </a:prstGeom>
              <a:noFill/>
              <a:ln w="9525">
                <a:noFill/>
                <a:miter lim="800000"/>
                <a:headEnd/>
                <a:tailEnd/>
              </a:ln>
            </p:spPr>
            <p:txBody>
              <a:bodyPr wrap="none">
                <a:spAutoFit/>
              </a:bodyPr>
              <a:lstStyle/>
              <a:p>
                <a:r>
                  <a:rPr lang="en-US" b="1">
                    <a:latin typeface="Calibri" pitchFamily="34" charset="0"/>
                  </a:rPr>
                  <a:t>Subtropical operating region</a:t>
                </a:r>
              </a:p>
              <a:p>
                <a:r>
                  <a:rPr lang="en-US" b="1">
                    <a:latin typeface="Calibri" pitchFamily="34" charset="0"/>
                  </a:rPr>
                  <a:t>NRL P-3, DOTSTAR, WC-130, FALCON</a:t>
                </a:r>
              </a:p>
            </p:txBody>
          </p:sp>
          <p:sp>
            <p:nvSpPr>
              <p:cNvPr id="4130" name="Text Box 37"/>
              <p:cNvSpPr txBox="1">
                <a:spLocks noChangeArrowheads="1"/>
              </p:cNvSpPr>
              <p:nvPr/>
            </p:nvSpPr>
            <p:spPr bwMode="auto">
              <a:xfrm>
                <a:off x="1680" y="2346"/>
                <a:ext cx="1760" cy="582"/>
              </a:xfrm>
              <a:prstGeom prst="rect">
                <a:avLst/>
              </a:prstGeom>
              <a:noFill/>
              <a:ln w="9525">
                <a:noFill/>
                <a:miter lim="800000"/>
                <a:headEnd/>
                <a:tailEnd/>
              </a:ln>
            </p:spPr>
            <p:txBody>
              <a:bodyPr>
                <a:spAutoFit/>
              </a:bodyPr>
              <a:lstStyle/>
              <a:p>
                <a:r>
                  <a:rPr lang="en-US" b="1">
                    <a:solidFill>
                      <a:srgbClr val="000000"/>
                    </a:solidFill>
                    <a:latin typeface="Calibri" pitchFamily="34" charset="0"/>
                  </a:rPr>
                  <a:t>TC track characteristics, tropical/midlatitude interaction</a:t>
                </a:r>
              </a:p>
            </p:txBody>
          </p:sp>
          <p:sp>
            <p:nvSpPr>
              <p:cNvPr id="4131" name="AutoShape 38"/>
              <p:cNvSpPr>
                <a:spLocks/>
              </p:cNvSpPr>
              <p:nvPr/>
            </p:nvSpPr>
            <p:spPr bwMode="auto">
              <a:xfrm>
                <a:off x="3792" y="1536"/>
                <a:ext cx="372" cy="1890"/>
              </a:xfrm>
              <a:prstGeom prst="rightBrace">
                <a:avLst>
                  <a:gd name="adj1" fmla="val 58757"/>
                  <a:gd name="adj2" fmla="val 52065"/>
                </a:avLst>
              </a:prstGeom>
              <a:noFill/>
              <a:ln w="38100">
                <a:solidFill>
                  <a:srgbClr val="00FF00"/>
                </a:solidFill>
                <a:round/>
                <a:headEnd/>
                <a:tailEnd/>
              </a:ln>
            </p:spPr>
            <p:txBody>
              <a:bodyPr wrap="none" anchor="ctr"/>
              <a:lstStyle/>
              <a:p>
                <a:endParaRPr lang="en-US">
                  <a:latin typeface="Calibri" pitchFamily="34" charset="0"/>
                </a:endParaRPr>
              </a:p>
            </p:txBody>
          </p:sp>
          <p:sp>
            <p:nvSpPr>
              <p:cNvPr id="4132" name="Text Box 39"/>
              <p:cNvSpPr txBox="1">
                <a:spLocks noChangeArrowheads="1"/>
              </p:cNvSpPr>
              <p:nvPr/>
            </p:nvSpPr>
            <p:spPr bwMode="auto">
              <a:xfrm>
                <a:off x="4214" y="2208"/>
                <a:ext cx="1546" cy="582"/>
              </a:xfrm>
              <a:prstGeom prst="rect">
                <a:avLst/>
              </a:prstGeom>
              <a:noFill/>
              <a:ln w="9525">
                <a:noFill/>
                <a:miter lim="800000"/>
                <a:headEnd/>
                <a:tailEnd/>
              </a:ln>
            </p:spPr>
            <p:txBody>
              <a:bodyPr>
                <a:spAutoFit/>
              </a:bodyPr>
              <a:lstStyle/>
              <a:p>
                <a:r>
                  <a:rPr lang="en-US" sz="2000" b="1">
                    <a:solidFill>
                      <a:srgbClr val="00FF00"/>
                    </a:solidFill>
                    <a:latin typeface="Calibri" pitchFamily="34" charset="0"/>
                  </a:rPr>
                  <a:t>TC Intensification and structure change</a:t>
                </a:r>
              </a:p>
              <a:p>
                <a:r>
                  <a:rPr lang="en-US" sz="1400" b="1">
                    <a:solidFill>
                      <a:srgbClr val="00FF00"/>
                    </a:solidFill>
                    <a:latin typeface="Calibri" pitchFamily="34" charset="0"/>
                  </a:rPr>
                  <a:t>Recurvature, initiation of ET</a:t>
                </a:r>
              </a:p>
            </p:txBody>
          </p:sp>
          <p:pic>
            <p:nvPicPr>
              <p:cNvPr id="4133" name="Picture 40" descr="tr_MTS105090203_nabi"/>
              <p:cNvPicPr>
                <a:picLocks noChangeAspect="1" noChangeArrowheads="1"/>
              </p:cNvPicPr>
              <p:nvPr/>
            </p:nvPicPr>
            <p:blipFill>
              <a:blip r:embed="rId10"/>
              <a:srcRect/>
              <a:stretch>
                <a:fillRect/>
              </a:stretch>
            </p:blipFill>
            <p:spPr bwMode="auto">
              <a:xfrm>
                <a:off x="0" y="2208"/>
                <a:ext cx="1536" cy="1536"/>
              </a:xfrm>
              <a:prstGeom prst="rect">
                <a:avLst/>
              </a:prstGeom>
              <a:noFill/>
              <a:ln w="9525">
                <a:noFill/>
                <a:miter lim="800000"/>
                <a:headEnd/>
                <a:tailEnd/>
              </a:ln>
            </p:spPr>
          </p:pic>
        </p:grpSp>
        <p:pic>
          <p:nvPicPr>
            <p:cNvPr id="4126" name="Picture 41" descr="tr_falcon-feather-mr"/>
            <p:cNvPicPr>
              <a:picLocks noChangeAspect="1" noChangeArrowheads="1"/>
            </p:cNvPicPr>
            <p:nvPr/>
          </p:nvPicPr>
          <p:blipFill>
            <a:blip r:embed="rId6"/>
            <a:srcRect/>
            <a:stretch>
              <a:fillRect/>
            </a:stretch>
          </p:blipFill>
          <p:spPr bwMode="auto">
            <a:xfrm>
              <a:off x="240" y="2228"/>
              <a:ext cx="624" cy="303"/>
            </a:xfrm>
            <a:prstGeom prst="rect">
              <a:avLst/>
            </a:prstGeom>
            <a:noFill/>
            <a:ln w="9525">
              <a:noFill/>
              <a:miter lim="800000"/>
              <a:headEnd/>
              <a:tailEnd/>
            </a:ln>
          </p:spPr>
        </p:pic>
        <p:pic>
          <p:nvPicPr>
            <p:cNvPr id="4127" name="Picture 42" descr="tr_highlightsELDORA"/>
            <p:cNvPicPr>
              <a:picLocks noChangeAspect="1" noChangeArrowheads="1"/>
            </p:cNvPicPr>
            <p:nvPr/>
          </p:nvPicPr>
          <p:blipFill>
            <a:blip r:embed="rId7"/>
            <a:srcRect/>
            <a:stretch>
              <a:fillRect/>
            </a:stretch>
          </p:blipFill>
          <p:spPr bwMode="auto">
            <a:xfrm>
              <a:off x="336" y="2522"/>
              <a:ext cx="768" cy="211"/>
            </a:xfrm>
            <a:prstGeom prst="rect">
              <a:avLst/>
            </a:prstGeom>
            <a:noFill/>
            <a:ln w="9525">
              <a:noFill/>
              <a:miter lim="800000"/>
              <a:headEnd/>
              <a:tailEnd/>
            </a:ln>
          </p:spPr>
        </p:pic>
        <p:pic>
          <p:nvPicPr>
            <p:cNvPr id="4128" name="Picture 43" descr="tr_wc130"/>
            <p:cNvPicPr>
              <a:picLocks noChangeAspect="1" noChangeArrowheads="1"/>
            </p:cNvPicPr>
            <p:nvPr/>
          </p:nvPicPr>
          <p:blipFill>
            <a:blip r:embed="rId8"/>
            <a:srcRect/>
            <a:stretch>
              <a:fillRect/>
            </a:stretch>
          </p:blipFill>
          <p:spPr bwMode="auto">
            <a:xfrm>
              <a:off x="0" y="3024"/>
              <a:ext cx="837" cy="335"/>
            </a:xfrm>
            <a:prstGeom prst="rect">
              <a:avLst/>
            </a:prstGeom>
            <a:noFill/>
            <a:ln w="9525">
              <a:noFill/>
              <a:miter lim="800000"/>
              <a:headEnd/>
              <a:tailEnd/>
            </a:ln>
          </p:spPr>
        </p:pic>
      </p:grpSp>
      <p:pic>
        <p:nvPicPr>
          <p:cNvPr id="48" name="Picture 44" descr="DOTSTAR astra1_erased"/>
          <p:cNvPicPr>
            <a:picLocks noChangeAspect="1" noChangeArrowheads="1"/>
          </p:cNvPicPr>
          <p:nvPr/>
        </p:nvPicPr>
        <p:blipFill>
          <a:blip r:embed="rId11"/>
          <a:srcRect l="53101" t="10281" b="26036"/>
          <a:stretch>
            <a:fillRect/>
          </a:stretch>
        </p:blipFill>
        <p:spPr bwMode="auto">
          <a:xfrm>
            <a:off x="0" y="4419600"/>
            <a:ext cx="1152525" cy="609600"/>
          </a:xfrm>
          <a:prstGeom prst="rect">
            <a:avLst/>
          </a:prstGeom>
          <a:noFill/>
          <a:ln w="9525">
            <a:noFill/>
            <a:miter lim="800000"/>
            <a:headEnd/>
            <a:tailEnd/>
          </a:ln>
        </p:spPr>
      </p:pic>
      <p:sp>
        <p:nvSpPr>
          <p:cNvPr id="49" name="Oval 48"/>
          <p:cNvSpPr/>
          <p:nvPr/>
        </p:nvSpPr>
        <p:spPr>
          <a:xfrm>
            <a:off x="304800" y="2163763"/>
            <a:ext cx="5029200" cy="3779837"/>
          </a:xfrm>
          <a:prstGeom prst="ellipse">
            <a:avLst/>
          </a:prstGeom>
          <a:solidFill>
            <a:srgbClr val="FFFF00">
              <a:alpha val="37000"/>
            </a:srgbClr>
          </a:solidFill>
          <a:ln w="50800">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4"/>
          <p:cNvGrpSpPr>
            <a:grpSpLocks/>
          </p:cNvGrpSpPr>
          <p:nvPr/>
        </p:nvGrpSpPr>
        <p:grpSpPr bwMode="auto">
          <a:xfrm>
            <a:off x="685800" y="742950"/>
            <a:ext cx="7620000" cy="3981450"/>
            <a:chOff x="609600" y="1447800"/>
            <a:chExt cx="7620000" cy="3981450"/>
          </a:xfrm>
        </p:grpSpPr>
        <p:pic>
          <p:nvPicPr>
            <p:cNvPr id="5125" name="Picture 4" descr="getmap"/>
            <p:cNvPicPr>
              <a:picLocks noChangeAspect="1" noChangeArrowheads="1"/>
            </p:cNvPicPr>
            <p:nvPr/>
          </p:nvPicPr>
          <p:blipFill>
            <a:blip r:embed="rId2"/>
            <a:srcRect t="12973" b="30540"/>
            <a:stretch>
              <a:fillRect/>
            </a:stretch>
          </p:blipFill>
          <p:spPr bwMode="auto">
            <a:xfrm>
              <a:off x="609600" y="1447800"/>
              <a:ext cx="7620000" cy="3981450"/>
            </a:xfrm>
            <a:prstGeom prst="rect">
              <a:avLst/>
            </a:prstGeom>
            <a:noFill/>
            <a:ln w="38100">
              <a:solidFill>
                <a:schemeClr val="tx1"/>
              </a:solidFill>
              <a:miter lim="800000"/>
              <a:headEnd/>
              <a:tailEnd/>
            </a:ln>
          </p:spPr>
        </p:pic>
        <p:sp>
          <p:nvSpPr>
            <p:cNvPr id="5126" name="Oval 5"/>
            <p:cNvSpPr>
              <a:spLocks noChangeArrowheads="1"/>
            </p:cNvSpPr>
            <p:nvPr/>
          </p:nvSpPr>
          <p:spPr bwMode="auto">
            <a:xfrm>
              <a:off x="6419850" y="321945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27" name="Oval 7"/>
            <p:cNvSpPr>
              <a:spLocks noChangeArrowheads="1"/>
            </p:cNvSpPr>
            <p:nvPr/>
          </p:nvSpPr>
          <p:spPr bwMode="auto">
            <a:xfrm>
              <a:off x="1905000" y="304800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28" name="Oval 8"/>
            <p:cNvSpPr>
              <a:spLocks noChangeArrowheads="1"/>
            </p:cNvSpPr>
            <p:nvPr/>
          </p:nvSpPr>
          <p:spPr bwMode="auto">
            <a:xfrm>
              <a:off x="1371600" y="327660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29" name="Oval 9"/>
            <p:cNvSpPr>
              <a:spLocks noChangeArrowheads="1"/>
            </p:cNvSpPr>
            <p:nvPr/>
          </p:nvSpPr>
          <p:spPr bwMode="auto">
            <a:xfrm>
              <a:off x="5029200" y="480060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30" name="Oval 10"/>
            <p:cNvSpPr>
              <a:spLocks noChangeArrowheads="1"/>
            </p:cNvSpPr>
            <p:nvPr/>
          </p:nvSpPr>
          <p:spPr bwMode="auto">
            <a:xfrm>
              <a:off x="1676400" y="457200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31" name="Oval 11"/>
            <p:cNvSpPr>
              <a:spLocks noChangeArrowheads="1"/>
            </p:cNvSpPr>
            <p:nvPr/>
          </p:nvSpPr>
          <p:spPr bwMode="auto">
            <a:xfrm>
              <a:off x="1066800" y="3352800"/>
              <a:ext cx="152400" cy="152400"/>
            </a:xfrm>
            <a:prstGeom prst="ellipse">
              <a:avLst/>
            </a:prstGeom>
            <a:solidFill>
              <a:schemeClr val="accent1"/>
            </a:solidFill>
            <a:ln w="38100">
              <a:solidFill>
                <a:schemeClr val="tx1"/>
              </a:solidFill>
              <a:round/>
              <a:headEnd/>
              <a:tailEnd/>
            </a:ln>
          </p:spPr>
          <p:txBody>
            <a:bodyPr wrap="none" anchor="ctr"/>
            <a:lstStyle/>
            <a:p>
              <a:endParaRPr lang="en-US">
                <a:latin typeface="Calibri" pitchFamily="34" charset="0"/>
              </a:endParaRPr>
            </a:p>
          </p:txBody>
        </p:sp>
        <p:sp>
          <p:nvSpPr>
            <p:cNvPr id="5132" name="Text Box 12"/>
            <p:cNvSpPr txBox="1">
              <a:spLocks noChangeArrowheads="1"/>
            </p:cNvSpPr>
            <p:nvPr/>
          </p:nvSpPr>
          <p:spPr bwMode="auto">
            <a:xfrm>
              <a:off x="5272088" y="3327400"/>
              <a:ext cx="1798637" cy="517525"/>
            </a:xfrm>
            <a:prstGeom prst="rect">
              <a:avLst/>
            </a:prstGeom>
            <a:noFill/>
            <a:ln w="38100">
              <a:noFill/>
              <a:miter lim="800000"/>
              <a:headEnd/>
              <a:tailEnd/>
            </a:ln>
          </p:spPr>
          <p:txBody>
            <a:bodyPr wrap="none">
              <a:spAutoFit/>
            </a:bodyPr>
            <a:lstStyle/>
            <a:p>
              <a:pPr algn="ctr"/>
              <a:r>
                <a:rPr lang="en-US" sz="1400" b="1">
                  <a:latin typeface="Calibri" pitchFamily="34" charset="0"/>
                </a:rPr>
                <a:t>Operations center, </a:t>
              </a:r>
            </a:p>
            <a:p>
              <a:pPr algn="ctr"/>
              <a:r>
                <a:rPr lang="en-US" sz="1400" b="1">
                  <a:latin typeface="Calibri" pitchFamily="34" charset="0"/>
                </a:rPr>
                <a:t>Monterey, CA</a:t>
              </a:r>
            </a:p>
          </p:txBody>
        </p:sp>
        <p:sp>
          <p:nvSpPr>
            <p:cNvPr id="5133" name="Text Box 13"/>
            <p:cNvSpPr txBox="1">
              <a:spLocks noChangeArrowheads="1"/>
            </p:cNvSpPr>
            <p:nvPr/>
          </p:nvSpPr>
          <p:spPr bwMode="auto">
            <a:xfrm>
              <a:off x="5257800" y="2947988"/>
              <a:ext cx="1700213" cy="304800"/>
            </a:xfrm>
            <a:prstGeom prst="rect">
              <a:avLst/>
            </a:prstGeom>
            <a:noFill/>
            <a:ln w="38100">
              <a:noFill/>
              <a:miter lim="800000"/>
              <a:headEnd/>
              <a:tailEnd/>
            </a:ln>
          </p:spPr>
          <p:txBody>
            <a:bodyPr wrap="none">
              <a:spAutoFit/>
            </a:bodyPr>
            <a:lstStyle/>
            <a:p>
              <a:r>
                <a:rPr lang="en-US" sz="1400" b="1">
                  <a:latin typeface="Calibri" pitchFamily="34" charset="0"/>
                </a:rPr>
                <a:t>Driftsonde center,</a:t>
              </a:r>
            </a:p>
          </p:txBody>
        </p:sp>
        <p:sp>
          <p:nvSpPr>
            <p:cNvPr id="5134" name="Text Box 14"/>
            <p:cNvSpPr txBox="1">
              <a:spLocks noChangeArrowheads="1"/>
            </p:cNvSpPr>
            <p:nvPr/>
          </p:nvSpPr>
          <p:spPr bwMode="auto">
            <a:xfrm>
              <a:off x="4860925" y="4206875"/>
              <a:ext cx="1779588" cy="517525"/>
            </a:xfrm>
            <a:prstGeom prst="rect">
              <a:avLst/>
            </a:prstGeom>
            <a:noFill/>
            <a:ln w="38100">
              <a:noFill/>
              <a:miter lim="800000"/>
              <a:headEnd/>
              <a:tailEnd/>
            </a:ln>
          </p:spPr>
          <p:txBody>
            <a:bodyPr wrap="none">
              <a:spAutoFit/>
            </a:bodyPr>
            <a:lstStyle/>
            <a:p>
              <a:r>
                <a:rPr lang="en-US" sz="1400" b="1">
                  <a:latin typeface="Calibri" pitchFamily="34" charset="0"/>
                </a:rPr>
                <a:t>Driftsonde release,</a:t>
              </a:r>
            </a:p>
            <a:p>
              <a:r>
                <a:rPr lang="en-US" sz="1400" b="1">
                  <a:latin typeface="Calibri" pitchFamily="34" charset="0"/>
                </a:rPr>
                <a:t>Hawaii</a:t>
              </a:r>
            </a:p>
          </p:txBody>
        </p:sp>
        <p:sp>
          <p:nvSpPr>
            <p:cNvPr id="5135" name="Text Box 15"/>
            <p:cNvSpPr txBox="1">
              <a:spLocks noChangeArrowheads="1"/>
            </p:cNvSpPr>
            <p:nvPr/>
          </p:nvSpPr>
          <p:spPr bwMode="auto">
            <a:xfrm>
              <a:off x="1828800" y="3733800"/>
              <a:ext cx="2438400" cy="584776"/>
            </a:xfrm>
            <a:prstGeom prst="rect">
              <a:avLst/>
            </a:prstGeom>
            <a:noFill/>
            <a:ln w="38100">
              <a:solidFill>
                <a:schemeClr val="tx1"/>
              </a:solidFill>
              <a:miter lim="800000"/>
              <a:headEnd/>
              <a:tailEnd/>
            </a:ln>
          </p:spPr>
          <p:txBody>
            <a:bodyPr>
              <a:spAutoFit/>
            </a:bodyPr>
            <a:lstStyle/>
            <a:p>
              <a:r>
                <a:rPr lang="en-US" sz="1600" b="1">
                  <a:latin typeface="Calibri" pitchFamily="34" charset="0"/>
                </a:rPr>
                <a:t>Aircraft locations, and</a:t>
              </a:r>
            </a:p>
            <a:p>
              <a:r>
                <a:rPr lang="en-US" sz="1600" b="1">
                  <a:latin typeface="Calibri" pitchFamily="34" charset="0"/>
                </a:rPr>
                <a:t>aircraft operations centers</a:t>
              </a:r>
            </a:p>
          </p:txBody>
        </p:sp>
        <p:sp>
          <p:nvSpPr>
            <p:cNvPr id="5136" name="Freeform 16"/>
            <p:cNvSpPr>
              <a:spLocks/>
            </p:cNvSpPr>
            <p:nvPr/>
          </p:nvSpPr>
          <p:spPr bwMode="auto">
            <a:xfrm>
              <a:off x="1847850" y="4324350"/>
              <a:ext cx="1054100" cy="333375"/>
            </a:xfrm>
            <a:custGeom>
              <a:avLst/>
              <a:gdLst>
                <a:gd name="T0" fmla="*/ 600 w 664"/>
                <a:gd name="T1" fmla="*/ 0 h 210"/>
                <a:gd name="T2" fmla="*/ 564 w 664"/>
                <a:gd name="T3" fmla="*/ 60 h 210"/>
                <a:gd name="T4" fmla="*/ 0 w 664"/>
                <a:gd name="T5" fmla="*/ 210 h 210"/>
                <a:gd name="T6" fmla="*/ 0 60000 65536"/>
                <a:gd name="T7" fmla="*/ 0 60000 65536"/>
                <a:gd name="T8" fmla="*/ 0 60000 65536"/>
                <a:gd name="T9" fmla="*/ 0 w 664"/>
                <a:gd name="T10" fmla="*/ 0 h 210"/>
                <a:gd name="T11" fmla="*/ 664 w 664"/>
                <a:gd name="T12" fmla="*/ 210 h 210"/>
              </a:gdLst>
              <a:ahLst/>
              <a:cxnLst>
                <a:cxn ang="T6">
                  <a:pos x="T0" y="T1"/>
                </a:cxn>
                <a:cxn ang="T7">
                  <a:pos x="T2" y="T3"/>
                </a:cxn>
                <a:cxn ang="T8">
                  <a:pos x="T4" y="T5"/>
                </a:cxn>
              </a:cxnLst>
              <a:rect l="T9" t="T10" r="T11" b="T12"/>
              <a:pathLst>
                <a:path w="664" h="210">
                  <a:moveTo>
                    <a:pt x="600" y="0"/>
                  </a:moveTo>
                  <a:cubicBezTo>
                    <a:pt x="594" y="11"/>
                    <a:pt x="664" y="25"/>
                    <a:pt x="564" y="60"/>
                  </a:cubicBezTo>
                  <a:cubicBezTo>
                    <a:pt x="464" y="95"/>
                    <a:pt x="118" y="179"/>
                    <a:pt x="0" y="210"/>
                  </a:cubicBezTo>
                </a:path>
              </a:pathLst>
            </a:custGeom>
            <a:noFill/>
            <a:ln w="38100">
              <a:solidFill>
                <a:schemeClr val="tx1"/>
              </a:solidFill>
              <a:round/>
              <a:headEnd/>
              <a:tailEnd type="stealth" w="lg" len="lg"/>
            </a:ln>
          </p:spPr>
          <p:txBody>
            <a:bodyPr/>
            <a:lstStyle/>
            <a:p>
              <a:endParaRPr lang="en-US">
                <a:latin typeface="Calibri" pitchFamily="34" charset="0"/>
              </a:endParaRPr>
            </a:p>
          </p:txBody>
        </p:sp>
        <p:sp>
          <p:nvSpPr>
            <p:cNvPr id="5137" name="Freeform 17"/>
            <p:cNvSpPr>
              <a:spLocks/>
            </p:cNvSpPr>
            <p:nvPr/>
          </p:nvSpPr>
          <p:spPr bwMode="auto">
            <a:xfrm>
              <a:off x="2057400" y="2797175"/>
              <a:ext cx="962025" cy="917575"/>
            </a:xfrm>
            <a:custGeom>
              <a:avLst/>
              <a:gdLst>
                <a:gd name="T0" fmla="*/ 468 w 606"/>
                <a:gd name="T1" fmla="*/ 578 h 578"/>
                <a:gd name="T2" fmla="*/ 528 w 606"/>
                <a:gd name="T3" fmla="*/ 62 h 578"/>
                <a:gd name="T4" fmla="*/ 0 w 606"/>
                <a:gd name="T5" fmla="*/ 206 h 578"/>
                <a:gd name="T6" fmla="*/ 0 60000 65536"/>
                <a:gd name="T7" fmla="*/ 0 60000 65536"/>
                <a:gd name="T8" fmla="*/ 0 60000 65536"/>
                <a:gd name="T9" fmla="*/ 0 w 606"/>
                <a:gd name="T10" fmla="*/ 0 h 578"/>
                <a:gd name="T11" fmla="*/ 606 w 606"/>
                <a:gd name="T12" fmla="*/ 578 h 578"/>
              </a:gdLst>
              <a:ahLst/>
              <a:cxnLst>
                <a:cxn ang="T6">
                  <a:pos x="T0" y="T1"/>
                </a:cxn>
                <a:cxn ang="T7">
                  <a:pos x="T2" y="T3"/>
                </a:cxn>
                <a:cxn ang="T8">
                  <a:pos x="T4" y="T5"/>
                </a:cxn>
              </a:cxnLst>
              <a:rect l="T9" t="T10" r="T11" b="T12"/>
              <a:pathLst>
                <a:path w="606" h="578">
                  <a:moveTo>
                    <a:pt x="468" y="578"/>
                  </a:moveTo>
                  <a:cubicBezTo>
                    <a:pt x="478" y="493"/>
                    <a:pt x="606" y="124"/>
                    <a:pt x="528" y="62"/>
                  </a:cubicBezTo>
                  <a:cubicBezTo>
                    <a:pt x="450" y="0"/>
                    <a:pt x="220" y="166"/>
                    <a:pt x="0" y="206"/>
                  </a:cubicBezTo>
                </a:path>
              </a:pathLst>
            </a:custGeom>
            <a:noFill/>
            <a:ln w="38100">
              <a:solidFill>
                <a:schemeClr val="tx1"/>
              </a:solidFill>
              <a:round/>
              <a:headEnd/>
              <a:tailEnd type="stealth" w="lg" len="lg"/>
            </a:ln>
          </p:spPr>
          <p:txBody>
            <a:bodyPr/>
            <a:lstStyle/>
            <a:p>
              <a:endParaRPr lang="en-US">
                <a:latin typeface="Calibri" pitchFamily="34" charset="0"/>
              </a:endParaRPr>
            </a:p>
          </p:txBody>
        </p:sp>
        <p:sp>
          <p:nvSpPr>
            <p:cNvPr id="5138" name="Freeform 18"/>
            <p:cNvSpPr>
              <a:spLocks/>
            </p:cNvSpPr>
            <p:nvPr/>
          </p:nvSpPr>
          <p:spPr bwMode="auto">
            <a:xfrm>
              <a:off x="1546225" y="3367088"/>
              <a:ext cx="758825" cy="347662"/>
            </a:xfrm>
            <a:custGeom>
              <a:avLst/>
              <a:gdLst>
                <a:gd name="T0" fmla="*/ 478 w 478"/>
                <a:gd name="T1" fmla="*/ 219 h 219"/>
                <a:gd name="T2" fmla="*/ 346 w 478"/>
                <a:gd name="T3" fmla="*/ 39 h 219"/>
                <a:gd name="T4" fmla="*/ 0 w 478"/>
                <a:gd name="T5" fmla="*/ 0 h 219"/>
                <a:gd name="T6" fmla="*/ 0 60000 65536"/>
                <a:gd name="T7" fmla="*/ 0 60000 65536"/>
                <a:gd name="T8" fmla="*/ 0 60000 65536"/>
                <a:gd name="T9" fmla="*/ 0 w 478"/>
                <a:gd name="T10" fmla="*/ 0 h 219"/>
                <a:gd name="T11" fmla="*/ 478 w 478"/>
                <a:gd name="T12" fmla="*/ 219 h 219"/>
              </a:gdLst>
              <a:ahLst/>
              <a:cxnLst>
                <a:cxn ang="T6">
                  <a:pos x="T0" y="T1"/>
                </a:cxn>
                <a:cxn ang="T7">
                  <a:pos x="T2" y="T3"/>
                </a:cxn>
                <a:cxn ang="T8">
                  <a:pos x="T4" y="T5"/>
                </a:cxn>
              </a:cxnLst>
              <a:rect l="T9" t="T10" r="T11" b="T12"/>
              <a:pathLst>
                <a:path w="478" h="219">
                  <a:moveTo>
                    <a:pt x="478" y="219"/>
                  </a:moveTo>
                  <a:cubicBezTo>
                    <a:pt x="456" y="189"/>
                    <a:pt x="426" y="75"/>
                    <a:pt x="346" y="39"/>
                  </a:cubicBezTo>
                  <a:cubicBezTo>
                    <a:pt x="266" y="3"/>
                    <a:pt x="72" y="8"/>
                    <a:pt x="0" y="0"/>
                  </a:cubicBezTo>
                </a:path>
              </a:pathLst>
            </a:custGeom>
            <a:noFill/>
            <a:ln w="38100">
              <a:solidFill>
                <a:schemeClr val="tx1"/>
              </a:solidFill>
              <a:round/>
              <a:headEnd/>
              <a:tailEnd type="stealth" w="lg" len="lg"/>
            </a:ln>
          </p:spPr>
          <p:txBody>
            <a:bodyPr/>
            <a:lstStyle/>
            <a:p>
              <a:endParaRPr lang="en-US">
                <a:latin typeface="Calibri" pitchFamily="34" charset="0"/>
              </a:endParaRPr>
            </a:p>
          </p:txBody>
        </p:sp>
        <p:sp>
          <p:nvSpPr>
            <p:cNvPr id="5139" name="Freeform 19"/>
            <p:cNvSpPr>
              <a:spLocks/>
            </p:cNvSpPr>
            <p:nvPr/>
          </p:nvSpPr>
          <p:spPr bwMode="auto">
            <a:xfrm>
              <a:off x="1200150" y="3495675"/>
              <a:ext cx="619125" cy="425450"/>
            </a:xfrm>
            <a:custGeom>
              <a:avLst/>
              <a:gdLst>
                <a:gd name="T0" fmla="*/ 390 w 390"/>
                <a:gd name="T1" fmla="*/ 240 h 268"/>
                <a:gd name="T2" fmla="*/ 204 w 390"/>
                <a:gd name="T3" fmla="*/ 228 h 268"/>
                <a:gd name="T4" fmla="*/ 0 w 390"/>
                <a:gd name="T5" fmla="*/ 0 h 268"/>
                <a:gd name="T6" fmla="*/ 0 60000 65536"/>
                <a:gd name="T7" fmla="*/ 0 60000 65536"/>
                <a:gd name="T8" fmla="*/ 0 60000 65536"/>
                <a:gd name="T9" fmla="*/ 0 w 390"/>
                <a:gd name="T10" fmla="*/ 0 h 268"/>
                <a:gd name="T11" fmla="*/ 390 w 390"/>
                <a:gd name="T12" fmla="*/ 268 h 268"/>
              </a:gdLst>
              <a:ahLst/>
              <a:cxnLst>
                <a:cxn ang="T6">
                  <a:pos x="T0" y="T1"/>
                </a:cxn>
                <a:cxn ang="T7">
                  <a:pos x="T2" y="T3"/>
                </a:cxn>
                <a:cxn ang="T8">
                  <a:pos x="T4" y="T5"/>
                </a:cxn>
              </a:cxnLst>
              <a:rect l="T9" t="T10" r="T11" b="T12"/>
              <a:pathLst>
                <a:path w="390" h="268">
                  <a:moveTo>
                    <a:pt x="390" y="240"/>
                  </a:moveTo>
                  <a:cubicBezTo>
                    <a:pt x="359" y="238"/>
                    <a:pt x="269" y="268"/>
                    <a:pt x="204" y="228"/>
                  </a:cubicBezTo>
                  <a:cubicBezTo>
                    <a:pt x="139" y="188"/>
                    <a:pt x="42" y="47"/>
                    <a:pt x="0" y="0"/>
                  </a:cubicBezTo>
                </a:path>
              </a:pathLst>
            </a:custGeom>
            <a:noFill/>
            <a:ln w="38100">
              <a:solidFill>
                <a:schemeClr val="tx1"/>
              </a:solidFill>
              <a:round/>
              <a:headEnd/>
              <a:tailEnd type="stealth" w="lg" len="lg"/>
            </a:ln>
          </p:spPr>
          <p:txBody>
            <a:bodyPr/>
            <a:lstStyle/>
            <a:p>
              <a:endParaRPr lang="en-US">
                <a:latin typeface="Calibri" pitchFamily="34" charset="0"/>
              </a:endParaRPr>
            </a:p>
          </p:txBody>
        </p:sp>
        <p:sp>
          <p:nvSpPr>
            <p:cNvPr id="5140" name="Text Box 20"/>
            <p:cNvSpPr txBox="1">
              <a:spLocks noChangeArrowheads="1"/>
            </p:cNvSpPr>
            <p:nvPr/>
          </p:nvSpPr>
          <p:spPr bwMode="auto">
            <a:xfrm>
              <a:off x="1812925" y="4603750"/>
              <a:ext cx="738188" cy="336550"/>
            </a:xfrm>
            <a:prstGeom prst="rect">
              <a:avLst/>
            </a:prstGeom>
            <a:noFill/>
            <a:ln w="38100">
              <a:noFill/>
              <a:miter lim="800000"/>
              <a:headEnd/>
              <a:tailEnd/>
            </a:ln>
          </p:spPr>
          <p:txBody>
            <a:bodyPr wrap="none">
              <a:spAutoFit/>
            </a:bodyPr>
            <a:lstStyle/>
            <a:p>
              <a:r>
                <a:rPr lang="en-US" sz="1600">
                  <a:latin typeface="Calibri" pitchFamily="34" charset="0"/>
                </a:rPr>
                <a:t>Guam</a:t>
              </a:r>
            </a:p>
          </p:txBody>
        </p:sp>
        <p:sp>
          <p:nvSpPr>
            <p:cNvPr id="5141" name="Text Box 21"/>
            <p:cNvSpPr txBox="1">
              <a:spLocks noChangeArrowheads="1"/>
            </p:cNvSpPr>
            <p:nvPr/>
          </p:nvSpPr>
          <p:spPr bwMode="auto">
            <a:xfrm>
              <a:off x="2057400" y="3048000"/>
              <a:ext cx="736600" cy="336550"/>
            </a:xfrm>
            <a:prstGeom prst="rect">
              <a:avLst/>
            </a:prstGeom>
            <a:noFill/>
            <a:ln w="38100">
              <a:noFill/>
              <a:miter lim="800000"/>
              <a:headEnd/>
              <a:tailEnd/>
            </a:ln>
          </p:spPr>
          <p:txBody>
            <a:bodyPr wrap="none">
              <a:spAutoFit/>
            </a:bodyPr>
            <a:lstStyle/>
            <a:p>
              <a:r>
                <a:rPr lang="en-US" sz="1600">
                  <a:latin typeface="Calibri" pitchFamily="34" charset="0"/>
                </a:rPr>
                <a:t>Japan</a:t>
              </a:r>
            </a:p>
          </p:txBody>
        </p:sp>
        <p:sp>
          <p:nvSpPr>
            <p:cNvPr id="5142" name="Text Box 22"/>
            <p:cNvSpPr txBox="1">
              <a:spLocks noChangeArrowheads="1"/>
            </p:cNvSpPr>
            <p:nvPr/>
          </p:nvSpPr>
          <p:spPr bwMode="auto">
            <a:xfrm>
              <a:off x="685800" y="3505200"/>
              <a:ext cx="836613" cy="336550"/>
            </a:xfrm>
            <a:prstGeom prst="rect">
              <a:avLst/>
            </a:prstGeom>
            <a:noFill/>
            <a:ln w="38100">
              <a:noFill/>
              <a:miter lim="800000"/>
              <a:headEnd/>
              <a:tailEnd/>
            </a:ln>
          </p:spPr>
          <p:txBody>
            <a:bodyPr wrap="none">
              <a:spAutoFit/>
            </a:bodyPr>
            <a:lstStyle/>
            <a:p>
              <a:r>
                <a:rPr lang="en-US" sz="1600">
                  <a:latin typeface="Calibri" pitchFamily="34" charset="0"/>
                </a:rPr>
                <a:t>Taiwan</a:t>
              </a:r>
            </a:p>
          </p:txBody>
        </p:sp>
        <p:sp>
          <p:nvSpPr>
            <p:cNvPr id="5143" name="Text Box 23"/>
            <p:cNvSpPr txBox="1">
              <a:spLocks noChangeArrowheads="1"/>
            </p:cNvSpPr>
            <p:nvPr/>
          </p:nvSpPr>
          <p:spPr bwMode="auto">
            <a:xfrm>
              <a:off x="990600" y="3009900"/>
              <a:ext cx="973138" cy="336550"/>
            </a:xfrm>
            <a:prstGeom prst="rect">
              <a:avLst/>
            </a:prstGeom>
            <a:noFill/>
            <a:ln w="38100">
              <a:noFill/>
              <a:miter lim="800000"/>
              <a:headEnd/>
              <a:tailEnd/>
            </a:ln>
          </p:spPr>
          <p:txBody>
            <a:bodyPr wrap="none">
              <a:spAutoFit/>
            </a:bodyPr>
            <a:lstStyle/>
            <a:p>
              <a:r>
                <a:rPr lang="en-US" sz="1600">
                  <a:latin typeface="Calibri" pitchFamily="34" charset="0"/>
                </a:rPr>
                <a:t>Okinawa</a:t>
              </a:r>
            </a:p>
          </p:txBody>
        </p:sp>
      </p:grpSp>
      <p:sp>
        <p:nvSpPr>
          <p:cNvPr id="5123" name="Text Box 14"/>
          <p:cNvSpPr txBox="1">
            <a:spLocks noChangeArrowheads="1"/>
          </p:cNvSpPr>
          <p:nvPr/>
        </p:nvSpPr>
        <p:spPr bwMode="auto">
          <a:xfrm>
            <a:off x="515938" y="0"/>
            <a:ext cx="8247062" cy="584200"/>
          </a:xfrm>
          <a:prstGeom prst="rect">
            <a:avLst/>
          </a:prstGeom>
          <a:solidFill>
            <a:schemeClr val="bg1"/>
          </a:solidFill>
          <a:ln w="9525">
            <a:noFill/>
            <a:miter lim="800000"/>
            <a:headEnd/>
            <a:tailEnd/>
          </a:ln>
        </p:spPr>
        <p:txBody>
          <a:bodyPr wrap="none">
            <a:spAutoFit/>
          </a:bodyPr>
          <a:lstStyle/>
          <a:p>
            <a:pPr algn="ctr"/>
            <a:r>
              <a:rPr lang="en-US" sz="3200">
                <a:latin typeface="Calibri" pitchFamily="34" charset="0"/>
              </a:rPr>
              <a:t>Field Operations: 1 August – 30 September 2008</a:t>
            </a:r>
          </a:p>
        </p:txBody>
      </p:sp>
      <p:sp>
        <p:nvSpPr>
          <p:cNvPr id="5124" name="Rectangle 45"/>
          <p:cNvSpPr>
            <a:spLocks noChangeArrowheads="1"/>
          </p:cNvSpPr>
          <p:nvPr/>
        </p:nvSpPr>
        <p:spPr bwMode="auto">
          <a:xfrm>
            <a:off x="592138" y="5010150"/>
            <a:ext cx="8170862" cy="1619250"/>
          </a:xfrm>
          <a:prstGeom prst="rect">
            <a:avLst/>
          </a:prstGeom>
          <a:noFill/>
          <a:ln w="9525">
            <a:noFill/>
            <a:miter lim="800000"/>
            <a:headEnd/>
            <a:tailEnd/>
          </a:ln>
        </p:spPr>
        <p:txBody>
          <a:bodyPr>
            <a:spAutoFit/>
          </a:bodyPr>
          <a:lstStyle/>
          <a:p>
            <a:pPr>
              <a:lnSpc>
                <a:spcPct val="80000"/>
              </a:lnSpc>
            </a:pPr>
            <a:r>
              <a:rPr lang="en-US" sz="2400" b="1">
                <a:latin typeface="Calibri" pitchFamily="34" charset="0"/>
              </a:rPr>
              <a:t>First systematic targeting operation in the WPAC </a:t>
            </a:r>
          </a:p>
          <a:p>
            <a:pPr lvl="1">
              <a:lnSpc>
                <a:spcPct val="80000"/>
              </a:lnSpc>
            </a:pPr>
            <a:endParaRPr lang="en-US" sz="2000" b="1">
              <a:latin typeface="Calibri" pitchFamily="34" charset="0"/>
            </a:endParaRPr>
          </a:p>
          <a:p>
            <a:pPr lvl="1">
              <a:lnSpc>
                <a:spcPct val="80000"/>
              </a:lnSpc>
              <a:buFont typeface="Arial" pitchFamily="34" charset="0"/>
              <a:buChar char="•"/>
            </a:pPr>
            <a:r>
              <a:rPr lang="en-US" sz="2000" b="1">
                <a:latin typeface="Calibri" pitchFamily="34" charset="0"/>
              </a:rPr>
              <a:t>  Multiple aircraft (up to 2 for targeting + 2 for structure missions)</a:t>
            </a:r>
          </a:p>
          <a:p>
            <a:pPr lvl="1">
              <a:lnSpc>
                <a:spcPct val="80000"/>
              </a:lnSpc>
              <a:buFont typeface="Arial" pitchFamily="34" charset="0"/>
              <a:buChar char="•"/>
            </a:pPr>
            <a:r>
              <a:rPr lang="en-US" sz="2000" b="1">
                <a:latin typeface="Calibri" pitchFamily="34" charset="0"/>
              </a:rPr>
              <a:t>  Comparison of several targeting methods from a variety of operational and research organizations</a:t>
            </a:r>
          </a:p>
          <a:p>
            <a:pPr lvl="1">
              <a:lnSpc>
                <a:spcPct val="80000"/>
              </a:lnSpc>
              <a:buFont typeface="Arial" pitchFamily="34" charset="0"/>
              <a:buChar char="•"/>
            </a:pPr>
            <a:r>
              <a:rPr lang="en-US" sz="2000" b="1">
                <a:latin typeface="Calibri" pitchFamily="34" charset="0"/>
              </a:rPr>
              <a:t>  ECMWF/UKMO Data Targeting System</a:t>
            </a:r>
            <a:endParaRPr lang="en-US" b="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a:srcRect l="23273" t="21648" r="39636" b="28471"/>
          <a:stretch>
            <a:fillRect/>
          </a:stretch>
        </p:blipFill>
        <p:spPr bwMode="auto">
          <a:xfrm>
            <a:off x="4953000" y="2286000"/>
            <a:ext cx="3886200" cy="4038600"/>
          </a:xfrm>
          <a:prstGeom prst="rect">
            <a:avLst/>
          </a:prstGeom>
          <a:noFill/>
          <a:ln w="9525">
            <a:noFill/>
            <a:miter lim="800000"/>
            <a:headEnd/>
            <a:tailEnd/>
          </a:ln>
        </p:spPr>
      </p:pic>
      <p:sp>
        <p:nvSpPr>
          <p:cNvPr id="6147" name="TextBox 4"/>
          <p:cNvSpPr txBox="1">
            <a:spLocks noChangeArrowheads="1"/>
          </p:cNvSpPr>
          <p:nvPr/>
        </p:nvSpPr>
        <p:spPr bwMode="auto">
          <a:xfrm>
            <a:off x="685800" y="1143000"/>
            <a:ext cx="3124200" cy="1077913"/>
          </a:xfrm>
          <a:prstGeom prst="rect">
            <a:avLst/>
          </a:prstGeom>
          <a:noFill/>
          <a:ln w="9525">
            <a:noFill/>
            <a:miter lim="800000"/>
            <a:headEnd/>
            <a:tailEnd/>
          </a:ln>
        </p:spPr>
        <p:txBody>
          <a:bodyPr>
            <a:spAutoFit/>
          </a:bodyPr>
          <a:lstStyle/>
          <a:p>
            <a:pPr marL="0" lvl="1" algn="ctr"/>
            <a:r>
              <a:rPr lang="en-US" sz="3200">
                <a:latin typeface="Calibri" pitchFamily="34" charset="0"/>
              </a:rPr>
              <a:t>Potential threat of TC to land</a:t>
            </a:r>
          </a:p>
        </p:txBody>
      </p:sp>
      <p:sp>
        <p:nvSpPr>
          <p:cNvPr id="6148" name="TextBox 6"/>
          <p:cNvSpPr txBox="1">
            <a:spLocks noChangeArrowheads="1"/>
          </p:cNvSpPr>
          <p:nvPr/>
        </p:nvSpPr>
        <p:spPr bwMode="auto">
          <a:xfrm>
            <a:off x="4724400" y="1208088"/>
            <a:ext cx="4419600" cy="1077912"/>
          </a:xfrm>
          <a:prstGeom prst="rect">
            <a:avLst/>
          </a:prstGeom>
          <a:noFill/>
          <a:ln w="9525">
            <a:noFill/>
            <a:miter lim="800000"/>
            <a:headEnd/>
            <a:tailEnd/>
          </a:ln>
        </p:spPr>
        <p:txBody>
          <a:bodyPr>
            <a:spAutoFit/>
          </a:bodyPr>
          <a:lstStyle/>
          <a:p>
            <a:pPr marL="0" lvl="1" algn="ctr"/>
            <a:r>
              <a:rPr lang="en-US" sz="3200">
                <a:latin typeface="Calibri" pitchFamily="34" charset="0"/>
              </a:rPr>
              <a:t>Uncertainty in ensemble track forecasts</a:t>
            </a:r>
          </a:p>
        </p:txBody>
      </p:sp>
      <p:sp>
        <p:nvSpPr>
          <p:cNvPr id="6149" name="TextBox 9"/>
          <p:cNvSpPr txBox="1">
            <a:spLocks noChangeArrowheads="1"/>
          </p:cNvSpPr>
          <p:nvPr/>
        </p:nvSpPr>
        <p:spPr bwMode="auto">
          <a:xfrm>
            <a:off x="7086600" y="5248275"/>
            <a:ext cx="1371600" cy="923925"/>
          </a:xfrm>
          <a:prstGeom prst="rect">
            <a:avLst/>
          </a:prstGeom>
          <a:noFill/>
          <a:ln w="9525">
            <a:noFill/>
            <a:miter lim="800000"/>
            <a:headEnd/>
            <a:tailEnd/>
          </a:ln>
        </p:spPr>
        <p:txBody>
          <a:bodyPr>
            <a:spAutoFit/>
          </a:bodyPr>
          <a:lstStyle/>
          <a:p>
            <a:r>
              <a:rPr lang="en-US" b="1">
                <a:solidFill>
                  <a:srgbClr val="2205FB"/>
                </a:solidFill>
                <a:latin typeface="Calibri" pitchFamily="34" charset="0"/>
              </a:rPr>
              <a:t>GFS (20)</a:t>
            </a:r>
          </a:p>
          <a:p>
            <a:r>
              <a:rPr lang="en-US" b="1">
                <a:solidFill>
                  <a:srgbClr val="FFC000"/>
                </a:solidFill>
                <a:latin typeface="Calibri" pitchFamily="34" charset="0"/>
              </a:rPr>
              <a:t>ECMWF (50)</a:t>
            </a:r>
          </a:p>
          <a:p>
            <a:r>
              <a:rPr lang="en-US" b="1">
                <a:solidFill>
                  <a:srgbClr val="CC0099"/>
                </a:solidFill>
                <a:latin typeface="Calibri" pitchFamily="34" charset="0"/>
              </a:rPr>
              <a:t>CMC (16)</a:t>
            </a:r>
          </a:p>
        </p:txBody>
      </p:sp>
      <p:sp>
        <p:nvSpPr>
          <p:cNvPr id="6150" name="Subtitle 2"/>
          <p:cNvSpPr txBox="1">
            <a:spLocks/>
          </p:cNvSpPr>
          <p:nvPr/>
        </p:nvSpPr>
        <p:spPr bwMode="auto">
          <a:xfrm>
            <a:off x="428625" y="1524000"/>
            <a:ext cx="7858125" cy="121920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en-US" sz="3200">
              <a:cs typeface="Arial" pitchFamily="34" charset="0"/>
            </a:endParaRPr>
          </a:p>
        </p:txBody>
      </p:sp>
      <p:sp>
        <p:nvSpPr>
          <p:cNvPr id="6151" name="TextBox 13"/>
          <p:cNvSpPr txBox="1">
            <a:spLocks noChangeArrowheads="1"/>
          </p:cNvSpPr>
          <p:nvPr/>
        </p:nvSpPr>
        <p:spPr bwMode="auto">
          <a:xfrm>
            <a:off x="228600" y="376238"/>
            <a:ext cx="8839200" cy="461962"/>
          </a:xfrm>
          <a:prstGeom prst="rect">
            <a:avLst/>
          </a:prstGeom>
          <a:noFill/>
          <a:ln w="9525">
            <a:noFill/>
            <a:miter lim="800000"/>
            <a:headEnd/>
            <a:tailEnd/>
          </a:ln>
        </p:spPr>
        <p:txBody>
          <a:bodyPr>
            <a:spAutoFit/>
          </a:bodyPr>
          <a:lstStyle/>
          <a:p>
            <a:r>
              <a:rPr lang="en-US" sz="2400"/>
              <a:t>Sinlaku.  </a:t>
            </a:r>
            <a:r>
              <a:rPr lang="en-US" sz="2400">
                <a:cs typeface="Arial" pitchFamily="34" charset="0"/>
              </a:rPr>
              <a:t>Concept for Targeting Operations.  21 UTC, 20080908</a:t>
            </a:r>
          </a:p>
        </p:txBody>
      </p:sp>
      <p:pic>
        <p:nvPicPr>
          <p:cNvPr id="6152" name="Picture 11" descr="1408092008_15wiramv_anim.gif"/>
          <p:cNvPicPr>
            <a:picLocks noChangeAspect="1"/>
          </p:cNvPicPr>
          <p:nvPr/>
        </p:nvPicPr>
        <p:blipFill>
          <a:blip r:embed="rId3"/>
          <a:srcRect/>
          <a:stretch>
            <a:fillRect/>
          </a:stretch>
        </p:blipFill>
        <p:spPr bwMode="auto">
          <a:xfrm>
            <a:off x="228600" y="2362200"/>
            <a:ext cx="4470400" cy="3352800"/>
          </a:xfrm>
          <a:prstGeom prst="rect">
            <a:avLst/>
          </a:prstGeom>
          <a:noFill/>
          <a:ln w="9525">
            <a:noFill/>
            <a:miter lim="800000"/>
            <a:headEnd/>
            <a:tailEnd/>
          </a:ln>
        </p:spPr>
      </p:pic>
      <p:sp>
        <p:nvSpPr>
          <p:cNvPr id="6153" name="テキスト ボックス 10"/>
          <p:cNvSpPr txBox="1">
            <a:spLocks noChangeArrowheads="1"/>
          </p:cNvSpPr>
          <p:nvPr/>
        </p:nvSpPr>
        <p:spPr bwMode="auto">
          <a:xfrm>
            <a:off x="914400" y="6381750"/>
            <a:ext cx="7696200" cy="400050"/>
          </a:xfrm>
          <a:prstGeom prst="rect">
            <a:avLst/>
          </a:prstGeom>
          <a:noFill/>
          <a:ln w="9525">
            <a:noFill/>
            <a:miter lim="800000"/>
            <a:headEnd/>
            <a:tailEnd/>
          </a:ln>
        </p:spPr>
        <p:txBody>
          <a:bodyPr>
            <a:spAutoFit/>
          </a:bodyPr>
          <a:lstStyle/>
          <a:p>
            <a:r>
              <a:rPr lang="en-US" altLang="ja-JP" sz="2000">
                <a:latin typeface="Calibri" pitchFamily="34" charset="0"/>
                <a:cs typeface="ＭＳ Ｐゴシック"/>
              </a:rPr>
              <a:t>Uncertainty about strength of steering flow, and landfall location (if any)</a:t>
            </a:r>
            <a:endParaRPr lang="ja-JP" altLang="en-US" sz="2000">
              <a:latin typeface="Calibri" pitchFamily="34" charset="0"/>
              <a:cs typeface="ＭＳ Ｐゴシック"/>
            </a:endParaRPr>
          </a:p>
        </p:txBody>
      </p:sp>
      <p:sp>
        <p:nvSpPr>
          <p:cNvPr id="6154" name="TextBox 15"/>
          <p:cNvSpPr txBox="1">
            <a:spLocks noChangeArrowheads="1"/>
          </p:cNvSpPr>
          <p:nvPr/>
        </p:nvSpPr>
        <p:spPr bwMode="auto">
          <a:xfrm>
            <a:off x="990600" y="5715000"/>
            <a:ext cx="2971800" cy="369888"/>
          </a:xfrm>
          <a:prstGeom prst="rect">
            <a:avLst/>
          </a:prstGeom>
          <a:noFill/>
          <a:ln w="9525">
            <a:noFill/>
            <a:miter lim="800000"/>
            <a:headEnd/>
            <a:tailEnd/>
          </a:ln>
        </p:spPr>
        <p:txBody>
          <a:bodyPr>
            <a:spAutoFit/>
          </a:bodyPr>
          <a:lstStyle/>
          <a:p>
            <a:r>
              <a:rPr lang="en-US">
                <a:latin typeface="Calibri" pitchFamily="34" charset="0"/>
              </a:rPr>
              <a:t>Courtesy CIMSS/U.Wisconsin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1981200"/>
            <a:ext cx="9144000" cy="4876800"/>
            <a:chOff x="0" y="1066800"/>
            <a:chExt cx="9144000" cy="4876800"/>
          </a:xfrm>
        </p:grpSpPr>
        <p:pic>
          <p:nvPicPr>
            <p:cNvPr id="7175" name="Picture 2"/>
            <p:cNvPicPr>
              <a:picLocks noChangeAspect="1" noChangeArrowheads="1"/>
            </p:cNvPicPr>
            <p:nvPr/>
          </p:nvPicPr>
          <p:blipFill>
            <a:blip r:embed="rId2"/>
            <a:srcRect l="2417" t="4851" r="906" b="26291"/>
            <a:stretch>
              <a:fillRect/>
            </a:stretch>
          </p:blipFill>
          <p:spPr bwMode="auto">
            <a:xfrm>
              <a:off x="0" y="1066800"/>
              <a:ext cx="9144000" cy="4191000"/>
            </a:xfrm>
            <a:prstGeom prst="rect">
              <a:avLst/>
            </a:prstGeom>
            <a:noFill/>
            <a:ln w="9525">
              <a:noFill/>
              <a:miter lim="800000"/>
              <a:headEnd/>
              <a:tailEnd/>
            </a:ln>
          </p:spPr>
        </p:pic>
        <p:pic>
          <p:nvPicPr>
            <p:cNvPr id="7176" name="Picture 2"/>
            <p:cNvPicPr>
              <a:picLocks noChangeAspect="1" noChangeArrowheads="1"/>
            </p:cNvPicPr>
            <p:nvPr/>
          </p:nvPicPr>
          <p:blipFill>
            <a:blip r:embed="rId2"/>
            <a:srcRect l="2417" t="88731" r="906"/>
            <a:stretch>
              <a:fillRect/>
            </a:stretch>
          </p:blipFill>
          <p:spPr bwMode="auto">
            <a:xfrm>
              <a:off x="0" y="5257800"/>
              <a:ext cx="9144000" cy="685800"/>
            </a:xfrm>
            <a:prstGeom prst="rect">
              <a:avLst/>
            </a:prstGeom>
            <a:noFill/>
            <a:ln w="9525">
              <a:noFill/>
              <a:miter lim="800000"/>
              <a:headEnd/>
              <a:tailEnd/>
            </a:ln>
          </p:spPr>
        </p:pic>
      </p:grpSp>
      <p:sp>
        <p:nvSpPr>
          <p:cNvPr id="7171" name="TextBox 7"/>
          <p:cNvSpPr txBox="1">
            <a:spLocks noChangeArrowheads="1"/>
          </p:cNvSpPr>
          <p:nvPr/>
        </p:nvSpPr>
        <p:spPr bwMode="auto">
          <a:xfrm>
            <a:off x="533400" y="417513"/>
            <a:ext cx="8305800" cy="954087"/>
          </a:xfrm>
          <a:prstGeom prst="rect">
            <a:avLst/>
          </a:prstGeom>
          <a:noFill/>
          <a:ln w="9525">
            <a:noFill/>
            <a:miter lim="800000"/>
            <a:headEnd/>
            <a:tailEnd/>
          </a:ln>
        </p:spPr>
        <p:txBody>
          <a:bodyPr>
            <a:spAutoFit/>
          </a:bodyPr>
          <a:lstStyle/>
          <a:p>
            <a:pPr marL="0" lvl="1" algn="ctr"/>
            <a:r>
              <a:rPr lang="en-US" sz="2800" b="1">
                <a:solidFill>
                  <a:srgbClr val="FF0000"/>
                </a:solidFill>
                <a:latin typeface="Calibri" pitchFamily="34" charset="0"/>
              </a:rPr>
              <a:t>Where should we collect targeted observations 1-2 days from now to improve  the TC forecast?</a:t>
            </a:r>
          </a:p>
        </p:txBody>
      </p:sp>
      <p:grpSp>
        <p:nvGrpSpPr>
          <p:cNvPr id="3" name="Group 12"/>
          <p:cNvGrpSpPr>
            <a:grpSpLocks/>
          </p:cNvGrpSpPr>
          <p:nvPr/>
        </p:nvGrpSpPr>
        <p:grpSpPr bwMode="auto">
          <a:xfrm>
            <a:off x="2590800" y="4800600"/>
            <a:ext cx="5257800" cy="1371600"/>
            <a:chOff x="2590800" y="4800600"/>
            <a:chExt cx="5257800" cy="1371600"/>
          </a:xfrm>
        </p:grpSpPr>
        <p:sp>
          <p:nvSpPr>
            <p:cNvPr id="7173" name="TextBox 8"/>
            <p:cNvSpPr txBox="1">
              <a:spLocks noChangeArrowheads="1"/>
            </p:cNvSpPr>
            <p:nvPr/>
          </p:nvSpPr>
          <p:spPr bwMode="auto">
            <a:xfrm>
              <a:off x="2590800" y="5525869"/>
              <a:ext cx="5257800" cy="646331"/>
            </a:xfrm>
            <a:prstGeom prst="rect">
              <a:avLst/>
            </a:prstGeom>
            <a:solidFill>
              <a:schemeClr val="bg1"/>
            </a:solidFill>
            <a:ln w="9525">
              <a:noFill/>
              <a:miter lim="800000"/>
              <a:headEnd/>
              <a:tailEnd/>
            </a:ln>
          </p:spPr>
          <p:txBody>
            <a:bodyPr>
              <a:spAutoFit/>
            </a:bodyPr>
            <a:lstStyle/>
            <a:p>
              <a:pPr algn="ctr"/>
              <a:r>
                <a:rPr lang="en-US">
                  <a:solidFill>
                    <a:srgbClr val="2205FB"/>
                  </a:solidFill>
                  <a:latin typeface="Calibri" pitchFamily="34" charset="0"/>
                </a:rPr>
                <a:t>ECMWF, UKMet, UMiami/NCEP, U.Washington,        NRL Monterey x2, JMA, National Taiwan U, Yonsei  U </a:t>
              </a:r>
            </a:p>
          </p:txBody>
        </p:sp>
        <p:cxnSp>
          <p:nvCxnSpPr>
            <p:cNvPr id="11" name="Straight Arrow Connector 10"/>
            <p:cNvCxnSpPr/>
            <p:nvPr/>
          </p:nvCxnSpPr>
          <p:spPr>
            <a:xfrm rot="16200000" flipV="1">
              <a:off x="3942556" y="4896644"/>
              <a:ext cx="725488" cy="533400"/>
            </a:xfrm>
            <a:prstGeom prst="straightConnector1">
              <a:avLst/>
            </a:prstGeom>
            <a:ln w="50800">
              <a:solidFill>
                <a:srgbClr val="2205FB"/>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3" descr="Total Energy (Initial SV) : 04p_TAIWAN2_LatLon">
            <a:hlinkClick r:id="rId3"/>
          </p:cNvPr>
          <p:cNvPicPr>
            <a:picLocks noChangeAspect="1" noChangeArrowheads="1"/>
          </p:cNvPicPr>
          <p:nvPr/>
        </p:nvPicPr>
        <p:blipFill>
          <a:blip r:embed="rId4"/>
          <a:srcRect/>
          <a:stretch>
            <a:fillRect/>
          </a:stretch>
        </p:blipFill>
        <p:spPr bwMode="auto">
          <a:xfrm>
            <a:off x="6286500" y="4214813"/>
            <a:ext cx="2857500" cy="2449512"/>
          </a:xfrm>
          <a:prstGeom prst="rect">
            <a:avLst/>
          </a:prstGeom>
          <a:noFill/>
          <a:ln w="9525">
            <a:noFill/>
            <a:miter lim="800000"/>
            <a:headEnd/>
            <a:tailEnd/>
          </a:ln>
        </p:spPr>
      </p:pic>
      <p:pic>
        <p:nvPicPr>
          <p:cNvPr id="8196" name="図 35" descr="case5_msl_um.gif"/>
          <p:cNvPicPr>
            <a:picLocks noChangeAspect="1"/>
          </p:cNvPicPr>
          <p:nvPr/>
        </p:nvPicPr>
        <p:blipFill>
          <a:blip r:embed="rId5"/>
          <a:srcRect l="15240" t="50960" r="50800" b="1698"/>
          <a:stretch>
            <a:fillRect/>
          </a:stretch>
        </p:blipFill>
        <p:spPr bwMode="auto">
          <a:xfrm>
            <a:off x="3286125" y="4475163"/>
            <a:ext cx="2857500" cy="2382837"/>
          </a:xfrm>
          <a:prstGeom prst="rect">
            <a:avLst/>
          </a:prstGeom>
          <a:noFill/>
          <a:ln w="9525">
            <a:noFill/>
            <a:miter lim="800000"/>
            <a:headEnd/>
            <a:tailEnd/>
          </a:ln>
        </p:spPr>
      </p:pic>
      <p:pic>
        <p:nvPicPr>
          <p:cNvPr id="8197" name="図 34" descr="NOGAPS_sinlaku_2008091000.gif"/>
          <p:cNvPicPr>
            <a:picLocks noChangeAspect="1"/>
          </p:cNvPicPr>
          <p:nvPr/>
        </p:nvPicPr>
        <p:blipFill>
          <a:blip r:embed="rId6"/>
          <a:srcRect l="4724" t="27087" r="47244" b="20787"/>
          <a:stretch>
            <a:fillRect/>
          </a:stretch>
        </p:blipFill>
        <p:spPr bwMode="auto">
          <a:xfrm>
            <a:off x="5951538" y="1071563"/>
            <a:ext cx="3192462" cy="2598737"/>
          </a:xfrm>
          <a:prstGeom prst="rect">
            <a:avLst/>
          </a:prstGeom>
          <a:noFill/>
          <a:ln w="9525">
            <a:noFill/>
            <a:miter lim="800000"/>
            <a:headEnd/>
            <a:tailEnd/>
          </a:ln>
        </p:spPr>
      </p:pic>
      <p:pic>
        <p:nvPicPr>
          <p:cNvPr id="8198" name="図 33" descr="case5_msl.gif"/>
          <p:cNvPicPr>
            <a:picLocks noChangeAspect="1"/>
          </p:cNvPicPr>
          <p:nvPr/>
        </p:nvPicPr>
        <p:blipFill>
          <a:blip r:embed="rId7"/>
          <a:srcRect l="15240" t="50394" r="50800" b="1680"/>
          <a:stretch>
            <a:fillRect/>
          </a:stretch>
        </p:blipFill>
        <p:spPr bwMode="auto">
          <a:xfrm>
            <a:off x="3214688" y="1214438"/>
            <a:ext cx="2844800" cy="2428875"/>
          </a:xfrm>
          <a:prstGeom prst="rect">
            <a:avLst/>
          </a:prstGeom>
          <a:noFill/>
          <a:ln w="9525">
            <a:noFill/>
            <a:miter lim="800000"/>
            <a:headEnd/>
            <a:tailEnd/>
          </a:ln>
        </p:spPr>
      </p:pic>
      <p:sp>
        <p:nvSpPr>
          <p:cNvPr id="8199" name="Rectangle 2"/>
          <p:cNvSpPr>
            <a:spLocks noChangeArrowheads="1"/>
          </p:cNvSpPr>
          <p:nvPr/>
        </p:nvSpPr>
        <p:spPr bwMode="auto">
          <a:xfrm>
            <a:off x="214313" y="142875"/>
            <a:ext cx="8715375" cy="596900"/>
          </a:xfrm>
          <a:prstGeom prst="rect">
            <a:avLst/>
          </a:prstGeom>
          <a:gradFill rotWithShape="1">
            <a:gsLst>
              <a:gs pos="0">
                <a:srgbClr val="99CCFF"/>
              </a:gs>
              <a:gs pos="100000">
                <a:schemeClr val="accent2"/>
              </a:gs>
            </a:gsLst>
            <a:path path="shape">
              <a:fillToRect l="50000" t="50000" r="50000" b="50000"/>
            </a:path>
          </a:gradFill>
          <a:ln w="9525">
            <a:noFill/>
            <a:miter lim="800000"/>
            <a:headEnd/>
            <a:tailEnd/>
          </a:ln>
        </p:spPr>
        <p:txBody>
          <a:bodyPr anchor="ctr"/>
          <a:lstStyle/>
          <a:p>
            <a:r>
              <a:rPr lang="en-US" altLang="ja-JP">
                <a:solidFill>
                  <a:schemeClr val="bg1"/>
                </a:solidFill>
                <a:latin typeface="Calibri" pitchFamily="34" charset="0"/>
                <a:cs typeface="ＭＳ Ｐゴシック"/>
              </a:rPr>
              <a:t>Proposed Flight Mission: 00 UTC Sept 10</a:t>
            </a:r>
            <a:r>
              <a:rPr lang="en-US" altLang="ja-JP" baseline="30000">
                <a:solidFill>
                  <a:schemeClr val="bg1"/>
                </a:solidFill>
                <a:latin typeface="Calibri" pitchFamily="34" charset="0"/>
                <a:cs typeface="ＭＳ Ｐゴシック"/>
              </a:rPr>
              <a:t>th</a:t>
            </a:r>
            <a:r>
              <a:rPr lang="en-US" altLang="ja-JP">
                <a:solidFill>
                  <a:schemeClr val="bg1"/>
                </a:solidFill>
                <a:latin typeface="Calibri" pitchFamily="34" charset="0"/>
                <a:cs typeface="ＭＳ Ｐゴシック"/>
              </a:rPr>
              <a:t> 2008</a:t>
            </a:r>
          </a:p>
        </p:txBody>
      </p:sp>
      <p:sp>
        <p:nvSpPr>
          <p:cNvPr id="8200" name="Text Box 4"/>
          <p:cNvSpPr txBox="1">
            <a:spLocks noChangeArrowheads="1"/>
          </p:cNvSpPr>
          <p:nvPr/>
        </p:nvSpPr>
        <p:spPr bwMode="auto">
          <a:xfrm>
            <a:off x="3429000" y="785813"/>
            <a:ext cx="2500313" cy="461962"/>
          </a:xfrm>
          <a:prstGeom prst="rect">
            <a:avLst/>
          </a:prstGeom>
          <a:gradFill rotWithShape="1">
            <a:gsLst>
              <a:gs pos="0">
                <a:srgbClr val="FFFFFF"/>
              </a:gs>
              <a:gs pos="100000">
                <a:srgbClr val="99CCFF"/>
              </a:gs>
            </a:gsLst>
            <a:path path="shape">
              <a:fillToRect l="50000" t="50000" r="50000" b="50000"/>
            </a:path>
          </a:gradFill>
          <a:ln w="38100">
            <a:solidFill>
              <a:srgbClr val="0000FF"/>
            </a:solidFill>
            <a:miter lim="800000"/>
            <a:headEnd/>
            <a:tailEnd/>
          </a:ln>
        </p:spPr>
        <p:txBody>
          <a:bodyPr>
            <a:spAutoFit/>
          </a:bodyPr>
          <a:lstStyle/>
          <a:p>
            <a:pPr>
              <a:spcBef>
                <a:spcPct val="50000"/>
              </a:spcBef>
            </a:pPr>
            <a:r>
              <a:rPr lang="en-US" altLang="ja-JP" sz="2400">
                <a:latin typeface="Calibri" pitchFamily="34" charset="0"/>
                <a:cs typeface="ＭＳ Ｐゴシック"/>
              </a:rPr>
              <a:t>ECMWF SV</a:t>
            </a:r>
          </a:p>
        </p:txBody>
      </p:sp>
      <p:sp>
        <p:nvSpPr>
          <p:cNvPr id="8201" name="Text Box 4"/>
          <p:cNvSpPr txBox="1">
            <a:spLocks noChangeArrowheads="1"/>
          </p:cNvSpPr>
          <p:nvPr/>
        </p:nvSpPr>
        <p:spPr bwMode="auto">
          <a:xfrm>
            <a:off x="6858000" y="792163"/>
            <a:ext cx="2286000" cy="461962"/>
          </a:xfrm>
          <a:prstGeom prst="rect">
            <a:avLst/>
          </a:prstGeom>
          <a:gradFill rotWithShape="1">
            <a:gsLst>
              <a:gs pos="0">
                <a:srgbClr val="FFFFFF"/>
              </a:gs>
              <a:gs pos="100000">
                <a:srgbClr val="99CCFF"/>
              </a:gs>
            </a:gsLst>
            <a:path path="shape">
              <a:fillToRect l="50000" t="50000" r="50000" b="50000"/>
            </a:path>
          </a:gradFill>
          <a:ln w="38100">
            <a:solidFill>
              <a:srgbClr val="0000FF"/>
            </a:solidFill>
            <a:miter lim="800000"/>
            <a:headEnd/>
            <a:tailEnd/>
          </a:ln>
        </p:spPr>
        <p:txBody>
          <a:bodyPr>
            <a:spAutoFit/>
          </a:bodyPr>
          <a:lstStyle/>
          <a:p>
            <a:pPr>
              <a:spcBef>
                <a:spcPct val="50000"/>
              </a:spcBef>
            </a:pPr>
            <a:r>
              <a:rPr lang="en-US" altLang="ja-JP" sz="2400">
                <a:latin typeface="Calibri" pitchFamily="34" charset="0"/>
                <a:cs typeface="ＭＳ Ｐゴシック"/>
              </a:rPr>
              <a:t>NOGAPS SV</a:t>
            </a:r>
          </a:p>
        </p:txBody>
      </p:sp>
      <p:sp>
        <p:nvSpPr>
          <p:cNvPr id="8202" name="Text Box 4"/>
          <p:cNvSpPr txBox="1">
            <a:spLocks noChangeArrowheads="1"/>
          </p:cNvSpPr>
          <p:nvPr/>
        </p:nvSpPr>
        <p:spPr bwMode="auto">
          <a:xfrm>
            <a:off x="6929438" y="3857625"/>
            <a:ext cx="2214562" cy="461963"/>
          </a:xfrm>
          <a:prstGeom prst="rect">
            <a:avLst/>
          </a:prstGeom>
          <a:gradFill rotWithShape="1">
            <a:gsLst>
              <a:gs pos="0">
                <a:srgbClr val="FFFFFF"/>
              </a:gs>
              <a:gs pos="100000">
                <a:srgbClr val="99CCFF"/>
              </a:gs>
            </a:gsLst>
            <a:path path="shape">
              <a:fillToRect l="50000" t="50000" r="50000" b="50000"/>
            </a:path>
          </a:gradFill>
          <a:ln w="38100">
            <a:solidFill>
              <a:srgbClr val="0000FF"/>
            </a:solidFill>
            <a:miter lim="800000"/>
            <a:headEnd/>
            <a:tailEnd/>
          </a:ln>
        </p:spPr>
        <p:txBody>
          <a:bodyPr>
            <a:spAutoFit/>
          </a:bodyPr>
          <a:lstStyle/>
          <a:p>
            <a:pPr>
              <a:spcBef>
                <a:spcPct val="50000"/>
              </a:spcBef>
            </a:pPr>
            <a:r>
              <a:rPr lang="en-US" altLang="ja-JP" sz="2400">
                <a:latin typeface="Calibri" pitchFamily="34" charset="0"/>
                <a:cs typeface="ＭＳ Ｐゴシック"/>
              </a:rPr>
              <a:t>JMA SV</a:t>
            </a:r>
          </a:p>
        </p:txBody>
      </p:sp>
      <p:sp>
        <p:nvSpPr>
          <p:cNvPr id="8203" name="Text Box 4"/>
          <p:cNvSpPr txBox="1">
            <a:spLocks noChangeArrowheads="1"/>
          </p:cNvSpPr>
          <p:nvPr/>
        </p:nvSpPr>
        <p:spPr bwMode="auto">
          <a:xfrm>
            <a:off x="3643313" y="3929063"/>
            <a:ext cx="2214562" cy="461962"/>
          </a:xfrm>
          <a:prstGeom prst="rect">
            <a:avLst/>
          </a:prstGeom>
          <a:gradFill rotWithShape="1">
            <a:gsLst>
              <a:gs pos="0">
                <a:srgbClr val="FFFFFF"/>
              </a:gs>
              <a:gs pos="100000">
                <a:srgbClr val="99CCFF"/>
              </a:gs>
            </a:gsLst>
            <a:path path="shape">
              <a:fillToRect l="50000" t="50000" r="50000" b="50000"/>
            </a:path>
          </a:gradFill>
          <a:ln w="38100">
            <a:solidFill>
              <a:srgbClr val="0000FF"/>
            </a:solidFill>
            <a:miter lim="800000"/>
            <a:headEnd/>
            <a:tailEnd/>
          </a:ln>
        </p:spPr>
        <p:txBody>
          <a:bodyPr>
            <a:spAutoFit/>
          </a:bodyPr>
          <a:lstStyle/>
          <a:p>
            <a:pPr>
              <a:spcBef>
                <a:spcPct val="50000"/>
              </a:spcBef>
            </a:pPr>
            <a:r>
              <a:rPr lang="en-US" altLang="ja-JP" sz="2400">
                <a:latin typeface="Calibri" pitchFamily="34" charset="0"/>
                <a:cs typeface="ＭＳ Ｐゴシック"/>
              </a:rPr>
              <a:t>UM ETKF</a:t>
            </a:r>
          </a:p>
        </p:txBody>
      </p:sp>
      <p:grpSp>
        <p:nvGrpSpPr>
          <p:cNvPr id="15" name="Group 14"/>
          <p:cNvGrpSpPr/>
          <p:nvPr/>
        </p:nvGrpSpPr>
        <p:grpSpPr>
          <a:xfrm>
            <a:off x="0" y="785813"/>
            <a:ext cx="4040188" cy="6110287"/>
            <a:chOff x="0" y="785813"/>
            <a:chExt cx="4040188" cy="6110287"/>
          </a:xfrm>
        </p:grpSpPr>
        <p:pic>
          <p:nvPicPr>
            <p:cNvPr id="8195" name="図 21" descr="091000Z-5.bmp"/>
            <p:cNvPicPr>
              <a:picLocks noChangeAspect="1"/>
            </p:cNvPicPr>
            <p:nvPr/>
          </p:nvPicPr>
          <p:blipFill>
            <a:blip r:embed="rId8"/>
            <a:srcRect l="30338" r="1897" b="20558"/>
            <a:stretch>
              <a:fillRect/>
            </a:stretch>
          </p:blipFill>
          <p:spPr bwMode="auto">
            <a:xfrm>
              <a:off x="0" y="1714500"/>
              <a:ext cx="4040188" cy="3786188"/>
            </a:xfrm>
            <a:prstGeom prst="rect">
              <a:avLst/>
            </a:prstGeom>
            <a:noFill/>
            <a:ln w="9525">
              <a:noFill/>
              <a:miter lim="800000"/>
              <a:headEnd/>
              <a:tailEnd/>
            </a:ln>
          </p:spPr>
        </p:pic>
        <p:sp>
          <p:nvSpPr>
            <p:cNvPr id="8204" name="テキスト ボックス 31"/>
            <p:cNvSpPr txBox="1">
              <a:spLocks noChangeArrowheads="1"/>
            </p:cNvSpPr>
            <p:nvPr/>
          </p:nvSpPr>
          <p:spPr bwMode="auto">
            <a:xfrm>
              <a:off x="0" y="5572125"/>
              <a:ext cx="3429000" cy="1323975"/>
            </a:xfrm>
            <a:prstGeom prst="rect">
              <a:avLst/>
            </a:prstGeom>
            <a:noFill/>
            <a:ln w="9525">
              <a:noFill/>
              <a:miter lim="800000"/>
              <a:headEnd/>
              <a:tailEnd/>
            </a:ln>
          </p:spPr>
          <p:txBody>
            <a:bodyPr>
              <a:spAutoFit/>
            </a:bodyPr>
            <a:lstStyle/>
            <a:p>
              <a:r>
                <a:rPr lang="en-US" altLang="ja-JP" sz="2000" b="1">
                  <a:latin typeface="Calibri" pitchFamily="34" charset="0"/>
                  <a:cs typeface="ＭＳ Ｐゴシック"/>
                </a:rPr>
                <a:t>Obs. Points cover sensitive regions proposed by guidance</a:t>
              </a:r>
            </a:p>
            <a:p>
              <a:r>
                <a:rPr lang="en-US" altLang="ja-JP" sz="2000" b="1">
                  <a:latin typeface="Calibri" pitchFamily="34" charset="0"/>
                  <a:cs typeface="ＭＳ Ｐゴシック"/>
                </a:rPr>
                <a:t>Area surrounded by black line is also sensitive</a:t>
              </a:r>
              <a:endParaRPr lang="ja-JP" altLang="en-US" sz="2000" b="1">
                <a:latin typeface="Calibri" pitchFamily="34" charset="0"/>
                <a:cs typeface="ＭＳ Ｐゴシック"/>
              </a:endParaRPr>
            </a:p>
          </p:txBody>
        </p:sp>
        <p:sp>
          <p:nvSpPr>
            <p:cNvPr id="8205" name="Text Box 29"/>
            <p:cNvSpPr txBox="1">
              <a:spLocks noChangeArrowheads="1"/>
            </p:cNvSpPr>
            <p:nvPr/>
          </p:nvSpPr>
          <p:spPr bwMode="auto">
            <a:xfrm>
              <a:off x="357188" y="785813"/>
              <a:ext cx="2366962" cy="954087"/>
            </a:xfrm>
            <a:prstGeom prst="rect">
              <a:avLst/>
            </a:prstGeom>
            <a:gradFill rotWithShape="1">
              <a:gsLst>
                <a:gs pos="0">
                  <a:srgbClr val="FFFFFF"/>
                </a:gs>
                <a:gs pos="100000">
                  <a:srgbClr val="99FF33"/>
                </a:gs>
              </a:gsLst>
              <a:path path="shape">
                <a:fillToRect l="50000" t="50000" r="50000" b="50000"/>
              </a:path>
            </a:gradFill>
            <a:ln w="38100">
              <a:solidFill>
                <a:srgbClr val="00FF00"/>
              </a:solidFill>
              <a:miter lim="800000"/>
              <a:headEnd/>
              <a:tailEnd/>
            </a:ln>
          </p:spPr>
          <p:txBody>
            <a:bodyPr>
              <a:spAutoFit/>
            </a:bodyPr>
            <a:lstStyle/>
            <a:p>
              <a:pPr>
                <a:spcBef>
                  <a:spcPct val="50000"/>
                </a:spcBef>
              </a:pPr>
              <a:r>
                <a:rPr lang="en-US" altLang="ja-JP" sz="2800">
                  <a:latin typeface="Calibri" pitchFamily="34" charset="0"/>
                  <a:cs typeface="ＭＳ Ｐゴシック"/>
                </a:rPr>
                <a:t>DOTSTAR Flight Plan</a:t>
              </a:r>
            </a:p>
          </p:txBody>
        </p:sp>
        <p:sp>
          <p:nvSpPr>
            <p:cNvPr id="8206" name="フリーフォーム 37"/>
            <p:cNvSpPr>
              <a:spLocks noChangeArrowheads="1"/>
            </p:cNvSpPr>
            <p:nvPr/>
          </p:nvSpPr>
          <p:spPr bwMode="auto">
            <a:xfrm>
              <a:off x="1643063" y="2071688"/>
              <a:ext cx="1774825" cy="3549650"/>
            </a:xfrm>
            <a:custGeom>
              <a:avLst/>
              <a:gdLst>
                <a:gd name="T0" fmla="*/ 0 w 1774667"/>
                <a:gd name="T1" fmla="*/ 0 h 3549966"/>
                <a:gd name="T2" fmla="*/ 1774667 w 1774667"/>
                <a:gd name="T3" fmla="*/ 3549966 h 3549966"/>
              </a:gdLst>
              <a:ahLst/>
              <a:cxnLst/>
              <a:rect l="T0" t="T1" r="T2" b="T3"/>
              <a:pathLst>
                <a:path w="1774667" h="3549966">
                  <a:moveTo>
                    <a:pt x="168442" y="577516"/>
                  </a:moveTo>
                  <a:cubicBezTo>
                    <a:pt x="268897" y="644487"/>
                    <a:pt x="111309" y="545272"/>
                    <a:pt x="348915" y="637674"/>
                  </a:cubicBezTo>
                  <a:cubicBezTo>
                    <a:pt x="375869" y="648156"/>
                    <a:pt x="393669" y="676654"/>
                    <a:pt x="421105" y="685800"/>
                  </a:cubicBezTo>
                  <a:lnTo>
                    <a:pt x="457200" y="697832"/>
                  </a:lnTo>
                  <a:cubicBezTo>
                    <a:pt x="526326" y="766958"/>
                    <a:pt x="490454" y="749022"/>
                    <a:pt x="553452" y="770021"/>
                  </a:cubicBezTo>
                  <a:cubicBezTo>
                    <a:pt x="561473" y="782053"/>
                    <a:pt x="566406" y="796859"/>
                    <a:pt x="577515" y="806116"/>
                  </a:cubicBezTo>
                  <a:cubicBezTo>
                    <a:pt x="591294" y="817598"/>
                    <a:pt x="610432" y="820673"/>
                    <a:pt x="625642" y="830179"/>
                  </a:cubicBezTo>
                  <a:cubicBezTo>
                    <a:pt x="642647" y="840807"/>
                    <a:pt x="658677" y="853069"/>
                    <a:pt x="673768" y="866274"/>
                  </a:cubicBezTo>
                  <a:cubicBezTo>
                    <a:pt x="744037" y="927760"/>
                    <a:pt x="693006" y="904770"/>
                    <a:pt x="757989" y="926432"/>
                  </a:cubicBezTo>
                  <a:cubicBezTo>
                    <a:pt x="766010" y="938463"/>
                    <a:pt x="772445" y="951719"/>
                    <a:pt x="782052" y="962526"/>
                  </a:cubicBezTo>
                  <a:cubicBezTo>
                    <a:pt x="841990" y="1029956"/>
                    <a:pt x="835477" y="1022206"/>
                    <a:pt x="890336" y="1058779"/>
                  </a:cubicBezTo>
                  <a:cubicBezTo>
                    <a:pt x="906378" y="1090863"/>
                    <a:pt x="932566" y="1119649"/>
                    <a:pt x="938463" y="1155032"/>
                  </a:cubicBezTo>
                  <a:cubicBezTo>
                    <a:pt x="952871" y="1241485"/>
                    <a:pt x="936962" y="1206923"/>
                    <a:pt x="974558" y="1263316"/>
                  </a:cubicBezTo>
                  <a:cubicBezTo>
                    <a:pt x="978568" y="1275348"/>
                    <a:pt x="983105" y="1287217"/>
                    <a:pt x="986589" y="1299411"/>
                  </a:cubicBezTo>
                  <a:cubicBezTo>
                    <a:pt x="991132" y="1315311"/>
                    <a:pt x="993869" y="1331699"/>
                    <a:pt x="998621" y="1347537"/>
                  </a:cubicBezTo>
                  <a:cubicBezTo>
                    <a:pt x="1005910" y="1371832"/>
                    <a:pt x="1022684" y="1419726"/>
                    <a:pt x="1022684" y="1419726"/>
                  </a:cubicBezTo>
                  <a:cubicBezTo>
                    <a:pt x="1026694" y="1451810"/>
                    <a:pt x="1029399" y="1484085"/>
                    <a:pt x="1034715" y="1515979"/>
                  </a:cubicBezTo>
                  <a:cubicBezTo>
                    <a:pt x="1041439" y="1556322"/>
                    <a:pt x="1058779" y="1636295"/>
                    <a:pt x="1058779" y="1636295"/>
                  </a:cubicBezTo>
                  <a:cubicBezTo>
                    <a:pt x="1072000" y="1794960"/>
                    <a:pt x="1079983" y="1808514"/>
                    <a:pt x="1058779" y="1985211"/>
                  </a:cubicBezTo>
                  <a:cubicBezTo>
                    <a:pt x="1054839" y="2018047"/>
                    <a:pt x="1042736" y="2049379"/>
                    <a:pt x="1034715" y="2081463"/>
                  </a:cubicBezTo>
                  <a:cubicBezTo>
                    <a:pt x="997083" y="2231991"/>
                    <a:pt x="1045189" y="2044803"/>
                    <a:pt x="1010652" y="2165684"/>
                  </a:cubicBezTo>
                  <a:cubicBezTo>
                    <a:pt x="1006109" y="2181584"/>
                    <a:pt x="1004981" y="2198547"/>
                    <a:pt x="998621" y="2213811"/>
                  </a:cubicBezTo>
                  <a:cubicBezTo>
                    <a:pt x="984824" y="2246923"/>
                    <a:pt x="961837" y="2276032"/>
                    <a:pt x="950494" y="2310063"/>
                  </a:cubicBezTo>
                  <a:cubicBezTo>
                    <a:pt x="946484" y="2322095"/>
                    <a:pt x="944622" y="2335072"/>
                    <a:pt x="938463" y="2346158"/>
                  </a:cubicBezTo>
                  <a:cubicBezTo>
                    <a:pt x="924418" y="2371439"/>
                    <a:pt x="890336" y="2418347"/>
                    <a:pt x="890336" y="2418347"/>
                  </a:cubicBezTo>
                  <a:cubicBezTo>
                    <a:pt x="861217" y="2505710"/>
                    <a:pt x="902908" y="2393314"/>
                    <a:pt x="842210" y="2502569"/>
                  </a:cubicBezTo>
                  <a:cubicBezTo>
                    <a:pt x="831722" y="2521448"/>
                    <a:pt x="828862" y="2543974"/>
                    <a:pt x="818147" y="2562726"/>
                  </a:cubicBezTo>
                  <a:cubicBezTo>
                    <a:pt x="812519" y="2572575"/>
                    <a:pt x="800376" y="2577351"/>
                    <a:pt x="794084" y="2586790"/>
                  </a:cubicBezTo>
                  <a:cubicBezTo>
                    <a:pt x="698627" y="2729978"/>
                    <a:pt x="822166" y="2558702"/>
                    <a:pt x="757989" y="2671011"/>
                  </a:cubicBezTo>
                  <a:cubicBezTo>
                    <a:pt x="715935" y="2744604"/>
                    <a:pt x="720436" y="2701027"/>
                    <a:pt x="661736" y="2779295"/>
                  </a:cubicBezTo>
                  <a:cubicBezTo>
                    <a:pt x="613610" y="2843463"/>
                    <a:pt x="641684" y="2815390"/>
                    <a:pt x="577515" y="2863516"/>
                  </a:cubicBezTo>
                  <a:lnTo>
                    <a:pt x="529389" y="2935705"/>
                  </a:lnTo>
                  <a:cubicBezTo>
                    <a:pt x="521368" y="2947737"/>
                    <a:pt x="515551" y="2961575"/>
                    <a:pt x="505326" y="2971800"/>
                  </a:cubicBezTo>
                  <a:cubicBezTo>
                    <a:pt x="493294" y="2983832"/>
                    <a:pt x="479121" y="2994049"/>
                    <a:pt x="469231" y="3007895"/>
                  </a:cubicBezTo>
                  <a:cubicBezTo>
                    <a:pt x="458806" y="3022490"/>
                    <a:pt x="457850" y="3043339"/>
                    <a:pt x="445168" y="3056021"/>
                  </a:cubicBezTo>
                  <a:cubicBezTo>
                    <a:pt x="424718" y="3076471"/>
                    <a:pt x="397042" y="3088105"/>
                    <a:pt x="372979" y="3104147"/>
                  </a:cubicBezTo>
                  <a:cubicBezTo>
                    <a:pt x="326330" y="3135247"/>
                    <a:pt x="350604" y="3123638"/>
                    <a:pt x="300789" y="3140242"/>
                  </a:cubicBezTo>
                  <a:cubicBezTo>
                    <a:pt x="284747" y="3152274"/>
                    <a:pt x="268980" y="3164682"/>
                    <a:pt x="252663" y="3176337"/>
                  </a:cubicBezTo>
                  <a:cubicBezTo>
                    <a:pt x="218712" y="3200588"/>
                    <a:pt x="210413" y="3196202"/>
                    <a:pt x="192505" y="3236495"/>
                  </a:cubicBezTo>
                  <a:cubicBezTo>
                    <a:pt x="182203" y="3259674"/>
                    <a:pt x="168442" y="3308684"/>
                    <a:pt x="168442" y="3308684"/>
                  </a:cubicBezTo>
                  <a:cubicBezTo>
                    <a:pt x="172452" y="3344779"/>
                    <a:pt x="171665" y="3381736"/>
                    <a:pt x="180473" y="3416969"/>
                  </a:cubicBezTo>
                  <a:cubicBezTo>
                    <a:pt x="183980" y="3430997"/>
                    <a:pt x="192690" y="3444771"/>
                    <a:pt x="204536" y="3453063"/>
                  </a:cubicBezTo>
                  <a:cubicBezTo>
                    <a:pt x="286173" y="3510209"/>
                    <a:pt x="304438" y="3501646"/>
                    <a:pt x="397042" y="3513221"/>
                  </a:cubicBezTo>
                  <a:cubicBezTo>
                    <a:pt x="544024" y="3549966"/>
                    <a:pt x="460320" y="3539820"/>
                    <a:pt x="649705" y="3525253"/>
                  </a:cubicBezTo>
                  <a:cubicBezTo>
                    <a:pt x="690332" y="3498169"/>
                    <a:pt x="692445" y="3493180"/>
                    <a:pt x="745958" y="3477126"/>
                  </a:cubicBezTo>
                  <a:cubicBezTo>
                    <a:pt x="765545" y="3471250"/>
                    <a:pt x="786153" y="3469531"/>
                    <a:pt x="806115" y="3465095"/>
                  </a:cubicBezTo>
                  <a:cubicBezTo>
                    <a:pt x="822257" y="3461508"/>
                    <a:pt x="838437" y="3457926"/>
                    <a:pt x="854242" y="3453063"/>
                  </a:cubicBezTo>
                  <a:cubicBezTo>
                    <a:pt x="890607" y="3441874"/>
                    <a:pt x="926431" y="3429000"/>
                    <a:pt x="962526" y="3416969"/>
                  </a:cubicBezTo>
                  <a:cubicBezTo>
                    <a:pt x="974558" y="3412958"/>
                    <a:pt x="987277" y="3410609"/>
                    <a:pt x="998621" y="3404937"/>
                  </a:cubicBezTo>
                  <a:cubicBezTo>
                    <a:pt x="1058091" y="3375202"/>
                    <a:pt x="1029732" y="3386546"/>
                    <a:pt x="1082842" y="3368842"/>
                  </a:cubicBezTo>
                  <a:cubicBezTo>
                    <a:pt x="1188639" y="3284205"/>
                    <a:pt x="1104182" y="3359988"/>
                    <a:pt x="1179094" y="3272590"/>
                  </a:cubicBezTo>
                  <a:cubicBezTo>
                    <a:pt x="1190167" y="3259671"/>
                    <a:pt x="1205299" y="3250341"/>
                    <a:pt x="1215189" y="3236495"/>
                  </a:cubicBezTo>
                  <a:cubicBezTo>
                    <a:pt x="1270699" y="3158782"/>
                    <a:pt x="1204189" y="3211745"/>
                    <a:pt x="1275347" y="3164305"/>
                  </a:cubicBezTo>
                  <a:cubicBezTo>
                    <a:pt x="1279358" y="3152274"/>
                    <a:pt x="1283895" y="3140405"/>
                    <a:pt x="1287379" y="3128211"/>
                  </a:cubicBezTo>
                  <a:cubicBezTo>
                    <a:pt x="1291922" y="3112311"/>
                    <a:pt x="1290646" y="3094107"/>
                    <a:pt x="1299410" y="3080084"/>
                  </a:cubicBezTo>
                  <a:cubicBezTo>
                    <a:pt x="1311434" y="3060846"/>
                    <a:pt x="1331494" y="3048000"/>
                    <a:pt x="1347536" y="3031958"/>
                  </a:cubicBezTo>
                  <a:cubicBezTo>
                    <a:pt x="1376309" y="2888100"/>
                    <a:pt x="1335340" y="3065499"/>
                    <a:pt x="1395663" y="2899611"/>
                  </a:cubicBezTo>
                  <a:cubicBezTo>
                    <a:pt x="1402652" y="2880392"/>
                    <a:pt x="1401227" y="2858853"/>
                    <a:pt x="1407694" y="2839453"/>
                  </a:cubicBezTo>
                  <a:cubicBezTo>
                    <a:pt x="1413366" y="2822437"/>
                    <a:pt x="1424693" y="2807812"/>
                    <a:pt x="1431758" y="2791326"/>
                  </a:cubicBezTo>
                  <a:cubicBezTo>
                    <a:pt x="1436754" y="2779669"/>
                    <a:pt x="1437497" y="2766243"/>
                    <a:pt x="1443789" y="2755232"/>
                  </a:cubicBezTo>
                  <a:cubicBezTo>
                    <a:pt x="1453738" y="2737821"/>
                    <a:pt x="1468384" y="2723533"/>
                    <a:pt x="1479884" y="2707105"/>
                  </a:cubicBezTo>
                  <a:cubicBezTo>
                    <a:pt x="1496469" y="2683413"/>
                    <a:pt x="1514162" y="2660305"/>
                    <a:pt x="1528010" y="2634916"/>
                  </a:cubicBezTo>
                  <a:cubicBezTo>
                    <a:pt x="1538352" y="2615956"/>
                    <a:pt x="1544490" y="2594980"/>
                    <a:pt x="1552073" y="2574758"/>
                  </a:cubicBezTo>
                  <a:cubicBezTo>
                    <a:pt x="1567691" y="2533110"/>
                    <a:pt x="1564919" y="2525003"/>
                    <a:pt x="1588168" y="2478505"/>
                  </a:cubicBezTo>
                  <a:cubicBezTo>
                    <a:pt x="1594635" y="2465572"/>
                    <a:pt x="1605764" y="2455344"/>
                    <a:pt x="1612231" y="2442411"/>
                  </a:cubicBezTo>
                  <a:cubicBezTo>
                    <a:pt x="1649888" y="2367098"/>
                    <a:pt x="1625350" y="2403054"/>
                    <a:pt x="1648326" y="2334126"/>
                  </a:cubicBezTo>
                  <a:cubicBezTo>
                    <a:pt x="1655156" y="2313637"/>
                    <a:pt x="1665559" y="2294458"/>
                    <a:pt x="1672389" y="2273969"/>
                  </a:cubicBezTo>
                  <a:cubicBezTo>
                    <a:pt x="1677618" y="2258282"/>
                    <a:pt x="1679878" y="2241742"/>
                    <a:pt x="1684421" y="2225842"/>
                  </a:cubicBezTo>
                  <a:cubicBezTo>
                    <a:pt x="1687905" y="2213648"/>
                    <a:pt x="1692442" y="2201779"/>
                    <a:pt x="1696452" y="2189747"/>
                  </a:cubicBezTo>
                  <a:cubicBezTo>
                    <a:pt x="1700463" y="2149642"/>
                    <a:pt x="1703038" y="2109367"/>
                    <a:pt x="1708484" y="2069432"/>
                  </a:cubicBezTo>
                  <a:cubicBezTo>
                    <a:pt x="1715076" y="2021089"/>
                    <a:pt x="1732547" y="1925053"/>
                    <a:pt x="1732547" y="1925053"/>
                  </a:cubicBezTo>
                  <a:cubicBezTo>
                    <a:pt x="1762486" y="1565780"/>
                    <a:pt x="1774667" y="1741621"/>
                    <a:pt x="1744579" y="1576137"/>
                  </a:cubicBezTo>
                  <a:cubicBezTo>
                    <a:pt x="1740215" y="1552135"/>
                    <a:pt x="1735771" y="1528128"/>
                    <a:pt x="1732547" y="1503947"/>
                  </a:cubicBezTo>
                  <a:cubicBezTo>
                    <a:pt x="1714637" y="1369625"/>
                    <a:pt x="1733563" y="1434807"/>
                    <a:pt x="1708484" y="1359569"/>
                  </a:cubicBezTo>
                  <a:cubicBezTo>
                    <a:pt x="1698816" y="1272560"/>
                    <a:pt x="1699782" y="1237211"/>
                    <a:pt x="1672389" y="1155032"/>
                  </a:cubicBezTo>
                  <a:lnTo>
                    <a:pt x="1648326" y="1082842"/>
                  </a:lnTo>
                  <a:cubicBezTo>
                    <a:pt x="1644315" y="1070810"/>
                    <a:pt x="1638781" y="1059183"/>
                    <a:pt x="1636294" y="1046747"/>
                  </a:cubicBezTo>
                  <a:cubicBezTo>
                    <a:pt x="1632284" y="1026695"/>
                    <a:pt x="1629644" y="1006319"/>
                    <a:pt x="1624263" y="986590"/>
                  </a:cubicBezTo>
                  <a:cubicBezTo>
                    <a:pt x="1617589" y="962119"/>
                    <a:pt x="1604370" y="939420"/>
                    <a:pt x="1600200" y="914400"/>
                  </a:cubicBezTo>
                  <a:cubicBezTo>
                    <a:pt x="1586303" y="831022"/>
                    <a:pt x="1605417" y="859461"/>
                    <a:pt x="1564105" y="818147"/>
                  </a:cubicBezTo>
                  <a:cubicBezTo>
                    <a:pt x="1543943" y="737503"/>
                    <a:pt x="1561991" y="800479"/>
                    <a:pt x="1528010" y="709863"/>
                  </a:cubicBezTo>
                  <a:cubicBezTo>
                    <a:pt x="1523557" y="697988"/>
                    <a:pt x="1522138" y="684855"/>
                    <a:pt x="1515979" y="673769"/>
                  </a:cubicBezTo>
                  <a:cubicBezTo>
                    <a:pt x="1501934" y="648488"/>
                    <a:pt x="1483894" y="625642"/>
                    <a:pt x="1467852" y="601579"/>
                  </a:cubicBezTo>
                  <a:lnTo>
                    <a:pt x="1419726" y="529390"/>
                  </a:lnTo>
                  <a:lnTo>
                    <a:pt x="1347536" y="457200"/>
                  </a:lnTo>
                  <a:cubicBezTo>
                    <a:pt x="1335505" y="445168"/>
                    <a:pt x="1321651" y="434717"/>
                    <a:pt x="1311442" y="421105"/>
                  </a:cubicBezTo>
                  <a:cubicBezTo>
                    <a:pt x="1272826" y="369617"/>
                    <a:pt x="1247354" y="330930"/>
                    <a:pt x="1191126" y="288758"/>
                  </a:cubicBezTo>
                  <a:cubicBezTo>
                    <a:pt x="1033844" y="170795"/>
                    <a:pt x="1230057" y="316566"/>
                    <a:pt x="1106905" y="228600"/>
                  </a:cubicBezTo>
                  <a:cubicBezTo>
                    <a:pt x="1090588" y="216945"/>
                    <a:pt x="1074184" y="205342"/>
                    <a:pt x="1058779" y="192505"/>
                  </a:cubicBezTo>
                  <a:cubicBezTo>
                    <a:pt x="1050065" y="185243"/>
                    <a:pt x="1044154" y="174734"/>
                    <a:pt x="1034715" y="168442"/>
                  </a:cubicBezTo>
                  <a:cubicBezTo>
                    <a:pt x="996439" y="142925"/>
                    <a:pt x="968119" y="141160"/>
                    <a:pt x="926431" y="120316"/>
                  </a:cubicBezTo>
                  <a:cubicBezTo>
                    <a:pt x="905515" y="109858"/>
                    <a:pt x="887562" y="93898"/>
                    <a:pt x="866273" y="84221"/>
                  </a:cubicBezTo>
                  <a:cubicBezTo>
                    <a:pt x="789579" y="49360"/>
                    <a:pt x="811402" y="69941"/>
                    <a:pt x="745958" y="48126"/>
                  </a:cubicBezTo>
                  <a:cubicBezTo>
                    <a:pt x="743657" y="47359"/>
                    <a:pt x="665399" y="14446"/>
                    <a:pt x="649705" y="12032"/>
                  </a:cubicBezTo>
                  <a:cubicBezTo>
                    <a:pt x="609868" y="5903"/>
                    <a:pt x="569494" y="4011"/>
                    <a:pt x="529389" y="0"/>
                  </a:cubicBezTo>
                  <a:lnTo>
                    <a:pt x="445168" y="12032"/>
                  </a:lnTo>
                  <a:cubicBezTo>
                    <a:pt x="413118" y="16305"/>
                    <a:pt x="380531" y="17288"/>
                    <a:pt x="348915" y="24063"/>
                  </a:cubicBezTo>
                  <a:cubicBezTo>
                    <a:pt x="324113" y="29378"/>
                    <a:pt x="300789" y="40105"/>
                    <a:pt x="276726" y="48126"/>
                  </a:cubicBezTo>
                  <a:cubicBezTo>
                    <a:pt x="264694" y="52137"/>
                    <a:pt x="251184" y="53123"/>
                    <a:pt x="240631" y="60158"/>
                  </a:cubicBezTo>
                  <a:cubicBezTo>
                    <a:pt x="228599" y="68179"/>
                    <a:pt x="217470" y="77754"/>
                    <a:pt x="204536" y="84221"/>
                  </a:cubicBezTo>
                  <a:cubicBezTo>
                    <a:pt x="185219" y="93879"/>
                    <a:pt x="163258" y="97796"/>
                    <a:pt x="144379" y="108284"/>
                  </a:cubicBezTo>
                  <a:cubicBezTo>
                    <a:pt x="124919" y="119095"/>
                    <a:pt x="74557" y="160315"/>
                    <a:pt x="60158" y="180474"/>
                  </a:cubicBezTo>
                  <a:cubicBezTo>
                    <a:pt x="49733" y="195069"/>
                    <a:pt x="44993" y="213028"/>
                    <a:pt x="36094" y="228600"/>
                  </a:cubicBezTo>
                  <a:cubicBezTo>
                    <a:pt x="28920" y="241155"/>
                    <a:pt x="20052" y="252663"/>
                    <a:pt x="12031" y="264695"/>
                  </a:cubicBezTo>
                  <a:cubicBezTo>
                    <a:pt x="8021" y="284748"/>
                    <a:pt x="0" y="304403"/>
                    <a:pt x="0" y="324853"/>
                  </a:cubicBezTo>
                  <a:cubicBezTo>
                    <a:pt x="0" y="352466"/>
                    <a:pt x="3467" y="440072"/>
                    <a:pt x="24063" y="481263"/>
                  </a:cubicBezTo>
                  <a:cubicBezTo>
                    <a:pt x="30530" y="494197"/>
                    <a:pt x="38869" y="506249"/>
                    <a:pt x="48126" y="517358"/>
                  </a:cubicBezTo>
                  <a:cubicBezTo>
                    <a:pt x="59019" y="530430"/>
                    <a:pt x="71149" y="542560"/>
                    <a:pt x="84221" y="553453"/>
                  </a:cubicBezTo>
                  <a:cubicBezTo>
                    <a:pt x="95329" y="562710"/>
                    <a:pt x="109024" y="568483"/>
                    <a:pt x="120315" y="577516"/>
                  </a:cubicBezTo>
                  <a:cubicBezTo>
                    <a:pt x="129173" y="584602"/>
                    <a:pt x="133953" y="597110"/>
                    <a:pt x="144379" y="601579"/>
                  </a:cubicBezTo>
                  <a:cubicBezTo>
                    <a:pt x="176124" y="615184"/>
                    <a:pt x="198316" y="613611"/>
                    <a:pt x="228600" y="613611"/>
                  </a:cubicBezTo>
                </a:path>
              </a:pathLst>
            </a:custGeom>
            <a:noFill/>
            <a:ln w="38100">
              <a:solidFill>
                <a:schemeClr val="tx1"/>
              </a:solidFill>
              <a:round/>
              <a:headEnd/>
              <a:tailEnd type="triangle" w="med" len="med"/>
            </a:ln>
          </p:spPr>
          <p:txBody>
            <a:bodyPr anchor="ctr">
              <a:spAutoFit/>
            </a:bodyPr>
            <a:lstStyle/>
            <a:p>
              <a:endParaRPr lang="ja-JP" altLang="en-US">
                <a:latin typeface="Calibri" pitchFamily="34" charset="0"/>
                <a:cs typeface="ＭＳ Ｐゴシック"/>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14375" y="0"/>
            <a:ext cx="7772400" cy="1143000"/>
          </a:xfrm>
        </p:spPr>
        <p:txBody>
          <a:bodyPr/>
          <a:lstStyle/>
          <a:p>
            <a:r>
              <a:rPr lang="en-US" smtClean="0">
                <a:latin typeface="Arial" pitchFamily="34" charset="0"/>
              </a:rPr>
              <a:t>Tentative Plan: next 3 days</a:t>
            </a:r>
          </a:p>
        </p:txBody>
      </p:sp>
      <p:sp>
        <p:nvSpPr>
          <p:cNvPr id="6147" name="Content Placeholder 2"/>
          <p:cNvSpPr>
            <a:spLocks noGrp="1"/>
          </p:cNvSpPr>
          <p:nvPr>
            <p:ph idx="1"/>
          </p:nvPr>
        </p:nvSpPr>
        <p:spPr>
          <a:xfrm>
            <a:off x="304800" y="928688"/>
            <a:ext cx="8458200" cy="5929312"/>
          </a:xfrm>
        </p:spPr>
        <p:txBody>
          <a:bodyPr rtlCol="0">
            <a:normAutofit lnSpcReduction="10000"/>
          </a:bodyPr>
          <a:lstStyle/>
          <a:p>
            <a:pPr fontAlgn="auto">
              <a:spcAft>
                <a:spcPts val="0"/>
              </a:spcAft>
              <a:buFont typeface="Arial"/>
              <a:buChar char="•"/>
              <a:defRPr/>
            </a:pPr>
            <a:r>
              <a:rPr lang="en-US" dirty="0"/>
              <a:t>00 UTC 10</a:t>
            </a:r>
            <a:r>
              <a:rPr lang="en-US" baseline="30000" dirty="0"/>
              <a:t>th</a:t>
            </a:r>
            <a:endParaRPr lang="en-US" dirty="0"/>
          </a:p>
          <a:p>
            <a:pPr lvl="1" fontAlgn="auto">
              <a:spcAft>
                <a:spcPts val="0"/>
              </a:spcAft>
              <a:buFont typeface="Arial"/>
              <a:buChar char="–"/>
              <a:defRPr/>
            </a:pPr>
            <a:r>
              <a:rPr lang="en-US" dirty="0"/>
              <a:t>DOTSTAR targeting mission</a:t>
            </a:r>
          </a:p>
          <a:p>
            <a:pPr lvl="1" fontAlgn="auto">
              <a:spcAft>
                <a:spcPts val="0"/>
              </a:spcAft>
              <a:buFont typeface="Arial"/>
              <a:buChar char="–"/>
              <a:defRPr/>
            </a:pPr>
            <a:r>
              <a:rPr lang="en-US" dirty="0"/>
              <a:t>C-130 structure / sat </a:t>
            </a:r>
            <a:r>
              <a:rPr lang="en-US" dirty="0" err="1"/>
              <a:t>val</a:t>
            </a:r>
            <a:r>
              <a:rPr lang="en-US" dirty="0"/>
              <a:t> mission</a:t>
            </a:r>
          </a:p>
          <a:p>
            <a:pPr fontAlgn="auto">
              <a:spcAft>
                <a:spcPts val="0"/>
              </a:spcAft>
              <a:buFont typeface="Arial"/>
              <a:buChar char="•"/>
              <a:defRPr/>
            </a:pPr>
            <a:r>
              <a:rPr lang="en-US" dirty="0"/>
              <a:t>00 UTC 11</a:t>
            </a:r>
            <a:r>
              <a:rPr lang="en-US" baseline="30000" dirty="0"/>
              <a:t>th</a:t>
            </a:r>
            <a:endParaRPr lang="en-US" dirty="0"/>
          </a:p>
          <a:p>
            <a:pPr lvl="1" fontAlgn="auto">
              <a:spcAft>
                <a:spcPts val="0"/>
              </a:spcAft>
              <a:buFont typeface="Arial"/>
              <a:buChar char="–"/>
              <a:defRPr/>
            </a:pPr>
            <a:r>
              <a:rPr lang="en-US" dirty="0"/>
              <a:t>DOTSTAR targeting mission</a:t>
            </a:r>
          </a:p>
          <a:p>
            <a:pPr lvl="1" fontAlgn="auto">
              <a:spcAft>
                <a:spcPts val="0"/>
              </a:spcAft>
              <a:buFont typeface="Arial"/>
              <a:buChar char="–"/>
              <a:defRPr/>
            </a:pPr>
            <a:r>
              <a:rPr lang="en-US" dirty="0"/>
              <a:t>FALCON targeting mission</a:t>
            </a:r>
          </a:p>
          <a:p>
            <a:pPr lvl="1" fontAlgn="auto">
              <a:spcAft>
                <a:spcPts val="0"/>
              </a:spcAft>
              <a:buFont typeface="Arial"/>
              <a:buChar char="–"/>
              <a:defRPr/>
            </a:pPr>
            <a:r>
              <a:rPr lang="en-US" dirty="0"/>
              <a:t>C-130 and P-3 structure missions</a:t>
            </a:r>
          </a:p>
          <a:p>
            <a:pPr fontAlgn="auto">
              <a:spcAft>
                <a:spcPts val="0"/>
              </a:spcAft>
              <a:buFont typeface="Arial"/>
              <a:buChar char="•"/>
              <a:defRPr/>
            </a:pPr>
            <a:r>
              <a:rPr lang="en-US" dirty="0"/>
              <a:t>00 UTC 12</a:t>
            </a:r>
            <a:r>
              <a:rPr lang="en-US" baseline="30000" dirty="0"/>
              <a:t>th</a:t>
            </a:r>
            <a:endParaRPr lang="en-US" dirty="0"/>
          </a:p>
          <a:p>
            <a:pPr lvl="1" fontAlgn="auto">
              <a:spcAft>
                <a:spcPts val="0"/>
              </a:spcAft>
              <a:buFont typeface="Arial"/>
              <a:buChar char="–"/>
              <a:defRPr/>
            </a:pPr>
            <a:r>
              <a:rPr lang="en-US" dirty="0"/>
              <a:t>DOTSTAR + other missions?  Need a rest?</a:t>
            </a:r>
          </a:p>
          <a:p>
            <a:pPr fontAlgn="auto">
              <a:spcAft>
                <a:spcPts val="0"/>
              </a:spcAft>
              <a:buFont typeface="Arial"/>
              <a:buChar char="•"/>
              <a:defRPr/>
            </a:pPr>
            <a:r>
              <a:rPr lang="en-US" dirty="0"/>
              <a:t>12 UTC 10</a:t>
            </a:r>
            <a:r>
              <a:rPr lang="en-US" baseline="30000" dirty="0"/>
              <a:t>th</a:t>
            </a:r>
            <a:r>
              <a:rPr lang="en-US" dirty="0"/>
              <a:t> – </a:t>
            </a:r>
            <a:r>
              <a:rPr lang="en-US" dirty="0" smtClean="0"/>
              <a:t>?</a:t>
            </a:r>
            <a:endParaRPr lang="en-US" dirty="0"/>
          </a:p>
          <a:p>
            <a:pPr lvl="1" fontAlgn="auto">
              <a:spcAft>
                <a:spcPts val="0"/>
              </a:spcAft>
              <a:buFont typeface="Arial"/>
              <a:buChar char="–"/>
              <a:defRPr/>
            </a:pPr>
            <a:r>
              <a:rPr lang="en-US" dirty="0">
                <a:solidFill>
                  <a:srgbClr val="FF0000"/>
                </a:solidFill>
              </a:rPr>
              <a:t>MTSAT Rapid-Scan </a:t>
            </a:r>
            <a:r>
              <a:rPr lang="en-US" dirty="0" smtClean="0">
                <a:solidFill>
                  <a:srgbClr val="FF0000"/>
                </a:solidFill>
              </a:rPr>
              <a:t>Activation</a:t>
            </a:r>
            <a:r>
              <a:rPr lang="en-US" dirty="0" smtClean="0"/>
              <a:t>; </a:t>
            </a:r>
            <a:r>
              <a:rPr lang="en-US" dirty="0" smtClean="0">
                <a:solidFill>
                  <a:srgbClr val="C00000"/>
                </a:solidFill>
              </a:rPr>
              <a:t>extra Japanese </a:t>
            </a:r>
            <a:r>
              <a:rPr lang="en-US" dirty="0" err="1" smtClean="0">
                <a:solidFill>
                  <a:srgbClr val="C00000"/>
                </a:solidFill>
              </a:rPr>
              <a:t>rawinsonde</a:t>
            </a:r>
            <a:r>
              <a:rPr lang="en-US" dirty="0" smtClean="0">
                <a:solidFill>
                  <a:srgbClr val="C00000"/>
                </a:solidFill>
              </a:rPr>
              <a:t> launches (3-hourly; ships)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24000" y="171450"/>
            <a:ext cx="6381750" cy="661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tracks.gif"/>
          <p:cNvPicPr>
            <a:picLocks noChangeAspect="1"/>
          </p:cNvPicPr>
          <p:nvPr/>
        </p:nvPicPr>
        <p:blipFill>
          <a:blip r:embed="rId2"/>
          <a:srcRect l="18233" t="9091" r="19949" b="3896"/>
          <a:stretch>
            <a:fillRect/>
          </a:stretch>
        </p:blipFill>
        <p:spPr bwMode="auto">
          <a:xfrm>
            <a:off x="0" y="1676400"/>
            <a:ext cx="4694238" cy="5105400"/>
          </a:xfrm>
          <a:prstGeom prst="rect">
            <a:avLst/>
          </a:prstGeom>
          <a:noFill/>
          <a:ln w="9525">
            <a:noFill/>
            <a:miter lim="800000"/>
            <a:headEnd/>
            <a:tailEnd/>
          </a:ln>
        </p:spPr>
      </p:pic>
      <p:sp>
        <p:nvSpPr>
          <p:cNvPr id="2" name="Title 1"/>
          <p:cNvSpPr>
            <a:spLocks noGrp="1"/>
          </p:cNvSpPr>
          <p:nvPr>
            <p:ph type="title"/>
          </p:nvPr>
        </p:nvSpPr>
        <p:spPr>
          <a:xfrm>
            <a:off x="0" y="76200"/>
            <a:ext cx="9144000" cy="1143000"/>
          </a:xfrm>
        </p:spPr>
        <p:txBody>
          <a:bodyPr rtlCol="0">
            <a:normAutofit fontScale="90000"/>
          </a:bodyPr>
          <a:lstStyle/>
          <a:p>
            <a:pPr fontAlgn="auto">
              <a:spcAft>
                <a:spcPts val="0"/>
              </a:spcAft>
              <a:defRPr/>
            </a:pPr>
            <a:r>
              <a:rPr lang="en-US" dirty="0" smtClean="0"/>
              <a:t>Preliminary Results: </a:t>
            </a:r>
            <a:r>
              <a:rPr lang="en-US" dirty="0" err="1" smtClean="0"/>
              <a:t>Sinlaku</a:t>
            </a:r>
            <a:r>
              <a:rPr lang="en-US" dirty="0" smtClean="0"/>
              <a:t> </a:t>
            </a:r>
            <a:br>
              <a:rPr lang="en-US" dirty="0" smtClean="0"/>
            </a:br>
            <a:r>
              <a:rPr lang="en-US" dirty="0" smtClean="0"/>
              <a:t>NCEP GFS initialized 00 UTC 10</a:t>
            </a:r>
            <a:r>
              <a:rPr lang="en-US" baseline="30000" dirty="0" smtClean="0"/>
              <a:t>th</a:t>
            </a:r>
            <a:r>
              <a:rPr lang="en-US" dirty="0" smtClean="0"/>
              <a:t> Sept </a:t>
            </a:r>
            <a:endParaRPr lang="en-US" dirty="0"/>
          </a:p>
        </p:txBody>
      </p:sp>
      <p:sp>
        <p:nvSpPr>
          <p:cNvPr id="11268" name="TextBox 4"/>
          <p:cNvSpPr txBox="1">
            <a:spLocks noChangeArrowheads="1"/>
          </p:cNvSpPr>
          <p:nvPr/>
        </p:nvSpPr>
        <p:spPr bwMode="auto">
          <a:xfrm>
            <a:off x="1066800" y="4267200"/>
            <a:ext cx="990600" cy="646113"/>
          </a:xfrm>
          <a:prstGeom prst="rect">
            <a:avLst/>
          </a:prstGeom>
          <a:noFill/>
          <a:ln w="9525">
            <a:noFill/>
            <a:miter lim="800000"/>
            <a:headEnd/>
            <a:tailEnd/>
          </a:ln>
        </p:spPr>
        <p:txBody>
          <a:bodyPr>
            <a:spAutoFit/>
          </a:bodyPr>
          <a:lstStyle/>
          <a:p>
            <a:pPr algn="ctr"/>
            <a:r>
              <a:rPr lang="en-US" b="1" dirty="0">
                <a:solidFill>
                  <a:srgbClr val="2205FB"/>
                </a:solidFill>
                <a:latin typeface="Calibri" pitchFamily="34" charset="0"/>
              </a:rPr>
              <a:t>WITH DROPS</a:t>
            </a:r>
          </a:p>
        </p:txBody>
      </p:sp>
      <p:sp>
        <p:nvSpPr>
          <p:cNvPr id="11269" name="TextBox 5"/>
          <p:cNvSpPr txBox="1">
            <a:spLocks noChangeArrowheads="1"/>
          </p:cNvSpPr>
          <p:nvPr/>
        </p:nvSpPr>
        <p:spPr bwMode="auto">
          <a:xfrm>
            <a:off x="1981200" y="2590800"/>
            <a:ext cx="1219200" cy="646112"/>
          </a:xfrm>
          <a:prstGeom prst="rect">
            <a:avLst/>
          </a:prstGeom>
          <a:noFill/>
          <a:ln w="9525">
            <a:noFill/>
            <a:miter lim="800000"/>
            <a:headEnd/>
            <a:tailEnd/>
          </a:ln>
        </p:spPr>
        <p:txBody>
          <a:bodyPr>
            <a:spAutoFit/>
          </a:bodyPr>
          <a:lstStyle/>
          <a:p>
            <a:pPr algn="ctr"/>
            <a:r>
              <a:rPr lang="en-US" b="1" dirty="0">
                <a:latin typeface="Calibri" pitchFamily="34" charset="0"/>
              </a:rPr>
              <a:t>JMA BEST TRACK</a:t>
            </a:r>
          </a:p>
        </p:txBody>
      </p:sp>
      <p:sp>
        <p:nvSpPr>
          <p:cNvPr id="11275" name="TextBox 14"/>
          <p:cNvSpPr txBox="1">
            <a:spLocks noChangeArrowheads="1"/>
          </p:cNvSpPr>
          <p:nvPr/>
        </p:nvSpPr>
        <p:spPr bwMode="auto">
          <a:xfrm>
            <a:off x="4572000" y="5553670"/>
            <a:ext cx="4417460" cy="1200329"/>
          </a:xfrm>
          <a:prstGeom prst="rect">
            <a:avLst/>
          </a:prstGeom>
          <a:noFill/>
          <a:ln w="9525">
            <a:noFill/>
            <a:miter lim="800000"/>
            <a:headEnd/>
            <a:tailEnd/>
          </a:ln>
        </p:spPr>
        <p:txBody>
          <a:bodyPr wrap="square">
            <a:spAutoFit/>
          </a:bodyPr>
          <a:lstStyle/>
          <a:p>
            <a:r>
              <a:rPr lang="en-US" b="1" dirty="0">
                <a:latin typeface="Calibri" pitchFamily="34" charset="0"/>
              </a:rPr>
              <a:t>Effect of drops</a:t>
            </a:r>
            <a:r>
              <a:rPr lang="en-US" b="1" dirty="0" smtClean="0">
                <a:latin typeface="Calibri" pitchFamily="34" charset="0"/>
              </a:rPr>
              <a:t>:</a:t>
            </a:r>
            <a:endParaRPr lang="en-US" b="1" dirty="0">
              <a:latin typeface="Calibri" pitchFamily="34" charset="0"/>
            </a:endParaRPr>
          </a:p>
          <a:p>
            <a:r>
              <a:rPr lang="en-US" dirty="0" smtClean="0">
                <a:latin typeface="Calibri" pitchFamily="34" charset="0"/>
              </a:rPr>
              <a:t>Strengthened vortex, decreased RMW</a:t>
            </a:r>
            <a:endParaRPr lang="en-US" dirty="0">
              <a:latin typeface="Calibri" pitchFamily="34" charset="0"/>
            </a:endParaRPr>
          </a:p>
          <a:p>
            <a:r>
              <a:rPr lang="en-US" dirty="0">
                <a:latin typeface="Calibri" pitchFamily="34" charset="0"/>
              </a:rPr>
              <a:t>Strengthened subtropical </a:t>
            </a:r>
            <a:r>
              <a:rPr lang="en-US" dirty="0" smtClean="0">
                <a:latin typeface="Calibri" pitchFamily="34" charset="0"/>
              </a:rPr>
              <a:t>ridge, inducing northwestward flow</a:t>
            </a:r>
            <a:endParaRPr lang="en-US" dirty="0">
              <a:latin typeface="Calibri" pitchFamily="34" charset="0"/>
            </a:endParaRPr>
          </a:p>
        </p:txBody>
      </p:sp>
      <p:sp>
        <p:nvSpPr>
          <p:cNvPr id="11272" name="TextBox 17"/>
          <p:cNvSpPr txBox="1">
            <a:spLocks noChangeArrowheads="1"/>
          </p:cNvSpPr>
          <p:nvPr/>
        </p:nvSpPr>
        <p:spPr bwMode="auto">
          <a:xfrm>
            <a:off x="2590800" y="4283075"/>
            <a:ext cx="1219200" cy="646113"/>
          </a:xfrm>
          <a:prstGeom prst="rect">
            <a:avLst/>
          </a:prstGeom>
          <a:noFill/>
          <a:ln w="9525">
            <a:noFill/>
            <a:miter lim="800000"/>
            <a:headEnd/>
            <a:tailEnd/>
          </a:ln>
        </p:spPr>
        <p:txBody>
          <a:bodyPr>
            <a:spAutoFit/>
          </a:bodyPr>
          <a:lstStyle/>
          <a:p>
            <a:pPr algn="ctr"/>
            <a:r>
              <a:rPr lang="en-US" b="1" dirty="0">
                <a:solidFill>
                  <a:srgbClr val="FF0000"/>
                </a:solidFill>
                <a:latin typeface="Calibri" pitchFamily="34" charset="0"/>
              </a:rPr>
              <a:t>WITHOUT DROPS</a:t>
            </a:r>
          </a:p>
        </p:txBody>
      </p:sp>
      <p:cxnSp>
        <p:nvCxnSpPr>
          <p:cNvPr id="18" name="Straight Connector 17"/>
          <p:cNvCxnSpPr/>
          <p:nvPr/>
        </p:nvCxnSpPr>
        <p:spPr>
          <a:xfrm>
            <a:off x="381000" y="1676400"/>
            <a:ext cx="4038600" cy="1588"/>
          </a:xfrm>
          <a:prstGeom prst="line">
            <a:avLst/>
          </a:prstGeom>
          <a:ln w="1524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4572000" y="1371600"/>
            <a:ext cx="4576254" cy="2296502"/>
            <a:chOff x="4572000" y="1371600"/>
            <a:chExt cx="4576254" cy="2296502"/>
          </a:xfrm>
        </p:grpSpPr>
        <p:pic>
          <p:nvPicPr>
            <p:cNvPr id="31" name="図 8" descr="GFS_500_ASYM_FT000_200809100000_wind.png"/>
            <p:cNvPicPr>
              <a:picLocks noChangeAspect="1"/>
            </p:cNvPicPr>
            <p:nvPr/>
          </p:nvPicPr>
          <p:blipFill>
            <a:blip r:embed="rId3"/>
            <a:srcRect l="38695" t="26187" r="13672" b="35164"/>
            <a:stretch>
              <a:fillRect/>
            </a:stretch>
          </p:blipFill>
          <p:spPr bwMode="auto">
            <a:xfrm>
              <a:off x="6934200" y="1981200"/>
              <a:ext cx="2214054" cy="1686902"/>
            </a:xfrm>
            <a:prstGeom prst="rect">
              <a:avLst/>
            </a:prstGeom>
            <a:noFill/>
            <a:ln w="9525">
              <a:noFill/>
              <a:miter lim="800000"/>
              <a:headEnd/>
              <a:tailEnd/>
            </a:ln>
          </p:spPr>
        </p:pic>
        <p:sp>
          <p:nvSpPr>
            <p:cNvPr id="11274" name="TextBox 11"/>
            <p:cNvSpPr txBox="1">
              <a:spLocks noChangeArrowheads="1"/>
            </p:cNvSpPr>
            <p:nvPr/>
          </p:nvSpPr>
          <p:spPr bwMode="auto">
            <a:xfrm>
              <a:off x="4572000" y="1371600"/>
              <a:ext cx="2364340" cy="646331"/>
            </a:xfrm>
            <a:prstGeom prst="rect">
              <a:avLst/>
            </a:prstGeom>
            <a:solidFill>
              <a:schemeClr val="bg1"/>
            </a:solidFill>
            <a:ln w="9525">
              <a:noFill/>
              <a:miter lim="800000"/>
              <a:headEnd/>
              <a:tailEnd/>
            </a:ln>
          </p:spPr>
          <p:txBody>
            <a:bodyPr wrap="square">
              <a:spAutoFit/>
            </a:bodyPr>
            <a:lstStyle/>
            <a:p>
              <a:pPr algn="ctr"/>
              <a:r>
                <a:rPr lang="en-US" b="1" dirty="0" smtClean="0">
                  <a:solidFill>
                    <a:srgbClr val="FF0000"/>
                  </a:solidFill>
                  <a:latin typeface="Calibri" pitchFamily="34" charset="0"/>
                </a:rPr>
                <a:t>500 </a:t>
              </a:r>
              <a:r>
                <a:rPr lang="en-US" b="1" dirty="0" err="1" smtClean="0">
                  <a:solidFill>
                    <a:srgbClr val="FF0000"/>
                  </a:solidFill>
                  <a:latin typeface="Calibri" pitchFamily="34" charset="0"/>
                </a:rPr>
                <a:t>hPa</a:t>
              </a:r>
              <a:r>
                <a:rPr lang="en-US" b="1" dirty="0" smtClean="0">
                  <a:solidFill>
                    <a:srgbClr val="FF0000"/>
                  </a:solidFill>
                  <a:latin typeface="Calibri" pitchFamily="34" charset="0"/>
                </a:rPr>
                <a:t> </a:t>
              </a:r>
              <a:r>
                <a:rPr lang="en-US" b="1" dirty="0" smtClean="0">
                  <a:solidFill>
                    <a:srgbClr val="FF0000"/>
                  </a:solidFill>
                  <a:latin typeface="Calibri" pitchFamily="34" charset="0"/>
                </a:rPr>
                <a:t>ASYMMETRIC STREAMF’N DIFF</a:t>
              </a:r>
              <a:endParaRPr lang="en-US" b="1" dirty="0">
                <a:solidFill>
                  <a:srgbClr val="FF0000"/>
                </a:solidFill>
                <a:latin typeface="Calibri" pitchFamily="34" charset="0"/>
              </a:endParaRPr>
            </a:p>
          </p:txBody>
        </p:sp>
        <p:pic>
          <p:nvPicPr>
            <p:cNvPr id="6146" name="Picture 2"/>
            <p:cNvPicPr>
              <a:picLocks noChangeAspect="1" noChangeArrowheads="1"/>
            </p:cNvPicPr>
            <p:nvPr/>
          </p:nvPicPr>
          <p:blipFill>
            <a:blip r:embed="rId4"/>
            <a:srcRect l="41176" t="12372" r="8741" b="66890"/>
            <a:stretch>
              <a:fillRect/>
            </a:stretch>
          </p:blipFill>
          <p:spPr bwMode="auto">
            <a:xfrm>
              <a:off x="4724400" y="1981199"/>
              <a:ext cx="2183892" cy="1686902"/>
            </a:xfrm>
            <a:prstGeom prst="rect">
              <a:avLst/>
            </a:prstGeom>
            <a:noFill/>
            <a:ln w="9525">
              <a:noFill/>
              <a:miter lim="800000"/>
              <a:headEnd/>
              <a:tailEnd/>
            </a:ln>
            <a:effectLst/>
          </p:spPr>
        </p:pic>
        <p:sp>
          <p:nvSpPr>
            <p:cNvPr id="22" name="TextBox 13"/>
            <p:cNvSpPr txBox="1">
              <a:spLocks noChangeArrowheads="1"/>
            </p:cNvSpPr>
            <p:nvPr/>
          </p:nvSpPr>
          <p:spPr bwMode="auto">
            <a:xfrm>
              <a:off x="6858000" y="1371600"/>
              <a:ext cx="2286000" cy="646331"/>
            </a:xfrm>
            <a:prstGeom prst="rect">
              <a:avLst/>
            </a:prstGeom>
            <a:noFill/>
            <a:ln w="9525">
              <a:noFill/>
              <a:miter lim="800000"/>
              <a:headEnd/>
              <a:tailEnd/>
            </a:ln>
          </p:spPr>
          <p:txBody>
            <a:bodyPr wrap="square">
              <a:spAutoFit/>
            </a:bodyPr>
            <a:lstStyle/>
            <a:p>
              <a:pPr algn="ctr"/>
              <a:r>
                <a:rPr lang="en-US" b="1" dirty="0" smtClean="0">
                  <a:latin typeface="Calibri" pitchFamily="34" charset="0"/>
                </a:rPr>
                <a:t>50</a:t>
              </a:r>
              <a:r>
                <a:rPr lang="en-US" b="1" dirty="0" smtClean="0">
                  <a:latin typeface="Calibri" pitchFamily="34" charset="0"/>
                </a:rPr>
                <a:t>0 </a:t>
              </a:r>
              <a:r>
                <a:rPr lang="en-US" b="1" dirty="0" err="1" smtClean="0">
                  <a:latin typeface="Calibri" pitchFamily="34" charset="0"/>
                </a:rPr>
                <a:t>hPa</a:t>
              </a:r>
              <a:r>
                <a:rPr lang="en-US" b="1" dirty="0" smtClean="0">
                  <a:latin typeface="Calibri" pitchFamily="34" charset="0"/>
                </a:rPr>
                <a:t> </a:t>
              </a:r>
              <a:r>
                <a:rPr lang="en-US" b="1" dirty="0" smtClean="0">
                  <a:latin typeface="Calibri" pitchFamily="34" charset="0"/>
                </a:rPr>
                <a:t>ASYMMETRIC WIND </a:t>
              </a:r>
              <a:r>
                <a:rPr lang="en-US" b="1" dirty="0">
                  <a:latin typeface="Calibri" pitchFamily="34" charset="0"/>
                </a:rPr>
                <a:t>DIFF</a:t>
              </a:r>
            </a:p>
          </p:txBody>
        </p:sp>
        <p:sp>
          <p:nvSpPr>
            <p:cNvPr id="20" name="TextBox 17"/>
            <p:cNvSpPr txBox="1">
              <a:spLocks noChangeArrowheads="1"/>
            </p:cNvSpPr>
            <p:nvPr/>
          </p:nvSpPr>
          <p:spPr bwMode="auto">
            <a:xfrm>
              <a:off x="4648200" y="1992868"/>
              <a:ext cx="944562" cy="369332"/>
            </a:xfrm>
            <a:prstGeom prst="rect">
              <a:avLst/>
            </a:prstGeom>
            <a:noFill/>
            <a:ln w="9525">
              <a:noFill/>
              <a:miter lim="800000"/>
              <a:headEnd/>
              <a:tailEnd/>
            </a:ln>
          </p:spPr>
          <p:txBody>
            <a:bodyPr wrap="square">
              <a:spAutoFit/>
            </a:bodyPr>
            <a:lstStyle/>
            <a:p>
              <a:pPr algn="ctr"/>
              <a:r>
                <a:rPr lang="en-US" b="1" dirty="0" smtClean="0">
                  <a:latin typeface="Calibri" pitchFamily="34" charset="0"/>
                </a:rPr>
                <a:t>+00 h</a:t>
              </a:r>
              <a:endParaRPr lang="en-US" b="1" dirty="0">
                <a:latin typeface="Calibri" pitchFamily="34" charset="0"/>
              </a:endParaRPr>
            </a:p>
          </p:txBody>
        </p:sp>
        <p:sp>
          <p:nvSpPr>
            <p:cNvPr id="26" name="TextBox 17"/>
            <p:cNvSpPr txBox="1">
              <a:spLocks noChangeArrowheads="1"/>
            </p:cNvSpPr>
            <p:nvPr/>
          </p:nvSpPr>
          <p:spPr bwMode="auto">
            <a:xfrm>
              <a:off x="8123238" y="1981200"/>
              <a:ext cx="944562" cy="369332"/>
            </a:xfrm>
            <a:prstGeom prst="rect">
              <a:avLst/>
            </a:prstGeom>
            <a:noFill/>
            <a:ln w="9525">
              <a:noFill/>
              <a:miter lim="800000"/>
              <a:headEnd/>
              <a:tailEnd/>
            </a:ln>
          </p:spPr>
          <p:txBody>
            <a:bodyPr wrap="square">
              <a:spAutoFit/>
            </a:bodyPr>
            <a:lstStyle/>
            <a:p>
              <a:pPr algn="ctr"/>
              <a:r>
                <a:rPr lang="en-US" b="1" dirty="0" smtClean="0">
                  <a:latin typeface="Calibri" pitchFamily="34" charset="0"/>
                </a:rPr>
                <a:t>+00 h</a:t>
              </a:r>
              <a:endParaRPr lang="en-US" b="1" dirty="0">
                <a:latin typeface="Calibri" pitchFamily="34" charset="0"/>
              </a:endParaRPr>
            </a:p>
          </p:txBody>
        </p:sp>
      </p:grpSp>
      <p:grpSp>
        <p:nvGrpSpPr>
          <p:cNvPr id="36" name="Group 35"/>
          <p:cNvGrpSpPr/>
          <p:nvPr/>
        </p:nvGrpSpPr>
        <p:grpSpPr>
          <a:xfrm>
            <a:off x="4618038" y="3799498"/>
            <a:ext cx="4525962" cy="1546997"/>
            <a:chOff x="4618038" y="3799498"/>
            <a:chExt cx="4525962" cy="1546997"/>
          </a:xfrm>
        </p:grpSpPr>
        <p:pic>
          <p:nvPicPr>
            <p:cNvPr id="32" name="図 11" descr="GFS_500_ASYM_FT018_200809100000_wind.png"/>
            <p:cNvPicPr>
              <a:picLocks noChangeAspect="1"/>
            </p:cNvPicPr>
            <p:nvPr/>
          </p:nvPicPr>
          <p:blipFill>
            <a:blip r:embed="rId5"/>
            <a:srcRect l="38456" t="24193" r="12441" b="39164"/>
            <a:stretch>
              <a:fillRect/>
            </a:stretch>
          </p:blipFill>
          <p:spPr bwMode="auto">
            <a:xfrm>
              <a:off x="6936340" y="3799498"/>
              <a:ext cx="2207660" cy="1546997"/>
            </a:xfrm>
            <a:prstGeom prst="rect">
              <a:avLst/>
            </a:prstGeom>
            <a:noFill/>
            <a:ln w="9525">
              <a:noFill/>
              <a:miter lim="800000"/>
              <a:headEnd/>
              <a:tailEnd/>
            </a:ln>
          </p:spPr>
        </p:pic>
        <p:pic>
          <p:nvPicPr>
            <p:cNvPr id="24" name="Picture 2"/>
            <p:cNvPicPr>
              <a:picLocks noChangeAspect="1" noChangeArrowheads="1"/>
            </p:cNvPicPr>
            <p:nvPr/>
          </p:nvPicPr>
          <p:blipFill>
            <a:blip r:embed="rId4"/>
            <a:srcRect l="41176" t="61457" r="8741" b="19623"/>
            <a:stretch>
              <a:fillRect/>
            </a:stretch>
          </p:blipFill>
          <p:spPr bwMode="auto">
            <a:xfrm>
              <a:off x="4724400" y="3807476"/>
              <a:ext cx="2183892" cy="1539019"/>
            </a:xfrm>
            <a:prstGeom prst="rect">
              <a:avLst/>
            </a:prstGeom>
            <a:noFill/>
            <a:ln w="9525">
              <a:noFill/>
              <a:miter lim="800000"/>
              <a:headEnd/>
              <a:tailEnd/>
            </a:ln>
            <a:effectLst/>
          </p:spPr>
        </p:pic>
        <p:sp>
          <p:nvSpPr>
            <p:cNvPr id="21" name="TextBox 17"/>
            <p:cNvSpPr txBox="1">
              <a:spLocks noChangeArrowheads="1"/>
            </p:cNvSpPr>
            <p:nvPr/>
          </p:nvSpPr>
          <p:spPr bwMode="auto">
            <a:xfrm>
              <a:off x="4618038" y="3821668"/>
              <a:ext cx="944562" cy="369332"/>
            </a:xfrm>
            <a:prstGeom prst="rect">
              <a:avLst/>
            </a:prstGeom>
            <a:noFill/>
            <a:ln w="9525">
              <a:noFill/>
              <a:miter lim="800000"/>
              <a:headEnd/>
              <a:tailEnd/>
            </a:ln>
          </p:spPr>
          <p:txBody>
            <a:bodyPr wrap="square">
              <a:spAutoFit/>
            </a:bodyPr>
            <a:lstStyle/>
            <a:p>
              <a:pPr algn="ctr"/>
              <a:r>
                <a:rPr lang="en-US" b="1" dirty="0" smtClean="0">
                  <a:latin typeface="Calibri" pitchFamily="34" charset="0"/>
                </a:rPr>
                <a:t>+18 h</a:t>
              </a:r>
              <a:endParaRPr lang="en-US" b="1" dirty="0">
                <a:latin typeface="Calibri" pitchFamily="34" charset="0"/>
              </a:endParaRPr>
            </a:p>
          </p:txBody>
        </p:sp>
        <p:sp>
          <p:nvSpPr>
            <p:cNvPr id="27" name="TextBox 17"/>
            <p:cNvSpPr txBox="1">
              <a:spLocks noChangeArrowheads="1"/>
            </p:cNvSpPr>
            <p:nvPr/>
          </p:nvSpPr>
          <p:spPr bwMode="auto">
            <a:xfrm>
              <a:off x="8047038" y="3821668"/>
              <a:ext cx="944562" cy="369332"/>
            </a:xfrm>
            <a:prstGeom prst="rect">
              <a:avLst/>
            </a:prstGeom>
            <a:noFill/>
            <a:ln w="9525">
              <a:noFill/>
              <a:miter lim="800000"/>
              <a:headEnd/>
              <a:tailEnd/>
            </a:ln>
          </p:spPr>
          <p:txBody>
            <a:bodyPr wrap="square">
              <a:spAutoFit/>
            </a:bodyPr>
            <a:lstStyle/>
            <a:p>
              <a:pPr algn="ctr"/>
              <a:r>
                <a:rPr lang="en-US" b="1" dirty="0" smtClean="0">
                  <a:latin typeface="Calibri" pitchFamily="34" charset="0"/>
                </a:rPr>
                <a:t>+18 h</a:t>
              </a:r>
              <a:endParaRPr lang="en-US" b="1" dirty="0">
                <a:latin typeface="Calibri" pitchFamily="34" charset="0"/>
              </a:endParaRPr>
            </a:p>
          </p:txBody>
        </p:sp>
      </p:grpSp>
      <p:sp>
        <p:nvSpPr>
          <p:cNvPr id="30" name="Down Arrow 29"/>
          <p:cNvSpPr/>
          <p:nvPr/>
        </p:nvSpPr>
        <p:spPr>
          <a:xfrm rot="8011760">
            <a:off x="7347566" y="4140311"/>
            <a:ext cx="808038" cy="1066800"/>
          </a:xfrm>
          <a:prstGeom prst="downArrow">
            <a:avLst/>
          </a:prstGeom>
          <a:solidFill>
            <a:srgbClr val="FFFF00">
              <a:alpha val="48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2534</TotalTime>
  <Words>1045</Words>
  <Application>Microsoft Macintosh PowerPoint</Application>
  <PresentationFormat>On-screen Show (4:3)</PresentationFormat>
  <Paragraphs>123</Paragraphs>
  <Slides>14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グラフ</vt:lpstr>
      <vt:lpstr>Coordinated use of targeted observations to improve tropical cyclone track forecasts</vt:lpstr>
      <vt:lpstr>Slide 2</vt:lpstr>
      <vt:lpstr>Slide 3</vt:lpstr>
      <vt:lpstr>Slide 4</vt:lpstr>
      <vt:lpstr>Slide 5</vt:lpstr>
      <vt:lpstr>Slide 6</vt:lpstr>
      <vt:lpstr>Tentative Plan: next 3 days</vt:lpstr>
      <vt:lpstr>Slide 8</vt:lpstr>
      <vt:lpstr>Preliminary Results: Sinlaku  NCEP GFS initialized 00 UTC 10th Sept </vt:lpstr>
      <vt:lpstr>JMA RESULTS: Observations targeted for JANGMI</vt:lpstr>
      <vt:lpstr>JMA RESULTS: Observations targeted for JANGMI</vt:lpstr>
      <vt:lpstr>JMA RESULTS – Track Forecast Errors for JANGMI</vt:lpstr>
      <vt:lpstr>Future Plans</vt:lpstr>
      <vt:lpstr>Long-term goals</vt:lpstr>
    </vt:vector>
  </TitlesOfParts>
  <Company>University of Miami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use of targeted observations to improve tropical cyclone track forecasts</dc:title>
  <dc:creator>Sharanya Majumdar</dc:creator>
  <cp:lastModifiedBy>Sharan</cp:lastModifiedBy>
  <cp:revision>106</cp:revision>
  <dcterms:created xsi:type="dcterms:W3CDTF">2009-02-21T13:42:40Z</dcterms:created>
  <dcterms:modified xsi:type="dcterms:W3CDTF">2009-03-01T21:15:17Z</dcterms:modified>
</cp:coreProperties>
</file>