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8" r:id="rId3"/>
    <p:sldId id="259" r:id="rId4"/>
    <p:sldId id="260" r:id="rId5"/>
    <p:sldId id="261" r:id="rId6"/>
    <p:sldId id="262" r:id="rId7"/>
    <p:sldId id="264" r:id="rId8"/>
    <p:sldId id="266" r:id="rId9"/>
    <p:sldId id="267" r:id="rId10"/>
    <p:sldId id="268" r:id="rId11"/>
    <p:sldId id="269" r:id="rId12"/>
    <p:sldId id="270" r:id="rId13"/>
    <p:sldId id="271" r:id="rId14"/>
    <p:sldId id="274" r:id="rId15"/>
    <p:sldId id="273"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2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2BFC9-9753-43C9-BE41-2F93E9E67771}" type="datetimeFigureOut">
              <a:rPr lang="en-US" smtClean="0"/>
              <a:pPr/>
              <a:t>6/24/2008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22F58-A2A6-4C0F-A479-AA3BD245323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22F58-A2A6-4C0F-A479-AA3BD245323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noFill/>
          <a:ln/>
        </p:spPr>
      </p:sp>
      <p:sp>
        <p:nvSpPr>
          <p:cNvPr id="28675" name="Notes Placeholder 2"/>
          <p:cNvSpPr>
            <a:spLocks noGrp="1"/>
          </p:cNvSpPr>
          <p:nvPr>
            <p:ph type="body" idx="1"/>
          </p:nvPr>
        </p:nvSpPr>
        <p:spPr>
          <a:noFill/>
          <a:ln/>
        </p:spPr>
        <p:txBody>
          <a:bodyPr/>
          <a:lstStyle/>
          <a:p>
            <a:pPr eaLnBrk="1" hangingPunct="1">
              <a:spcBef>
                <a:spcPct val="0"/>
              </a:spcBef>
            </a:pPr>
            <a:r>
              <a:rPr lang="en-US" dirty="0" smtClean="0">
                <a:latin typeface="Times New Roman" pitchFamily="-64" charset="0"/>
              </a:rPr>
              <a:t>Old averages are from 2003 through April 2006.  SSTAC averages are between May 2006 when the program was implemented through May 2008.</a:t>
            </a:r>
          </a:p>
          <a:p>
            <a:pPr eaLnBrk="1" hangingPunct="1">
              <a:spcBef>
                <a:spcPct val="0"/>
              </a:spcBef>
            </a:pPr>
            <a:r>
              <a:rPr lang="en-US" dirty="0" smtClean="0">
                <a:latin typeface="Times New Roman" pitchFamily="-64" charset="0"/>
              </a:rPr>
              <a:t>Average number per year = 9123, new per year = 7021.</a:t>
            </a:r>
          </a:p>
          <a:p>
            <a:pPr eaLnBrk="1" hangingPunct="1">
              <a:spcBef>
                <a:spcPct val="0"/>
              </a:spcBef>
            </a:pPr>
            <a:r>
              <a:rPr lang="en-US" dirty="0" smtClean="0">
                <a:latin typeface="Times New Roman" pitchFamily="-64" charset="0"/>
              </a:rPr>
              <a:t>Amendments have been reduced, and more importantly are now being accomplished for elements we know add value to our customers.  This is also being accomplished with TEMPO groups alerting forecasters immediately for lowering category conditions which are not verifying.  The result here is a more responsive product for all customers.</a:t>
            </a:r>
          </a:p>
        </p:txBody>
      </p:sp>
      <p:sp>
        <p:nvSpPr>
          <p:cNvPr id="28676" name="Slide Number Placeholder 3"/>
          <p:cNvSpPr>
            <a:spLocks noGrp="1"/>
          </p:cNvSpPr>
          <p:nvPr>
            <p:ph type="sldNum" sz="quarter"/>
          </p:nvPr>
        </p:nvSpPr>
        <p:spPr>
          <a:noFill/>
          <a:ln>
            <a:miter lim="800000"/>
          </a:ln>
        </p:spPr>
        <p:txBody>
          <a:bodyPr/>
          <a:lstStyle/>
          <a:p>
            <a:pPr>
              <a:buFont typeface="Times New Roman" pitchFamily="-64" charset="0"/>
              <a:buNone/>
            </a:pPr>
            <a:fld id="{B77C6AF9-B21F-4BA1-8B52-6AA07A12954D}" type="slidenum">
              <a:rPr lang="en-US" smtClean="0">
                <a:latin typeface="Times New Roman" pitchFamily="-64" charset="0"/>
              </a:rPr>
              <a:pPr>
                <a:buFont typeface="Times New Roman" pitchFamily="-64" charset="0"/>
                <a:buNone/>
              </a:pPr>
              <a:t>7</a:t>
            </a:fld>
            <a:endParaRPr lang="en-US" dirty="0" smtClean="0">
              <a:latin typeface="Times New Roman" pitchFamily="-6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B11B2CDF-43EE-4D21-9C31-2483C1727E5B}" type="slidenum">
              <a:rPr lang="en-GB"/>
              <a:pPr/>
              <a:t>14</a:t>
            </a:fld>
            <a:endParaRPr lang="en-GB" dirty="0"/>
          </a:p>
        </p:txBody>
      </p:sp>
      <p:sp>
        <p:nvSpPr>
          <p:cNvPr id="29699" name="Rectangle 1"/>
          <p:cNvSpPr txBox="1">
            <a:spLocks noGrp="1" noRot="1" noChangeAspect="1" noChangeArrowheads="1" noTextEdit="1"/>
          </p:cNvSpPr>
          <p:nvPr>
            <p:ph type="sldImg"/>
          </p:nvPr>
        </p:nvSpPr>
        <p:spPr>
          <a:xfrm>
            <a:off x="1143000" y="685800"/>
            <a:ext cx="4572000" cy="3429000"/>
          </a:xfrm>
          <a:ln/>
        </p:spPr>
      </p:sp>
      <p:sp>
        <p:nvSpPr>
          <p:cNvPr id="29700" name="Rectangle 2"/>
          <p:cNvSpPr txBox="1">
            <a:spLocks noGrp="1" noChangeArrowheads="1"/>
          </p:cNvSpPr>
          <p:nvPr>
            <p:ph type="body" idx="1"/>
          </p:nvPr>
        </p:nvSpPr>
        <p:spPr>
          <a:xfrm>
            <a:off x="914400" y="4343400"/>
            <a:ext cx="5029200" cy="4025900"/>
          </a:xfrm>
          <a:noFill/>
          <a:ln/>
        </p:spPr>
        <p:txBody>
          <a:bodyPr wrap="none" anchor="ct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p>
            <a:fld id="{3EE30DF9-7A30-4A7C-939C-C00827BF65CE}" type="slidenum">
              <a:rPr lang="en-GB"/>
              <a:pPr/>
              <a:t>15</a:t>
            </a:fld>
            <a:endParaRPr lang="en-GB" dirty="0"/>
          </a:p>
        </p:txBody>
      </p:sp>
      <p:sp>
        <p:nvSpPr>
          <p:cNvPr id="27651" name="Rectangle 1"/>
          <p:cNvSpPr txBox="1">
            <a:spLocks noGrp="1" noRot="1" noChangeAspect="1" noChangeArrowheads="1" noTextEdit="1"/>
          </p:cNvSpPr>
          <p:nvPr>
            <p:ph type="sldImg"/>
          </p:nvPr>
        </p:nvSpPr>
        <p:spPr>
          <a:xfrm>
            <a:off x="1143000" y="685800"/>
            <a:ext cx="4572000" cy="3429000"/>
          </a:xfrm>
          <a:ln/>
        </p:spPr>
      </p:sp>
      <p:sp>
        <p:nvSpPr>
          <p:cNvPr id="27652" name="Rectangle 2"/>
          <p:cNvSpPr txBox="1">
            <a:spLocks noGrp="1" noChangeArrowheads="1"/>
          </p:cNvSpPr>
          <p:nvPr>
            <p:ph type="body" idx="1"/>
          </p:nvPr>
        </p:nvSpPr>
        <p:spPr>
          <a:xfrm>
            <a:off x="914400" y="4343400"/>
            <a:ext cx="5029200" cy="4025900"/>
          </a:xfrm>
          <a:noFill/>
          <a:ln/>
        </p:spPr>
        <p:txBody>
          <a:bodyPr wrap="none" anchor="ct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12081026-B5E9-45DD-8FC4-B9DE9D86DEAF}" type="slidenum">
              <a:rPr lang="en-GB"/>
              <a:pPr/>
              <a:t>16</a:t>
            </a:fld>
            <a:endParaRPr lang="en-GB" dirty="0"/>
          </a:p>
        </p:txBody>
      </p:sp>
      <p:sp>
        <p:nvSpPr>
          <p:cNvPr id="31747" name="Rectangle 1"/>
          <p:cNvSpPr txBox="1">
            <a:spLocks noGrp="1" noRot="1" noChangeAspect="1" noChangeArrowheads="1" noTextEdit="1"/>
          </p:cNvSpPr>
          <p:nvPr>
            <p:ph type="sldImg"/>
          </p:nvPr>
        </p:nvSpPr>
        <p:spPr>
          <a:xfrm>
            <a:off x="1143000" y="685800"/>
            <a:ext cx="4572000" cy="3429000"/>
          </a:xfrm>
          <a:ln/>
        </p:spPr>
      </p:sp>
      <p:sp>
        <p:nvSpPr>
          <p:cNvPr id="31748" name="Rectangle 2"/>
          <p:cNvSpPr txBox="1">
            <a:spLocks noGrp="1" noChangeArrowheads="1"/>
          </p:cNvSpPr>
          <p:nvPr>
            <p:ph type="body" idx="1"/>
          </p:nvPr>
        </p:nvSpPr>
        <p:spPr>
          <a:xfrm>
            <a:off x="914400" y="4343400"/>
            <a:ext cx="5029200" cy="4025900"/>
          </a:xfrm>
          <a:noFill/>
          <a:ln/>
        </p:spPr>
        <p:txBody>
          <a:bodyPr wrap="none" anchor="ct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C7CF513B-854B-4414-A443-30BB80DC189C}" type="slidenum">
              <a:rPr lang="en-GB"/>
              <a:pPr/>
              <a:t>17</a:t>
            </a:fld>
            <a:endParaRPr lang="en-GB" dirty="0"/>
          </a:p>
        </p:txBody>
      </p:sp>
      <p:sp>
        <p:nvSpPr>
          <p:cNvPr id="32771" name="Rectangle 1"/>
          <p:cNvSpPr txBox="1">
            <a:spLocks noGrp="1" noRot="1" noChangeAspect="1" noChangeArrowheads="1" noTextEdit="1"/>
          </p:cNvSpPr>
          <p:nvPr>
            <p:ph type="sldImg"/>
          </p:nvPr>
        </p:nvSpPr>
        <p:spPr>
          <a:xfrm>
            <a:off x="1143000" y="685800"/>
            <a:ext cx="4572000" cy="3429000"/>
          </a:xfrm>
          <a:ln/>
        </p:spPr>
      </p:sp>
      <p:sp>
        <p:nvSpPr>
          <p:cNvPr id="32772" name="Rectangle 2"/>
          <p:cNvSpPr txBox="1">
            <a:spLocks noGrp="1" noChangeArrowheads="1"/>
          </p:cNvSpPr>
          <p:nvPr>
            <p:ph type="body" idx="1"/>
          </p:nvPr>
        </p:nvSpPr>
        <p:spPr>
          <a:xfrm>
            <a:off x="914400" y="4343400"/>
            <a:ext cx="5029200" cy="4025900"/>
          </a:xfrm>
          <a:noFill/>
          <a:ln/>
        </p:spPr>
        <p:txBody>
          <a:bodyPr wrap="none" anchor="ct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3484BD2-9030-4FC0-AABF-19CC5FC88E14}" type="datetime1">
              <a:rPr lang="en-US" smtClean="0"/>
              <a:pPr/>
              <a:t>6/24/2008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200238-DC04-47BF-BE99-1308401500C1}" type="datetime1">
              <a:rPr lang="en-US" smtClean="0"/>
              <a:pPr/>
              <a:t>6/24/2008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B2E4C3-E757-4463-9E1F-E4BEBA9A2ABC}" type="datetime1">
              <a:rPr lang="en-US" smtClean="0"/>
              <a:pPr/>
              <a:t>6/24/2008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527BF562-9925-44E8-9BEA-EE1478E4CFDD}" type="datetime1">
              <a:rPr lang="en-US" smtClean="0"/>
              <a:pPr>
                <a:defRPr/>
              </a:pPr>
              <a:t>6/24/2008</a:t>
            </a:fld>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1C125DC6-A9B8-4C3D-8795-3B01F0A6427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40978F-56A7-42C8-A3C7-F7FA0EE09C04}" type="datetime1">
              <a:rPr lang="en-US" smtClean="0"/>
              <a:pPr/>
              <a:t>6/24/2008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020F28-F872-45E7-8272-BFB8AA067A7B}" type="datetime1">
              <a:rPr lang="en-US" smtClean="0"/>
              <a:pPr/>
              <a:t>6/24/2008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6ADC3C-A77D-40CC-A5D6-A9E994335ED4}" type="datetime1">
              <a:rPr lang="en-US" smtClean="0"/>
              <a:pPr/>
              <a:t>6/24/2008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5F17D3-AA51-4001-9F84-9955598FD22F}" type="datetime1">
              <a:rPr lang="en-US" smtClean="0"/>
              <a:pPr/>
              <a:t>6/24/2008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6325F6-59D7-4764-A6AD-F8D7A322AAB2}" type="datetime1">
              <a:rPr lang="en-US" smtClean="0"/>
              <a:pPr/>
              <a:t>6/24/2008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9467E-AEFE-44D2-B88F-6ED26537F245}" type="datetime1">
              <a:rPr lang="en-US" smtClean="0"/>
              <a:pPr/>
              <a:t>6/24/2008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D4BECA-BD77-4E9A-B23A-D08E9E6EE62F}" type="datetime1">
              <a:rPr lang="en-US" smtClean="0"/>
              <a:pPr/>
              <a:t>6/24/2008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3989D-78EC-406A-9952-933610A814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11BA54-275D-42C9-9276-061D36F61567}" type="datetime1">
              <a:rPr lang="en-US" smtClean="0"/>
              <a:pPr/>
              <a:t>6/24/2008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D83989D-78EC-406A-9952-933610A814D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95F59B-4A00-4D42-87FE-C49D7D962ADC}" type="datetime1">
              <a:rPr lang="en-US" smtClean="0"/>
              <a:pPr/>
              <a:t>6/24/2008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83989D-78EC-406A-9952-933610A814D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nali_ts.jpg"/>
          <p:cNvPicPr>
            <a:picLocks noChangeAspect="1"/>
          </p:cNvPicPr>
          <p:nvPr/>
        </p:nvPicPr>
        <p:blipFill>
          <a:blip r:embed="rId3">
            <a:lum bright="20000"/>
          </a:blip>
          <a:stretch>
            <a:fillRect/>
          </a:stretch>
        </p:blipFill>
        <p:spPr>
          <a:xfrm>
            <a:off x="0" y="-34360"/>
            <a:ext cx="9144000" cy="6892360"/>
          </a:xfrm>
          <a:prstGeom prst="rect">
            <a:avLst/>
          </a:prstGeom>
          <a:effectLst>
            <a:softEdge rad="127000"/>
          </a:effectLst>
        </p:spPr>
      </p:pic>
      <p:pic>
        <p:nvPicPr>
          <p:cNvPr id="5" name="Picture 4" descr="NOAAclear.tif"/>
          <p:cNvPicPr>
            <a:picLocks noChangeAspect="1"/>
          </p:cNvPicPr>
          <p:nvPr/>
        </p:nvPicPr>
        <p:blipFill>
          <a:blip r:embed="rId4"/>
          <a:stretch>
            <a:fillRect/>
          </a:stretch>
        </p:blipFill>
        <p:spPr>
          <a:xfrm>
            <a:off x="228600" y="304800"/>
            <a:ext cx="1219200" cy="1209893"/>
          </a:xfrm>
          <a:prstGeom prst="rect">
            <a:avLst/>
          </a:prstGeom>
        </p:spPr>
      </p:pic>
      <p:pic>
        <p:nvPicPr>
          <p:cNvPr id="6" name="Picture 5" descr="NWSclear.tif"/>
          <p:cNvPicPr>
            <a:picLocks noChangeAspect="1"/>
          </p:cNvPicPr>
          <p:nvPr/>
        </p:nvPicPr>
        <p:blipFill>
          <a:blip r:embed="rId5"/>
          <a:stretch>
            <a:fillRect/>
          </a:stretch>
        </p:blipFill>
        <p:spPr>
          <a:xfrm>
            <a:off x="228600" y="1676400"/>
            <a:ext cx="1219200" cy="1219200"/>
          </a:xfrm>
          <a:prstGeom prst="rect">
            <a:avLst/>
          </a:prstGeom>
        </p:spPr>
      </p:pic>
      <p:sp>
        <p:nvSpPr>
          <p:cNvPr id="7" name="TextBox 6"/>
          <p:cNvSpPr txBox="1"/>
          <p:nvPr/>
        </p:nvSpPr>
        <p:spPr>
          <a:xfrm>
            <a:off x="1981200" y="1219200"/>
            <a:ext cx="6781800" cy="1138773"/>
          </a:xfrm>
          <a:prstGeom prst="rect">
            <a:avLst/>
          </a:prstGeom>
          <a:noFill/>
        </p:spPr>
        <p:txBody>
          <a:bodyPr wrap="square" rtlCol="0">
            <a:spAutoFit/>
          </a:bodyPr>
          <a:lstStyle/>
          <a:p>
            <a:pPr algn="ctr"/>
            <a:r>
              <a:rPr lang="en-US" sz="3200" b="1" dirty="0" smtClean="0">
                <a:solidFill>
                  <a:srgbClr val="0070C0"/>
                </a:solidFill>
              </a:rPr>
              <a:t>NOAA – National Weather Service</a:t>
            </a:r>
          </a:p>
          <a:p>
            <a:pPr algn="ctr"/>
            <a:r>
              <a:rPr lang="en-US" sz="3600" b="1" dirty="0" smtClean="0">
                <a:solidFill>
                  <a:srgbClr val="0070C0"/>
                </a:solidFill>
              </a:rPr>
              <a:t>Alaska Region</a:t>
            </a:r>
            <a:endParaRPr lang="en-US" sz="3600" b="1" dirty="0">
              <a:solidFill>
                <a:srgbClr val="0070C0"/>
              </a:solidFill>
            </a:endParaRPr>
          </a:p>
        </p:txBody>
      </p:sp>
      <p:sp>
        <p:nvSpPr>
          <p:cNvPr id="8" name="TextBox 7"/>
          <p:cNvSpPr txBox="1"/>
          <p:nvPr/>
        </p:nvSpPr>
        <p:spPr>
          <a:xfrm>
            <a:off x="457200" y="3276600"/>
            <a:ext cx="8229600" cy="1354217"/>
          </a:xfrm>
          <a:prstGeom prst="rect">
            <a:avLst/>
          </a:prstGeom>
          <a:noFill/>
        </p:spPr>
        <p:txBody>
          <a:bodyPr wrap="square" rtlCol="0">
            <a:spAutoFit/>
          </a:bodyPr>
          <a:lstStyle/>
          <a:p>
            <a:pPr algn="ctr"/>
            <a:r>
              <a:rPr lang="en-US" sz="3200" b="1" dirty="0" smtClean="0"/>
              <a:t>Shift Leaders Workshop</a:t>
            </a:r>
          </a:p>
          <a:p>
            <a:pPr algn="ctr"/>
            <a:r>
              <a:rPr lang="en-US" sz="3200" b="1" dirty="0" smtClean="0"/>
              <a:t>Aviation Brief</a:t>
            </a:r>
          </a:p>
          <a:p>
            <a:pPr algn="ctr"/>
            <a:endParaRPr lang="en-US"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1600200" y="5181600"/>
            <a:ext cx="5867400" cy="954107"/>
          </a:xfrm>
          <a:prstGeom prst="rect">
            <a:avLst/>
          </a:prstGeom>
          <a:noFill/>
        </p:spPr>
        <p:txBody>
          <a:bodyPr wrap="square" rtlCol="0">
            <a:spAutoFit/>
          </a:bodyPr>
          <a:lstStyle/>
          <a:p>
            <a:pPr algn="ctr"/>
            <a:r>
              <a:rPr lang="en-US" sz="2800" b="1" dirty="0" smtClean="0">
                <a:solidFill>
                  <a:schemeClr val="accent5"/>
                </a:solidFill>
              </a:rPr>
              <a:t>Duane Carpenter</a:t>
            </a:r>
          </a:p>
          <a:p>
            <a:pPr algn="ctr"/>
            <a:r>
              <a:rPr lang="en-US" sz="2800" b="1" dirty="0" smtClean="0">
                <a:solidFill>
                  <a:schemeClr val="accent5"/>
                </a:solidFill>
              </a:rPr>
              <a:t>Regional Aviation Meteorologist</a:t>
            </a:r>
            <a:endParaRPr lang="en-US" sz="2800" b="1" dirty="0">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Alaska IC4D Demonstration Update</a:t>
            </a:r>
            <a:endParaRPr lang="en-US" dirty="0"/>
          </a:p>
        </p:txBody>
      </p:sp>
      <p:sp>
        <p:nvSpPr>
          <p:cNvPr id="3" name="Content Placeholder 2"/>
          <p:cNvSpPr>
            <a:spLocks noGrp="1"/>
          </p:cNvSpPr>
          <p:nvPr>
            <p:ph idx="1"/>
          </p:nvPr>
        </p:nvSpPr>
        <p:spPr/>
        <p:txBody>
          <a:bodyPr/>
          <a:lstStyle/>
          <a:p>
            <a:r>
              <a:rPr lang="en-US" dirty="0" smtClean="0"/>
              <a:t>Background Information</a:t>
            </a:r>
          </a:p>
          <a:p>
            <a:r>
              <a:rPr lang="en-US" dirty="0" smtClean="0"/>
              <a:t>Current Status</a:t>
            </a:r>
          </a:p>
          <a:p>
            <a:r>
              <a:rPr lang="en-US" dirty="0" smtClean="0"/>
              <a:t>Output and Sample Graphics</a:t>
            </a:r>
          </a:p>
          <a:p>
            <a:r>
              <a:rPr lang="en-US" dirty="0" smtClean="0"/>
              <a:t>Integration with WFO Operations</a:t>
            </a:r>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t>Important past events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Phase I December 2007 (initial deployment)</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Phase II May 2008</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Forecast Icing Potential (FIP) / Forecast Icing Severity (FIS)</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Graphical Turbulence Guidance (GTG)</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t>Who has been involved in the discussion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Alaska and Pacific Regions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Alaska Aviation Weather Unit</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OCWWS, Aviation Services Branch</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OST, Meteorological Development Laboratory</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University Corporation for Atmospheric Research</a:t>
            </a:r>
          </a:p>
          <a:p>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at the AAWU</a:t>
            </a:r>
            <a:endParaRPr lang="en-US" dirty="0"/>
          </a:p>
        </p:txBody>
      </p:sp>
      <p:sp>
        <p:nvSpPr>
          <p:cNvPr id="3" name="Content Placeholder 2"/>
          <p:cNvSpPr>
            <a:spLocks noGrp="1"/>
          </p:cNvSpPr>
          <p:nvPr>
            <p:ph idx="1"/>
          </p:nvPr>
        </p:nvSpPr>
        <p:spPr/>
        <p:txBody>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Software and operational evaluation</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Spatial and temporal adjustment of derived model fields</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Adjusting model parameter weights as input into the Turbulence/Icing algorithms</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Evaluation of aviation specific guidance</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GTG</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FIP/FIS</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SREF ceiling and visibility</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Freezing levels and cloud tops</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PUFF model guidance</a:t>
            </a:r>
          </a:p>
          <a:p>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Benefits</a:t>
            </a:r>
            <a:endParaRPr lang="en-US" dirty="0"/>
          </a:p>
        </p:txBody>
      </p:sp>
      <p:sp>
        <p:nvSpPr>
          <p:cNvPr id="3" name="Content Placeholder 2"/>
          <p:cNvSpPr>
            <a:spLocks noGrp="1"/>
          </p:cNvSpPr>
          <p:nvPr>
            <p:ph idx="1"/>
          </p:nvPr>
        </p:nvSpPr>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Leading automated verification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Brings AAWU into gridded digital forecast era</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Advances NOAA’s NWS Aviation Program</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Addresses JPDO-NextGen 4D Cube goals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Meets aviation users requirements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Allows grid collaboration across NWS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8D4736F-F564-44D5-B637-5608E3310E30}" type="slidenum">
              <a:rPr lang="en-GB"/>
              <a:pPr>
                <a:defRPr/>
              </a:pPr>
              <a:t>14</a:t>
            </a:fld>
            <a:endParaRPr lang="en-GB" dirty="0"/>
          </a:p>
        </p:txBody>
      </p:sp>
      <p:sp>
        <p:nvSpPr>
          <p:cNvPr id="11267" name="Rectangle 1"/>
          <p:cNvSpPr>
            <a:spLocks noGrp="1" noChangeArrowheads="1"/>
          </p:cNvSpPr>
          <p:nvPr>
            <p:ph type="title"/>
          </p:nvPr>
        </p:nvSpPr>
        <p:spPr>
          <a:xfrm>
            <a:off x="1447800" y="249238"/>
            <a:ext cx="6172200" cy="1101725"/>
          </a:xfrm>
        </p:spPr>
        <p:txBody>
          <a:bodyPr lIns="0" tIns="0" rIns="0" bIns="0"/>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SREF Visibility</a:t>
            </a:r>
          </a:p>
        </p:txBody>
      </p:sp>
      <p:pic>
        <p:nvPicPr>
          <p:cNvPr id="11268" name="Picture 2"/>
          <p:cNvPicPr>
            <a:picLocks noChangeAspect="1" noChangeArrowheads="1"/>
          </p:cNvPicPr>
          <p:nvPr/>
        </p:nvPicPr>
        <p:blipFill>
          <a:blip r:embed="rId3"/>
          <a:srcRect/>
          <a:stretch>
            <a:fillRect/>
          </a:stretch>
        </p:blipFill>
        <p:spPr bwMode="auto">
          <a:xfrm>
            <a:off x="914400" y="1600200"/>
            <a:ext cx="7315200" cy="51212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00C1CC-B3B3-40E6-A0C0-2140B155DD44}" type="slidenum">
              <a:rPr lang="en-GB"/>
              <a:pPr>
                <a:defRPr/>
              </a:pPr>
              <a:t>15</a:t>
            </a:fld>
            <a:endParaRPr lang="en-GB" dirty="0"/>
          </a:p>
        </p:txBody>
      </p:sp>
      <p:sp>
        <p:nvSpPr>
          <p:cNvPr id="9219" name="Rectangle 1"/>
          <p:cNvSpPr>
            <a:spLocks noGrp="1" noChangeArrowheads="1"/>
          </p:cNvSpPr>
          <p:nvPr>
            <p:ph type="title"/>
          </p:nvPr>
        </p:nvSpPr>
        <p:spPr>
          <a:xfrm>
            <a:off x="1447800" y="249238"/>
            <a:ext cx="6172200" cy="1101725"/>
          </a:xfrm>
        </p:spPr>
        <p:txBody>
          <a:bodyPr lIns="0" tIns="0" rIns="0" bIns="0"/>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GTG</a:t>
            </a:r>
          </a:p>
        </p:txBody>
      </p:sp>
      <p:pic>
        <p:nvPicPr>
          <p:cNvPr id="9220" name="Picture 2"/>
          <p:cNvPicPr>
            <a:picLocks noChangeAspect="1" noChangeArrowheads="1"/>
          </p:cNvPicPr>
          <p:nvPr/>
        </p:nvPicPr>
        <p:blipFill>
          <a:blip r:embed="rId3"/>
          <a:srcRect/>
          <a:stretch>
            <a:fillRect/>
          </a:stretch>
        </p:blipFill>
        <p:spPr bwMode="auto">
          <a:xfrm>
            <a:off x="914400" y="1600200"/>
            <a:ext cx="7315200" cy="51212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AEC21538-C2CF-474C-A9A4-0C1617B39346}" type="slidenum">
              <a:rPr lang="en-GB"/>
              <a:pPr>
                <a:defRPr/>
              </a:pPr>
              <a:t>16</a:t>
            </a:fld>
            <a:endParaRPr lang="en-GB" dirty="0"/>
          </a:p>
        </p:txBody>
      </p:sp>
      <p:sp>
        <p:nvSpPr>
          <p:cNvPr id="13315" name="Rectangle 1"/>
          <p:cNvSpPr>
            <a:spLocks noGrp="1" noChangeArrowheads="1"/>
          </p:cNvSpPr>
          <p:nvPr>
            <p:ph type="title"/>
          </p:nvPr>
        </p:nvSpPr>
        <p:spPr>
          <a:xfrm>
            <a:off x="1447800" y="685800"/>
            <a:ext cx="6172200" cy="1101725"/>
          </a:xfrm>
        </p:spPr>
        <p:txBody>
          <a:bodyPr lIns="0" tIns="0" rIns="0" bIns="0"/>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Manipulation of Weights and Parameters for Derived Fields</a:t>
            </a:r>
          </a:p>
        </p:txBody>
      </p:sp>
      <p:grpSp>
        <p:nvGrpSpPr>
          <p:cNvPr id="2" name="Group 2"/>
          <p:cNvGrpSpPr>
            <a:grpSpLocks/>
          </p:cNvGrpSpPr>
          <p:nvPr/>
        </p:nvGrpSpPr>
        <p:grpSpPr bwMode="auto">
          <a:xfrm>
            <a:off x="2667000" y="1828800"/>
            <a:ext cx="6018213" cy="4722813"/>
            <a:chOff x="1680" y="1152"/>
            <a:chExt cx="3791" cy="2975"/>
          </a:xfrm>
        </p:grpSpPr>
        <p:pic>
          <p:nvPicPr>
            <p:cNvPr id="13329" name="Picture 3"/>
            <p:cNvPicPr>
              <a:picLocks noChangeAspect="1" noChangeArrowheads="1"/>
            </p:cNvPicPr>
            <p:nvPr/>
          </p:nvPicPr>
          <p:blipFill>
            <a:blip r:embed="rId3"/>
            <a:srcRect/>
            <a:stretch>
              <a:fillRect/>
            </a:stretch>
          </p:blipFill>
          <p:spPr bwMode="auto">
            <a:xfrm>
              <a:off x="1680" y="1152"/>
              <a:ext cx="3792" cy="2976"/>
            </a:xfrm>
            <a:prstGeom prst="rect">
              <a:avLst/>
            </a:prstGeom>
            <a:noFill/>
            <a:ln w="9525">
              <a:noFill/>
              <a:round/>
              <a:headEnd/>
              <a:tailEnd/>
            </a:ln>
          </p:spPr>
        </p:pic>
        <p:pic>
          <p:nvPicPr>
            <p:cNvPr id="13330" name="Picture 4"/>
            <p:cNvPicPr>
              <a:picLocks noChangeAspect="1" noChangeArrowheads="1"/>
            </p:cNvPicPr>
            <p:nvPr/>
          </p:nvPicPr>
          <p:blipFill>
            <a:blip r:embed="rId4"/>
            <a:srcRect/>
            <a:stretch>
              <a:fillRect/>
            </a:stretch>
          </p:blipFill>
          <p:spPr bwMode="auto">
            <a:xfrm>
              <a:off x="2590" y="2784"/>
              <a:ext cx="574" cy="1263"/>
            </a:xfrm>
            <a:prstGeom prst="rect">
              <a:avLst/>
            </a:prstGeom>
            <a:noFill/>
            <a:ln w="9525">
              <a:noFill/>
              <a:round/>
              <a:headEnd/>
              <a:tailEnd/>
            </a:ln>
          </p:spPr>
        </p:pic>
      </p:grpSp>
      <p:sp>
        <p:nvSpPr>
          <p:cNvPr id="13317" name="Text Box 5"/>
          <p:cNvSpPr txBox="1">
            <a:spLocks noChangeArrowheads="1"/>
          </p:cNvSpPr>
          <p:nvPr/>
        </p:nvSpPr>
        <p:spPr bwMode="auto">
          <a:xfrm>
            <a:off x="914400" y="4953000"/>
            <a:ext cx="1552575" cy="3048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0000"/>
                </a:solidFill>
                <a:latin typeface="Arial" charset="0"/>
              </a:rPr>
              <a:t>GTG Slider Bars</a:t>
            </a:r>
          </a:p>
        </p:txBody>
      </p:sp>
      <p:sp>
        <p:nvSpPr>
          <p:cNvPr id="13318" name="Line 8"/>
          <p:cNvSpPr>
            <a:spLocks noChangeShapeType="1"/>
          </p:cNvSpPr>
          <p:nvPr/>
        </p:nvSpPr>
        <p:spPr bwMode="auto">
          <a:xfrm flipV="1">
            <a:off x="2438400" y="2284413"/>
            <a:ext cx="1905000" cy="311150"/>
          </a:xfrm>
          <a:prstGeom prst="line">
            <a:avLst/>
          </a:prstGeom>
          <a:noFill/>
          <a:ln w="9360">
            <a:solidFill>
              <a:srgbClr val="000000"/>
            </a:solidFill>
            <a:miter lim="800000"/>
            <a:headEnd/>
            <a:tailEnd type="triangle" w="med" len="med"/>
          </a:ln>
        </p:spPr>
        <p:txBody>
          <a:bodyPr/>
          <a:lstStyle/>
          <a:p>
            <a:endParaRPr lang="en-US" dirty="0"/>
          </a:p>
        </p:txBody>
      </p:sp>
      <p:sp>
        <p:nvSpPr>
          <p:cNvPr id="13319" name="Line 9"/>
          <p:cNvSpPr>
            <a:spLocks noChangeShapeType="1"/>
          </p:cNvSpPr>
          <p:nvPr/>
        </p:nvSpPr>
        <p:spPr bwMode="auto">
          <a:xfrm>
            <a:off x="2438400" y="5105400"/>
            <a:ext cx="1981200" cy="1588"/>
          </a:xfrm>
          <a:prstGeom prst="line">
            <a:avLst/>
          </a:prstGeom>
          <a:noFill/>
          <a:ln w="9360">
            <a:solidFill>
              <a:srgbClr val="000000"/>
            </a:solidFill>
            <a:miter lim="800000"/>
            <a:headEnd/>
            <a:tailEnd type="triangle" w="med" len="med"/>
          </a:ln>
        </p:spPr>
        <p:txBody>
          <a:bodyPr/>
          <a:lstStyle/>
          <a:p>
            <a:endParaRPr lang="en-US" dirty="0"/>
          </a:p>
        </p:txBody>
      </p:sp>
      <p:sp>
        <p:nvSpPr>
          <p:cNvPr id="13320" name="Line 10"/>
          <p:cNvSpPr>
            <a:spLocks noChangeShapeType="1"/>
          </p:cNvSpPr>
          <p:nvPr/>
        </p:nvSpPr>
        <p:spPr bwMode="auto">
          <a:xfrm>
            <a:off x="2438400" y="5105400"/>
            <a:ext cx="1905000" cy="228600"/>
          </a:xfrm>
          <a:prstGeom prst="line">
            <a:avLst/>
          </a:prstGeom>
          <a:noFill/>
          <a:ln w="9360">
            <a:solidFill>
              <a:srgbClr val="000000"/>
            </a:solidFill>
            <a:miter lim="800000"/>
            <a:headEnd/>
            <a:tailEnd type="triangle" w="med" len="med"/>
          </a:ln>
        </p:spPr>
        <p:txBody>
          <a:bodyPr/>
          <a:lstStyle/>
          <a:p>
            <a:endParaRPr lang="en-US" dirty="0"/>
          </a:p>
        </p:txBody>
      </p:sp>
      <p:sp>
        <p:nvSpPr>
          <p:cNvPr id="13321" name="Line 11"/>
          <p:cNvSpPr>
            <a:spLocks noChangeShapeType="1"/>
          </p:cNvSpPr>
          <p:nvPr/>
        </p:nvSpPr>
        <p:spPr bwMode="auto">
          <a:xfrm>
            <a:off x="2514600" y="5105400"/>
            <a:ext cx="1905000" cy="153988"/>
          </a:xfrm>
          <a:prstGeom prst="line">
            <a:avLst/>
          </a:prstGeom>
          <a:noFill/>
          <a:ln w="9360">
            <a:solidFill>
              <a:srgbClr val="000000"/>
            </a:solidFill>
            <a:miter lim="800000"/>
            <a:headEnd/>
            <a:tailEnd type="triangle" w="med" len="med"/>
          </a:ln>
        </p:spPr>
        <p:txBody>
          <a:bodyPr/>
          <a:lstStyle/>
          <a:p>
            <a:endParaRPr lang="en-US" dirty="0"/>
          </a:p>
        </p:txBody>
      </p:sp>
      <p:sp>
        <p:nvSpPr>
          <p:cNvPr id="13322" name="Line 12"/>
          <p:cNvSpPr>
            <a:spLocks noChangeShapeType="1"/>
          </p:cNvSpPr>
          <p:nvPr/>
        </p:nvSpPr>
        <p:spPr bwMode="auto">
          <a:xfrm flipV="1">
            <a:off x="2286000" y="5715000"/>
            <a:ext cx="2438400" cy="152400"/>
          </a:xfrm>
          <a:prstGeom prst="line">
            <a:avLst/>
          </a:prstGeom>
          <a:noFill/>
          <a:ln w="9360">
            <a:solidFill>
              <a:srgbClr val="000000"/>
            </a:solidFill>
            <a:miter lim="800000"/>
            <a:headEnd/>
            <a:tailEnd type="triangle" w="med" len="med"/>
          </a:ln>
        </p:spPr>
        <p:txBody>
          <a:bodyPr/>
          <a:lstStyle/>
          <a:p>
            <a:endParaRPr lang="en-US" dirty="0"/>
          </a:p>
        </p:txBody>
      </p:sp>
      <p:sp>
        <p:nvSpPr>
          <p:cNvPr id="13323" name="Text Box 15"/>
          <p:cNvSpPr txBox="1">
            <a:spLocks noChangeArrowheads="1"/>
          </p:cNvSpPr>
          <p:nvPr/>
        </p:nvSpPr>
        <p:spPr bwMode="auto">
          <a:xfrm>
            <a:off x="685800" y="4267200"/>
            <a:ext cx="2057400" cy="304800"/>
          </a:xfrm>
          <a:prstGeom prst="rect">
            <a:avLst/>
          </a:prstGeom>
          <a:noFill/>
          <a:ln w="9525">
            <a:noFill/>
            <a:round/>
            <a:headEnd/>
            <a:tailEnd/>
          </a:ln>
        </p:spPr>
        <p:txBody>
          <a:bodyPr lIns="90000" tIns="46800" rIns="90000" bIns="46800">
            <a:spAutoFit/>
          </a:bodyPr>
          <a:lstStyle/>
          <a:p>
            <a:pPr>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0000"/>
                </a:solidFill>
                <a:latin typeface="Arial" charset="0"/>
              </a:rPr>
              <a:t>Interpretation Dialog</a:t>
            </a:r>
          </a:p>
        </p:txBody>
      </p:sp>
      <p:sp>
        <p:nvSpPr>
          <p:cNvPr id="13324" name="Line 16"/>
          <p:cNvSpPr>
            <a:spLocks noChangeShapeType="1"/>
          </p:cNvSpPr>
          <p:nvPr/>
        </p:nvSpPr>
        <p:spPr bwMode="auto">
          <a:xfrm>
            <a:off x="2514600" y="4421188"/>
            <a:ext cx="2057400" cy="76200"/>
          </a:xfrm>
          <a:prstGeom prst="line">
            <a:avLst/>
          </a:prstGeom>
          <a:noFill/>
          <a:ln w="9360">
            <a:solidFill>
              <a:srgbClr val="000000"/>
            </a:solidFill>
            <a:miter lim="800000"/>
            <a:headEnd/>
            <a:tailEnd type="triangle" w="med" len="med"/>
          </a:ln>
        </p:spPr>
        <p:txBody>
          <a:bodyPr/>
          <a:lstStyle/>
          <a:p>
            <a:endParaRPr lang="en-US" dirty="0"/>
          </a:p>
        </p:txBody>
      </p:sp>
      <p:sp>
        <p:nvSpPr>
          <p:cNvPr id="13325" name="Text Box 17"/>
          <p:cNvSpPr txBox="1">
            <a:spLocks noChangeArrowheads="1"/>
          </p:cNvSpPr>
          <p:nvPr/>
        </p:nvSpPr>
        <p:spPr bwMode="auto">
          <a:xfrm>
            <a:off x="457200" y="3276600"/>
            <a:ext cx="2057400" cy="517525"/>
          </a:xfrm>
          <a:prstGeom prst="rect">
            <a:avLst/>
          </a:prstGeom>
          <a:noFill/>
          <a:ln w="9525">
            <a:noFill/>
            <a:round/>
            <a:headEnd/>
            <a:tailEnd/>
          </a:ln>
        </p:spPr>
        <p:txBody>
          <a:bodyPr lIns="90000" tIns="46800" rIns="90000" bIns="46800">
            <a:spAutoFit/>
          </a:bodyPr>
          <a:lstStyle/>
          <a:p>
            <a:pPr>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0000"/>
                </a:solidFill>
                <a:latin typeface="Arial" charset="0"/>
              </a:rPr>
              <a:t>Selected grid to adjust thresholds for</a:t>
            </a:r>
          </a:p>
        </p:txBody>
      </p:sp>
      <p:sp>
        <p:nvSpPr>
          <p:cNvPr id="13326" name="Line 18"/>
          <p:cNvSpPr>
            <a:spLocks noChangeShapeType="1"/>
          </p:cNvSpPr>
          <p:nvPr/>
        </p:nvSpPr>
        <p:spPr bwMode="auto">
          <a:xfrm>
            <a:off x="2209800" y="3505200"/>
            <a:ext cx="1295400" cy="457200"/>
          </a:xfrm>
          <a:prstGeom prst="line">
            <a:avLst/>
          </a:prstGeom>
          <a:noFill/>
          <a:ln w="9398">
            <a:solidFill>
              <a:schemeClr val="tx1"/>
            </a:solidFill>
            <a:miter lim="800000"/>
            <a:headEnd/>
            <a:tailEnd type="triangle" w="med" len="med"/>
          </a:ln>
        </p:spPr>
        <p:txBody>
          <a:bodyPr/>
          <a:lstStyle/>
          <a:p>
            <a:endParaRPr lang="en-US" dirty="0"/>
          </a:p>
        </p:txBody>
      </p:sp>
      <p:sp>
        <p:nvSpPr>
          <p:cNvPr id="13327" name="Text Box 19"/>
          <p:cNvSpPr txBox="1">
            <a:spLocks noChangeArrowheads="1"/>
          </p:cNvSpPr>
          <p:nvPr/>
        </p:nvSpPr>
        <p:spPr bwMode="auto">
          <a:xfrm>
            <a:off x="1219200" y="2286000"/>
            <a:ext cx="1600200" cy="517525"/>
          </a:xfrm>
          <a:prstGeom prst="rect">
            <a:avLst/>
          </a:prstGeom>
          <a:noFill/>
          <a:ln w="9525">
            <a:noFill/>
            <a:round/>
            <a:headEnd/>
            <a:tailEnd/>
          </a:ln>
        </p:spPr>
        <p:txBody>
          <a:bodyPr lIns="90000" tIns="46800" rIns="90000" bIns="46800">
            <a:spAutoFit/>
          </a:bodyPr>
          <a:lstStyle/>
          <a:p>
            <a:pPr>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0000"/>
                </a:solidFill>
                <a:latin typeface="Arial" charset="0"/>
              </a:rPr>
              <a:t>Interpretation Menu Button</a:t>
            </a:r>
          </a:p>
        </p:txBody>
      </p:sp>
      <p:sp>
        <p:nvSpPr>
          <p:cNvPr id="13328" name="Text Box 21"/>
          <p:cNvSpPr txBox="1">
            <a:spLocks noChangeArrowheads="1"/>
          </p:cNvSpPr>
          <p:nvPr/>
        </p:nvSpPr>
        <p:spPr bwMode="auto">
          <a:xfrm>
            <a:off x="762000" y="5715000"/>
            <a:ext cx="1590675" cy="3048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0000"/>
                </a:solidFill>
                <a:latin typeface="Arial" charset="0"/>
              </a:rPr>
              <a:t>Set Pirep Weight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92387613-6AE3-47D7-91DF-B564FE28288A}" type="slidenum">
              <a:rPr lang="en-GB"/>
              <a:pPr>
                <a:defRPr/>
              </a:pPr>
              <a:t>17</a:t>
            </a:fld>
            <a:endParaRPr lang="en-GB" dirty="0"/>
          </a:p>
        </p:txBody>
      </p:sp>
      <p:sp>
        <p:nvSpPr>
          <p:cNvPr id="14339" name="Rectangle 1"/>
          <p:cNvSpPr>
            <a:spLocks noGrp="1" noChangeArrowheads="1"/>
          </p:cNvSpPr>
          <p:nvPr>
            <p:ph type="title"/>
          </p:nvPr>
        </p:nvSpPr>
        <p:spPr>
          <a:xfrm>
            <a:off x="1447800" y="457200"/>
            <a:ext cx="6172200" cy="1101725"/>
          </a:xfrm>
        </p:spPr>
        <p:txBody>
          <a:bodyPr lIns="0" tIns="0" rIns="0" bIns="0"/>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Spatial and Temporal Adjustment of Derived Fields</a:t>
            </a:r>
          </a:p>
        </p:txBody>
      </p:sp>
      <p:grpSp>
        <p:nvGrpSpPr>
          <p:cNvPr id="2" name="Group 2"/>
          <p:cNvGrpSpPr>
            <a:grpSpLocks/>
          </p:cNvGrpSpPr>
          <p:nvPr/>
        </p:nvGrpSpPr>
        <p:grpSpPr bwMode="auto">
          <a:xfrm>
            <a:off x="2554288" y="1601788"/>
            <a:ext cx="6157912" cy="4797425"/>
            <a:chOff x="1609" y="1009"/>
            <a:chExt cx="3879" cy="3022"/>
          </a:xfrm>
        </p:grpSpPr>
        <p:pic>
          <p:nvPicPr>
            <p:cNvPr id="14345" name="Picture 3"/>
            <p:cNvPicPr>
              <a:picLocks noChangeAspect="1" noChangeArrowheads="1"/>
            </p:cNvPicPr>
            <p:nvPr/>
          </p:nvPicPr>
          <p:blipFill>
            <a:blip r:embed="rId3"/>
            <a:srcRect/>
            <a:stretch>
              <a:fillRect/>
            </a:stretch>
          </p:blipFill>
          <p:spPr bwMode="auto">
            <a:xfrm>
              <a:off x="1609" y="1009"/>
              <a:ext cx="3880" cy="3023"/>
            </a:xfrm>
            <a:prstGeom prst="rect">
              <a:avLst/>
            </a:prstGeom>
            <a:noFill/>
            <a:ln w="9525">
              <a:noFill/>
              <a:round/>
              <a:headEnd/>
              <a:tailEnd/>
            </a:ln>
          </p:spPr>
        </p:pic>
        <p:grpSp>
          <p:nvGrpSpPr>
            <p:cNvPr id="3" name="Group 4"/>
            <p:cNvGrpSpPr>
              <a:grpSpLocks/>
            </p:cNvGrpSpPr>
            <p:nvPr/>
          </p:nvGrpSpPr>
          <p:grpSpPr bwMode="auto">
            <a:xfrm>
              <a:off x="1875" y="2546"/>
              <a:ext cx="294" cy="460"/>
              <a:chOff x="1875" y="2546"/>
              <a:chExt cx="294" cy="460"/>
            </a:xfrm>
          </p:grpSpPr>
          <p:pic>
            <p:nvPicPr>
              <p:cNvPr id="14347" name="Picture 5"/>
              <p:cNvPicPr>
                <a:picLocks noChangeAspect="1" noChangeArrowheads="1"/>
              </p:cNvPicPr>
              <p:nvPr/>
            </p:nvPicPr>
            <p:blipFill>
              <a:blip r:embed="rId4"/>
              <a:srcRect l="16415" t="55557" r="-66833" b="41827"/>
              <a:stretch>
                <a:fillRect/>
              </a:stretch>
            </p:blipFill>
            <p:spPr bwMode="auto">
              <a:xfrm>
                <a:off x="1913" y="2546"/>
                <a:ext cx="214" cy="77"/>
              </a:xfrm>
              <a:prstGeom prst="rect">
                <a:avLst/>
              </a:prstGeom>
              <a:noFill/>
              <a:ln w="9525">
                <a:noFill/>
                <a:round/>
                <a:headEnd/>
                <a:tailEnd/>
              </a:ln>
            </p:spPr>
          </p:pic>
          <p:pic>
            <p:nvPicPr>
              <p:cNvPr id="14348" name="Picture 6"/>
              <p:cNvPicPr>
                <a:picLocks noChangeAspect="1" noChangeArrowheads="1"/>
              </p:cNvPicPr>
              <p:nvPr/>
            </p:nvPicPr>
            <p:blipFill>
              <a:blip r:embed="rId4"/>
              <a:srcRect l="16017" t="62105" r="-67435" b="35368"/>
              <a:stretch>
                <a:fillRect/>
              </a:stretch>
            </p:blipFill>
            <p:spPr bwMode="auto">
              <a:xfrm>
                <a:off x="1904" y="2742"/>
                <a:ext cx="255" cy="74"/>
              </a:xfrm>
              <a:prstGeom prst="rect">
                <a:avLst/>
              </a:prstGeom>
              <a:noFill/>
              <a:ln w="9525">
                <a:noFill/>
                <a:round/>
                <a:headEnd/>
                <a:tailEnd/>
              </a:ln>
            </p:spPr>
          </p:pic>
          <p:pic>
            <p:nvPicPr>
              <p:cNvPr id="14349" name="Picture 7"/>
              <p:cNvPicPr>
                <a:picLocks noChangeAspect="1" noChangeArrowheads="1"/>
              </p:cNvPicPr>
              <p:nvPr/>
            </p:nvPicPr>
            <p:blipFill>
              <a:blip r:embed="rId4"/>
              <a:srcRect l="15292" t="68657" r="-67682" b="28632"/>
              <a:stretch>
                <a:fillRect/>
              </a:stretch>
            </p:blipFill>
            <p:spPr bwMode="auto">
              <a:xfrm>
                <a:off x="1875" y="2929"/>
                <a:ext cx="295" cy="79"/>
              </a:xfrm>
              <a:prstGeom prst="rect">
                <a:avLst/>
              </a:prstGeom>
              <a:noFill/>
              <a:ln w="9525">
                <a:noFill/>
                <a:round/>
                <a:headEnd/>
                <a:tailEnd/>
              </a:ln>
            </p:spPr>
          </p:pic>
        </p:grpSp>
      </p:grpSp>
      <p:sp>
        <p:nvSpPr>
          <p:cNvPr id="14341" name="Text Box 8"/>
          <p:cNvSpPr txBox="1">
            <a:spLocks noChangeArrowheads="1"/>
          </p:cNvSpPr>
          <p:nvPr/>
        </p:nvSpPr>
        <p:spPr bwMode="auto">
          <a:xfrm>
            <a:off x="238125" y="2143125"/>
            <a:ext cx="2297113" cy="635000"/>
          </a:xfrm>
          <a:prstGeom prst="rect">
            <a:avLst/>
          </a:prstGeom>
          <a:noFill/>
          <a:ln w="9525">
            <a:noFill/>
            <a:round/>
            <a:headEnd/>
            <a:tailEnd/>
          </a:ln>
        </p:spPr>
        <p:txBody>
          <a:bodyPr lIns="90000" tIns="46800" rIns="90000" bIns="46800">
            <a:spAutoFit/>
          </a:bodyPr>
          <a:lstStyle/>
          <a:p>
            <a:pPr>
              <a:lnSpc>
                <a:spcPct val="85000"/>
              </a:lnSpc>
              <a:buClr>
                <a:srgbClr val="FF99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tx1"/>
                </a:solidFill>
                <a:latin typeface="Arial" charset="0"/>
              </a:rPr>
              <a:t>The timing of the forecast can be made faster or slower</a:t>
            </a:r>
          </a:p>
        </p:txBody>
      </p:sp>
      <p:sp>
        <p:nvSpPr>
          <p:cNvPr id="14342" name="Text Box 9"/>
          <p:cNvSpPr txBox="1">
            <a:spLocks noChangeArrowheads="1"/>
          </p:cNvSpPr>
          <p:nvPr/>
        </p:nvSpPr>
        <p:spPr bwMode="auto">
          <a:xfrm>
            <a:off x="228600" y="3594100"/>
            <a:ext cx="2322513" cy="996950"/>
          </a:xfrm>
          <a:prstGeom prst="rect">
            <a:avLst/>
          </a:prstGeom>
          <a:noFill/>
          <a:ln w="9525">
            <a:noFill/>
            <a:round/>
            <a:headEnd/>
            <a:tailEnd/>
          </a:ln>
        </p:spPr>
        <p:txBody>
          <a:bodyPr lIns="90000" tIns="46800" rIns="90000" bIns="46800">
            <a:spAutoFit/>
          </a:bodyPr>
          <a:lstStyle/>
          <a:p>
            <a:pPr>
              <a:lnSpc>
                <a:spcPct val="85000"/>
              </a:lnSpc>
              <a:buClr>
                <a:srgbClr val="FF99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tx1"/>
                </a:solidFill>
                <a:latin typeface="Arial" charset="0"/>
              </a:rPr>
              <a:t>This is done by blending progressive amounts of future or previous hours’ forecast into the selected hour’s forecast</a:t>
            </a:r>
          </a:p>
        </p:txBody>
      </p:sp>
      <p:sp>
        <p:nvSpPr>
          <p:cNvPr id="14343" name="Text Box 10"/>
          <p:cNvSpPr txBox="1">
            <a:spLocks noChangeArrowheads="1"/>
          </p:cNvSpPr>
          <p:nvPr/>
        </p:nvSpPr>
        <p:spPr bwMode="auto">
          <a:xfrm>
            <a:off x="152400" y="5410200"/>
            <a:ext cx="2363788" cy="815975"/>
          </a:xfrm>
          <a:prstGeom prst="rect">
            <a:avLst/>
          </a:prstGeom>
          <a:noFill/>
          <a:ln w="9525">
            <a:noFill/>
            <a:round/>
            <a:headEnd/>
            <a:tailEnd/>
          </a:ln>
        </p:spPr>
        <p:txBody>
          <a:bodyPr lIns="90000" tIns="46800" rIns="90000" bIns="46800">
            <a:spAutoFit/>
          </a:bodyPr>
          <a:lstStyle/>
          <a:p>
            <a:pPr>
              <a:lnSpc>
                <a:spcPct val="85000"/>
              </a:lnSpc>
              <a:buClr>
                <a:srgbClr val="FF99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tx1"/>
                </a:solidFill>
                <a:latin typeface="Arial" charset="0"/>
              </a:rPr>
              <a:t>Forecaster selects the amount of temporal shift, and the blending magnitude</a:t>
            </a:r>
          </a:p>
        </p:txBody>
      </p:sp>
      <p:sp>
        <p:nvSpPr>
          <p:cNvPr id="14344" name="AutoShape 11"/>
          <p:cNvSpPr>
            <a:spLocks noChangeArrowheads="1"/>
          </p:cNvSpPr>
          <p:nvPr/>
        </p:nvSpPr>
        <p:spPr bwMode="auto">
          <a:xfrm rot="10800000">
            <a:off x="1476375" y="6024563"/>
            <a:ext cx="2438400" cy="152400"/>
          </a:xfrm>
          <a:prstGeom prst="leftArrow">
            <a:avLst>
              <a:gd name="adj1" fmla="val 50000"/>
              <a:gd name="adj2" fmla="val 400000"/>
            </a:avLst>
          </a:prstGeom>
          <a:solidFill>
            <a:srgbClr val="FFE881"/>
          </a:solidFill>
          <a:ln w="9360">
            <a:solidFill>
              <a:srgbClr val="5F5F5F"/>
            </a:solidFill>
            <a:miter lim="800000"/>
            <a:headEnd/>
            <a:tailEnd/>
          </a:ln>
        </p:spPr>
        <p:txBody>
          <a:bodyPr wrap="none" anchor="ctr"/>
          <a:lstStyle/>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914400"/>
            <a:ext cx="9144000" cy="533400"/>
          </a:xfrm>
        </p:spPr>
        <p:txBody>
          <a:bodyPr/>
          <a:lstStyle/>
          <a:p>
            <a:pPr algn="ctr" eaLnBrk="1" hangingPunct="1"/>
            <a:r>
              <a:rPr lang="en-US" sz="3200" dirty="0" smtClean="0"/>
              <a:t>3-Dimensional Displays</a:t>
            </a:r>
          </a:p>
        </p:txBody>
      </p:sp>
      <p:pic>
        <p:nvPicPr>
          <p:cNvPr id="16387" name="Picture 3" descr="gtg_3d_iso_2"/>
          <p:cNvPicPr>
            <a:picLocks noChangeAspect="1" noChangeArrowheads="1"/>
          </p:cNvPicPr>
          <p:nvPr/>
        </p:nvPicPr>
        <p:blipFill>
          <a:blip r:embed="rId2"/>
          <a:srcRect/>
          <a:stretch>
            <a:fillRect/>
          </a:stretch>
        </p:blipFill>
        <p:spPr bwMode="auto">
          <a:xfrm>
            <a:off x="2941638" y="1676400"/>
            <a:ext cx="6080125" cy="4800600"/>
          </a:xfrm>
          <a:prstGeom prst="rect">
            <a:avLst/>
          </a:prstGeom>
          <a:noFill/>
          <a:ln w="9525">
            <a:noFill/>
            <a:miter lim="800000"/>
            <a:headEnd/>
            <a:tailEnd/>
          </a:ln>
        </p:spPr>
      </p:pic>
      <p:sp>
        <p:nvSpPr>
          <p:cNvPr id="37892" name="Text Box 4"/>
          <p:cNvSpPr txBox="1">
            <a:spLocks noChangeArrowheads="1"/>
          </p:cNvSpPr>
          <p:nvPr/>
        </p:nvSpPr>
        <p:spPr bwMode="auto">
          <a:xfrm>
            <a:off x="152400" y="2174875"/>
            <a:ext cx="2722563" cy="3144838"/>
          </a:xfrm>
          <a:prstGeom prst="rect">
            <a:avLst/>
          </a:prstGeom>
          <a:noFill/>
          <a:ln w="9525" algn="ctr">
            <a:noFill/>
            <a:miter lim="800000"/>
            <a:headEnd/>
            <a:tailEnd/>
          </a:ln>
          <a:effectLst/>
        </p:spPr>
        <p:txBody>
          <a:bodyPr>
            <a:spAutoFit/>
          </a:bodyPr>
          <a:lstStyle/>
          <a:p>
            <a:pPr>
              <a:lnSpc>
                <a:spcPct val="85000"/>
              </a:lnSpc>
              <a:spcBef>
                <a:spcPct val="50000"/>
              </a:spcBef>
              <a:buClrTx/>
              <a:buSzTx/>
              <a:buFontTx/>
              <a:buNone/>
              <a:defRPr/>
            </a:pPr>
            <a:r>
              <a:rPr lang="en-US" sz="1800" b="1" dirty="0">
                <a:solidFill>
                  <a:srgbClr val="FFE881"/>
                </a:solidFill>
                <a:effectLst>
                  <a:outerShdw blurRad="38100" dist="38100" dir="2700000" algn="tl">
                    <a:srgbClr val="C0C0C0"/>
                  </a:outerShdw>
                </a:effectLst>
              </a:rPr>
              <a:t> </a:t>
            </a:r>
          </a:p>
          <a:p>
            <a:pPr>
              <a:lnSpc>
                <a:spcPct val="85000"/>
              </a:lnSpc>
              <a:spcBef>
                <a:spcPct val="50000"/>
              </a:spcBef>
              <a:buClrTx/>
              <a:buSzTx/>
              <a:buFontTx/>
              <a:buChar char="•"/>
              <a:defRPr/>
            </a:pPr>
            <a:r>
              <a:rPr lang="en-US" sz="1800" b="1" dirty="0">
                <a:solidFill>
                  <a:schemeClr val="tx1"/>
                </a:solidFill>
              </a:rPr>
              <a:t> </a:t>
            </a:r>
            <a:r>
              <a:rPr lang="en-US" sz="1400" b="1" dirty="0">
                <a:solidFill>
                  <a:schemeClr val="tx1"/>
                </a:solidFill>
                <a:latin typeface="Arial" charset="0"/>
              </a:rPr>
              <a:t>IC4D can display forecast data in 3 dimensions</a:t>
            </a:r>
          </a:p>
          <a:p>
            <a:pPr>
              <a:lnSpc>
                <a:spcPct val="85000"/>
              </a:lnSpc>
              <a:spcBef>
                <a:spcPct val="50000"/>
              </a:spcBef>
              <a:buClrTx/>
              <a:buSzTx/>
              <a:buFontTx/>
              <a:buChar char="•"/>
              <a:defRPr/>
            </a:pPr>
            <a:endParaRPr lang="en-US" sz="1400" b="1" dirty="0">
              <a:solidFill>
                <a:schemeClr val="tx1"/>
              </a:solidFill>
              <a:latin typeface="Arial" charset="0"/>
            </a:endParaRPr>
          </a:p>
          <a:p>
            <a:pPr>
              <a:lnSpc>
                <a:spcPct val="85000"/>
              </a:lnSpc>
              <a:spcBef>
                <a:spcPct val="50000"/>
              </a:spcBef>
              <a:buClrTx/>
              <a:buSzTx/>
              <a:buFontTx/>
              <a:buChar char="•"/>
              <a:defRPr/>
            </a:pPr>
            <a:endParaRPr lang="en-US" sz="1400" b="1" dirty="0">
              <a:solidFill>
                <a:schemeClr val="tx1"/>
              </a:solidFill>
              <a:latin typeface="Arial" charset="0"/>
            </a:endParaRPr>
          </a:p>
          <a:p>
            <a:pPr>
              <a:lnSpc>
                <a:spcPct val="85000"/>
              </a:lnSpc>
              <a:spcBef>
                <a:spcPct val="50000"/>
              </a:spcBef>
              <a:buClrTx/>
              <a:buSzTx/>
              <a:buFontTx/>
              <a:buChar char="•"/>
              <a:defRPr/>
            </a:pPr>
            <a:r>
              <a:rPr lang="en-US" sz="1400" b="1" dirty="0">
                <a:solidFill>
                  <a:schemeClr val="tx1"/>
                </a:solidFill>
                <a:latin typeface="Arial" charset="0"/>
              </a:rPr>
              <a:t> A variety of visualization tools are built into the software</a:t>
            </a:r>
          </a:p>
          <a:p>
            <a:pPr>
              <a:lnSpc>
                <a:spcPct val="85000"/>
              </a:lnSpc>
              <a:spcBef>
                <a:spcPct val="50000"/>
              </a:spcBef>
              <a:buClrTx/>
              <a:buSzTx/>
              <a:buFontTx/>
              <a:buChar char="•"/>
              <a:defRPr/>
            </a:pPr>
            <a:endParaRPr lang="en-US" sz="1400" b="1" dirty="0">
              <a:solidFill>
                <a:schemeClr val="tx1"/>
              </a:solidFill>
              <a:latin typeface="Arial" charset="0"/>
            </a:endParaRPr>
          </a:p>
          <a:p>
            <a:pPr>
              <a:lnSpc>
                <a:spcPct val="85000"/>
              </a:lnSpc>
              <a:spcBef>
                <a:spcPct val="50000"/>
              </a:spcBef>
              <a:buClrTx/>
              <a:buSzTx/>
              <a:buFontTx/>
              <a:buChar char="•"/>
              <a:defRPr/>
            </a:pPr>
            <a:endParaRPr lang="en-US" sz="1400" b="1" dirty="0">
              <a:solidFill>
                <a:schemeClr val="tx1"/>
              </a:solidFill>
              <a:latin typeface="Arial" charset="0"/>
            </a:endParaRPr>
          </a:p>
          <a:p>
            <a:pPr>
              <a:lnSpc>
                <a:spcPct val="85000"/>
              </a:lnSpc>
              <a:spcBef>
                <a:spcPct val="50000"/>
              </a:spcBef>
              <a:buClrTx/>
              <a:buSzTx/>
              <a:buFontTx/>
              <a:buChar char="•"/>
              <a:defRPr/>
            </a:pPr>
            <a:r>
              <a:rPr lang="en-US" sz="1400" b="1" dirty="0">
                <a:solidFill>
                  <a:schemeClr val="tx1"/>
                </a:solidFill>
                <a:latin typeface="Arial" charset="0"/>
              </a:rPr>
              <a:t> Iso-surfaces are one example</a:t>
            </a:r>
          </a:p>
        </p:txBody>
      </p:sp>
      <p:sp>
        <p:nvSpPr>
          <p:cNvPr id="5" name="Slide Number Placeholder 4"/>
          <p:cNvSpPr>
            <a:spLocks noGrp="1"/>
          </p:cNvSpPr>
          <p:nvPr>
            <p:ph type="sldNum" sz="quarter" idx="12"/>
          </p:nvPr>
        </p:nvSpPr>
        <p:spPr/>
        <p:txBody>
          <a:bodyPr/>
          <a:lstStyle/>
          <a:p>
            <a:fld id="{BD83989D-78EC-406A-9952-933610A814D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80288"/>
          </a:xfrm>
        </p:spPr>
        <p:txBody>
          <a:bodyPr>
            <a:normAutofit fontScale="90000"/>
          </a:bodyPr>
          <a:lstStyle/>
          <a:p>
            <a:r>
              <a:rPr lang="en-US" dirty="0" smtClean="0"/>
              <a:t>Integration with WFO Operations</a:t>
            </a:r>
            <a:endParaRPr lang="en-US" dirty="0"/>
          </a:p>
        </p:txBody>
      </p:sp>
      <p:sp>
        <p:nvSpPr>
          <p:cNvPr id="3" name="Content Placeholder 2"/>
          <p:cNvSpPr>
            <a:spLocks noGrp="1"/>
          </p:cNvSpPr>
          <p:nvPr>
            <p:ph idx="1"/>
          </p:nvPr>
        </p:nvSpPr>
        <p:spPr/>
        <p:txBody>
          <a:bodyPr/>
          <a:lstStyle/>
          <a:p>
            <a:pPr>
              <a:lnSpc>
                <a:spcPts val="3463"/>
              </a:lnSpc>
              <a:spcBef>
                <a:spcPts val="6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u="sng" dirty="0" smtClean="0">
                <a:solidFill>
                  <a:schemeClr val="accent4"/>
                </a:solidFill>
              </a:rPr>
              <a:t>AAWU to WFO</a:t>
            </a:r>
            <a:r>
              <a:rPr lang="en-GB" sz="2800" b="1" dirty="0" smtClean="0">
                <a:solidFill>
                  <a:schemeClr val="accent4"/>
                </a:solidFill>
              </a:rPr>
              <a:t>				</a:t>
            </a:r>
            <a:r>
              <a:rPr lang="en-GB" sz="2800" b="1" u="sng" dirty="0" smtClean="0">
                <a:solidFill>
                  <a:schemeClr val="accent4"/>
                </a:solidFill>
              </a:rPr>
              <a:t>WFO to AAWU       </a:t>
            </a:r>
          </a:p>
          <a:p>
            <a:pPr>
              <a:lnSpc>
                <a:spcPct val="134000"/>
              </a:lnSpc>
              <a:spcBef>
                <a:spcPts val="6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Freezing level				Surface winds (NDFD)</a:t>
            </a:r>
          </a:p>
          <a:p>
            <a:pPr>
              <a:lnSpc>
                <a:spcPct val="134000"/>
              </a:lnSpc>
              <a:spcBef>
                <a:spcPts val="6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Ceiling Heights				Sensible weather</a:t>
            </a:r>
          </a:p>
          <a:p>
            <a:pPr>
              <a:lnSpc>
                <a:spcPct val="134000"/>
              </a:lnSpc>
              <a:spcBef>
                <a:spcPts val="6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Visibility				     		Graphical Haz. Grids</a:t>
            </a:r>
          </a:p>
          <a:p>
            <a:pPr>
              <a:lnSpc>
                <a:spcPct val="134000"/>
              </a:lnSpc>
              <a:spcBef>
                <a:spcPts val="6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LLWS/Winds Aloft</a:t>
            </a:r>
          </a:p>
          <a:p>
            <a:pPr>
              <a:lnSpc>
                <a:spcPct val="134000"/>
              </a:lnSpc>
              <a:spcBef>
                <a:spcPts val="6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MSLP</a:t>
            </a:r>
          </a:p>
          <a:p>
            <a:pPr>
              <a:lnSpc>
                <a:spcPct val="134000"/>
              </a:lnSpc>
              <a:spcBef>
                <a:spcPts val="6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Sky Cover</a:t>
            </a:r>
          </a:p>
          <a:p>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Site Specific TAF Amendment Criteria (SSTAC)</a:t>
            </a:r>
          </a:p>
          <a:p>
            <a:endParaRPr lang="en-US" dirty="0" smtClean="0"/>
          </a:p>
          <a:p>
            <a:r>
              <a:rPr lang="en-US" dirty="0" smtClean="0"/>
              <a:t>Alaska IC4D Update</a:t>
            </a:r>
          </a:p>
          <a:p>
            <a:pPr>
              <a:buNone/>
            </a:pPr>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r>
              <a:rPr lang="en-GB" sz="2400" b="1" dirty="0" smtClean="0"/>
              <a:t>Initial IC4D software arrived at AAWU Aug 2007</a:t>
            </a:r>
          </a:p>
          <a:p>
            <a:r>
              <a:rPr lang="en-GB" sz="2400" b="1" dirty="0" smtClean="0"/>
              <a:t>Contract  IT position filled in Sept 2007</a:t>
            </a:r>
          </a:p>
          <a:p>
            <a:r>
              <a:rPr lang="en-GB" sz="2400" b="1" dirty="0" smtClean="0"/>
              <a:t>TDM &amp; IT began software enhancements Sept 2007</a:t>
            </a:r>
          </a:p>
          <a:p>
            <a:r>
              <a:rPr lang="en-GB" sz="2400" b="1" dirty="0" smtClean="0"/>
              <a:t>Phase I of implementation completed in Dec 2007</a:t>
            </a:r>
          </a:p>
          <a:p>
            <a:r>
              <a:rPr lang="en-GB" sz="2400" b="1" dirty="0" smtClean="0"/>
              <a:t>Phase II completed May 2008</a:t>
            </a:r>
          </a:p>
          <a:p>
            <a:r>
              <a:rPr lang="en-GB" sz="2400" b="1" dirty="0" smtClean="0"/>
              <a:t>Fully Operational for AAWU forecasters by Jan 2010?</a:t>
            </a:r>
          </a:p>
          <a:p>
            <a:r>
              <a:rPr lang="en-GB" sz="2400" b="1" dirty="0" smtClean="0"/>
              <a:t>Begin integration with WFOs</a:t>
            </a:r>
          </a:p>
          <a:p>
            <a:r>
              <a:rPr lang="en-GB" sz="2400" b="1" dirty="0" smtClean="0"/>
              <a:t>Fully JPDO-4D Cube (Next GEN) status by 2013?</a:t>
            </a:r>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20</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Site Specific TAF Amendment Criteria</a:t>
            </a:r>
            <a:endParaRPr lang="en-US" sz="4000" dirty="0"/>
          </a:p>
        </p:txBody>
      </p:sp>
      <p:sp>
        <p:nvSpPr>
          <p:cNvPr id="3" name="Content Placeholder 2"/>
          <p:cNvSpPr>
            <a:spLocks noGrp="1"/>
          </p:cNvSpPr>
          <p:nvPr>
            <p:ph idx="1"/>
          </p:nvPr>
        </p:nvSpPr>
        <p:spPr/>
        <p:txBody>
          <a:bodyPr/>
          <a:lstStyle/>
          <a:p>
            <a:r>
              <a:rPr lang="en-US" dirty="0" smtClean="0"/>
              <a:t>Three Important Concepts</a:t>
            </a:r>
          </a:p>
          <a:p>
            <a:pPr lvl="1"/>
            <a:r>
              <a:rPr lang="en-US" dirty="0" smtClean="0"/>
              <a:t>Ceiling and visibility tailored to meet specific airport requirements</a:t>
            </a:r>
          </a:p>
          <a:p>
            <a:pPr lvl="1"/>
            <a:r>
              <a:rPr lang="en-US" dirty="0" smtClean="0"/>
              <a:t>Ceiling and visibility grouped together into </a:t>
            </a:r>
            <a:r>
              <a:rPr lang="en-US" b="1" i="1" dirty="0" smtClean="0"/>
              <a:t>categories</a:t>
            </a:r>
            <a:r>
              <a:rPr lang="en-US" dirty="0" smtClean="0"/>
              <a:t> to match FAA regulatory requirements</a:t>
            </a:r>
          </a:p>
          <a:p>
            <a:pPr lvl="1"/>
            <a:r>
              <a:rPr lang="en-US" dirty="0" smtClean="0"/>
              <a:t>TEMPO groups checked immediately against METARs alerting forecasters of resulting customer impacts</a:t>
            </a:r>
          </a:p>
          <a:p>
            <a:pPr lvl="1"/>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SSTAC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Standard NWSI 10-813 amendment criteria assumes all airports have the same thresholds:</a:t>
            </a:r>
          </a:p>
          <a:p>
            <a:pPr lvl="1"/>
            <a:r>
              <a:rPr lang="en-US" dirty="0" smtClean="0"/>
              <a:t>Airfield Mins: 200’ – 1/2SM</a:t>
            </a:r>
          </a:p>
          <a:p>
            <a:pPr lvl="1"/>
            <a:r>
              <a:rPr lang="en-US" dirty="0" smtClean="0"/>
              <a:t>Alternate Mins: 600’ – 2SM (precision approach)</a:t>
            </a:r>
          </a:p>
          <a:p>
            <a:r>
              <a:rPr lang="en-US" dirty="0" smtClean="0"/>
              <a:t>SSTAC amendment criteria allows airport specific thresholds to be used, for example:</a:t>
            </a:r>
          </a:p>
          <a:p>
            <a:pPr lvl="1"/>
            <a:r>
              <a:rPr lang="en-US" dirty="0" smtClean="0"/>
              <a:t>Airfield Mins: 400’ – 1SM</a:t>
            </a:r>
          </a:p>
          <a:p>
            <a:pPr lvl="1"/>
            <a:r>
              <a:rPr lang="en-US" dirty="0" smtClean="0"/>
              <a:t>Alternate Mins: 800’ – 2SM (non-precision approach)</a:t>
            </a:r>
          </a:p>
          <a:p>
            <a:endParaRPr lang="en-US" dirty="0" smtClean="0"/>
          </a:p>
          <a:p>
            <a:r>
              <a:rPr lang="en-US" b="1" dirty="0" smtClean="0">
                <a:solidFill>
                  <a:srgbClr val="FF9201"/>
                </a:solidFill>
              </a:rPr>
              <a:t>RESULT: Better customer service via meaningful amendments</a:t>
            </a:r>
          </a:p>
          <a:p>
            <a:pPr lvl="1"/>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en-US" sz="3600" dirty="0" smtClean="0"/>
              <a:t>Categories = Lowest Controlling Element</a:t>
            </a:r>
            <a:endParaRPr lang="en-US" sz="3600"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a:buNone/>
              <a:defRPr/>
            </a:pPr>
            <a:r>
              <a:rPr lang="en-US" sz="2800" dirty="0" smtClean="0"/>
              <a:t>Using SSTAC, the lowest element is considered “controlling” for amendment purposes.  </a:t>
            </a:r>
          </a:p>
          <a:p>
            <a:pPr>
              <a:defRPr/>
            </a:pPr>
            <a:r>
              <a:rPr lang="en-US" sz="2800" dirty="0" smtClean="0"/>
              <a:t>Example:</a:t>
            </a:r>
          </a:p>
          <a:p>
            <a:pPr>
              <a:buNone/>
              <a:defRPr/>
            </a:pPr>
            <a:r>
              <a:rPr lang="en-US" sz="2800" dirty="0" smtClean="0"/>
              <a:t>        Airfield minimums 200’ – 1/2SM</a:t>
            </a:r>
          </a:p>
          <a:p>
            <a:pPr>
              <a:buNone/>
              <a:defRPr/>
            </a:pPr>
            <a:r>
              <a:rPr lang="en-US" sz="2800" dirty="0" smtClean="0"/>
              <a:t>        TAF and metar both 100’ – 1/4SM </a:t>
            </a:r>
          </a:p>
          <a:p>
            <a:pPr>
              <a:buNone/>
              <a:defRPr/>
            </a:pPr>
            <a:endParaRPr lang="en-US" sz="2800" dirty="0" smtClean="0"/>
          </a:p>
          <a:p>
            <a:pPr>
              <a:buNone/>
              <a:defRPr/>
            </a:pPr>
            <a:r>
              <a:rPr lang="en-US" sz="2800" dirty="0" smtClean="0"/>
              <a:t>Special increases ceiling to 300’ visibility remains the same</a:t>
            </a:r>
          </a:p>
          <a:p>
            <a:pPr>
              <a:buNone/>
              <a:defRPr/>
            </a:pPr>
            <a:r>
              <a:rPr lang="en-US" sz="2800" dirty="0" smtClean="0"/>
              <a:t>     </a:t>
            </a:r>
            <a:r>
              <a:rPr lang="en-US" sz="2800" i="1" dirty="0" smtClean="0">
                <a:effectLst>
                  <a:outerShdw blurRad="38100" dist="38100" dir="2700000" algn="tl">
                    <a:srgbClr val="000000">
                      <a:alpha val="43137"/>
                    </a:srgbClr>
                  </a:outerShdw>
                </a:effectLst>
              </a:rPr>
              <a:t>Current version of AVNFPS</a:t>
            </a:r>
            <a:r>
              <a:rPr lang="en-US" sz="2800" dirty="0" smtClean="0"/>
              <a:t> – Alert for ceiling amendment.  Forecaster prompted to amend.</a:t>
            </a:r>
          </a:p>
          <a:p>
            <a:pPr>
              <a:buNone/>
              <a:defRPr/>
            </a:pPr>
            <a:r>
              <a:rPr lang="en-US" sz="2800" dirty="0" smtClean="0"/>
              <a:t>     </a:t>
            </a:r>
            <a:r>
              <a:rPr lang="en-US" sz="2800" i="1" dirty="0" smtClean="0">
                <a:effectLst>
                  <a:outerShdw blurRad="38100" dist="38100" dir="2700000" algn="tl">
                    <a:srgbClr val="000000">
                      <a:alpha val="43137"/>
                    </a:srgbClr>
                  </a:outerShdw>
                </a:effectLst>
              </a:rPr>
              <a:t>SSTAC  version of AVNFPS </a:t>
            </a:r>
            <a:r>
              <a:rPr lang="en-US" sz="2800" dirty="0" smtClean="0"/>
              <a:t>– No out of category alert.  No forecaster action required because visibility is the lowest “controlling element”</a:t>
            </a:r>
          </a:p>
          <a:p>
            <a:pPr>
              <a:buNone/>
              <a:defRPr/>
            </a:pPr>
            <a:endParaRPr lang="en-US" sz="2800" b="1" dirty="0" smtClean="0">
              <a:solidFill>
                <a:srgbClr val="FF9201"/>
              </a:solidFill>
            </a:endParaRPr>
          </a:p>
          <a:p>
            <a:pPr>
              <a:buNone/>
              <a:defRPr/>
            </a:pPr>
            <a:r>
              <a:rPr lang="en-US" sz="2800" b="1" dirty="0" smtClean="0">
                <a:solidFill>
                  <a:srgbClr val="FF9201"/>
                </a:solidFill>
              </a:rPr>
              <a:t>RESULT : Eliminated non-essential amendment, saving valuable forecaster time</a:t>
            </a:r>
          </a:p>
          <a:p>
            <a:pPr>
              <a:buNone/>
            </a:pPr>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TEMPO Monitoring</a:t>
            </a:r>
            <a:endParaRPr lang="en-US" dirty="0"/>
          </a:p>
        </p:txBody>
      </p:sp>
      <p:sp>
        <p:nvSpPr>
          <p:cNvPr id="3" name="Content Placeholder 2"/>
          <p:cNvSpPr>
            <a:spLocks noGrp="1"/>
          </p:cNvSpPr>
          <p:nvPr>
            <p:ph idx="1"/>
          </p:nvPr>
        </p:nvSpPr>
        <p:spPr/>
        <p:txBody>
          <a:bodyPr/>
          <a:lstStyle/>
          <a:p>
            <a:r>
              <a:rPr lang="en-US" dirty="0" smtClean="0"/>
              <a:t>Immediate notification to non-verify flight planning restriction(s) imposed by the TAF</a:t>
            </a:r>
          </a:p>
          <a:p>
            <a:r>
              <a:rPr lang="en-US" dirty="0" smtClean="0"/>
              <a:t>Better situational awareness alerting</a:t>
            </a:r>
          </a:p>
          <a:p>
            <a:r>
              <a:rPr lang="en-US" dirty="0" smtClean="0"/>
              <a:t>Reduction in the overuse of TEMPO groups</a:t>
            </a:r>
          </a:p>
          <a:p>
            <a:r>
              <a:rPr lang="en-US" dirty="0" smtClean="0"/>
              <a:t>Quicker reaction to customers needs through timely amendments reducing costs and possible flight delays</a:t>
            </a:r>
          </a:p>
        </p:txBody>
      </p:sp>
      <p:sp>
        <p:nvSpPr>
          <p:cNvPr id="4" name="Slide Number Placeholder 3"/>
          <p:cNvSpPr>
            <a:spLocks noGrp="1"/>
          </p:cNvSpPr>
          <p:nvPr>
            <p:ph type="sldNum" sz="quarter" idx="12"/>
          </p:nvPr>
        </p:nvSpPr>
        <p:spPr/>
        <p:txBody>
          <a:bodyPr/>
          <a:lstStyle/>
          <a:p>
            <a:fld id="{BD83989D-78EC-406A-9952-933610A814D5}"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p:nvPr>
        </p:nvGraphicFramePr>
        <p:xfrm>
          <a:off x="152400" y="1905000"/>
          <a:ext cx="8761412" cy="4382969"/>
        </p:xfrm>
        <a:graphic>
          <a:graphicData uri="http://schemas.openxmlformats.org/presentationml/2006/ole">
            <p:oleObj spid="_x0000_s1026" name="Worksheet" r:id="rId4" imgW="9201150" imgH="4533900" progId="Excel.Sheet.8">
              <p:embed/>
            </p:oleObj>
          </a:graphicData>
        </a:graphic>
      </p:graphicFrame>
      <p:sp>
        <p:nvSpPr>
          <p:cNvPr id="1027" name="Rectangle 3"/>
          <p:cNvSpPr>
            <a:spLocks noChangeArrowheads="1"/>
          </p:cNvSpPr>
          <p:nvPr/>
        </p:nvSpPr>
        <p:spPr bwMode="auto">
          <a:xfrm>
            <a:off x="228600" y="838200"/>
            <a:ext cx="8610600" cy="1066800"/>
          </a:xfrm>
          <a:prstGeom prst="rect">
            <a:avLst/>
          </a:prstGeom>
          <a:solidFill>
            <a:srgbClr val="336699"/>
          </a:solidFill>
          <a:ln w="28575">
            <a:solidFill>
              <a:schemeClr val="tx1"/>
            </a:solidFill>
            <a:miter lim="800000"/>
            <a:headEnd/>
            <a:tailEnd/>
          </a:ln>
        </p:spPr>
        <p:txBody>
          <a:bodyPr wrap="none" anchor="ctr"/>
          <a:lstStyle/>
          <a:p>
            <a:pPr algn="ctr"/>
            <a:r>
              <a:rPr lang="en-US" dirty="0" smtClean="0"/>
              <a:t>Total Amendments For All Sites – WFO Fairbanks</a:t>
            </a:r>
            <a:endParaRPr lang="en-US" sz="2600" i="1" dirty="0" smtClean="0">
              <a:solidFill>
                <a:srgbClr val="FFC000"/>
              </a:solidFill>
            </a:endParaRPr>
          </a:p>
          <a:p>
            <a:pPr algn="ctr"/>
            <a:r>
              <a:rPr lang="en-US" dirty="0" smtClean="0"/>
              <a:t>Old vs. SSTAC</a:t>
            </a:r>
          </a:p>
          <a:p>
            <a:pPr algn="ctr"/>
            <a:r>
              <a:rPr lang="en-US" sz="2400" i="1" dirty="0" smtClean="0">
                <a:solidFill>
                  <a:srgbClr val="FFC000"/>
                </a:solidFill>
              </a:rPr>
              <a:t>Average % DECREASE for all Months = 23%</a:t>
            </a:r>
            <a:endParaRPr lang="en-US" sz="1600" dirty="0" smtClean="0"/>
          </a:p>
        </p:txBody>
      </p:sp>
      <p:sp>
        <p:nvSpPr>
          <p:cNvPr id="4" name="TextBox 3"/>
          <p:cNvSpPr txBox="1"/>
          <p:nvPr/>
        </p:nvSpPr>
        <p:spPr>
          <a:xfrm>
            <a:off x="304800" y="6324600"/>
            <a:ext cx="8458200" cy="523220"/>
          </a:xfrm>
          <a:prstGeom prst="rect">
            <a:avLst/>
          </a:prstGeom>
          <a:noFill/>
        </p:spPr>
        <p:txBody>
          <a:bodyPr wrap="square" rtlCol="0">
            <a:spAutoFit/>
          </a:bodyPr>
          <a:lstStyle/>
          <a:p>
            <a:pPr>
              <a:spcBef>
                <a:spcPct val="0"/>
              </a:spcBef>
            </a:pPr>
            <a:r>
              <a:rPr lang="en-US" sz="1400" dirty="0" smtClean="0">
                <a:latin typeface="Times New Roman" pitchFamily="-64" charset="0"/>
              </a:rPr>
              <a:t>Old averages are from 2003 through April 2006.  SSTAC averages are between May 2006 when the program was implemented through May 2008</a:t>
            </a:r>
          </a:p>
        </p:txBody>
      </p:sp>
      <p:sp>
        <p:nvSpPr>
          <p:cNvPr id="5" name="Slide Number Placeholder 4"/>
          <p:cNvSpPr>
            <a:spLocks noGrp="1"/>
          </p:cNvSpPr>
          <p:nvPr>
            <p:ph type="sldNum" sz="quarter" idx="12"/>
          </p:nvPr>
        </p:nvSpPr>
        <p:spPr/>
        <p:txBody>
          <a:bodyPr/>
          <a:lstStyle/>
          <a:p>
            <a:pPr>
              <a:defRPr/>
            </a:pPr>
            <a:fld id="{1C125DC6-A9B8-4C3D-8795-3B01F0A6427F}" type="slidenum">
              <a:rPr lang="en-US" smtClean="0"/>
              <a:pPr>
                <a:defRPr/>
              </a:pPr>
              <a:t>7</a:t>
            </a:fld>
            <a:endParaRPr lang="en-US" dirty="0"/>
          </a:p>
        </p:txBody>
      </p:sp>
    </p:spTree>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r>
              <a:rPr lang="en-US" dirty="0" smtClean="0"/>
              <a:t>Customer Feedback</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a:lnSpc>
                <a:spcPct val="90000"/>
              </a:lnSpc>
              <a:defRPr/>
            </a:pPr>
            <a:r>
              <a:rPr lang="en-US" u="sng" dirty="0" smtClean="0"/>
              <a:t>Evert’s Air Cargo</a:t>
            </a:r>
            <a:r>
              <a:rPr lang="en-US" dirty="0" smtClean="0"/>
              <a:t> – “Terminal forecast amendments are more responsive now than in the past.  As a result, flight delays have been reduced.” -- </a:t>
            </a:r>
            <a:r>
              <a:rPr lang="en-US" i="1" dirty="0" smtClean="0">
                <a:effectLst>
                  <a:outerShdw blurRad="38100" dist="38100" dir="2700000" algn="tl">
                    <a:srgbClr val="FFFFFF"/>
                  </a:outerShdw>
                </a:effectLst>
              </a:rPr>
              <a:t>Don Heckert, Director of Operations </a:t>
            </a:r>
          </a:p>
          <a:p>
            <a:pPr>
              <a:lnSpc>
                <a:spcPct val="90000"/>
              </a:lnSpc>
              <a:defRPr/>
            </a:pPr>
            <a:r>
              <a:rPr lang="en-US" u="sng" dirty="0" smtClean="0"/>
              <a:t>Warbelow’s Air Venture</a:t>
            </a:r>
            <a:r>
              <a:rPr lang="en-US" dirty="0" smtClean="0"/>
              <a:t> – “Our pilots used to complain a lot about the TAFs, this has not been the case over the last year.”   “We are impressed that your forecaster are directly notified of the forecast impact to our operations.” -- </a:t>
            </a:r>
            <a:r>
              <a:rPr lang="en-US" i="1" dirty="0" smtClean="0">
                <a:effectLst>
                  <a:outerShdw blurRad="38100" dist="38100" dir="2700000" algn="tl">
                    <a:srgbClr val="FFFFFF"/>
                  </a:outerShdw>
                </a:effectLst>
              </a:rPr>
              <a:t>Mike Morgan, Director of Operations</a:t>
            </a:r>
          </a:p>
          <a:p>
            <a:pPr>
              <a:lnSpc>
                <a:spcPct val="90000"/>
              </a:lnSpc>
              <a:defRPr/>
            </a:pPr>
            <a:r>
              <a:rPr lang="en-US" u="sng" dirty="0" smtClean="0">
                <a:effectLst>
                  <a:outerShdw blurRad="38100" dist="38100" dir="2700000" algn="tl">
                    <a:srgbClr val="FFFFFF"/>
                  </a:outerShdw>
                </a:effectLst>
              </a:rPr>
              <a:t>Alaska Airlines Dispatch</a:t>
            </a:r>
            <a:r>
              <a:rPr lang="en-US" dirty="0" smtClean="0">
                <a:effectLst>
                  <a:outerShdw blurRad="38100" dist="38100" dir="2700000" algn="tl">
                    <a:srgbClr val="FFFFFF"/>
                  </a:outerShdw>
                </a:effectLst>
              </a:rPr>
              <a:t> - </a:t>
            </a:r>
            <a:r>
              <a:rPr lang="en-US" dirty="0" smtClean="0"/>
              <a:t> “If we are not calling your office about the TAFs your doing good…..we call other offices on a regular basis”</a:t>
            </a:r>
          </a:p>
          <a:p>
            <a:pPr>
              <a:lnSpc>
                <a:spcPct val="90000"/>
              </a:lnSpc>
              <a:defRPr/>
            </a:pPr>
            <a:endParaRPr lang="en-US" i="1" dirty="0" smtClean="0">
              <a:effectLst>
                <a:outerShdw blurRad="38100" dist="38100" dir="2700000" algn="tl">
                  <a:srgbClr val="FFFFFF"/>
                </a:outerShdw>
              </a:effectLst>
            </a:endParaRPr>
          </a:p>
          <a:p>
            <a:pPr>
              <a:buNone/>
            </a:pPr>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Region Schedule</a:t>
            </a:r>
            <a:endParaRPr lang="en-US" dirty="0"/>
          </a:p>
        </p:txBody>
      </p:sp>
      <p:sp>
        <p:nvSpPr>
          <p:cNvPr id="3" name="Content Placeholder 2"/>
          <p:cNvSpPr>
            <a:spLocks noGrp="1"/>
          </p:cNvSpPr>
          <p:nvPr>
            <p:ph idx="1"/>
          </p:nvPr>
        </p:nvSpPr>
        <p:spPr/>
        <p:txBody>
          <a:bodyPr/>
          <a:lstStyle/>
          <a:p>
            <a:r>
              <a:rPr lang="en-US" dirty="0" smtClean="0"/>
              <a:t>Currently installed and working at WFO Fairbanks</a:t>
            </a:r>
          </a:p>
          <a:p>
            <a:r>
              <a:rPr lang="en-US" dirty="0" smtClean="0"/>
              <a:t>Next at WFOs Juneau and Anchorage</a:t>
            </a:r>
          </a:p>
          <a:p>
            <a:r>
              <a:rPr lang="en-US" dirty="0" smtClean="0"/>
              <a:t>Required to be in place by end of September 2008, according to the regional Annual Operating Plan</a:t>
            </a:r>
          </a:p>
          <a:p>
            <a:r>
              <a:rPr lang="en-US" dirty="0" smtClean="0"/>
              <a:t>ESSD setting the goal for </a:t>
            </a:r>
            <a:r>
              <a:rPr lang="en-US" b="1" i="1" dirty="0" smtClean="0">
                <a:solidFill>
                  <a:srgbClr val="FF9201"/>
                </a:solidFill>
              </a:rPr>
              <a:t>August 15, 2008</a:t>
            </a:r>
            <a:r>
              <a:rPr lang="en-US" b="1" i="1" dirty="0" smtClean="0"/>
              <a:t> </a:t>
            </a:r>
            <a:r>
              <a:rPr lang="en-US" dirty="0" smtClean="0"/>
              <a:t>for complete implementation</a:t>
            </a:r>
            <a:endParaRPr lang="en-US" dirty="0"/>
          </a:p>
        </p:txBody>
      </p:sp>
      <p:sp>
        <p:nvSpPr>
          <p:cNvPr id="4" name="Slide Number Placeholder 3"/>
          <p:cNvSpPr>
            <a:spLocks noGrp="1"/>
          </p:cNvSpPr>
          <p:nvPr>
            <p:ph type="sldNum" sz="quarter" idx="12"/>
          </p:nvPr>
        </p:nvSpPr>
        <p:spPr/>
        <p:txBody>
          <a:bodyPr/>
          <a:lstStyle/>
          <a:p>
            <a:fld id="{BD83989D-78EC-406A-9952-933610A814D5}"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587</TotalTime>
  <Words>936</Words>
  <Application>Microsoft Office PowerPoint</Application>
  <PresentationFormat>On-screen Show (4:3)</PresentationFormat>
  <Paragraphs>155</Paragraphs>
  <Slides>20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Flow</vt:lpstr>
      <vt:lpstr>Worksheet</vt:lpstr>
      <vt:lpstr>Slide 1</vt:lpstr>
      <vt:lpstr>Topics</vt:lpstr>
      <vt:lpstr>Site Specific TAF Amendment Criteria</vt:lpstr>
      <vt:lpstr>SSTAC Requirements</vt:lpstr>
      <vt:lpstr>Categories = Lowest Controlling Element</vt:lpstr>
      <vt:lpstr>Improved TEMPO Monitoring</vt:lpstr>
      <vt:lpstr>Slide 7</vt:lpstr>
      <vt:lpstr>Customer Feedback</vt:lpstr>
      <vt:lpstr>Alaska Region Schedule</vt:lpstr>
      <vt:lpstr>Alaska IC4D Demonstration Update</vt:lpstr>
      <vt:lpstr>Background</vt:lpstr>
      <vt:lpstr>Current Status at the AAWU</vt:lpstr>
      <vt:lpstr>Results and Benefits</vt:lpstr>
      <vt:lpstr>SREF Visibility</vt:lpstr>
      <vt:lpstr>GTG</vt:lpstr>
      <vt:lpstr>Manipulation of Weights and Parameters for Derived Fields</vt:lpstr>
      <vt:lpstr>Spatial and Temporal Adjustment of Derived Fields</vt:lpstr>
      <vt:lpstr>3-Dimensional Displays</vt:lpstr>
      <vt:lpstr>Integration with WFO Operations</vt:lpstr>
      <vt:lpstr>Timeline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Duane Carpenter</dc:creator>
  <cp:lastModifiedBy>Duane Carpenter</cp:lastModifiedBy>
  <cp:revision>44</cp:revision>
  <dcterms:created xsi:type="dcterms:W3CDTF">2008-05-05T22:46:21Z</dcterms:created>
  <dcterms:modified xsi:type="dcterms:W3CDTF">2008-06-24T16:27:34Z</dcterms:modified>
</cp:coreProperties>
</file>