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CB16F6BD-85EC-460C-8E1D-62B4B558F735}" type="datetimeFigureOut">
              <a:rPr lang="en-US"/>
              <a:pPr/>
              <a:t>10/30/2008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5CF74C1-505E-4C90-8173-409E915928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512946-749A-460A-85A2-1F3F4A72FC3D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00E3B2-7714-4C46-8046-F20A94FD6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CD9198-456A-4ACF-B68B-AF190A3DBFB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A048-5B0A-4CC5-B1A6-01D525ED1442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4EBD-BAC7-4D76-A0AB-6DF778B53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96D3-C079-4C9B-976B-52D2762DDA7D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6F218-4F4F-4811-991D-37192D91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5811-B83A-4FAB-A9A8-0B127A0DE986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D40F-3E6F-49C4-83CD-6EDBA1DF8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31EE0-9AEE-4528-870C-2B14F5D97D52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AD9CE-258B-4CD5-9430-F548754C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6B3F-9971-4009-90F0-D4BD9C2B6C23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E62C-12BA-4DCC-8010-9B1F86C0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7CE5-829B-4037-8205-247C3284C08D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2555-3EC9-4929-8BA0-26A84B422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E3785-7835-41D1-BC78-CB67E5FF5412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9D2D-B846-4224-9FBD-1286714FF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F9AA-417D-4662-9964-0D864793935E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C2C81-5D5A-45F0-A84E-583A2E26D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AFCD9-200F-460C-9ED3-E297E5A86923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EFF9-58F6-48FF-8492-CBB04E612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B8C6-C936-4FF9-9AD2-BB1EF925E4B3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E6D6-57A9-46F6-AF95-4303FEC1C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BEF4-7B09-409B-97D0-2632F6CECC25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FA478-DDF7-48F1-A898-8E9799E29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62E247-06C4-47D4-A4B7-BA551D74B7C4}" type="datetimeFigureOut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4F2568-653B-4946-9D6D-2CF0D388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3" r:id="rId2"/>
    <p:sldLayoutId id="2147483725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26" r:id="rId9"/>
    <p:sldLayoutId id="2147483717" r:id="rId10"/>
    <p:sldLayoutId id="214748371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3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TRANSCEND Dependencies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&amp;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caBIG Tools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smtClean="0"/>
              <a:t>caTissue Suite</a:t>
            </a:r>
          </a:p>
          <a:p>
            <a:r>
              <a:rPr lang="en-US" smtClean="0"/>
              <a:t>caIntegrator &amp; caIntegrator 2</a:t>
            </a:r>
          </a:p>
          <a:p>
            <a:r>
              <a:rPr lang="en-US" smtClean="0"/>
              <a:t>caXchange</a:t>
            </a:r>
          </a:p>
          <a:p>
            <a:r>
              <a:rPr lang="en-US" smtClean="0"/>
              <a:t>caAdapter</a:t>
            </a:r>
          </a:p>
          <a:p>
            <a:r>
              <a:rPr lang="en-US" smtClean="0"/>
              <a:t>caB2B</a:t>
            </a:r>
          </a:p>
          <a:p>
            <a:endParaRPr lang="en-US" smtClean="0"/>
          </a:p>
          <a:p>
            <a:pPr>
              <a:buClr>
                <a:srgbClr val="FF0000"/>
              </a:buClr>
            </a:pPr>
            <a:r>
              <a:rPr lang="en-US" i="1" smtClean="0"/>
              <a:t>CTMS and EDC</a:t>
            </a:r>
          </a:p>
          <a:p>
            <a:endParaRPr lang="en-US" smtClean="0"/>
          </a:p>
          <a:p>
            <a:pPr>
              <a:buClr>
                <a:srgbClr val="FF0000"/>
              </a:buClr>
            </a:pPr>
            <a:r>
              <a:rPr lang="en-US" i="1" smtClean="0"/>
              <a:t>GForge Needs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caBIG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caTissue Suite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US" smtClean="0"/>
              <a:t>v1.1 RC1 components</a:t>
            </a:r>
          </a:p>
          <a:p>
            <a:pPr lvl="1"/>
            <a:r>
              <a:rPr lang="en-US" smtClean="0"/>
              <a:t>Shipping</a:t>
            </a:r>
          </a:p>
          <a:p>
            <a:pPr lvl="1"/>
            <a:r>
              <a:rPr lang="en-US" smtClean="0"/>
              <a:t>Tracking</a:t>
            </a:r>
          </a:p>
          <a:p>
            <a:pPr lvl="1"/>
            <a:r>
              <a:rPr lang="en-US" smtClean="0"/>
              <a:t>Multiple “Groups” and “Users”</a:t>
            </a:r>
          </a:p>
          <a:p>
            <a:pPr lvl="1"/>
            <a:r>
              <a:rPr lang="en-US" smtClean="0"/>
              <a:t>Full API Needed</a:t>
            </a:r>
          </a:p>
          <a:p>
            <a:r>
              <a:rPr lang="en-US" smtClean="0"/>
              <a:t>Enhanced Collection Protocol Definitions*</a:t>
            </a:r>
          </a:p>
          <a:p>
            <a:r>
              <a:rPr lang="en-US" smtClean="0"/>
              <a:t>Specimen Protocol Consent Tracking*</a:t>
            </a:r>
          </a:p>
          <a:p>
            <a:r>
              <a:rPr lang="en-US" smtClean="0"/>
              <a:t>Specimen Requisition &amp; Request Tracking*</a:t>
            </a:r>
          </a:p>
          <a:p>
            <a:r>
              <a:rPr lang="en-US" smtClean="0"/>
              <a:t>Not Grid Enabled – Do we need it?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caIntegrator and Integrator 2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mtClean="0"/>
              <a:t>Platform to access and analyze ISPY2 clinical and experimental data across multiple studies</a:t>
            </a:r>
          </a:p>
          <a:p>
            <a:r>
              <a:rPr lang="en-US" smtClean="0"/>
              <a:t>Integration and Aggregation of biomedical research data</a:t>
            </a:r>
          </a:p>
          <a:p>
            <a:pPr lvl="1"/>
            <a:r>
              <a:rPr lang="en-US" smtClean="0"/>
              <a:t>IHC</a:t>
            </a:r>
          </a:p>
          <a:p>
            <a:pPr lvl="1"/>
            <a:r>
              <a:rPr lang="en-US" smtClean="0"/>
              <a:t>Gene Expression</a:t>
            </a:r>
          </a:p>
          <a:p>
            <a:pPr lvl="1"/>
            <a:r>
              <a:rPr lang="en-US" smtClean="0"/>
              <a:t>SNP’s</a:t>
            </a:r>
          </a:p>
          <a:p>
            <a:pPr lvl="1"/>
            <a:r>
              <a:rPr lang="en-US" smtClean="0"/>
              <a:t>Clinical Trials Data</a:t>
            </a:r>
          </a:p>
          <a:p>
            <a:r>
              <a:rPr lang="en-US" smtClean="0"/>
              <a:t>Future Integration as architecture develops in v2</a:t>
            </a:r>
          </a:p>
          <a:p>
            <a:r>
              <a:rPr lang="en-US" smtClean="0"/>
              <a:t>Cancer Genome-Wide Association Scan? (caGWAS)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caXchange &amp; caAdapter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r>
              <a:rPr lang="en-US" smtClean="0"/>
              <a:t>caXchange</a:t>
            </a:r>
          </a:p>
          <a:p>
            <a:pPr lvl="1"/>
            <a:r>
              <a:rPr lang="en-US" smtClean="0"/>
              <a:t>Clinical Data Exchange system to work as a hub for exchanging trial data between applications and Systems</a:t>
            </a:r>
          </a:p>
          <a:p>
            <a:pPr lvl="1"/>
            <a:r>
              <a:rPr lang="en-US" smtClean="0"/>
              <a:t>Data integration with CTMS systems</a:t>
            </a:r>
          </a:p>
          <a:p>
            <a:pPr lvl="1"/>
            <a:r>
              <a:rPr lang="en-US" smtClean="0"/>
              <a:t>“Lab Viewer” *</a:t>
            </a:r>
          </a:p>
          <a:p>
            <a:pPr lvl="1"/>
            <a:endParaRPr lang="en-US" smtClean="0"/>
          </a:p>
          <a:p>
            <a:r>
              <a:rPr lang="en-US" smtClean="0"/>
              <a:t>caAdapter</a:t>
            </a:r>
          </a:p>
          <a:p>
            <a:pPr lvl="1"/>
            <a:r>
              <a:rPr lang="en-US" smtClean="0"/>
              <a:t>Mapping service and transformation of different kinds of data sources including HL7 v3 messages</a:t>
            </a:r>
          </a:p>
          <a:p>
            <a:pPr lvl="1"/>
            <a:r>
              <a:rPr lang="en-US" smtClean="0"/>
              <a:t>Provides Web Service Access and APIs for application integration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caB2B </a:t>
            </a:r>
            <a:r>
              <a:rPr lang="en-US" b="1" dirty="0" smtClean="0"/>
              <a:t>Overview : caGRID client</a:t>
            </a:r>
            <a:endParaRPr lang="en-US" b="1" dirty="0"/>
          </a:p>
        </p:txBody>
      </p:sp>
      <p:pic>
        <p:nvPicPr>
          <p:cNvPr id="1945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03525"/>
            <a:ext cx="8686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4" name="Text Box 34"/>
          <p:cNvSpPr txBox="1">
            <a:spLocks noChangeArrowheads="1"/>
          </p:cNvSpPr>
          <p:nvPr/>
        </p:nvSpPr>
        <p:spPr bwMode="auto">
          <a:xfrm>
            <a:off x="685800" y="2101850"/>
            <a:ext cx="1676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onstantia" pitchFamily="18" charset="0"/>
              </a:rPr>
              <a:t>Identify biospecimens and acquire clinical data</a:t>
            </a:r>
          </a:p>
        </p:txBody>
      </p:sp>
      <p:sp>
        <p:nvSpPr>
          <p:cNvPr id="368675" name="Text Box 35"/>
          <p:cNvSpPr txBox="1">
            <a:spLocks noChangeArrowheads="1"/>
          </p:cNvSpPr>
          <p:nvPr/>
        </p:nvSpPr>
        <p:spPr bwMode="auto">
          <a:xfrm>
            <a:off x="533400" y="62928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onstantia" pitchFamily="18" charset="0"/>
              </a:rPr>
              <a:t>Acquire microarray data</a:t>
            </a:r>
          </a:p>
        </p:txBody>
      </p:sp>
      <p:sp>
        <p:nvSpPr>
          <p:cNvPr id="368676" name="Line 36"/>
          <p:cNvSpPr>
            <a:spLocks noChangeShapeType="1"/>
          </p:cNvSpPr>
          <p:nvPr/>
        </p:nvSpPr>
        <p:spPr bwMode="auto">
          <a:xfrm>
            <a:off x="1676400" y="3244850"/>
            <a:ext cx="30480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77" name="Line 37"/>
          <p:cNvSpPr>
            <a:spLocks noChangeShapeType="1"/>
          </p:cNvSpPr>
          <p:nvPr/>
        </p:nvSpPr>
        <p:spPr bwMode="auto">
          <a:xfrm flipV="1">
            <a:off x="1524000" y="5302250"/>
            <a:ext cx="22860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78" name="Text Box 38"/>
          <p:cNvSpPr txBox="1">
            <a:spLocks noChangeArrowheads="1"/>
          </p:cNvSpPr>
          <p:nvPr/>
        </p:nvSpPr>
        <p:spPr bwMode="auto">
          <a:xfrm>
            <a:off x="6858000" y="202565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onstantia" pitchFamily="18" charset="0"/>
              </a:rPr>
              <a:t>Analyze data</a:t>
            </a:r>
          </a:p>
        </p:txBody>
      </p:sp>
      <p:sp>
        <p:nvSpPr>
          <p:cNvPr id="368679" name="Line 39"/>
          <p:cNvSpPr>
            <a:spLocks noChangeShapeType="1"/>
          </p:cNvSpPr>
          <p:nvPr/>
        </p:nvSpPr>
        <p:spPr bwMode="auto">
          <a:xfrm flipH="1">
            <a:off x="6477000" y="2406650"/>
            <a:ext cx="9144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80" name="Text Box 40"/>
          <p:cNvSpPr txBox="1">
            <a:spLocks noChangeArrowheads="1"/>
          </p:cNvSpPr>
          <p:nvPr/>
        </p:nvSpPr>
        <p:spPr bwMode="auto">
          <a:xfrm>
            <a:off x="7010400" y="614045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onstantia" pitchFamily="18" charset="0"/>
              </a:rPr>
              <a:t>Get gene annotation</a:t>
            </a:r>
          </a:p>
        </p:txBody>
      </p:sp>
      <p:sp>
        <p:nvSpPr>
          <p:cNvPr id="368681" name="Line 41"/>
          <p:cNvSpPr>
            <a:spLocks noChangeShapeType="1"/>
          </p:cNvSpPr>
          <p:nvPr/>
        </p:nvSpPr>
        <p:spPr bwMode="auto">
          <a:xfrm flipH="1" flipV="1">
            <a:off x="6324600" y="5378450"/>
            <a:ext cx="14478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82" name="Text Box 42"/>
          <p:cNvSpPr txBox="1">
            <a:spLocks noChangeArrowheads="1"/>
          </p:cNvSpPr>
          <p:nvPr/>
        </p:nvSpPr>
        <p:spPr bwMode="auto">
          <a:xfrm>
            <a:off x="2667000" y="187325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onstantia" pitchFamily="18" charset="0"/>
              </a:rPr>
              <a:t>Translate genomic IDs between applications</a:t>
            </a:r>
          </a:p>
        </p:txBody>
      </p:sp>
      <p:sp>
        <p:nvSpPr>
          <p:cNvPr id="368683" name="Line 43"/>
          <p:cNvSpPr>
            <a:spLocks noChangeShapeType="1"/>
          </p:cNvSpPr>
          <p:nvPr/>
        </p:nvSpPr>
        <p:spPr bwMode="auto">
          <a:xfrm>
            <a:off x="4038600" y="2559050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84" name="Line 44"/>
          <p:cNvSpPr>
            <a:spLocks noChangeShapeType="1"/>
          </p:cNvSpPr>
          <p:nvPr/>
        </p:nvSpPr>
        <p:spPr bwMode="auto">
          <a:xfrm flipH="1">
            <a:off x="7162800" y="2406650"/>
            <a:ext cx="2286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85" name="Line 45"/>
          <p:cNvSpPr>
            <a:spLocks noChangeShapeType="1"/>
          </p:cNvSpPr>
          <p:nvPr/>
        </p:nvSpPr>
        <p:spPr bwMode="auto">
          <a:xfrm flipH="1" flipV="1">
            <a:off x="6629400" y="4616450"/>
            <a:ext cx="11430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4" grpId="0"/>
      <p:bldP spid="368675" grpId="0"/>
      <p:bldP spid="368676" grpId="0" animBg="1"/>
      <p:bldP spid="368677" grpId="0" animBg="1"/>
      <p:bldP spid="368678" grpId="0"/>
      <p:bldP spid="368679" grpId="0" animBg="1"/>
      <p:bldP spid="368680" grpId="0"/>
      <p:bldP spid="368681" grpId="0" animBg="1"/>
      <p:bldP spid="368682" grpId="0"/>
      <p:bldP spid="368683" grpId="0" animBg="1"/>
      <p:bldP spid="368684" grpId="0" animBg="1"/>
      <p:bldP spid="3686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4400" smtClean="0"/>
              <a:t>CTMS and EDC </a:t>
            </a:r>
          </a:p>
          <a:p>
            <a:pPr lvl="1"/>
            <a:r>
              <a:rPr lang="en-US" sz="4200" smtClean="0">
                <a:solidFill>
                  <a:srgbClr val="FF0000"/>
                </a:solidFill>
              </a:rPr>
              <a:t>Discussion &amp; Breakdown</a:t>
            </a:r>
          </a:p>
          <a:p>
            <a:pPr lvl="1"/>
            <a:r>
              <a:rPr lang="en-US" sz="4400" smtClean="0"/>
              <a:t>Integration with CTMS of choice</a:t>
            </a:r>
          </a:p>
          <a:p>
            <a:pPr lvl="1"/>
            <a:r>
              <a:rPr lang="en-US" sz="4400" smtClean="0"/>
              <a:t>Management of Data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97</TotalTime>
  <Words>179</Words>
  <Application>Microsoft Macintosh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caBIG Tools</vt:lpstr>
      <vt:lpstr>caTissue Suite</vt:lpstr>
      <vt:lpstr>caIntegrator and Integrator 2</vt:lpstr>
      <vt:lpstr>caXchange &amp; caAdapter</vt:lpstr>
      <vt:lpstr>caB2B Overview : caGRID client</vt:lpstr>
      <vt:lpstr>Slide 7</vt:lpstr>
    </vt:vector>
  </TitlesOfParts>
  <Company>UCSF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  &amp;  caBIG Tools</dc:title>
  <dc:creator>Sorena Nadaf</dc:creator>
  <cp:lastModifiedBy>XPimage</cp:lastModifiedBy>
  <cp:revision>8</cp:revision>
  <cp:lastPrinted>2008-10-30T14:16:00Z</cp:lastPrinted>
  <dcterms:created xsi:type="dcterms:W3CDTF">2008-10-30T04:09:27Z</dcterms:created>
  <dcterms:modified xsi:type="dcterms:W3CDTF">2008-10-30T14:16:09Z</dcterms:modified>
</cp:coreProperties>
</file>