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386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695700"/>
            <a:ext cx="40386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52400" y="0"/>
            <a:ext cx="8991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5961" name="Text Box 9"/>
          <p:cNvSpPr txBox="1">
            <a:spLocks noChangeArrowheads="1"/>
          </p:cNvSpPr>
          <p:nvPr userDrawn="1"/>
        </p:nvSpPr>
        <p:spPr bwMode="auto">
          <a:xfrm>
            <a:off x="3048000" y="6477000"/>
            <a:ext cx="2982913" cy="274638"/>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1200" b="1">
                <a:latin typeface="Arial Narrow" pitchFamily="34" charset="0"/>
              </a:rPr>
              <a:t>Thomas Jefferson National Accelerator Facility</a:t>
            </a:r>
          </a:p>
        </p:txBody>
      </p:sp>
      <p:sp>
        <p:nvSpPr>
          <p:cNvPr id="125962" name="Line 10"/>
          <p:cNvSpPr>
            <a:spLocks noChangeShapeType="1"/>
          </p:cNvSpPr>
          <p:nvPr userDrawn="1"/>
        </p:nvSpPr>
        <p:spPr bwMode="auto">
          <a:xfrm>
            <a:off x="0" y="914400"/>
            <a:ext cx="9144000" cy="0"/>
          </a:xfrm>
          <a:prstGeom prst="line">
            <a:avLst/>
          </a:prstGeom>
          <a:noFill/>
          <a:ln w="63500">
            <a:solidFill>
              <a:srgbClr val="C0C0C0"/>
            </a:solidFill>
            <a:round/>
            <a:headEnd/>
            <a:tailEnd/>
          </a:ln>
          <a:effectLst/>
        </p:spPr>
        <p:txBody>
          <a:bodyPr/>
          <a:lstStyle/>
          <a:p>
            <a:pPr fontAlgn="auto">
              <a:spcBef>
                <a:spcPts val="0"/>
              </a:spcBef>
              <a:spcAft>
                <a:spcPts val="0"/>
              </a:spcAft>
              <a:defRPr/>
            </a:pPr>
            <a:endParaRPr lang="en-US">
              <a:latin typeface="+mn-lt"/>
            </a:endParaRPr>
          </a:p>
        </p:txBody>
      </p:sp>
      <p:sp>
        <p:nvSpPr>
          <p:cNvPr id="125963" name="Line 11"/>
          <p:cNvSpPr>
            <a:spLocks noChangeShapeType="1"/>
          </p:cNvSpPr>
          <p:nvPr userDrawn="1"/>
        </p:nvSpPr>
        <p:spPr bwMode="auto">
          <a:xfrm>
            <a:off x="0" y="6400800"/>
            <a:ext cx="9144000" cy="0"/>
          </a:xfrm>
          <a:prstGeom prst="line">
            <a:avLst/>
          </a:prstGeom>
          <a:noFill/>
          <a:ln w="63500">
            <a:solidFill>
              <a:srgbClr val="C0C0C0"/>
            </a:solidFill>
            <a:round/>
            <a:headEnd/>
            <a:tailEnd/>
          </a:ln>
          <a:effectLst/>
        </p:spPr>
        <p:txBody>
          <a:bodyPr/>
          <a:lstStyle/>
          <a:p>
            <a:pPr fontAlgn="auto">
              <a:spcBef>
                <a:spcPts val="0"/>
              </a:spcBef>
              <a:spcAft>
                <a:spcPts val="0"/>
              </a:spcAft>
              <a:defRPr/>
            </a:pPr>
            <a:endParaRPr lang="en-US">
              <a:latin typeface="+mn-lt"/>
            </a:endParaRPr>
          </a:p>
        </p:txBody>
      </p:sp>
      <p:pic>
        <p:nvPicPr>
          <p:cNvPr id="1030" name="Picture 12" descr="JSA logo"/>
          <p:cNvPicPr>
            <a:picLocks noChangeAspect="1" noChangeArrowheads="1"/>
          </p:cNvPicPr>
          <p:nvPr userDrawn="1"/>
        </p:nvPicPr>
        <p:blipFill>
          <a:blip r:embed="rId4"/>
          <a:srcRect/>
          <a:stretch>
            <a:fillRect/>
          </a:stretch>
        </p:blipFill>
        <p:spPr bwMode="auto">
          <a:xfrm>
            <a:off x="8382000" y="6516688"/>
            <a:ext cx="506413" cy="341312"/>
          </a:xfrm>
          <a:prstGeom prst="rect">
            <a:avLst/>
          </a:prstGeom>
          <a:noFill/>
          <a:ln w="9525">
            <a:noFill/>
            <a:miter lim="800000"/>
            <a:headEnd/>
            <a:tailEnd/>
          </a:ln>
        </p:spPr>
      </p:pic>
      <p:pic>
        <p:nvPicPr>
          <p:cNvPr id="1031" name="Picture 13" descr="New JLab Logo wo words"/>
          <p:cNvPicPr>
            <a:picLocks noChangeAspect="1" noChangeArrowheads="1"/>
          </p:cNvPicPr>
          <p:nvPr userDrawn="1"/>
        </p:nvPicPr>
        <p:blipFill>
          <a:blip r:embed="rId5"/>
          <a:srcRect/>
          <a:stretch>
            <a:fillRect/>
          </a:stretch>
        </p:blipFill>
        <p:spPr bwMode="auto">
          <a:xfrm>
            <a:off x="152400" y="6475413"/>
            <a:ext cx="1524000" cy="382587"/>
          </a:xfrm>
          <a:prstGeom prst="rect">
            <a:avLst/>
          </a:prstGeom>
          <a:noFill/>
          <a:ln w="9525">
            <a:noFill/>
            <a:miter lim="800000"/>
            <a:headEnd/>
            <a:tailEnd/>
          </a:ln>
        </p:spPr>
      </p:pic>
      <p:sp>
        <p:nvSpPr>
          <p:cNvPr id="125966" name="Text Box 14"/>
          <p:cNvSpPr txBox="1">
            <a:spLocks noChangeArrowheads="1"/>
          </p:cNvSpPr>
          <p:nvPr userDrawn="1"/>
        </p:nvSpPr>
        <p:spPr bwMode="auto">
          <a:xfrm>
            <a:off x="2971800" y="6643688"/>
            <a:ext cx="3130550" cy="21431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n-US" sz="800" i="1">
                <a:latin typeface="Times New Roman" pitchFamily="18" charset="0"/>
              </a:rPr>
              <a:t>CWL/Kovar/March 1, 2007     Page </a:t>
            </a:r>
            <a:fld id="{EA9B9E2E-3EED-4105-B078-1521C138D45F}" type="slidenum">
              <a:rPr lang="en-US" sz="800" i="1">
                <a:latin typeface="Times New Roman" pitchFamily="18" charset="0"/>
              </a:rPr>
              <a:pPr algn="ctr" fontAlgn="auto">
                <a:spcBef>
                  <a:spcPct val="50000"/>
                </a:spcBef>
                <a:spcAft>
                  <a:spcPts val="0"/>
                </a:spcAft>
                <a:defRPr/>
              </a:pPr>
              <a:t>‹#›</a:t>
            </a:fld>
            <a:endParaRPr lang="en-US" sz="800" i="1">
              <a:latin typeface="Times New Roman" pitchFamily="18" charset="0"/>
            </a:endParaRPr>
          </a:p>
        </p:txBody>
      </p:sp>
      <p:pic>
        <p:nvPicPr>
          <p:cNvPr id="1033" name="Picture 15" descr="final_doe"/>
          <p:cNvPicPr>
            <a:picLocks noChangeAspect="1" noChangeArrowheads="1"/>
          </p:cNvPicPr>
          <p:nvPr userDrawn="1"/>
        </p:nvPicPr>
        <p:blipFill>
          <a:blip r:embed="rId6"/>
          <a:srcRect/>
          <a:stretch>
            <a:fillRect/>
          </a:stretch>
        </p:blipFill>
        <p:spPr bwMode="auto">
          <a:xfrm>
            <a:off x="7924800" y="6465888"/>
            <a:ext cx="392113" cy="392112"/>
          </a:xfrm>
          <a:prstGeom prst="rect">
            <a:avLst/>
          </a:prstGeom>
          <a:noFill/>
          <a:ln w="9525">
            <a:noFill/>
            <a:miter lim="800000"/>
            <a:headEnd/>
            <a:tailEnd/>
          </a:ln>
        </p:spPr>
      </p:pic>
      <p:sp>
        <p:nvSpPr>
          <p:cNvPr id="1034" name="Rectangle 17"/>
          <p:cNvSpPr>
            <a:spLocks noGrp="1" noChangeArrowheads="1"/>
          </p:cNvSpPr>
          <p:nvPr>
            <p:ph type="body" idx="1"/>
          </p:nvPr>
        </p:nvSpPr>
        <p:spPr bwMode="auto">
          <a:xfrm>
            <a:off x="457200" y="990600"/>
            <a:ext cx="8229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Lst>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Arial" charset="0"/>
        </a:defRPr>
      </a:lvl2pPr>
      <a:lvl3pPr algn="ctr" rtl="0" eaLnBrk="0" fontAlgn="base" hangingPunct="0">
        <a:spcBef>
          <a:spcPct val="0"/>
        </a:spcBef>
        <a:spcAft>
          <a:spcPct val="0"/>
        </a:spcAft>
        <a:defRPr sz="3200" b="1">
          <a:solidFill>
            <a:schemeClr val="tx1"/>
          </a:solidFill>
          <a:latin typeface="Arial" charset="0"/>
        </a:defRPr>
      </a:lvl3pPr>
      <a:lvl4pPr algn="ctr" rtl="0" eaLnBrk="0" fontAlgn="base" hangingPunct="0">
        <a:spcBef>
          <a:spcPct val="0"/>
        </a:spcBef>
        <a:spcAft>
          <a:spcPct val="0"/>
        </a:spcAft>
        <a:defRPr sz="3200" b="1">
          <a:solidFill>
            <a:schemeClr val="tx1"/>
          </a:solidFill>
          <a:latin typeface="Arial" charset="0"/>
        </a:defRPr>
      </a:lvl4pPr>
      <a:lvl5pPr algn="ctr" rtl="0" eaLnBrk="0" fontAlgn="base" hangingPunct="0">
        <a:spcBef>
          <a:spcPct val="0"/>
        </a:spcBef>
        <a:spcAft>
          <a:spcPct val="0"/>
        </a:spcAft>
        <a:defRPr sz="3200" b="1">
          <a:solidFill>
            <a:schemeClr val="tx1"/>
          </a:solidFill>
          <a:latin typeface="Arial" charset="0"/>
        </a:defRPr>
      </a:lvl5pPr>
      <a:lvl6pPr marL="457200" algn="ctr" rtl="0" fontAlgn="base">
        <a:spcBef>
          <a:spcPct val="0"/>
        </a:spcBef>
        <a:spcAft>
          <a:spcPct val="0"/>
        </a:spcAft>
        <a:defRPr sz="3200" b="1">
          <a:solidFill>
            <a:schemeClr val="tx1"/>
          </a:solidFill>
          <a:latin typeface="Arial" charset="0"/>
        </a:defRPr>
      </a:lvl6pPr>
      <a:lvl7pPr marL="914400" algn="ctr" rtl="0" fontAlgn="base">
        <a:spcBef>
          <a:spcPct val="0"/>
        </a:spcBef>
        <a:spcAft>
          <a:spcPct val="0"/>
        </a:spcAft>
        <a:defRPr sz="3200" b="1">
          <a:solidFill>
            <a:schemeClr val="tx1"/>
          </a:solidFill>
          <a:latin typeface="Arial" charset="0"/>
        </a:defRPr>
      </a:lvl7pPr>
      <a:lvl8pPr marL="1371600" algn="ctr" rtl="0" fontAlgn="base">
        <a:spcBef>
          <a:spcPct val="0"/>
        </a:spcBef>
        <a:spcAft>
          <a:spcPct val="0"/>
        </a:spcAft>
        <a:defRPr sz="3200" b="1">
          <a:solidFill>
            <a:schemeClr val="tx1"/>
          </a:solidFill>
          <a:latin typeface="Arial" charset="0"/>
        </a:defRPr>
      </a:lvl8pPr>
      <a:lvl9pPr marL="1828800" algn="ctr"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ChangeArrowheads="1"/>
          </p:cNvSpPr>
          <p:nvPr/>
        </p:nvSpPr>
        <p:spPr bwMode="auto">
          <a:xfrm>
            <a:off x="76200" y="88900"/>
            <a:ext cx="9144000" cy="525463"/>
          </a:xfrm>
          <a:prstGeom prst="rect">
            <a:avLst/>
          </a:prstGeom>
          <a:noFill/>
          <a:ln w="3175">
            <a:noFill/>
            <a:miter lim="800000"/>
            <a:headEnd/>
            <a:tailEnd/>
          </a:ln>
        </p:spPr>
        <p:txBody>
          <a:bodyPr anchor="ctr"/>
          <a:lstStyle/>
          <a:p>
            <a:pPr algn="ctr"/>
            <a:r>
              <a:rPr lang="en-US" sz="3200" b="1"/>
              <a:t>FY08: Performance Anticipated </a:t>
            </a:r>
          </a:p>
        </p:txBody>
      </p:sp>
      <p:graphicFrame>
        <p:nvGraphicFramePr>
          <p:cNvPr id="207969" name="Group 97"/>
          <p:cNvGraphicFramePr>
            <a:graphicFrameLocks noGrp="1"/>
          </p:cNvGraphicFramePr>
          <p:nvPr/>
        </p:nvGraphicFramePr>
        <p:xfrm>
          <a:off x="457200" y="1676400"/>
          <a:ext cx="8077200" cy="3689350"/>
        </p:xfrm>
        <a:graphic>
          <a:graphicData uri="http://schemas.openxmlformats.org/drawingml/2006/table">
            <a:tbl>
              <a:tblPr/>
              <a:tblGrid>
                <a:gridCol w="2844800"/>
                <a:gridCol w="1820863"/>
                <a:gridCol w="1781175"/>
                <a:gridCol w="1630362"/>
              </a:tblGrid>
              <a:tr h="304800">
                <a:tc>
                  <a:txBody>
                    <a:bodyPr/>
                    <a:lstStyle/>
                    <a:p>
                      <a:pPr marL="0" marR="0" lvl="0" indent="0" algn="l" defTabSz="914400" rtl="0" eaLnBrk="1" fontAlgn="base" latinLnBrk="0" hangingPunct="1">
                        <a:lnSpc>
                          <a:spcPct val="100000"/>
                        </a:lnSpc>
                        <a:spcBef>
                          <a:spcPct val="70000"/>
                        </a:spcBef>
                        <a:spcAft>
                          <a:spcPct val="0"/>
                        </a:spcAft>
                        <a:buClr>
                          <a:schemeClr val="tx1"/>
                        </a:buClr>
                        <a:buSzPct val="90000"/>
                        <a:buFont typeface="Wingdings" pitchFamily="2" charset="2"/>
                        <a:buNone/>
                        <a:tabLst/>
                      </a:pPr>
                      <a:r>
                        <a:rPr kumimoji="0" lang="en-US" sz="1700" b="1" i="0" u="sng" strike="noStrike" cap="none" normalizeH="0" baseline="0" smtClean="0">
                          <a:ln>
                            <a:noFill/>
                          </a:ln>
                          <a:solidFill>
                            <a:schemeClr val="tx1"/>
                          </a:solidFill>
                          <a:effectLst/>
                          <a:latin typeface="Arial" charset="0"/>
                        </a:rPr>
                        <a:t>Performance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1" i="0" u="sng"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sng" strike="noStrike" cap="none" normalizeH="0" baseline="0" smtClean="0">
                          <a:ln>
                            <a:noFill/>
                          </a:ln>
                          <a:solidFill>
                            <a:schemeClr val="tx1"/>
                          </a:solidFill>
                          <a:effectLst/>
                          <a:latin typeface="Arial" charset="0"/>
                        </a:rPr>
                        <a:t>FY07 Appr.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sng" strike="noStrike" cap="none" normalizeH="0" baseline="0" smtClean="0">
                          <a:ln>
                            <a:noFill/>
                          </a:ln>
                          <a:solidFill>
                            <a:schemeClr val="tx1"/>
                          </a:solidFill>
                          <a:effectLst/>
                          <a:latin typeface="Arial" charset="0"/>
                        </a:rPr>
                        <a:t>FY08 PB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sng" strike="noStrike" cap="none" normalizeH="0" baseline="0" smtClean="0">
                          <a:ln>
                            <a:noFill/>
                          </a:ln>
                          <a:solidFill>
                            <a:schemeClr val="tx1"/>
                          </a:solidFill>
                          <a:effectLst/>
                          <a:latin typeface="Arial" charset="0"/>
                        </a:rPr>
                        <a:t>%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Delivered research hours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4426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4868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Delivered beam studies hours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349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406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16.3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Set-up/tuning hours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259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270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4.2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Delivered Operating hours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5034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5544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Unscheduled shut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559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756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35.2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Scheduled Weeks of operation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33.3*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12.6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40" name="Text Box 99"/>
          <p:cNvSpPr txBox="1">
            <a:spLocks noChangeArrowheads="1"/>
          </p:cNvSpPr>
          <p:nvPr/>
        </p:nvSpPr>
        <p:spPr bwMode="auto">
          <a:xfrm>
            <a:off x="533400" y="5638800"/>
            <a:ext cx="4783138" cy="701675"/>
          </a:xfrm>
          <a:prstGeom prst="rect">
            <a:avLst/>
          </a:prstGeom>
          <a:noFill/>
          <a:ln w="12700" algn="ctr">
            <a:noFill/>
            <a:miter lim="800000"/>
            <a:headEnd/>
            <a:tailEnd/>
          </a:ln>
        </p:spPr>
        <p:txBody>
          <a:bodyPr wrap="none">
            <a:spAutoFit/>
          </a:bodyPr>
          <a:lstStyle/>
          <a:p>
            <a:pPr marL="455613" indent="-455613">
              <a:tabLst>
                <a:tab pos="857250" algn="l"/>
              </a:tabLst>
            </a:pPr>
            <a:r>
              <a:rPr lang="en-US" sz="2000"/>
              <a:t>* Includes 6 weeks of low-impact running</a:t>
            </a:r>
          </a:p>
          <a:p>
            <a:pPr marL="455613" indent="-455613">
              <a:tabLst>
                <a:tab pos="857250" algn="l"/>
              </a:tabLst>
            </a:pPr>
            <a:endParaRPr lang="en-US" sz="2000">
              <a:solidFill>
                <a:srgbClr val="CC0000"/>
              </a:solidFill>
            </a:endParaRPr>
          </a:p>
        </p:txBody>
      </p:sp>
      <p:sp>
        <p:nvSpPr>
          <p:cNvPr id="46" name="TextBox 45"/>
          <p:cNvSpPr txBox="1"/>
          <p:nvPr/>
        </p:nvSpPr>
        <p:spPr>
          <a:xfrm>
            <a:off x="5476778" y="990600"/>
            <a:ext cx="3309560" cy="369332"/>
          </a:xfrm>
          <a:prstGeom prst="rect">
            <a:avLst/>
          </a:prstGeom>
          <a:solidFill>
            <a:srgbClr val="5419E9"/>
          </a:solidFill>
        </p:spPr>
        <p:txBody>
          <a:bodyPr wrap="none">
            <a:spAutoFit/>
          </a:bodyPr>
          <a:lstStyle/>
          <a:p>
            <a:pPr fontAlgn="auto">
              <a:spcBef>
                <a:spcPts val="0"/>
              </a:spcBef>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FREYBERGER/HUTTON p 42</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ChangeArrowheads="1"/>
          </p:cNvSpPr>
          <p:nvPr/>
        </p:nvSpPr>
        <p:spPr bwMode="auto">
          <a:xfrm>
            <a:off x="0" y="304800"/>
            <a:ext cx="9144000" cy="525463"/>
          </a:xfrm>
          <a:prstGeom prst="rect">
            <a:avLst/>
          </a:prstGeom>
          <a:noFill/>
          <a:ln w="3175">
            <a:noFill/>
            <a:miter lim="800000"/>
            <a:headEnd/>
            <a:tailEnd/>
          </a:ln>
        </p:spPr>
        <p:txBody>
          <a:bodyPr anchor="ctr"/>
          <a:lstStyle/>
          <a:p>
            <a:pPr algn="ctr"/>
            <a:r>
              <a:rPr lang="en-US" sz="3200" b="1"/>
              <a:t>FY09 Planned Performance ($M)</a:t>
            </a:r>
          </a:p>
        </p:txBody>
      </p:sp>
      <p:graphicFrame>
        <p:nvGraphicFramePr>
          <p:cNvPr id="210058" name="Group 138"/>
          <p:cNvGraphicFramePr>
            <a:graphicFrameLocks noGrp="1"/>
          </p:cNvGraphicFramePr>
          <p:nvPr/>
        </p:nvGraphicFramePr>
        <p:xfrm>
          <a:off x="457200" y="1600200"/>
          <a:ext cx="8001000" cy="4049713"/>
        </p:xfrm>
        <a:graphic>
          <a:graphicData uri="http://schemas.openxmlformats.org/drawingml/2006/table">
            <a:tbl>
              <a:tblPr/>
              <a:tblGrid>
                <a:gridCol w="2747963"/>
                <a:gridCol w="1212850"/>
                <a:gridCol w="1616075"/>
                <a:gridCol w="1130300"/>
                <a:gridCol w="1293812"/>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Performance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rPr>
                        <a:t>FY08 PB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rPr>
                        <a:t>$83.7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rPr>
                        <a:t>(Flat)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rPr>
                        <a:t>FY08 Planned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rPr>
                        <a:t>$88.3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rPr>
                        <a:t>FY08 (+3.5%)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rPr>
                        <a:t>$91.5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rPr>
                        <a:t>Proposed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Arial" charset="0"/>
                        </a:rPr>
                        <a:t>$113.1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Delivered research hours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3877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3889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4199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5251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Delivered beam studies hours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Delivered Set-up/tuning hours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0000"/>
                        </a:spcBef>
                        <a:spcAft>
                          <a:spcPct val="0"/>
                        </a:spcAft>
                        <a:buClr>
                          <a:schemeClr val="tx1"/>
                        </a:buClr>
                        <a:buSzPct val="90000"/>
                        <a:buFont typeface="Wingdings" pitchFamily="2" charset="2"/>
                        <a:buNone/>
                        <a:tabLst/>
                      </a:pPr>
                      <a:r>
                        <a:rPr kumimoji="0" lang="en-US" sz="1600" b="0" i="0" u="none" strike="noStrike" cap="none" normalizeH="0" baseline="0" smtClean="0">
                          <a:ln>
                            <a:noFill/>
                          </a:ln>
                          <a:solidFill>
                            <a:schemeClr val="tx1"/>
                          </a:solidFill>
                          <a:effectLst/>
                          <a:latin typeface="Arial" charset="0"/>
                        </a:rPr>
                        <a:t>215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0000"/>
                        </a:spcBef>
                        <a:spcAft>
                          <a:spcPct val="0"/>
                        </a:spcAft>
                        <a:buClr>
                          <a:schemeClr val="tx1"/>
                        </a:buClr>
                        <a:buSzPct val="90000"/>
                        <a:buFont typeface="Wingdings" pitchFamily="2" charset="2"/>
                        <a:buNone/>
                        <a:tabLst/>
                      </a:pPr>
                      <a:r>
                        <a:rPr kumimoji="0" lang="en-US" sz="1600" b="0" i="0" u="none" strike="noStrike" cap="none" normalizeH="0" baseline="0" smtClean="0">
                          <a:ln>
                            <a:noFill/>
                          </a:ln>
                          <a:solidFill>
                            <a:schemeClr val="tx1"/>
                          </a:solidFill>
                          <a:effectLst/>
                          <a:latin typeface="Arial" charset="0"/>
                        </a:rPr>
                        <a:t>233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Total delivered Operating hours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4429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4783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5981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Unscheduled shut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719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739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Scheduled weeks of operation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72" name="Text Box 136"/>
          <p:cNvSpPr txBox="1">
            <a:spLocks noChangeArrowheads="1"/>
          </p:cNvSpPr>
          <p:nvPr/>
        </p:nvSpPr>
        <p:spPr bwMode="auto">
          <a:xfrm>
            <a:off x="3048000" y="5791200"/>
            <a:ext cx="5410200" cy="366713"/>
          </a:xfrm>
          <a:prstGeom prst="rect">
            <a:avLst/>
          </a:prstGeom>
          <a:noFill/>
          <a:ln w="12700" algn="ctr">
            <a:noFill/>
            <a:miter lim="800000"/>
            <a:headEnd/>
            <a:tailEnd/>
          </a:ln>
        </p:spPr>
        <p:txBody>
          <a:bodyPr>
            <a:spAutoFit/>
          </a:bodyPr>
          <a:lstStyle/>
          <a:p>
            <a:pPr marL="455613" indent="-455613" algn="r">
              <a:spcBef>
                <a:spcPct val="50000"/>
              </a:spcBef>
              <a:tabLst>
                <a:tab pos="857250" algn="l"/>
              </a:tabLst>
            </a:pPr>
            <a:r>
              <a:rPr lang="en-US"/>
              <a:t>*one Hall moth-balled at FY08 PB -5%</a:t>
            </a:r>
          </a:p>
        </p:txBody>
      </p:sp>
      <p:sp>
        <p:nvSpPr>
          <p:cNvPr id="54" name="TextBox 53"/>
          <p:cNvSpPr txBox="1"/>
          <p:nvPr/>
        </p:nvSpPr>
        <p:spPr>
          <a:xfrm>
            <a:off x="6705600" y="990600"/>
            <a:ext cx="2287806" cy="369332"/>
          </a:xfrm>
          <a:prstGeom prst="rect">
            <a:avLst/>
          </a:prstGeom>
          <a:solidFill>
            <a:srgbClr val="5419E9"/>
          </a:solidFill>
        </p:spPr>
        <p:txBody>
          <a:bodyPr wrap="none">
            <a:spAutoFit/>
          </a:bodyPr>
          <a:lstStyle/>
          <a:p>
            <a:pPr fontAlgn="auto">
              <a:spcBef>
                <a:spcPts val="0"/>
              </a:spcBef>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FREYBERGER p 63</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en-US" smtClean="0"/>
              <a:t>Facility Statistics - LC</a:t>
            </a:r>
          </a:p>
        </p:txBody>
      </p:sp>
      <p:sp>
        <p:nvSpPr>
          <p:cNvPr id="6146" name="Rectangle 3"/>
          <p:cNvSpPr>
            <a:spLocks noGrp="1" noChangeArrowheads="1"/>
          </p:cNvSpPr>
          <p:nvPr>
            <p:ph type="body" sz="half" idx="1"/>
          </p:nvPr>
        </p:nvSpPr>
        <p:spPr>
          <a:xfrm>
            <a:off x="304800" y="990600"/>
            <a:ext cx="6934200" cy="863600"/>
          </a:xfrm>
        </p:spPr>
        <p:txBody>
          <a:bodyPr/>
          <a:lstStyle/>
          <a:p>
            <a:pPr eaLnBrk="1" hangingPunct="1">
              <a:lnSpc>
                <a:spcPct val="90000"/>
              </a:lnSpc>
              <a:buFontTx/>
              <a:buNone/>
            </a:pPr>
            <a:r>
              <a:rPr lang="en-US" sz="900" b="1" smtClean="0"/>
              <a:t>	The current assumptions for Max hours/weeks for each facility is shown in the table below based on information input to this Office last budget formulation process. These numbers are not intended to fluctuate year by year and will be assumed to remain the same unless justified. </a:t>
            </a:r>
          </a:p>
        </p:txBody>
      </p:sp>
      <p:graphicFrame>
        <p:nvGraphicFramePr>
          <p:cNvPr id="277616" name="Group 112"/>
          <p:cNvGraphicFramePr>
            <a:graphicFrameLocks noGrp="1"/>
          </p:cNvGraphicFramePr>
          <p:nvPr>
            <p:ph sz="quarter" idx="2"/>
          </p:nvPr>
        </p:nvGraphicFramePr>
        <p:xfrm>
          <a:off x="781050" y="1797050"/>
          <a:ext cx="6464300" cy="1243013"/>
        </p:xfrm>
        <a:graphic>
          <a:graphicData uri="http://schemas.openxmlformats.org/drawingml/2006/table">
            <a:tbl>
              <a:tblPr/>
              <a:tblGrid>
                <a:gridCol w="1373188"/>
                <a:gridCol w="1778000"/>
                <a:gridCol w="1535112"/>
                <a:gridCol w="17780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Facility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Assumed Max hours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rgbClr val="CC0000"/>
                          </a:solidFill>
                          <a:effectLst/>
                          <a:latin typeface="Arial" charset="0"/>
                        </a:rPr>
                        <a:t>Delivered</a:t>
                      </a:r>
                      <a:r>
                        <a:rPr kumimoji="0" lang="en-US" sz="800" b="1" i="0" u="none" strike="noStrike" cap="none" normalizeH="0" baseline="0" smtClean="0">
                          <a:ln>
                            <a:noFill/>
                          </a:ln>
                          <a:solidFill>
                            <a:schemeClr val="tx1"/>
                          </a:solidFill>
                          <a:effectLst/>
                          <a:latin typeface="Arial" charset="0"/>
                        </a:rPr>
                        <a:t> 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Max </a:t>
                      </a:r>
                      <a:r>
                        <a:rPr kumimoji="0" lang="en-US" sz="800" b="1" i="0" u="none" strike="noStrike" cap="none" normalizeH="0" baseline="0" smtClean="0">
                          <a:ln>
                            <a:noFill/>
                          </a:ln>
                          <a:solidFill>
                            <a:srgbClr val="CC0000"/>
                          </a:solidFill>
                          <a:effectLst/>
                          <a:latin typeface="Arial" charset="0"/>
                        </a:rPr>
                        <a:t>scheduled </a:t>
                      </a:r>
                      <a:r>
                        <a:rPr kumimoji="0" lang="en-US" sz="800" b="1" i="0" u="none" strike="noStrike" cap="none" normalizeH="0" baseline="0" smtClean="0">
                          <a:ln>
                            <a:noFill/>
                          </a:ln>
                          <a:solidFill>
                            <a:schemeClr val="tx1"/>
                          </a:solidFill>
                          <a:effectLst/>
                          <a:latin typeface="Arial" charset="0"/>
                        </a:rPr>
                        <a:t>hours</a:t>
                      </a:r>
                      <a:r>
                        <a:rPr kumimoji="0" lang="en-US" sz="800" b="1" i="0" u="none" strike="noStrike" cap="none" normalizeH="0" baseline="0" smtClean="0">
                          <a:ln>
                            <a:noFill/>
                          </a:ln>
                          <a:solidFill>
                            <a:srgbClr val="CC0000"/>
                          </a:solidFill>
                          <a:effectLst/>
                          <a:latin typeface="Arial" charset="0"/>
                        </a:rPr>
                        <a:t>/calendar</a:t>
                      </a:r>
                      <a:r>
                        <a:rPr kumimoji="0" lang="en-US" sz="800" b="1" i="0" u="none" strike="noStrike" cap="none" normalizeH="0" baseline="0" smtClean="0">
                          <a:ln>
                            <a:noFill/>
                          </a:ln>
                          <a:solidFill>
                            <a:schemeClr val="tx1"/>
                          </a:solidFill>
                          <a:effectLst/>
                          <a:latin typeface="Arial" charset="0"/>
                        </a:rPr>
                        <a:t> week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Max</a:t>
                      </a:r>
                      <a:r>
                        <a:rPr kumimoji="0" lang="en-US" sz="800" b="1" i="0" u="none" strike="noStrike" cap="none" normalizeH="0" baseline="0" smtClean="0">
                          <a:ln>
                            <a:noFill/>
                          </a:ln>
                          <a:solidFill>
                            <a:srgbClr val="CC0000"/>
                          </a:solidFill>
                          <a:effectLst/>
                          <a:latin typeface="Arial" charset="0"/>
                        </a:rPr>
                        <a:t> Calendar </a:t>
                      </a:r>
                      <a:r>
                        <a:rPr kumimoji="0" lang="en-US" sz="800" b="1" i="0" u="none" strike="noStrike" cap="none" normalizeH="0" baseline="0" smtClean="0">
                          <a:ln>
                            <a:noFill/>
                          </a:ln>
                          <a:solidFill>
                            <a:schemeClr val="tx1"/>
                          </a:solidFill>
                          <a:effectLst/>
                          <a:latin typeface="Arial" charset="0"/>
                        </a:rPr>
                        <a:t>Weeks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ANL/ATLAS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6600 (7 day 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143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BNL/RHIC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4100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124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rPr>
                        <a:t>TJNAF/CEBAF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rPr>
                        <a:t>5700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rPr>
                        <a:t>164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rPr>
                        <a:t>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ORNL/HRIBF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6100 (7day 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152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79" name="Text Box 36"/>
          <p:cNvSpPr txBox="1">
            <a:spLocks noChangeArrowheads="1"/>
          </p:cNvSpPr>
          <p:nvPr/>
        </p:nvSpPr>
        <p:spPr bwMode="auto">
          <a:xfrm>
            <a:off x="381000" y="3429000"/>
            <a:ext cx="8534400" cy="304800"/>
          </a:xfrm>
          <a:prstGeom prst="rect">
            <a:avLst/>
          </a:prstGeom>
          <a:noFill/>
          <a:ln w="12700">
            <a:noFill/>
            <a:miter lim="800000"/>
            <a:headEnd/>
            <a:tailEnd/>
          </a:ln>
        </p:spPr>
        <p:txBody>
          <a:bodyPr>
            <a:spAutoFit/>
          </a:bodyPr>
          <a:lstStyle/>
          <a:p>
            <a:pPr algn="ctr"/>
            <a:r>
              <a:rPr lang="en-US" sz="1400"/>
              <a:t>Please fill out/correct the table below assuming FY 2009 COL from FY 2008 and FY 2007 Appropriation. </a:t>
            </a:r>
          </a:p>
        </p:txBody>
      </p:sp>
      <p:graphicFrame>
        <p:nvGraphicFramePr>
          <p:cNvPr id="277630" name="Group 126"/>
          <p:cNvGraphicFramePr>
            <a:graphicFrameLocks noGrp="1"/>
          </p:cNvGraphicFramePr>
          <p:nvPr>
            <p:ph sz="quarter" idx="3"/>
          </p:nvPr>
        </p:nvGraphicFramePr>
        <p:xfrm>
          <a:off x="304800" y="3810000"/>
          <a:ext cx="8610600" cy="2163763"/>
        </p:xfrm>
        <a:graphic>
          <a:graphicData uri="http://schemas.openxmlformats.org/drawingml/2006/table">
            <a:tbl>
              <a:tblPr/>
              <a:tblGrid>
                <a:gridCol w="698500"/>
                <a:gridCol w="977900"/>
                <a:gridCol w="990600"/>
                <a:gridCol w="990600"/>
                <a:gridCol w="990600"/>
                <a:gridCol w="685800"/>
                <a:gridCol w="793750"/>
                <a:gridCol w="2482850"/>
              </a:tblGrid>
              <a:tr h="3810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Facility</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Cost/</a:t>
                      </a:r>
                      <a:r>
                        <a:rPr kumimoji="0" lang="en-US" sz="800" b="1" i="0" u="none" strike="noStrike" cap="none" normalizeH="0" baseline="0" smtClean="0">
                          <a:ln>
                            <a:noFill/>
                          </a:ln>
                          <a:solidFill>
                            <a:srgbClr val="CC0000"/>
                          </a:solidFill>
                          <a:effectLst/>
                          <a:latin typeface="Arial" charset="0"/>
                          <a:cs typeface="Times New Roman" pitchFamily="18" charset="0"/>
                        </a:rPr>
                        <a:t>scheduled</a:t>
                      </a:r>
                      <a:r>
                        <a:rPr kumimoji="0" lang="en-US" sz="800" b="1" i="0" u="none" strike="noStrike" cap="none" normalizeH="0" baseline="0" smtClean="0">
                          <a:ln>
                            <a:noFill/>
                          </a:ln>
                          <a:solidFill>
                            <a:schemeClr val="tx1"/>
                          </a:solidFill>
                          <a:effectLst/>
                          <a:latin typeface="Arial" charset="0"/>
                          <a:cs typeface="Times New Roman" pitchFamily="18" charset="0"/>
                        </a:rPr>
                        <a:t> weeks (no 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FY08</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Cost/</a:t>
                      </a:r>
                      <a:r>
                        <a:rPr kumimoji="0" lang="en-US" sz="800" b="1" i="0" u="none" strike="noStrike" cap="none" normalizeH="0" baseline="0" smtClean="0">
                          <a:ln>
                            <a:noFill/>
                          </a:ln>
                          <a:solidFill>
                            <a:srgbClr val="CC0000"/>
                          </a:solidFill>
                          <a:effectLst/>
                          <a:latin typeface="Arial" charset="0"/>
                          <a:cs typeface="Times New Roman" pitchFamily="18" charset="0"/>
                        </a:rPr>
                        <a:t>scheduled</a:t>
                      </a:r>
                      <a:r>
                        <a:rPr kumimoji="0" lang="en-US" sz="800" b="1" i="0" u="none" strike="noStrike" cap="none" normalizeH="0" baseline="0" smtClean="0">
                          <a:ln>
                            <a:noFill/>
                          </a:ln>
                          <a:solidFill>
                            <a:schemeClr val="tx1"/>
                          </a:solidFill>
                          <a:effectLst/>
                          <a:latin typeface="Arial" charset="0"/>
                          <a:cs typeface="Times New Roman" pitchFamily="18" charset="0"/>
                        </a:rPr>
                        <a:t> weeks (no 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FY09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CC0000"/>
                          </a:solidFill>
                          <a:effectLst/>
                          <a:latin typeface="Arial" charset="0"/>
                          <a:cs typeface="Times New Roman" pitchFamily="18" charset="0"/>
                        </a:rPr>
                        <a:t>Scheduled </a:t>
                      </a:r>
                      <a:r>
                        <a:rPr kumimoji="0" lang="en-US" sz="800" b="1" i="0" u="none" strike="noStrike" cap="none" normalizeH="0" baseline="0" smtClean="0">
                          <a:ln>
                            <a:noFill/>
                          </a:ln>
                          <a:solidFill>
                            <a:schemeClr val="tx1"/>
                          </a:solidFill>
                          <a:effectLst/>
                          <a:latin typeface="Arial" charset="0"/>
                          <a:cs typeface="Times New Roman" pitchFamily="18" charset="0"/>
                        </a:rPr>
                        <a:t>hours/</a:t>
                      </a:r>
                      <a:r>
                        <a:rPr kumimoji="0" lang="en-US" sz="800" b="1" i="0" u="none" strike="noStrike" cap="none" normalizeH="0" baseline="0" smtClean="0">
                          <a:ln>
                            <a:noFill/>
                          </a:ln>
                          <a:solidFill>
                            <a:srgbClr val="CC0000"/>
                          </a:solidFill>
                          <a:effectLst/>
                          <a:latin typeface="Arial" charset="0"/>
                          <a:cs typeface="Times New Roman" pitchFamily="18" charset="0"/>
                        </a:rPr>
                        <a:t>calendar </a:t>
                      </a:r>
                      <a:r>
                        <a:rPr kumimoji="0" lang="en-US" sz="800" b="1" i="0" u="none" strike="noStrike" cap="none" normalizeH="0" baseline="0" smtClean="0">
                          <a:ln>
                            <a:noFill/>
                          </a:ln>
                          <a:solidFill>
                            <a:schemeClr val="tx1"/>
                          </a:solidFill>
                          <a:effectLst/>
                          <a:latin typeface="Arial" charset="0"/>
                          <a:cs typeface="Times New Roman" pitchFamily="18" charset="0"/>
                        </a:rPr>
                        <a:t>week FY08</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CC0000"/>
                          </a:solidFill>
                          <a:effectLst/>
                          <a:latin typeface="Arial" charset="0"/>
                          <a:cs typeface="Times New Roman" pitchFamily="18" charset="0"/>
                        </a:rPr>
                        <a:t>Scheduled </a:t>
                      </a:r>
                      <a:r>
                        <a:rPr kumimoji="0" lang="en-US" sz="800" b="1" i="0" u="none" strike="noStrike" cap="none" normalizeH="0" baseline="0" smtClean="0">
                          <a:ln>
                            <a:noFill/>
                          </a:ln>
                          <a:solidFill>
                            <a:schemeClr val="tx1"/>
                          </a:solidFill>
                          <a:effectLst/>
                          <a:latin typeface="Arial" charset="0"/>
                          <a:cs typeface="Times New Roman" pitchFamily="18" charset="0"/>
                        </a:rPr>
                        <a:t>Hours/</a:t>
                      </a:r>
                      <a:r>
                        <a:rPr kumimoji="0" lang="en-US" sz="800" b="1" i="0" u="none" strike="noStrike" cap="none" normalizeH="0" baseline="0" smtClean="0">
                          <a:ln>
                            <a:noFill/>
                          </a:ln>
                          <a:solidFill>
                            <a:srgbClr val="CC0000"/>
                          </a:solidFill>
                          <a:effectLst/>
                          <a:latin typeface="Arial" charset="0"/>
                          <a:cs typeface="Times New Roman" pitchFamily="18" charset="0"/>
                        </a:rPr>
                        <a:t>Calendar</a:t>
                      </a:r>
                      <a:r>
                        <a:rPr kumimoji="0" lang="en-US" sz="800" b="1" i="0" u="none" strike="noStrike" cap="none" normalizeH="0" baseline="0" smtClean="0">
                          <a:ln>
                            <a:noFill/>
                          </a:ln>
                          <a:solidFill>
                            <a:schemeClr val="tx1"/>
                          </a:solidFill>
                          <a:effectLst/>
                          <a:latin typeface="Arial" charset="0"/>
                          <a:cs typeface="Times New Roman" pitchFamily="18" charset="0"/>
                        </a:rPr>
                        <a:t> week FY09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Operation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Mode in 08</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Operation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Mode in 09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Comment</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cs typeface="Times New Roman" pitchFamily="18" charset="0"/>
                        </a:rPr>
                        <a:t>TJNAF</a:t>
                      </a:r>
                      <a:endParaRPr kumimoji="0" lang="en-US" sz="1000" b="1" i="0" u="none" strike="noStrike" cap="none" normalizeH="0" baseline="0" smtClean="0">
                        <a:ln>
                          <a:noFill/>
                        </a:ln>
                        <a:solidFill>
                          <a:srgbClr val="CC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cs typeface="Times New Roman" pitchFamily="18" charset="0"/>
                        </a:rPr>
                        <a:t>$520K/wk</a:t>
                      </a:r>
                      <a:endParaRPr kumimoji="0" lang="en-US" sz="1000" b="1" i="0" u="none" strike="noStrike" cap="none" normalizeH="0" baseline="0" smtClean="0">
                        <a:ln>
                          <a:noFill/>
                        </a:ln>
                        <a:solidFill>
                          <a:srgbClr val="CC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cs typeface="Times New Roman" pitchFamily="18" charset="0"/>
                        </a:rPr>
                        <a:t>$520K/wk</a:t>
                      </a:r>
                      <a:endParaRPr kumimoji="0" lang="en-US" sz="1000" b="1" i="0" u="none" strike="noStrike" cap="none" normalizeH="0" baseline="0" smtClean="0">
                        <a:ln>
                          <a:noFill/>
                        </a:ln>
                        <a:solidFill>
                          <a:srgbClr val="CC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CC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cs typeface="Times New Roman" pitchFamily="18" charset="0"/>
                        </a:rPr>
                        <a:t>164</a:t>
                      </a:r>
                      <a:endParaRPr kumimoji="0" lang="en-US" sz="1000" b="1" i="0" u="none" strike="noStrike" cap="none" normalizeH="0" baseline="0" smtClean="0">
                        <a:ln>
                          <a:noFill/>
                        </a:ln>
                        <a:solidFill>
                          <a:srgbClr val="CC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rPr>
                        <a:t>164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cs typeface="Times New Roman" pitchFamily="18" charset="0"/>
                        </a:rPr>
                        <a:t>7/24</a:t>
                      </a:r>
                      <a:endParaRPr kumimoji="0" lang="en-US" sz="1000" b="1" i="0" u="none" strike="noStrike" cap="none" normalizeH="0" baseline="0" smtClean="0">
                        <a:ln>
                          <a:noFill/>
                        </a:ln>
                        <a:solidFill>
                          <a:srgbClr val="CC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CC0000"/>
                          </a:solidFill>
                          <a:effectLst/>
                          <a:latin typeface="Arial" charset="0"/>
                        </a:rPr>
                        <a:t>7/24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CC0000"/>
                          </a:solidFill>
                          <a:effectLst/>
                          <a:latin typeface="Arial" charset="0"/>
                        </a:rPr>
                        <a:t>Requires additional $210K/wk in Capital Equipment to support experimental program. Cost differential increased due to cryogenics savings in standby mode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5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RHIC</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~$650k/wk</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124</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7D</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Cryo wks</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ATLAS</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~$125k/wk</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160</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7D</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HRIBF</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~$150k/wk</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130</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cs typeface="Times New Roman" pitchFamily="18" charset="0"/>
                        </a:rPr>
                        <a:t>5 to 7D</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3" name="TextBox 92"/>
          <p:cNvSpPr txBox="1"/>
          <p:nvPr/>
        </p:nvSpPr>
        <p:spPr>
          <a:xfrm>
            <a:off x="5476778" y="533400"/>
            <a:ext cx="3309560" cy="369332"/>
          </a:xfrm>
          <a:prstGeom prst="rect">
            <a:avLst/>
          </a:prstGeom>
          <a:solidFill>
            <a:srgbClr val="5419E9"/>
          </a:solidFill>
        </p:spPr>
        <p:txBody>
          <a:bodyPr wrap="none">
            <a:spAutoFit/>
          </a:bodyPr>
          <a:lstStyle/>
          <a:p>
            <a:pPr fontAlgn="auto">
              <a:spcBef>
                <a:spcPts val="0"/>
              </a:spcBef>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FREYBERGER/HUTTON p 91</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55613" marR="0" indent="-455613" algn="l" defTabSz="914400" rtl="0" eaLnBrk="0" fontAlgn="base" latinLnBrk="0" hangingPunct="0">
          <a:lnSpc>
            <a:spcPct val="100000"/>
          </a:lnSpc>
          <a:spcBef>
            <a:spcPct val="0"/>
          </a:spcBef>
          <a:spcAft>
            <a:spcPct val="0"/>
          </a:spcAft>
          <a:buClrTx/>
          <a:buSzTx/>
          <a:buFontTx/>
          <a:buNone/>
          <a:tabLst>
            <a:tab pos="857250" algn="l"/>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55613" marR="0" indent="-455613" algn="l" defTabSz="914400" rtl="0" eaLnBrk="0" fontAlgn="base" latinLnBrk="0" hangingPunct="0">
          <a:lnSpc>
            <a:spcPct val="100000"/>
          </a:lnSpc>
          <a:spcBef>
            <a:spcPct val="0"/>
          </a:spcBef>
          <a:spcAft>
            <a:spcPct val="0"/>
          </a:spcAft>
          <a:buClrTx/>
          <a:buSzTx/>
          <a:buFontTx/>
          <a:buNone/>
          <a:tabLst>
            <a:tab pos="857250" algn="l"/>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Words>293</Words>
  <Application>Microsoft Office PowerPoint</Application>
  <PresentationFormat>On-screen Show (4:3)</PresentationFormat>
  <Paragraphs>132</Paragraphs>
  <Slides>3</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3</vt:i4>
      </vt:variant>
    </vt:vector>
  </HeadingPairs>
  <TitlesOfParts>
    <vt:vector size="9" baseType="lpstr">
      <vt:lpstr>Arial</vt:lpstr>
      <vt:lpstr>Calibri</vt:lpstr>
      <vt:lpstr>Arial Narrow</vt:lpstr>
      <vt:lpstr>Times New Roman</vt:lpstr>
      <vt:lpstr>Wingdings</vt:lpstr>
      <vt:lpstr>Custom Design</vt:lpstr>
      <vt:lpstr>Slide 1</vt:lpstr>
      <vt:lpstr>Slide 2</vt:lpstr>
      <vt:lpstr>Facility Statistics - LC</vt:lpstr>
    </vt:vector>
  </TitlesOfParts>
  <Company>Jefferson Science Associates,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sthomas</dc:creator>
  <cp:lastModifiedBy>freyberg</cp:lastModifiedBy>
  <cp:revision>1</cp:revision>
  <dcterms:created xsi:type="dcterms:W3CDTF">2008-01-07T14:23:46Z</dcterms:created>
  <dcterms:modified xsi:type="dcterms:W3CDTF">2008-01-08T13:37:23Z</dcterms:modified>
</cp:coreProperties>
</file>