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86" r:id="rId2"/>
    <p:sldId id="281" r:id="rId3"/>
    <p:sldId id="282" r:id="rId4"/>
    <p:sldId id="290" r:id="rId5"/>
    <p:sldId id="283" r:id="rId6"/>
    <p:sldId id="292" r:id="rId7"/>
    <p:sldId id="272" r:id="rId8"/>
    <p:sldId id="284" r:id="rId9"/>
    <p:sldId id="287" r:id="rId10"/>
    <p:sldId id="285" r:id="rId11"/>
    <p:sldId id="288" r:id="rId12"/>
    <p:sldId id="273" r:id="rId13"/>
    <p:sldId id="274" r:id="rId14"/>
    <p:sldId id="275" r:id="rId15"/>
    <p:sldId id="276" r:id="rId16"/>
    <p:sldId id="277" r:id="rId17"/>
    <p:sldId id="295" r:id="rId18"/>
    <p:sldId id="278" r:id="rId19"/>
    <p:sldId id="279" r:id="rId20"/>
    <p:sldId id="291" r:id="rId21"/>
    <p:sldId id="280" r:id="rId22"/>
    <p:sldId id="293" r:id="rId23"/>
    <p:sldId id="28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86" autoAdjust="0"/>
    <p:restoredTop sz="94718" autoAdjust="0"/>
  </p:normalViewPr>
  <p:slideViewPr>
    <p:cSldViewPr>
      <p:cViewPr varScale="1">
        <p:scale>
          <a:sx n="86" d="100"/>
          <a:sy n="86" d="100"/>
        </p:scale>
        <p:origin x="-8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F2473-B6E0-4C97-B626-46A409700737}" type="datetimeFigureOut">
              <a:rPr lang="en-US" smtClean="0"/>
              <a:pPr/>
              <a:t>1/21/2009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2C78A-DC44-41ED-A757-7E422C5929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"/>
            <a:ext cx="6837363" cy="6675438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215265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685800" y="6334125"/>
            <a:ext cx="7772400" cy="0"/>
          </a:xfrm>
          <a:prstGeom prst="line">
            <a:avLst/>
          </a:prstGeom>
          <a:noFill/>
          <a:ln w="127000">
            <a:solidFill>
              <a:srgbClr val="DB720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685800" y="723900"/>
            <a:ext cx="7772400" cy="0"/>
          </a:xfrm>
          <a:prstGeom prst="line">
            <a:avLst/>
          </a:prstGeom>
          <a:noFill/>
          <a:ln w="1270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195E2-E2A2-4B41-AF93-72898AF340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1/30/2009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CA5F-975C-4B8B-8179-927432606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1/30/2009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J. Cai, Fermilab/LAFS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1/30/2009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B6486-1775-4C6C-92CA-F16BD31433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1/30/2009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2CA66-269A-402C-A17A-4BF3C3084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1/30/2009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B1D5-A1AF-47B3-B68B-B95B732073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1/30/2009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FD0AC-0FE2-4EB4-904B-16D58BF59D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1/30/2009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BF695-F31E-4303-A389-CA79DCEC67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1/30/2009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A85F-95A3-41B4-B453-E5812832AD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1/30/2009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5AEE7-867B-4BAF-B64E-BDEF251F2B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1/30/2009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3200400" cy="31242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685800" y="6372225"/>
            <a:ext cx="7772400" cy="0"/>
          </a:xfrm>
          <a:prstGeom prst="line">
            <a:avLst/>
          </a:prstGeom>
          <a:noFill/>
          <a:ln w="76200">
            <a:solidFill>
              <a:srgbClr val="DB720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912813"/>
            <a:ext cx="77724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4008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7463" y="6394450"/>
            <a:ext cx="9731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>
              <a:defRPr/>
            </a:pPr>
            <a:fld id="{6081DF2B-CB54-4A4A-94C0-80E19AE0C4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0">
              <a:latin typeface="Times New Roman" pitchFamily="18" charset="0"/>
            </a:endParaRP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81750"/>
            <a:ext cx="137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>
              <a:defRPr/>
            </a:pPr>
            <a:r>
              <a:rPr lang="en-US" smtClean="0"/>
              <a:t>1/30/2009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DB720C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rgbClr val="0033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i="1">
          <a:solidFill>
            <a:srgbClr val="DB720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i="1">
          <a:solidFill>
            <a:srgbClr val="519A24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 i="1">
          <a:solidFill>
            <a:srgbClr val="A93A3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A93A3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A93A3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A93A3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i="1">
          <a:solidFill>
            <a:srgbClr val="A93A3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 Level LHC Schottky Software Development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Jerry Cai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The LAFS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762000"/>
          </a:xfrm>
        </p:spPr>
        <p:txBody>
          <a:bodyPr/>
          <a:lstStyle/>
          <a:p>
            <a:r>
              <a:rPr lang="en-US" dirty="0" smtClean="0"/>
              <a:t>Control &amp; Display App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GUI has four sections:</a:t>
            </a:r>
          </a:p>
          <a:p>
            <a:pPr lvl="1"/>
            <a:r>
              <a:rPr lang="en-US" dirty="0" smtClean="0"/>
              <a:t>Top-Tool-Bar</a:t>
            </a:r>
          </a:p>
          <a:p>
            <a:pPr lvl="2"/>
            <a:r>
              <a:rPr lang="en-US" sz="1800" dirty="0" smtClean="0"/>
              <a:t>to exit program, read archived data etc.</a:t>
            </a:r>
          </a:p>
          <a:p>
            <a:pPr lvl="1"/>
            <a:r>
              <a:rPr lang="en-US" dirty="0" smtClean="0"/>
              <a:t>Left-Selection-Panel </a:t>
            </a:r>
          </a:p>
          <a:p>
            <a:pPr lvl="2"/>
            <a:r>
              <a:rPr lang="en-US" sz="1800" dirty="0" smtClean="0"/>
              <a:t>to select different device and different running mode</a:t>
            </a:r>
          </a:p>
          <a:p>
            <a:pPr lvl="1"/>
            <a:r>
              <a:rPr lang="en-US" dirty="0" smtClean="0"/>
              <a:t>Central-Tabbed-Panel </a:t>
            </a:r>
          </a:p>
          <a:p>
            <a:pPr lvl="2"/>
            <a:r>
              <a:rPr lang="en-US" sz="1800" dirty="0" smtClean="0"/>
              <a:t>to display data, create and load configuration file etc.</a:t>
            </a:r>
          </a:p>
          <a:p>
            <a:pPr lvl="1"/>
            <a:r>
              <a:rPr lang="en-US" dirty="0" smtClean="0"/>
              <a:t>Bottom-Console </a:t>
            </a:r>
          </a:p>
          <a:p>
            <a:pPr lvl="2"/>
            <a:r>
              <a:rPr lang="en-US" sz="1800" dirty="0" smtClean="0"/>
              <a:t>to show message while program is running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1/30/2009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Shots of GUI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Tabs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Contour and Trace</a:t>
            </a:r>
          </a:p>
          <a:p>
            <a:pPr marL="1371600" lvl="2" indent="-457200"/>
            <a:r>
              <a:rPr lang="en-US" sz="2000" dirty="0" smtClean="0"/>
              <a:t>Live or Archived data/Post-Mortem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Time Plot</a:t>
            </a:r>
          </a:p>
          <a:p>
            <a:pPr marL="1371600" lvl="2" indent="-514350"/>
            <a:r>
              <a:rPr lang="en-US" sz="2000" dirty="0" smtClean="0"/>
              <a:t>Live or Archived data/Post-Mortem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Electronics States/Live Schematic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Tune Resonance Lines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Configuration Editor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Selecting bunch/gates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1/30/2009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Tab for Contour and Trace (1/6)</a:t>
            </a:r>
          </a:p>
        </p:txBody>
      </p:sp>
      <p:pic>
        <p:nvPicPr>
          <p:cNvPr id="7171" name="Content Placeholder 3" descr="contou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838200"/>
            <a:ext cx="82296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Post-Mortem data dump (200 spectra)</a:t>
            </a:r>
          </a:p>
        </p:txBody>
      </p:sp>
      <p:pic>
        <p:nvPicPr>
          <p:cNvPr id="8195" name="Content Placeholder 3" descr="contour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609600"/>
            <a:ext cx="84582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04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Tab for Time Plot (2/6)</a:t>
            </a:r>
          </a:p>
        </p:txBody>
      </p:sp>
      <p:pic>
        <p:nvPicPr>
          <p:cNvPr id="9219" name="Content Placeholder 3" descr="timeplot.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" y="838200"/>
            <a:ext cx="84582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600" dirty="0" smtClean="0"/>
              <a:t>Time Plot for Post-Mortem Data</a:t>
            </a:r>
          </a:p>
        </p:txBody>
      </p:sp>
      <p:pic>
        <p:nvPicPr>
          <p:cNvPr id="10243" name="Content Placeholder 4" descr="postmortem_timeplot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27" r="1818" b="2632"/>
          <a:stretch>
            <a:fillRect/>
          </a:stretch>
        </p:blipFill>
        <p:spPr>
          <a:xfrm>
            <a:off x="342900" y="762000"/>
            <a:ext cx="8458200" cy="59610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US" sz="3600" dirty="0" smtClean="0"/>
              <a:t>Tab for Electronic States (3/6)</a:t>
            </a:r>
          </a:p>
        </p:txBody>
      </p:sp>
      <p:pic>
        <p:nvPicPr>
          <p:cNvPr id="11267" name="Content Placeholder 3" descr="electronic_stat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4905" y="819912"/>
            <a:ext cx="7999495" cy="5961888"/>
          </a:xfrm>
        </p:spPr>
      </p:pic>
      <p:sp>
        <p:nvSpPr>
          <p:cNvPr id="7" name="TextBox 6"/>
          <p:cNvSpPr txBox="1"/>
          <p:nvPr/>
        </p:nvSpPr>
        <p:spPr>
          <a:xfrm>
            <a:off x="228600" y="4800600"/>
            <a:ext cx="32079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n-lt"/>
              </a:rPr>
              <a:t>Active elements are colored</a:t>
            </a:r>
            <a:endParaRPr lang="en-US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Tab for Tune Resonance Lines (4/6)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1/30/2009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167" t="5208" r="14644" b="38542"/>
          <a:stretch>
            <a:fillRect/>
          </a:stretch>
        </p:blipFill>
        <p:spPr bwMode="auto">
          <a:xfrm>
            <a:off x="320040" y="1075944"/>
            <a:ext cx="8366760" cy="568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Tab for Tune Resonance Lines (4/6)</a:t>
            </a:r>
          </a:p>
        </p:txBody>
      </p:sp>
      <p:pic>
        <p:nvPicPr>
          <p:cNvPr id="12291" name="Content Placeholder 3" descr="tune_lines2.jpg"/>
          <p:cNvPicPr>
            <a:picLocks noGrp="1" noChangeAspect="1"/>
          </p:cNvPicPr>
          <p:nvPr>
            <p:ph idx="1"/>
          </p:nvPr>
        </p:nvPicPr>
        <p:blipFill>
          <a:blip r:embed="rId2"/>
          <a:srcRect b="6697"/>
          <a:stretch>
            <a:fillRect/>
          </a:stretch>
        </p:blipFill>
        <p:spPr>
          <a:xfrm>
            <a:off x="304800" y="990600"/>
            <a:ext cx="8362129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Tab for Configuration Editor (5/6)</a:t>
            </a:r>
          </a:p>
        </p:txBody>
      </p:sp>
      <p:pic>
        <p:nvPicPr>
          <p:cNvPr id="13315" name="Content Placeholder 3" descr="configEdito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3453" y="762000"/>
            <a:ext cx="8637094" cy="5961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Level LHC Schottky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An initial version of High Level Software for LHC Schottky project has been created.</a:t>
            </a:r>
          </a:p>
          <a:p>
            <a:r>
              <a:rPr lang="en-US" sz="2800" dirty="0" smtClean="0"/>
              <a:t>Implements the requirements from the document:</a:t>
            </a:r>
          </a:p>
          <a:p>
            <a:pPr lvl="1"/>
            <a:r>
              <a:rPr lang="en-US" dirty="0" smtClean="0"/>
              <a:t>“4.8 GHZ Schottky Software --- High Level Requirements “</a:t>
            </a:r>
          </a:p>
          <a:p>
            <a:pPr lvl="1"/>
            <a:r>
              <a:rPr lang="en-US" dirty="0" smtClean="0"/>
              <a:t>EDMS Document # 908986 </a:t>
            </a:r>
          </a:p>
          <a:p>
            <a:pPr lvl="1"/>
            <a:r>
              <a:rPr lang="en-US" dirty="0" smtClean="0"/>
              <a:t>by Andreas Jansson and Dave Mcginnis of Fermilab and Ralph Steinhagen (BE/BI), 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1/30/2009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Details of Configuration Editor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1/30/2009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32004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 smtClean="0"/>
              <a:t>One row per beam mode</a:t>
            </a:r>
          </a:p>
          <a:p>
            <a:pPr>
              <a:spcAft>
                <a:spcPts val="0"/>
              </a:spcAft>
            </a:pPr>
            <a:r>
              <a:rPr lang="en-US" sz="2400" dirty="0" smtClean="0"/>
              <a:t>Each column represents one item that is set in the Schottky front end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On the Electronics States diagram/schematic</a:t>
            </a:r>
          </a:p>
          <a:p>
            <a:pPr>
              <a:spcAft>
                <a:spcPts val="0"/>
              </a:spcAft>
            </a:pPr>
            <a:r>
              <a:rPr lang="en-US" sz="2400" dirty="0" smtClean="0"/>
              <a:t>Can change any value in this table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Can either send to Monitor</a:t>
            </a:r>
          </a:p>
          <a:p>
            <a:pPr lvl="1">
              <a:spcAft>
                <a:spcPts val="0"/>
              </a:spcAft>
            </a:pPr>
            <a:r>
              <a:rPr lang="en-US" sz="1800" dirty="0" smtClean="0"/>
              <a:t>Can read live configuration from Monitor</a:t>
            </a:r>
          </a:p>
          <a:p>
            <a:pPr>
              <a:spcAft>
                <a:spcPts val="0"/>
              </a:spcAft>
            </a:pPr>
            <a:r>
              <a:rPr lang="en-US" sz="2400" dirty="0" smtClean="0"/>
              <a:t>In this demo, “Pilot” columns are switches</a:t>
            </a:r>
          </a:p>
          <a:p>
            <a:pPr>
              <a:spcAft>
                <a:spcPts val="0"/>
              </a:spcAft>
            </a:pPr>
            <a:r>
              <a:rPr lang="en-US" sz="2400" dirty="0" smtClean="0"/>
              <a:t>Invisible control: Beam gating (next slide)</a:t>
            </a:r>
            <a:endParaRPr lang="en-US" sz="2400" dirty="0"/>
          </a:p>
        </p:txBody>
      </p:sp>
      <p:pic>
        <p:nvPicPr>
          <p:cNvPr id="8" name="Content Placeholder 3" descr="configEditor.jpg"/>
          <p:cNvPicPr>
            <a:picLocks noChangeAspect="1"/>
          </p:cNvPicPr>
          <p:nvPr/>
        </p:nvPicPr>
        <p:blipFill>
          <a:blip r:embed="rId2"/>
          <a:srcRect l="16602" t="11940" r="25513" b="76076"/>
          <a:stretch>
            <a:fillRect/>
          </a:stretch>
        </p:blipFill>
        <p:spPr bwMode="auto">
          <a:xfrm>
            <a:off x="91440" y="4724400"/>
            <a:ext cx="905256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Bunch Gates: View and Set (Popup window, 6/6)</a:t>
            </a:r>
          </a:p>
        </p:txBody>
      </p:sp>
      <p:pic>
        <p:nvPicPr>
          <p:cNvPr id="14339" name="Content Placeholder 3" descr="configEditor2.jpg"/>
          <p:cNvPicPr>
            <a:picLocks noGrp="1" noChangeAspect="1"/>
          </p:cNvPicPr>
          <p:nvPr>
            <p:ph idx="1"/>
          </p:nvPr>
        </p:nvPicPr>
        <p:blipFill>
          <a:blip r:embed="rId2"/>
          <a:srcRect r="1835"/>
          <a:stretch>
            <a:fillRect/>
          </a:stretch>
        </p:blipFill>
        <p:spPr>
          <a:xfrm>
            <a:off x="482757" y="819912"/>
            <a:ext cx="8178487" cy="5961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762000"/>
          </a:xfrm>
        </p:spPr>
        <p:txBody>
          <a:bodyPr/>
          <a:lstStyle/>
          <a:p>
            <a:r>
              <a:rPr lang="en-US" dirty="0" smtClean="0"/>
              <a:t>Running the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CVS Package 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lhc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-daemons/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lhc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-daemon-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schottky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Monitor class (must start this first):</a:t>
            </a:r>
          </a:p>
          <a:p>
            <a:pPr lvl="1"/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cern.lhc.daemon.schottky.monitor.MonitorMain.java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Control &amp; Display Application</a:t>
            </a:r>
          </a:p>
          <a:p>
            <a:pPr lvl="1"/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cern.lhc.daemon.schottky.controller.ControlMain.java</a:t>
            </a:r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400" dirty="0" smtClean="0"/>
          </a:p>
          <a:p>
            <a:r>
              <a:rPr lang="en-US" sz="1400" dirty="0" smtClean="0"/>
              <a:t>Known limitations of this demo</a:t>
            </a:r>
          </a:p>
          <a:p>
            <a:pPr lvl="1"/>
            <a:r>
              <a:rPr lang="en-US" sz="1200" dirty="0" smtClean="0"/>
              <a:t>Because this implementation uses SDDS files rather than a true “Configuration DB”, one must run Daemon &amp; GUI on the same PC. </a:t>
            </a:r>
          </a:p>
          <a:p>
            <a:pPr lvl="1"/>
            <a:r>
              <a:rPr lang="en-US" sz="1200" dirty="0" smtClean="0"/>
              <a:t>Do </a:t>
            </a:r>
            <a:r>
              <a:rPr lang="en-US" sz="1200" u="sng" dirty="0" smtClean="0"/>
              <a:t>not</a:t>
            </a:r>
            <a:r>
              <a:rPr lang="en-US" sz="1200" dirty="0" smtClean="0"/>
              <a:t> run multiple Monitors at the same time, anywhere in the Control System—the subscriptions will not work properly.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1/30/2009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This initial version of high level LHC Schottky Software has implemented the elements of the requirements document. </a:t>
            </a:r>
          </a:p>
          <a:p>
            <a:pPr lvl="1"/>
            <a:r>
              <a:rPr lang="en-US" sz="1800" dirty="0" smtClean="0"/>
              <a:t>Monitor Process/Daemon</a:t>
            </a:r>
          </a:p>
          <a:p>
            <a:pPr lvl="1"/>
            <a:r>
              <a:rPr lang="en-US" sz="1800" dirty="0" smtClean="0"/>
              <a:t>Control &amp; Display Application/Operations GUI</a:t>
            </a:r>
          </a:p>
          <a:p>
            <a:r>
              <a:rPr lang="en-US" sz="2400" dirty="0" smtClean="0"/>
              <a:t>Improvements?</a:t>
            </a:r>
          </a:p>
          <a:p>
            <a:pPr lvl="1"/>
            <a:r>
              <a:rPr lang="en-US" sz="1800" dirty="0" smtClean="0"/>
              <a:t>“Configuration DB” is implemented as local SDDS files</a:t>
            </a:r>
          </a:p>
          <a:p>
            <a:pPr lvl="2"/>
            <a:r>
              <a:rPr lang="en-US" sz="1400" dirty="0" smtClean="0"/>
              <a:t>need BE/CO/DM help</a:t>
            </a:r>
            <a:endParaRPr lang="en-US" sz="1800" dirty="0" smtClean="0"/>
          </a:p>
          <a:p>
            <a:pPr lvl="1"/>
            <a:r>
              <a:rPr lang="en-US" sz="1800" dirty="0" smtClean="0"/>
              <a:t>BE/OP feedback</a:t>
            </a:r>
          </a:p>
          <a:p>
            <a:r>
              <a:rPr lang="en-US" sz="2400" dirty="0" smtClean="0"/>
              <a:t>A very important issue: FESA class not yet available. </a:t>
            </a:r>
          </a:p>
          <a:p>
            <a:pPr lvl="1"/>
            <a:r>
              <a:rPr lang="en-US" sz="1800" dirty="0" smtClean="0"/>
              <a:t>This demo uses stored data from the Schottky monitors in the Tevatron</a:t>
            </a:r>
            <a:r>
              <a:rPr lang="en-US" sz="180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1/30/2009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J. Cai, Fermilab/LAFS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Schottky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Integrates experience at Fermilab from the Tevatron Schottky system	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It consists of two parts: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Monitor Application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Daemon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Control &amp; Display Application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Operations GUI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1/30/2009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07"/>
          <p:cNvSpPr/>
          <p:nvPr/>
        </p:nvSpPr>
        <p:spPr bwMode="auto">
          <a:xfrm>
            <a:off x="76200" y="964640"/>
            <a:ext cx="8915400" cy="53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248400" y="2564840"/>
            <a:ext cx="2514600" cy="190499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4724400" y="5079440"/>
            <a:ext cx="23622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Design Concept: Monitor and Control &amp; Display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1/30/2009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  <p:sp>
        <p:nvSpPr>
          <p:cNvPr id="106" name="Rectangle 105"/>
          <p:cNvSpPr/>
          <p:nvPr/>
        </p:nvSpPr>
        <p:spPr bwMode="auto">
          <a:xfrm>
            <a:off x="1524000" y="2293354"/>
            <a:ext cx="3252324" cy="2504661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31696" y="2571649"/>
            <a:ext cx="2832212" cy="2017643"/>
          </a:xfrm>
          <a:prstGeom prst="roundRect">
            <a:avLst>
              <a:gd name="adj" fmla="val 11614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539714" y="2783500"/>
            <a:ext cx="1931972" cy="1467679"/>
          </a:xfrm>
          <a:prstGeom prst="roundRect">
            <a:avLst>
              <a:gd name="adj" fmla="val 11614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latin typeface="+mn-lt"/>
              </a:rPr>
              <a:t>Control &amp; Display App</a:t>
            </a:r>
          </a:p>
        </p:txBody>
      </p:sp>
      <p:sp>
        <p:nvSpPr>
          <p:cNvPr id="11" name="Rounded Rectangle 10"/>
          <p:cNvSpPr/>
          <p:nvPr/>
        </p:nvSpPr>
        <p:spPr bwMode="auto">
          <a:xfrm rot="16200000">
            <a:off x="-407651" y="3121468"/>
            <a:ext cx="2017643" cy="778858"/>
          </a:xfrm>
          <a:prstGeom prst="roundRect">
            <a:avLst>
              <a:gd name="adj" fmla="val 11614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rgbClr val="000000"/>
                </a:solidFill>
                <a:latin typeface="Comic Sans MS" pitchFamily="66" charset="0"/>
              </a:rPr>
              <a:t>Schottky Front End/FESA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944112" y="2849945"/>
            <a:ext cx="1062080" cy="487017"/>
          </a:xfrm>
          <a:prstGeom prst="roundRect">
            <a:avLst>
              <a:gd name="adj" fmla="val 1161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Device Settings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3218607" y="3823980"/>
            <a:ext cx="1203690" cy="556591"/>
          </a:xfrm>
          <a:prstGeom prst="roundRect">
            <a:avLst>
              <a:gd name="adj" fmla="val 1161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Calculation Engine</a:t>
            </a:r>
          </a:p>
        </p:txBody>
      </p:sp>
      <p:sp>
        <p:nvSpPr>
          <p:cNvPr id="17" name="Flowchart: Magnetic Disk 16"/>
          <p:cNvSpPr/>
          <p:nvPr/>
        </p:nvSpPr>
        <p:spPr bwMode="auto">
          <a:xfrm>
            <a:off x="4955023" y="1040840"/>
            <a:ext cx="1140977" cy="12192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Settings &amp; Readings Configuration DB*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5029200" y="4393640"/>
            <a:ext cx="1062080" cy="487017"/>
          </a:xfrm>
          <a:prstGeom prst="roundRect">
            <a:avLst>
              <a:gd name="adj" fmla="val 11614"/>
            </a:avLst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Publish/ Subscribe</a:t>
            </a:r>
          </a:p>
        </p:txBody>
      </p:sp>
      <p:sp>
        <p:nvSpPr>
          <p:cNvPr id="20" name="Flowchart: Magnetic Disk 19"/>
          <p:cNvSpPr/>
          <p:nvPr/>
        </p:nvSpPr>
        <p:spPr bwMode="auto">
          <a:xfrm>
            <a:off x="4939513" y="5198710"/>
            <a:ext cx="991274" cy="904461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Logging DB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1944112" y="3893554"/>
            <a:ext cx="1062080" cy="487017"/>
          </a:xfrm>
          <a:prstGeom prst="roundRect">
            <a:avLst>
              <a:gd name="adj" fmla="val 1161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</a:rPr>
              <a:t>Device Readings</a:t>
            </a:r>
          </a:p>
        </p:txBody>
      </p:sp>
      <p:sp>
        <p:nvSpPr>
          <p:cNvPr id="25" name="Vertical Scroll 24"/>
          <p:cNvSpPr/>
          <p:nvPr/>
        </p:nvSpPr>
        <p:spPr bwMode="auto">
          <a:xfrm>
            <a:off x="3360218" y="2710797"/>
            <a:ext cx="983182" cy="626165"/>
          </a:xfrm>
          <a:prstGeom prst="verticalScroll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Config</a:t>
            </a:r>
            <a:r>
              <a:rPr kumimoji="0" lang="en-US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Data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7" name="Elbow Connector 26"/>
          <p:cNvCxnSpPr>
            <a:endCxn id="12" idx="0"/>
          </p:cNvCxnSpPr>
          <p:nvPr/>
        </p:nvCxnSpPr>
        <p:spPr bwMode="auto">
          <a:xfrm rot="10800000">
            <a:off x="2475151" y="2849945"/>
            <a:ext cx="955872" cy="208722"/>
          </a:xfrm>
          <a:prstGeom prst="bentConnector4">
            <a:avLst>
              <a:gd name="adj1" fmla="val 22222"/>
              <a:gd name="adj2" fmla="val 20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3" name="Elbow Connector 32"/>
          <p:cNvCxnSpPr>
            <a:stCxn id="17" idx="3"/>
            <a:endCxn id="25" idx="0"/>
          </p:cNvCxnSpPr>
          <p:nvPr/>
        </p:nvCxnSpPr>
        <p:spPr bwMode="auto">
          <a:xfrm rot="5400000">
            <a:off x="4463283" y="1648567"/>
            <a:ext cx="450757" cy="1673703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5" name="Elbow Connector 44"/>
          <p:cNvCxnSpPr>
            <a:stCxn id="12" idx="1"/>
            <a:endCxn id="11" idx="2"/>
          </p:cNvCxnSpPr>
          <p:nvPr/>
        </p:nvCxnSpPr>
        <p:spPr bwMode="auto">
          <a:xfrm rot="10800000" flipV="1">
            <a:off x="990600" y="3093453"/>
            <a:ext cx="953512" cy="417443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48" name="Elbow Connector 47"/>
          <p:cNvCxnSpPr>
            <a:stCxn id="11" idx="2"/>
            <a:endCxn id="24" idx="1"/>
          </p:cNvCxnSpPr>
          <p:nvPr/>
        </p:nvCxnSpPr>
        <p:spPr bwMode="auto">
          <a:xfrm>
            <a:off x="990600" y="3510897"/>
            <a:ext cx="953512" cy="62616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57" name="Elbow Connector 56"/>
          <p:cNvCxnSpPr>
            <a:stCxn id="10" idx="0"/>
            <a:endCxn id="17" idx="4"/>
          </p:cNvCxnSpPr>
          <p:nvPr/>
        </p:nvCxnSpPr>
        <p:spPr bwMode="auto">
          <a:xfrm rot="16200000" flipV="1">
            <a:off x="6234320" y="1512120"/>
            <a:ext cx="1133060" cy="1409700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1" name="Elbow Connector 60"/>
          <p:cNvCxnSpPr>
            <a:stCxn id="10" idx="1"/>
            <a:endCxn id="25" idx="2"/>
          </p:cNvCxnSpPr>
          <p:nvPr/>
        </p:nvCxnSpPr>
        <p:spPr bwMode="auto">
          <a:xfrm rot="10800000">
            <a:off x="3851810" y="3336962"/>
            <a:ext cx="2687905" cy="180378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64" name="Elbow Connector 63"/>
          <p:cNvCxnSpPr>
            <a:stCxn id="10" idx="1"/>
            <a:endCxn id="12" idx="2"/>
          </p:cNvCxnSpPr>
          <p:nvPr/>
        </p:nvCxnSpPr>
        <p:spPr bwMode="auto">
          <a:xfrm rot="10800000">
            <a:off x="2475152" y="3336962"/>
            <a:ext cx="4064562" cy="180378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3" name="Flowchart: Multidocument 92"/>
          <p:cNvSpPr/>
          <p:nvPr/>
        </p:nvSpPr>
        <p:spPr bwMode="auto">
          <a:xfrm>
            <a:off x="6001593" y="5237936"/>
            <a:ext cx="985610" cy="692956"/>
          </a:xfrm>
          <a:prstGeom prst="flowChartMultidocumen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SDDS</a:t>
            </a:r>
          </a:p>
        </p:txBody>
      </p:sp>
      <p:cxnSp>
        <p:nvCxnSpPr>
          <p:cNvPr id="94" name="Elbow Connector 93"/>
          <p:cNvCxnSpPr>
            <a:stCxn id="14" idx="2"/>
            <a:endCxn id="141" idx="1"/>
          </p:cNvCxnSpPr>
          <p:nvPr/>
        </p:nvCxnSpPr>
        <p:spPr bwMode="auto">
          <a:xfrm rot="16200000" flipH="1">
            <a:off x="3637242" y="4563781"/>
            <a:ext cx="1270369" cy="903948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5" name="Curved Connector 124"/>
          <p:cNvCxnSpPr>
            <a:stCxn id="127" idx="4"/>
            <a:endCxn id="25" idx="0"/>
          </p:cNvCxnSpPr>
          <p:nvPr/>
        </p:nvCxnSpPr>
        <p:spPr bwMode="auto">
          <a:xfrm rot="16200000" flipH="1">
            <a:off x="3161028" y="2020016"/>
            <a:ext cx="650782" cy="730780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7" name="Cloud Callout 126"/>
          <p:cNvSpPr/>
          <p:nvPr/>
        </p:nvSpPr>
        <p:spPr bwMode="auto">
          <a:xfrm>
            <a:off x="2743200" y="1117040"/>
            <a:ext cx="1295400" cy="838200"/>
          </a:xfrm>
          <a:prstGeom prst="cloud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Beam Mode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066800" y="2107640"/>
            <a:ext cx="1801123" cy="337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Monitor Daemon</a:t>
            </a:r>
            <a:endParaRPr lang="en-US" sz="1600" dirty="0">
              <a:latin typeface="+mn-lt"/>
            </a:endParaRPr>
          </a:p>
        </p:txBody>
      </p:sp>
      <p:cxnSp>
        <p:nvCxnSpPr>
          <p:cNvPr id="177" name="Elbow Connector 176"/>
          <p:cNvCxnSpPr>
            <a:stCxn id="14" idx="3"/>
            <a:endCxn id="19" idx="1"/>
          </p:cNvCxnSpPr>
          <p:nvPr/>
        </p:nvCxnSpPr>
        <p:spPr bwMode="auto">
          <a:xfrm>
            <a:off x="4422297" y="4102276"/>
            <a:ext cx="606903" cy="534873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8" name="Elbow Connector 177"/>
          <p:cNvCxnSpPr>
            <a:stCxn id="19" idx="3"/>
            <a:endCxn id="10" idx="1"/>
          </p:cNvCxnSpPr>
          <p:nvPr/>
        </p:nvCxnSpPr>
        <p:spPr bwMode="auto">
          <a:xfrm flipV="1">
            <a:off x="6091280" y="3517340"/>
            <a:ext cx="448434" cy="1119809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7" name="Elbow Connector 186"/>
          <p:cNvCxnSpPr>
            <a:stCxn id="141" idx="3"/>
            <a:endCxn id="10" idx="2"/>
          </p:cNvCxnSpPr>
          <p:nvPr/>
        </p:nvCxnSpPr>
        <p:spPr bwMode="auto">
          <a:xfrm flipV="1">
            <a:off x="7086600" y="4251179"/>
            <a:ext cx="419100" cy="1399761"/>
          </a:xfrm>
          <a:prstGeom prst="bentConnector2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0" name="Curved Connector 189"/>
          <p:cNvCxnSpPr>
            <a:stCxn id="24" idx="3"/>
            <a:endCxn id="14" idx="1"/>
          </p:cNvCxnSpPr>
          <p:nvPr/>
        </p:nvCxnSpPr>
        <p:spPr bwMode="auto">
          <a:xfrm flipV="1">
            <a:off x="3006192" y="4102276"/>
            <a:ext cx="212415" cy="34787"/>
          </a:xfrm>
          <a:prstGeom prst="curvedConnector3">
            <a:avLst>
              <a:gd name="adj1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Runs continuously in the background as a “Daemon Process”</a:t>
            </a:r>
          </a:p>
          <a:p>
            <a:r>
              <a:rPr lang="en-US" sz="2800" dirty="0" smtClean="0"/>
              <a:t>Key Elements:</a:t>
            </a:r>
          </a:p>
          <a:p>
            <a:pPr lvl="1"/>
            <a:r>
              <a:rPr lang="en-US" sz="2400" dirty="0" smtClean="0"/>
              <a:t>Configures Schottky per Beam Mode</a:t>
            </a:r>
          </a:p>
          <a:p>
            <a:pPr lvl="2"/>
            <a:r>
              <a:rPr lang="en-US" sz="1900" dirty="0" smtClean="0"/>
              <a:t>See next slide</a:t>
            </a:r>
          </a:p>
          <a:p>
            <a:pPr lvl="1"/>
            <a:r>
              <a:rPr lang="en-US" dirty="0"/>
              <a:t>R</a:t>
            </a:r>
            <a:r>
              <a:rPr lang="en-US" sz="2400" dirty="0" smtClean="0"/>
              <a:t>eads raw</a:t>
            </a:r>
            <a:r>
              <a:rPr lang="en-US" dirty="0" smtClean="0"/>
              <a:t> </a:t>
            </a:r>
            <a:r>
              <a:rPr lang="en-US" sz="2400" dirty="0" smtClean="0"/>
              <a:t>FFT data from Schottky</a:t>
            </a:r>
          </a:p>
          <a:p>
            <a:pPr lvl="1"/>
            <a:r>
              <a:rPr lang="en-US" sz="2400" dirty="0" smtClean="0"/>
              <a:t>Performs fits for:</a:t>
            </a:r>
          </a:p>
          <a:p>
            <a:pPr lvl="2"/>
            <a:r>
              <a:rPr lang="en-US" sz="1900" dirty="0" smtClean="0"/>
              <a:t>Tune, </a:t>
            </a:r>
          </a:p>
          <a:p>
            <a:pPr lvl="2"/>
            <a:r>
              <a:rPr lang="en-US" sz="1900" dirty="0" smtClean="0"/>
              <a:t>Momentum Spread,</a:t>
            </a:r>
          </a:p>
          <a:p>
            <a:pPr lvl="2"/>
            <a:r>
              <a:rPr lang="en-US" sz="1900" dirty="0" smtClean="0"/>
              <a:t>Emittance,</a:t>
            </a:r>
            <a:endParaRPr lang="en-US" sz="1900" dirty="0"/>
          </a:p>
          <a:p>
            <a:pPr lvl="2"/>
            <a:r>
              <a:rPr lang="en-US" sz="1900" dirty="0" smtClean="0"/>
              <a:t>Chromaticity, and</a:t>
            </a:r>
          </a:p>
          <a:p>
            <a:pPr lvl="2"/>
            <a:r>
              <a:rPr lang="en-US" sz="1900" dirty="0" smtClean="0"/>
              <a:t>Averages of these</a:t>
            </a:r>
          </a:p>
          <a:p>
            <a:pPr lvl="1"/>
            <a:r>
              <a:rPr lang="en-US" sz="2400" dirty="0" smtClean="0"/>
              <a:t>Publishes these results</a:t>
            </a:r>
          </a:p>
          <a:p>
            <a:pPr lvl="1"/>
            <a:r>
              <a:rPr lang="en-US" sz="2400" dirty="0" smtClean="0"/>
              <a:t>Archives these results</a:t>
            </a:r>
          </a:p>
          <a:p>
            <a:pPr lvl="2"/>
            <a:r>
              <a:rPr lang="en-US" sz="1900" dirty="0" smtClean="0"/>
              <a:t>Creates SDDS Files, post-mortem data sets and provides these data for the logging DB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1/30/2009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Daemon: Interaction with Schottky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Reacts to the Beam Mode</a:t>
            </a:r>
          </a:p>
          <a:p>
            <a:pPr lvl="1"/>
            <a:r>
              <a:rPr lang="en-US" sz="2000" dirty="0" smtClean="0"/>
              <a:t>The Monitor listen for changes in LHC Beam Mode</a:t>
            </a:r>
          </a:p>
          <a:p>
            <a:pPr lvl="1"/>
            <a:r>
              <a:rPr lang="en-US" sz="2000" dirty="0" smtClean="0"/>
              <a:t>It configures the Schottky Hardware based on the Beam Mode</a:t>
            </a:r>
          </a:p>
          <a:p>
            <a:pPr lvl="2"/>
            <a:r>
              <a:rPr lang="en-US" sz="1600" dirty="0" smtClean="0"/>
              <a:t>Assumes a Schottky FESA class exists</a:t>
            </a:r>
          </a:p>
          <a:p>
            <a:pPr lvl="2"/>
            <a:r>
              <a:rPr lang="en-US" sz="1600" dirty="0" smtClean="0"/>
              <a:t>Unique configuration for each Beam Mode</a:t>
            </a:r>
          </a:p>
          <a:p>
            <a:pPr lvl="2"/>
            <a:r>
              <a:rPr lang="en-US" sz="1600" dirty="0" smtClean="0"/>
              <a:t>Control &amp; Display GUI can change this configuration</a:t>
            </a:r>
          </a:p>
          <a:p>
            <a:r>
              <a:rPr lang="en-US" sz="2800" dirty="0" smtClean="0"/>
              <a:t>Is the only agent to receive raw Schottky data directly</a:t>
            </a:r>
          </a:p>
          <a:p>
            <a:pPr lvl="1"/>
            <a:r>
              <a:rPr lang="en-US" sz="2000" dirty="0" smtClean="0"/>
              <a:t>Republishes raw data</a:t>
            </a:r>
          </a:p>
          <a:p>
            <a:pPr lvl="1"/>
            <a:r>
              <a:rPr lang="en-US" sz="2000" dirty="0" smtClean="0"/>
              <a:t>Publishes calculated data</a:t>
            </a:r>
          </a:p>
          <a:p>
            <a:r>
              <a:rPr lang="en-US" sz="2800" dirty="0" smtClean="0"/>
              <a:t>Thus, this is a true “daemon process”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1/30/2009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04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Control and Display Application</a:t>
            </a:r>
          </a:p>
        </p:txBody>
      </p:sp>
      <p:pic>
        <p:nvPicPr>
          <p:cNvPr id="6147" name="Content Placeholder 3" descr="overview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900" y="609600"/>
            <a:ext cx="84582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&amp; Display App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operations-level GUI</a:t>
            </a:r>
          </a:p>
          <a:p>
            <a:r>
              <a:rPr lang="en-US" dirty="0" smtClean="0"/>
              <a:t>Subscribes to data from the Monitor to acquire and display all of the published data</a:t>
            </a:r>
          </a:p>
          <a:p>
            <a:pPr lvl="1"/>
            <a:r>
              <a:rPr lang="en-US" dirty="0" smtClean="0"/>
              <a:t>Can also display archived and post-mortem data</a:t>
            </a:r>
          </a:p>
          <a:p>
            <a:r>
              <a:rPr lang="en-US" dirty="0" smtClean="0"/>
              <a:t>Two different run modes</a:t>
            </a:r>
          </a:p>
          <a:p>
            <a:pPr lvl="1"/>
            <a:r>
              <a:rPr lang="en-US" dirty="0" smtClean="0"/>
              <a:t>READ ONLY</a:t>
            </a:r>
          </a:p>
          <a:p>
            <a:pPr lvl="2"/>
            <a:r>
              <a:rPr lang="en-US" dirty="0" smtClean="0"/>
              <a:t>default</a:t>
            </a:r>
          </a:p>
          <a:p>
            <a:pPr lvl="1"/>
            <a:r>
              <a:rPr lang="en-US" dirty="0" smtClean="0"/>
              <a:t>READ and SET</a:t>
            </a:r>
          </a:p>
          <a:p>
            <a:pPr lvl="2"/>
            <a:r>
              <a:rPr lang="en-US" dirty="0" smtClean="0"/>
              <a:t>allow user to change things in the Monitor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1/30/2009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&amp; Display App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can be set?</a:t>
            </a:r>
          </a:p>
          <a:p>
            <a:pPr lvl="1"/>
            <a:r>
              <a:rPr lang="en-US" sz="2000" dirty="0" smtClean="0"/>
              <a:t>The values for each of the hardware components in the Schottky front ends</a:t>
            </a:r>
          </a:p>
          <a:p>
            <a:pPr lvl="1"/>
            <a:r>
              <a:rPr lang="en-US" sz="2000" dirty="0" smtClean="0"/>
              <a:t>These can be set manually, or</a:t>
            </a:r>
          </a:p>
          <a:p>
            <a:pPr lvl="1"/>
            <a:r>
              <a:rPr lang="en-US" sz="2000" dirty="0" smtClean="0"/>
              <a:t>They can be set in a configuration table</a:t>
            </a:r>
          </a:p>
          <a:p>
            <a:pPr lvl="2"/>
            <a:r>
              <a:rPr lang="en-US" sz="1800" dirty="0" smtClean="0"/>
              <a:t>One “row” of settings per LHC Beam Mode</a:t>
            </a:r>
          </a:p>
          <a:p>
            <a:r>
              <a:rPr lang="en-US" sz="2800" dirty="0" smtClean="0"/>
              <a:t>Multiple Control &amp; Display instances?</a:t>
            </a:r>
          </a:p>
          <a:p>
            <a:pPr lvl="1"/>
            <a:r>
              <a:rPr lang="en-US" sz="2000" dirty="0" smtClean="0"/>
              <a:t>Each can read from the Monitor</a:t>
            </a:r>
          </a:p>
          <a:p>
            <a:pPr lvl="1"/>
            <a:r>
              <a:rPr lang="en-US" sz="2000" dirty="0" smtClean="0"/>
              <a:t>Only one is allowed to have setting rights at a time</a:t>
            </a:r>
          </a:p>
          <a:p>
            <a:pPr lvl="2"/>
            <a:r>
              <a:rPr lang="en-US" sz="1800" dirty="0" smtClean="0"/>
              <a:t>User requests setting rights from Monitor for N minutes</a:t>
            </a:r>
          </a:p>
          <a:p>
            <a:pPr lvl="2"/>
            <a:r>
              <a:rPr lang="en-US" sz="1800" dirty="0" smtClean="0"/>
              <a:t>RBA Login Required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1/30/2009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0EEBF2-BA07-4795-8F9E-0F99A2009F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 Cai, Fermilab/LAFS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ew_Presentation_Template">
  <a:themeElements>
    <a:clrScheme name="Review_Presentatio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eview_Presentation_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ew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ew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ew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ew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ew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ew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ew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 Uploading for this Collaboration Meeting</Template>
  <TotalTime>932</TotalTime>
  <Words>845</Words>
  <Application>Microsoft Office PowerPoint</Application>
  <PresentationFormat>On-screen Show (4:3)</PresentationFormat>
  <Paragraphs>178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Review_Presentation_Template</vt:lpstr>
      <vt:lpstr>High Level LHC Schottky Software Development</vt:lpstr>
      <vt:lpstr>High Level LHC Schottky Software</vt:lpstr>
      <vt:lpstr>Schottky Software</vt:lpstr>
      <vt:lpstr>Design Concept: Monitor and Control &amp; Display</vt:lpstr>
      <vt:lpstr>Monitor Application</vt:lpstr>
      <vt:lpstr>Daemon: Interaction with Schottky</vt:lpstr>
      <vt:lpstr>The Control and Display Application</vt:lpstr>
      <vt:lpstr>Control &amp; Display App (1/3)</vt:lpstr>
      <vt:lpstr>Control &amp; Display App (2/3)</vt:lpstr>
      <vt:lpstr>Control &amp; Display App (3/3)</vt:lpstr>
      <vt:lpstr>Screen Shots of GUI</vt:lpstr>
      <vt:lpstr>Tab for Contour and Trace (1/6)</vt:lpstr>
      <vt:lpstr>Post-Mortem data dump (200 spectra)</vt:lpstr>
      <vt:lpstr>Tab for Time Plot (2/6)</vt:lpstr>
      <vt:lpstr>Time Plot for Post-Mortem Data</vt:lpstr>
      <vt:lpstr>Tab for Electronic States (3/6)</vt:lpstr>
      <vt:lpstr>Tab for Tune Resonance Lines (4/6)</vt:lpstr>
      <vt:lpstr>Tab for Tune Resonance Lines (4/6)</vt:lpstr>
      <vt:lpstr>Tab for Configuration Editor (5/6)</vt:lpstr>
      <vt:lpstr>Details of Configuration Editor</vt:lpstr>
      <vt:lpstr>Bunch Gates: View and Set (Popup window, 6/6)</vt:lpstr>
      <vt:lpstr>Running the Suite</vt:lpstr>
      <vt:lpstr>Summary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Abcd </dc:title>
  <dc:creator>jcai</dc:creator>
  <cp:lastModifiedBy>Elliott McCrory</cp:lastModifiedBy>
  <cp:revision>141</cp:revision>
  <dcterms:created xsi:type="dcterms:W3CDTF">2008-11-12T20:08:39Z</dcterms:created>
  <dcterms:modified xsi:type="dcterms:W3CDTF">2009-01-21T16:07:28Z</dcterms:modified>
</cp:coreProperties>
</file>