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300" r:id="rId6"/>
    <p:sldId id="262" r:id="rId7"/>
    <p:sldId id="284" r:id="rId8"/>
    <p:sldId id="285" r:id="rId9"/>
    <p:sldId id="263" r:id="rId10"/>
    <p:sldId id="306" r:id="rId11"/>
    <p:sldId id="264" r:id="rId12"/>
    <p:sldId id="265" r:id="rId13"/>
    <p:sldId id="278" r:id="rId14"/>
    <p:sldId id="279" r:id="rId15"/>
    <p:sldId id="280" r:id="rId16"/>
    <p:sldId id="268" r:id="rId17"/>
    <p:sldId id="296" r:id="rId18"/>
    <p:sldId id="271" r:id="rId19"/>
    <p:sldId id="272" r:id="rId20"/>
    <p:sldId id="273" r:id="rId21"/>
    <p:sldId id="274" r:id="rId22"/>
    <p:sldId id="282" r:id="rId23"/>
    <p:sldId id="305" r:id="rId24"/>
    <p:sldId id="275" r:id="rId25"/>
    <p:sldId id="281" r:id="rId26"/>
    <p:sldId id="276" r:id="rId27"/>
    <p:sldId id="303" r:id="rId28"/>
    <p:sldId id="277" r:id="rId29"/>
    <p:sldId id="283" r:id="rId30"/>
    <p:sldId id="299" r:id="rId31"/>
    <p:sldId id="297" r:id="rId32"/>
    <p:sldId id="298" r:id="rId33"/>
    <p:sldId id="287" r:id="rId34"/>
    <p:sldId id="286" r:id="rId35"/>
    <p:sldId id="307" r:id="rId36"/>
    <p:sldId id="292" r:id="rId37"/>
    <p:sldId id="293" r:id="rId38"/>
    <p:sldId id="301" r:id="rId39"/>
    <p:sldId id="302" r:id="rId40"/>
    <p:sldId id="291" r:id="rId41"/>
    <p:sldId id="26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ABB"/>
    <a:srgbClr val="EA5816"/>
    <a:srgbClr val="FFFF99"/>
    <a:srgbClr val="FFFF66"/>
    <a:srgbClr val="EE1E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3" autoAdjust="0"/>
    <p:restoredTop sz="91039" autoAdjust="0"/>
  </p:normalViewPr>
  <p:slideViewPr>
    <p:cSldViewPr>
      <p:cViewPr varScale="1">
        <p:scale>
          <a:sx n="68" d="100"/>
          <a:sy n="68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26C25-14F2-4EE9-8F6A-3C7AEFD2333A}" type="datetimeFigureOut">
              <a:rPr lang="en-US" smtClean="0"/>
              <a:pPr/>
              <a:t>6/13/2008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5D357-8E60-4DD9-B25F-34A27E417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56629-8182-4352-B7CF-EDA60A4E54B4}" type="datetimeFigureOut">
              <a:rPr lang="en-US" smtClean="0"/>
              <a:pPr/>
              <a:t>6/13/2008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DEF19-813F-4125-BB3F-7900164F2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25+5</a:t>
            </a:r>
            <a:r>
              <a:rPr lang="en-US" baseline="0" dirty="0" smtClean="0"/>
              <a:t> minutes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Au+Au</a:t>
            </a:r>
            <a:r>
              <a:rPr lang="en-US" dirty="0" smtClean="0"/>
              <a:t> 8e8</a:t>
            </a:r>
            <a:r>
              <a:rPr lang="en-US" baseline="0" dirty="0" smtClean="0"/>
              <a:t> events </a:t>
            </a:r>
          </a:p>
          <a:p>
            <a:r>
              <a:rPr lang="en-US" baseline="0" dirty="0" smtClean="0"/>
              <a:t>Mention about the converter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78A3A-9586-4916-9396-FF83F100E33B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440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 don’t need to mention about the charm.</a:t>
            </a:r>
            <a:r>
              <a:rPr lang="en-US" baseline="0" dirty="0" smtClean="0">
                <a:latin typeface="Arial" charset="0"/>
              </a:rPr>
              <a:t> </a:t>
            </a:r>
            <a:endParaRPr lang="en-US" dirty="0" smtClean="0">
              <a:latin typeface="Arial" charset="0"/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40E4AD-01B1-4D5C-9FE0-F4ACD7BD6B65}" type="slidenum">
              <a:rPr lang="en-US" sz="1200">
                <a:cs typeface="Times New Roman" pitchFamily="18" charset="0"/>
              </a:rPr>
              <a:pPr algn="r"/>
              <a:t>13</a:t>
            </a:fld>
            <a:endParaRPr lang="en-US" sz="120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2F7CE-FB87-4A1C-8B65-0408B834E935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A719EF-F4C5-43DC-999D-0EFCBC62FF11}" type="slidenum">
              <a:rPr lang="en-US" sz="1200">
                <a:cs typeface="Times New Roman" pitchFamily="18" charset="0"/>
              </a:rPr>
              <a:pPr algn="r"/>
              <a:t>15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</a:t>
            </a:r>
            <a:r>
              <a:rPr lang="en-US" baseline="0" dirty="0" smtClean="0"/>
              <a:t> is normalized with m&lt;0.1GeV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pQCD</a:t>
            </a:r>
            <a:r>
              <a:rPr lang="en-US" dirty="0" smtClean="0"/>
              <a:t> curve</a:t>
            </a:r>
            <a:r>
              <a:rPr lang="en-US" baseline="0" dirty="0" smtClean="0"/>
              <a:t> should be on the plot.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</a:t>
            </a:r>
            <a:r>
              <a:rPr lang="en-US" baseline="0" dirty="0" smtClean="0"/>
              <a:t> show the procedure in detail. Why </a:t>
            </a:r>
            <a:r>
              <a:rPr lang="en-US" baseline="0" dirty="0" err="1" smtClean="0"/>
              <a:t>Mee</a:t>
            </a:r>
            <a:r>
              <a:rPr lang="en-US" baseline="0" dirty="0" smtClean="0"/>
              <a:t>&lt;0.3GeV cut reduces </a:t>
            </a:r>
            <a:r>
              <a:rPr lang="en-US" baseline="0" dirty="0" err="1" smtClean="0"/>
              <a:t>qq</a:t>
            </a:r>
            <a:r>
              <a:rPr lang="en-US" baseline="0" dirty="0" smtClean="0"/>
              <a:t>-bar process?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0E234F-F315-4BB8-9794-0ABDF037B30F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41FBE-C8C3-425A-85D1-1CA0EEF06B95}" type="slidenum">
              <a:rPr lang="en-US"/>
              <a:pPr/>
              <a:t>23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Kentaro’s</a:t>
            </a:r>
            <a:r>
              <a:rPr lang="en-US" dirty="0" smtClean="0"/>
              <a:t> presentation, what is </a:t>
            </a:r>
            <a:r>
              <a:rPr lang="en-US" dirty="0" err="1" smtClean="0"/>
              <a:t>sQGP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Kentaro</a:t>
            </a:r>
            <a:r>
              <a:rPr lang="en-US" dirty="0" smtClean="0"/>
              <a:t> Run4.</a:t>
            </a:r>
          </a:p>
          <a:p>
            <a:r>
              <a:rPr lang="en-US" dirty="0" smtClean="0"/>
              <a:t>90%-&gt;</a:t>
            </a:r>
            <a:r>
              <a:rPr lang="en-US" baseline="0" dirty="0" smtClean="0"/>
              <a:t> 99% true?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F2D45-1958-455C-8832-8610CA6D950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Isobe</a:t>
            </a:r>
            <a:r>
              <a:rPr lang="en-US" dirty="0" smtClean="0"/>
              <a:t> AN490;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N^g_all</a:t>
            </a:r>
            <a:r>
              <a:rPr lang="en-US" baseline="0" dirty="0" smtClean="0"/>
              <a:t>/N^pi0)_</a:t>
            </a:r>
            <a:r>
              <a:rPr lang="en-US" baseline="0" dirty="0" err="1" smtClean="0"/>
              <a:t>meas</a:t>
            </a:r>
            <a:r>
              <a:rPr lang="en-US" baseline="0" dirty="0" smtClean="0"/>
              <a:t>/(</a:t>
            </a:r>
            <a:r>
              <a:rPr lang="en-US" baseline="0" dirty="0" err="1" smtClean="0"/>
              <a:t>N^g_BG</a:t>
            </a:r>
            <a:r>
              <a:rPr lang="en-US" baseline="0" dirty="0" smtClean="0"/>
              <a:t>/N^pi0)_MC</a:t>
            </a:r>
          </a:p>
          <a:p>
            <a:r>
              <a:rPr lang="en-US" baseline="0" dirty="0" smtClean="0"/>
              <a:t>In </a:t>
            </a:r>
            <a:r>
              <a:rPr lang="en-US" baseline="0" dirty="0" err="1" smtClean="0"/>
              <a:t>p+p</a:t>
            </a:r>
            <a:r>
              <a:rPr lang="en-US" baseline="0" dirty="0" smtClean="0"/>
              <a:t>, “N” is suppressed at high pT, since merged pi0s are rejected by the shape cut. Is it confusing?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z="1800" baseline="-25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A5AFD-DA3F-4645-90AF-6227A7C8B6F7}" type="slidenum">
              <a:rPr lang="en-US" smtClean="0">
                <a:ea typeface="ＭＳ Ｐゴシック" pitchFamily="50" charset="-128"/>
              </a:rPr>
              <a:pPr/>
              <a:t>32</a:t>
            </a:fld>
            <a:endParaRPr lang="en-US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1B57D-2204-460D-AFFB-13BB6FE7BA8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5EF81-0E22-48FD-BD3D-893812D41B02}" type="slidenum">
              <a:rPr lang="en-US" altLang="ja-JP" smtClean="0"/>
              <a:pPr/>
              <a:t>34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630F7-ED63-4A0E-B269-F89F2F447D45}" type="slidenum">
              <a:rPr lang="en-US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BE7C1-57E3-435A-AD9B-E913586F4ECB}" type="slidenum">
              <a:rPr lang="en-US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8350" cy="3433762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4988"/>
            <a:ext cx="503555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FA681-1BC3-462F-AD39-CA7BD2392188}" type="slidenum">
              <a:rPr lang="en-US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6AB26-1CEC-4CFF-9AFF-9966B8625AE8}" type="slidenum">
              <a:rPr lang="en-US">
                <a:latin typeface="Arial" charset="0"/>
              </a:rPr>
              <a:pPr/>
              <a:t>39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Intermediate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pT</a:t>
            </a:r>
            <a:r>
              <a:rPr lang="en-US" baseline="0" dirty="0" smtClean="0">
                <a:latin typeface="Arial" charset="0"/>
              </a:rPr>
              <a:t>= high </a:t>
            </a:r>
            <a:r>
              <a:rPr lang="en-US" baseline="0" dirty="0" err="1" smtClean="0">
                <a:latin typeface="Arial" charset="0"/>
              </a:rPr>
              <a:t>pT</a:t>
            </a:r>
            <a:r>
              <a:rPr lang="en-US" baseline="0" dirty="0" smtClean="0">
                <a:latin typeface="Arial" charset="0"/>
              </a:rPr>
              <a:t> in the previous slide</a:t>
            </a:r>
          </a:p>
          <a:p>
            <a:pPr eaLnBrk="1" hangingPunct="1"/>
            <a:r>
              <a:rPr lang="en-US" baseline="0" dirty="0" smtClean="0">
                <a:latin typeface="Arial" charset="0"/>
              </a:rPr>
              <a:t>What is the relation to the radial flow?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01755-5077-4DFF-A7C3-84E593EB4A85}" type="slidenum">
              <a:rPr lang="en-US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Au+Au</a:t>
            </a:r>
            <a:r>
              <a:rPr lang="en-US" baseline="0" dirty="0" smtClean="0"/>
              <a:t>: from peripheral to central.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</a:t>
            </a:r>
            <a:r>
              <a:rPr lang="en-US" dirty="0" err="1" smtClean="0"/>
              <a:t>+p</a:t>
            </a:r>
            <a:r>
              <a:rPr lang="en-US" dirty="0" smtClean="0"/>
              <a:t>,</a:t>
            </a:r>
            <a:r>
              <a:rPr lang="en-US" baseline="0" dirty="0" smtClean="0"/>
              <a:t> there is a</a:t>
            </a:r>
            <a:r>
              <a:rPr lang="en-US" dirty="0" smtClean="0"/>
              <a:t> slight</a:t>
            </a:r>
            <a:r>
              <a:rPr lang="en-US" baseline="0" dirty="0" smtClean="0"/>
              <a:t> enhancement in the low pT 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</a:t>
            </a:r>
            <a:r>
              <a:rPr lang="en-US" baseline="0" dirty="0" smtClean="0"/>
              <a:t> theory calculations.</a:t>
            </a:r>
          </a:p>
          <a:p>
            <a:r>
              <a:rPr lang="en-US" baseline="0" dirty="0" smtClean="0"/>
              <a:t>Comment on cosmic ray clusters in </a:t>
            </a:r>
            <a:r>
              <a:rPr lang="en-US" baseline="0" dirty="0" err="1" smtClean="0"/>
              <a:t>p+p</a:t>
            </a:r>
            <a:endParaRPr lang="en-US" baseline="0" dirty="0" smtClean="0"/>
          </a:p>
          <a:p>
            <a:r>
              <a:rPr lang="en-US" sz="1200" b="1" dirty="0" smtClean="0"/>
              <a:t>They are more consistent with </a:t>
            </a:r>
          </a:p>
          <a:p>
            <a:r>
              <a:rPr lang="en-US" sz="1200" b="1" dirty="0" smtClean="0"/>
              <a:t>the prediction only taking into </a:t>
            </a:r>
          </a:p>
          <a:p>
            <a:r>
              <a:rPr lang="en-US" sz="1200" b="1" dirty="0" smtClean="0"/>
              <a:t>account the </a:t>
            </a:r>
            <a:r>
              <a:rPr lang="en-US" sz="1200" b="1" dirty="0" err="1" smtClean="0"/>
              <a:t>isospin</a:t>
            </a:r>
            <a:r>
              <a:rPr lang="en-US" sz="1200" b="1" dirty="0" smtClean="0"/>
              <a:t> effect.</a:t>
            </a:r>
            <a:r>
              <a:rPr lang="en-US" sz="1200" b="1" baseline="0" dirty="0" smtClean="0"/>
              <a:t> ?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6. Comment: I really think you are getting too far with the statement. "It is not allowed... " You belong to </a:t>
            </a:r>
            <a:r>
              <a:rPr lang="en-US" dirty="0" err="1" smtClean="0"/>
              <a:t>phenix</a:t>
            </a:r>
            <a:r>
              <a:rPr lang="en-US" dirty="0" smtClean="0"/>
              <a:t>, so you need to agree ;-) </a:t>
            </a:r>
            <a:br>
              <a:rPr lang="en-US" dirty="0" smtClean="0"/>
            </a:br>
            <a:r>
              <a:rPr lang="en-US" dirty="0" smtClean="0"/>
              <a:t>Question: What do the curves correspond too? </a:t>
            </a:r>
            <a:r>
              <a:rPr lang="en-US" dirty="0" err="1" smtClean="0"/>
              <a:t>Isospin</a:t>
            </a:r>
            <a:r>
              <a:rPr lang="en-US" dirty="0" smtClean="0"/>
              <a:t>? </a:t>
            </a:r>
            <a:r>
              <a:rPr lang="en-US" dirty="0" err="1" smtClean="0"/>
              <a:t>Eloss</a:t>
            </a:r>
            <a:r>
              <a:rPr lang="en-US" smtClean="0"/>
              <a:t>?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Decomposition study.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It might be hard to control the underlying activity and a bias.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DEF19-813F-4125-BB3F-7900164F21C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6/13/2008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K.Okada HP08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EE468-FA8A-4F3D-82C2-D93A6F1BE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6/13/2008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FBE3-2B3B-4199-87C1-353A8C48BC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>
            <a:endCxn id="17" idx="3"/>
          </p:cNvCxnSpPr>
          <p:nvPr userDrawn="1"/>
        </p:nvCxnSpPr>
        <p:spPr>
          <a:xfrm flipV="1">
            <a:off x="912891" y="600024"/>
            <a:ext cx="7316709" cy="487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551507" y="533400"/>
            <a:ext cx="371192" cy="158436"/>
          </a:xfrm>
          <a:custGeom>
            <a:avLst/>
            <a:gdLst>
              <a:gd name="connsiteX0" fmla="*/ 371192 w 371192"/>
              <a:gd name="connsiteY0" fmla="*/ 132784 h 294238"/>
              <a:gd name="connsiteX1" fmla="*/ 244443 w 371192"/>
              <a:gd name="connsiteY1" fmla="*/ 24143 h 294238"/>
              <a:gd name="connsiteX2" fmla="*/ 99588 w 371192"/>
              <a:gd name="connsiteY2" fmla="*/ 277640 h 294238"/>
              <a:gd name="connsiteX3" fmla="*/ 0 w 371192"/>
              <a:gd name="connsiteY3" fmla="*/ 123731 h 29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92" h="294238">
                <a:moveTo>
                  <a:pt x="371192" y="132784"/>
                </a:moveTo>
                <a:cubicBezTo>
                  <a:pt x="330451" y="66392"/>
                  <a:pt x="289710" y="0"/>
                  <a:pt x="244443" y="24143"/>
                </a:cubicBezTo>
                <a:cubicBezTo>
                  <a:pt x="199176" y="48286"/>
                  <a:pt x="140329" y="261042"/>
                  <a:pt x="99588" y="277640"/>
                </a:cubicBezTo>
                <a:cubicBezTo>
                  <a:pt x="58848" y="294238"/>
                  <a:pt x="29424" y="208984"/>
                  <a:pt x="0" y="123731"/>
                </a:cubicBezTo>
              </a:path>
            </a:pathLst>
          </a:cu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>
            <a:off x="8229600" y="533400"/>
            <a:ext cx="371192" cy="158436"/>
          </a:xfrm>
          <a:custGeom>
            <a:avLst/>
            <a:gdLst>
              <a:gd name="connsiteX0" fmla="*/ 371192 w 371192"/>
              <a:gd name="connsiteY0" fmla="*/ 132784 h 294238"/>
              <a:gd name="connsiteX1" fmla="*/ 244443 w 371192"/>
              <a:gd name="connsiteY1" fmla="*/ 24143 h 294238"/>
              <a:gd name="connsiteX2" fmla="*/ 99588 w 371192"/>
              <a:gd name="connsiteY2" fmla="*/ 277640 h 294238"/>
              <a:gd name="connsiteX3" fmla="*/ 0 w 371192"/>
              <a:gd name="connsiteY3" fmla="*/ 123731 h 29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92" h="294238">
                <a:moveTo>
                  <a:pt x="371192" y="132784"/>
                </a:moveTo>
                <a:cubicBezTo>
                  <a:pt x="330451" y="66392"/>
                  <a:pt x="289710" y="0"/>
                  <a:pt x="244443" y="24143"/>
                </a:cubicBezTo>
                <a:cubicBezTo>
                  <a:pt x="199176" y="48286"/>
                  <a:pt x="140329" y="261042"/>
                  <a:pt x="99588" y="277640"/>
                </a:cubicBezTo>
                <a:cubicBezTo>
                  <a:pt x="58848" y="294238"/>
                  <a:pt x="29424" y="208984"/>
                  <a:pt x="0" y="123731"/>
                </a:cubicBezTo>
              </a:path>
            </a:pathLst>
          </a:cu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EM probes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Kensuke Okada </a:t>
            </a:r>
          </a:p>
          <a:p>
            <a:r>
              <a:rPr lang="en-US" dirty="0" smtClean="0"/>
              <a:t>RIKEN-BNL Research Center</a:t>
            </a:r>
          </a:p>
          <a:p>
            <a:r>
              <a:rPr lang="en-US" dirty="0" smtClean="0"/>
              <a:t>For the PHENIX collaboration</a:t>
            </a:r>
          </a:p>
          <a:p>
            <a:r>
              <a:rPr lang="en-US" dirty="0" smtClean="0"/>
              <a:t>HP08 June 13, 2008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9" descr="frag_ratio_log_prel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08332"/>
            <a:ext cx="7391400" cy="4970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 photons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5800" y="762000"/>
            <a:ext cx="4147674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Hadron</a:t>
            </a:r>
            <a:r>
              <a:rPr lang="en-US" sz="2000" b="1" dirty="0" smtClean="0"/>
              <a:t> tagged events </a:t>
            </a:r>
            <a:r>
              <a:rPr lang="en-US" sz="2000" b="1" dirty="0" smtClean="0">
                <a:sym typeface="Symbol"/>
              </a:rPr>
              <a:t> correlation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Electron(s)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765235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Another EM probe in PHENIX</a:t>
            </a:r>
          </a:p>
          <a:p>
            <a:r>
              <a:rPr lang="en-US" sz="2000" b="1" dirty="0" smtClean="0"/>
              <a:t>It is the main player in low pT region.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It is hard to analyze the </a:t>
            </a:r>
            <a:r>
              <a:rPr lang="en-US" sz="2000" b="1" dirty="0" err="1" smtClean="0"/>
              <a:t>EMCal</a:t>
            </a:r>
            <a:r>
              <a:rPr lang="en-US" sz="2000" b="1" dirty="0" smtClean="0"/>
              <a:t> photons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- low signal to background ratio (nature and far from the collision)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- poor resolution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2805354"/>
            <a:ext cx="2352524" cy="1592997"/>
            <a:chOff x="1427922" y="1905000"/>
            <a:chExt cx="2352524" cy="1592997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2438400" y="2895600"/>
              <a:ext cx="228600" cy="76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514600" y="2971800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438400" y="3048000"/>
              <a:ext cx="304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427922" y="1918252"/>
              <a:ext cx="1089991" cy="904461"/>
            </a:xfrm>
            <a:custGeom>
              <a:avLst/>
              <a:gdLst>
                <a:gd name="connsiteX0" fmla="*/ 556591 w 556591"/>
                <a:gd name="connsiteY0" fmla="*/ 675861 h 675861"/>
                <a:gd name="connsiteX1" fmla="*/ 490330 w 556591"/>
                <a:gd name="connsiteY1" fmla="*/ 344557 h 675861"/>
                <a:gd name="connsiteX2" fmla="*/ 185530 w 556591"/>
                <a:gd name="connsiteY2" fmla="*/ 106018 h 675861"/>
                <a:gd name="connsiteX3" fmla="*/ 0 w 556591"/>
                <a:gd name="connsiteY3" fmla="*/ 0 h 675861"/>
                <a:gd name="connsiteX4" fmla="*/ 0 w 556591"/>
                <a:gd name="connsiteY4" fmla="*/ 0 h 675861"/>
                <a:gd name="connsiteX5" fmla="*/ 0 w 556591"/>
                <a:gd name="connsiteY5" fmla="*/ 0 h 675861"/>
                <a:gd name="connsiteX0" fmla="*/ 1089991 w 1089991"/>
                <a:gd name="connsiteY0" fmla="*/ 904461 h 904461"/>
                <a:gd name="connsiteX1" fmla="*/ 1023730 w 1089991"/>
                <a:gd name="connsiteY1" fmla="*/ 573157 h 904461"/>
                <a:gd name="connsiteX2" fmla="*/ 718930 w 1089991"/>
                <a:gd name="connsiteY2" fmla="*/ 334618 h 904461"/>
                <a:gd name="connsiteX3" fmla="*/ 533400 w 1089991"/>
                <a:gd name="connsiteY3" fmla="*/ 228600 h 904461"/>
                <a:gd name="connsiteX4" fmla="*/ 533400 w 1089991"/>
                <a:gd name="connsiteY4" fmla="*/ 228600 h 904461"/>
                <a:gd name="connsiteX5" fmla="*/ 0 w 1089991"/>
                <a:gd name="connsiteY5" fmla="*/ 0 h 90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9991" h="904461">
                  <a:moveTo>
                    <a:pt x="1089991" y="904461"/>
                  </a:moveTo>
                  <a:cubicBezTo>
                    <a:pt x="1087782" y="786296"/>
                    <a:pt x="1085574" y="668131"/>
                    <a:pt x="1023730" y="573157"/>
                  </a:cubicBezTo>
                  <a:cubicBezTo>
                    <a:pt x="961887" y="478183"/>
                    <a:pt x="800652" y="392044"/>
                    <a:pt x="718930" y="334618"/>
                  </a:cubicBezTo>
                  <a:cubicBezTo>
                    <a:pt x="637208" y="277192"/>
                    <a:pt x="533400" y="228600"/>
                    <a:pt x="533400" y="228600"/>
                  </a:cubicBezTo>
                  <a:lnTo>
                    <a:pt x="533400" y="2286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180DF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1905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e</a:t>
              </a:r>
              <a:endParaRPr lang="en-US" sz="2800" dirty="0"/>
            </a:p>
          </p:txBody>
        </p:sp>
        <p:cxnSp>
          <p:nvCxnSpPr>
            <p:cNvPr id="15" name="Straight Connector 14"/>
            <p:cNvCxnSpPr>
              <a:stCxn id="13" idx="0"/>
            </p:cNvCxnSpPr>
            <p:nvPr/>
          </p:nvCxnSpPr>
          <p:spPr>
            <a:xfrm flipV="1">
              <a:off x="2517913" y="2362200"/>
              <a:ext cx="301487" cy="460513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0"/>
            </p:cNvCxnSpPr>
            <p:nvPr/>
          </p:nvCxnSpPr>
          <p:spPr>
            <a:xfrm flipH="1" flipV="1">
              <a:off x="2209800" y="2819400"/>
              <a:ext cx="308113" cy="33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67000" y="2667000"/>
              <a:ext cx="11134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Charm,</a:t>
              </a:r>
            </a:p>
            <a:p>
              <a:r>
                <a:rPr lang="en-US" sz="2400" dirty="0" smtClean="0"/>
                <a:t>bottom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29000" y="2438400"/>
            <a:ext cx="2743200" cy="4038600"/>
            <a:chOff x="6185452" y="1143000"/>
            <a:chExt cx="3110192" cy="4357446"/>
          </a:xfrm>
        </p:grpSpPr>
        <p:sp>
          <p:nvSpPr>
            <p:cNvPr id="19" name="Freeform 18"/>
            <p:cNvSpPr/>
            <p:nvPr/>
          </p:nvSpPr>
          <p:spPr>
            <a:xfrm>
              <a:off x="6185452" y="1328530"/>
              <a:ext cx="967409" cy="795131"/>
            </a:xfrm>
            <a:custGeom>
              <a:avLst/>
              <a:gdLst>
                <a:gd name="connsiteX0" fmla="*/ 967409 w 967409"/>
                <a:gd name="connsiteY0" fmla="*/ 795131 h 795131"/>
                <a:gd name="connsiteX1" fmla="*/ 755374 w 967409"/>
                <a:gd name="connsiteY1" fmla="*/ 463826 h 795131"/>
                <a:gd name="connsiteX2" fmla="*/ 371061 w 967409"/>
                <a:gd name="connsiteY2" fmla="*/ 106018 h 795131"/>
                <a:gd name="connsiteX3" fmla="*/ 0 w 967409"/>
                <a:gd name="connsiteY3" fmla="*/ 0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409" h="795131">
                  <a:moveTo>
                    <a:pt x="967409" y="795131"/>
                  </a:moveTo>
                  <a:cubicBezTo>
                    <a:pt x="911087" y="686904"/>
                    <a:pt x="854765" y="578678"/>
                    <a:pt x="755374" y="463826"/>
                  </a:cubicBezTo>
                  <a:cubicBezTo>
                    <a:pt x="655983" y="348974"/>
                    <a:pt x="496957" y="183322"/>
                    <a:pt x="371061" y="106018"/>
                  </a:cubicBezTo>
                  <a:cubicBezTo>
                    <a:pt x="245165" y="28714"/>
                    <a:pt x="122582" y="14357"/>
                    <a:pt x="0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060096" y="1143000"/>
              <a:ext cx="185530" cy="980661"/>
            </a:xfrm>
            <a:custGeom>
              <a:avLst/>
              <a:gdLst>
                <a:gd name="connsiteX0" fmla="*/ 106017 w 185530"/>
                <a:gd name="connsiteY0" fmla="*/ 980661 h 980661"/>
                <a:gd name="connsiteX1" fmla="*/ 26504 w 185530"/>
                <a:gd name="connsiteY1" fmla="*/ 702365 h 980661"/>
                <a:gd name="connsiteX2" fmla="*/ 26504 w 185530"/>
                <a:gd name="connsiteY2" fmla="*/ 318052 h 980661"/>
                <a:gd name="connsiteX3" fmla="*/ 185530 w 185530"/>
                <a:gd name="connsiteY3" fmla="*/ 0 h 98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30" h="980661">
                  <a:moveTo>
                    <a:pt x="106017" y="980661"/>
                  </a:moveTo>
                  <a:cubicBezTo>
                    <a:pt x="72886" y="896730"/>
                    <a:pt x="39756" y="812800"/>
                    <a:pt x="26504" y="702365"/>
                  </a:cubicBezTo>
                  <a:cubicBezTo>
                    <a:pt x="13252" y="591930"/>
                    <a:pt x="0" y="435113"/>
                    <a:pt x="26504" y="318052"/>
                  </a:cubicBezTo>
                  <a:cubicBezTo>
                    <a:pt x="53008" y="200991"/>
                    <a:pt x="119269" y="100495"/>
                    <a:pt x="185530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162800" y="2146852"/>
              <a:ext cx="198783" cy="437322"/>
            </a:xfrm>
            <a:custGeom>
              <a:avLst/>
              <a:gdLst>
                <a:gd name="connsiteX0" fmla="*/ 39757 w 198783"/>
                <a:gd name="connsiteY0" fmla="*/ 0 h 437322"/>
                <a:gd name="connsiteX1" fmla="*/ 0 w 198783"/>
                <a:gd name="connsiteY1" fmla="*/ 119270 h 437322"/>
                <a:gd name="connsiteX2" fmla="*/ 119270 w 198783"/>
                <a:gd name="connsiteY2" fmla="*/ 132522 h 437322"/>
                <a:gd name="connsiteX3" fmla="*/ 66261 w 198783"/>
                <a:gd name="connsiteY3" fmla="*/ 238540 h 437322"/>
                <a:gd name="connsiteX4" fmla="*/ 172278 w 198783"/>
                <a:gd name="connsiteY4" fmla="*/ 251792 h 437322"/>
                <a:gd name="connsiteX5" fmla="*/ 106018 w 198783"/>
                <a:gd name="connsiteY5" fmla="*/ 344557 h 437322"/>
                <a:gd name="connsiteX6" fmla="*/ 198783 w 198783"/>
                <a:gd name="connsiteY6" fmla="*/ 357809 h 437322"/>
                <a:gd name="connsiteX7" fmla="*/ 159026 w 198783"/>
                <a:gd name="connsiteY7" fmla="*/ 437322 h 43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783" h="437322">
                  <a:moveTo>
                    <a:pt x="39757" y="0"/>
                  </a:moveTo>
                  <a:lnTo>
                    <a:pt x="0" y="119270"/>
                  </a:lnTo>
                  <a:lnTo>
                    <a:pt x="119270" y="132522"/>
                  </a:lnTo>
                  <a:lnTo>
                    <a:pt x="66261" y="238540"/>
                  </a:lnTo>
                  <a:lnTo>
                    <a:pt x="172278" y="251792"/>
                  </a:lnTo>
                  <a:lnTo>
                    <a:pt x="106018" y="344557"/>
                  </a:lnTo>
                  <a:lnTo>
                    <a:pt x="198783" y="357809"/>
                  </a:lnTo>
                  <a:lnTo>
                    <a:pt x="159026" y="437322"/>
                  </a:lnTo>
                </a:path>
              </a:pathLst>
            </a:cu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477000" y="1384852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934200" y="1308652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315200" y="2527852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337852" y="2941982"/>
              <a:ext cx="967409" cy="795131"/>
            </a:xfrm>
            <a:custGeom>
              <a:avLst/>
              <a:gdLst>
                <a:gd name="connsiteX0" fmla="*/ 967409 w 967409"/>
                <a:gd name="connsiteY0" fmla="*/ 795131 h 795131"/>
                <a:gd name="connsiteX1" fmla="*/ 755374 w 967409"/>
                <a:gd name="connsiteY1" fmla="*/ 463826 h 795131"/>
                <a:gd name="connsiteX2" fmla="*/ 371061 w 967409"/>
                <a:gd name="connsiteY2" fmla="*/ 106018 h 795131"/>
                <a:gd name="connsiteX3" fmla="*/ 0 w 967409"/>
                <a:gd name="connsiteY3" fmla="*/ 0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409" h="795131">
                  <a:moveTo>
                    <a:pt x="967409" y="795131"/>
                  </a:moveTo>
                  <a:cubicBezTo>
                    <a:pt x="911087" y="686904"/>
                    <a:pt x="854765" y="578678"/>
                    <a:pt x="755374" y="463826"/>
                  </a:cubicBezTo>
                  <a:cubicBezTo>
                    <a:pt x="655983" y="348974"/>
                    <a:pt x="496957" y="183322"/>
                    <a:pt x="371061" y="106018"/>
                  </a:cubicBezTo>
                  <a:cubicBezTo>
                    <a:pt x="245165" y="28714"/>
                    <a:pt x="122582" y="14357"/>
                    <a:pt x="0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629400" y="2998304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7315200" y="3747052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763000" y="3975652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252252" y="4389782"/>
              <a:ext cx="967409" cy="795131"/>
            </a:xfrm>
            <a:custGeom>
              <a:avLst/>
              <a:gdLst>
                <a:gd name="connsiteX0" fmla="*/ 967409 w 967409"/>
                <a:gd name="connsiteY0" fmla="*/ 795131 h 795131"/>
                <a:gd name="connsiteX1" fmla="*/ 755374 w 967409"/>
                <a:gd name="connsiteY1" fmla="*/ 463826 h 795131"/>
                <a:gd name="connsiteX2" fmla="*/ 371061 w 967409"/>
                <a:gd name="connsiteY2" fmla="*/ 106018 h 795131"/>
                <a:gd name="connsiteX3" fmla="*/ 0 w 967409"/>
                <a:gd name="connsiteY3" fmla="*/ 0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409" h="795131">
                  <a:moveTo>
                    <a:pt x="967409" y="795131"/>
                  </a:moveTo>
                  <a:cubicBezTo>
                    <a:pt x="911087" y="686904"/>
                    <a:pt x="854765" y="578678"/>
                    <a:pt x="755374" y="463826"/>
                  </a:cubicBezTo>
                  <a:cubicBezTo>
                    <a:pt x="655983" y="348974"/>
                    <a:pt x="496957" y="183322"/>
                    <a:pt x="371061" y="106018"/>
                  </a:cubicBezTo>
                  <a:cubicBezTo>
                    <a:pt x="245165" y="28714"/>
                    <a:pt x="122582" y="14357"/>
                    <a:pt x="0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229600" y="5194852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24800" y="5194852"/>
              <a:ext cx="609600" cy="304800"/>
            </a:xfrm>
            <a:prstGeom prst="rect">
              <a:avLst/>
            </a:prstGeo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8305006" y="5271052"/>
              <a:ext cx="457994" cy="79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696200" y="5271052"/>
              <a:ext cx="457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7250043" y="2786269"/>
              <a:ext cx="61844" cy="927653"/>
            </a:xfrm>
            <a:custGeom>
              <a:avLst/>
              <a:gdLst>
                <a:gd name="connsiteX0" fmla="*/ 61844 w 61844"/>
                <a:gd name="connsiteY0" fmla="*/ 927653 h 927653"/>
                <a:gd name="connsiteX1" fmla="*/ 8835 w 61844"/>
                <a:gd name="connsiteY1" fmla="*/ 636105 h 927653"/>
                <a:gd name="connsiteX2" fmla="*/ 8835 w 61844"/>
                <a:gd name="connsiteY2" fmla="*/ 278296 h 927653"/>
                <a:gd name="connsiteX3" fmla="*/ 61844 w 61844"/>
                <a:gd name="connsiteY3" fmla="*/ 0 h 92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4" h="927653">
                  <a:moveTo>
                    <a:pt x="61844" y="927653"/>
                  </a:moveTo>
                  <a:cubicBezTo>
                    <a:pt x="39757" y="835992"/>
                    <a:pt x="17670" y="744331"/>
                    <a:pt x="8835" y="636105"/>
                  </a:cubicBezTo>
                  <a:cubicBezTo>
                    <a:pt x="0" y="527879"/>
                    <a:pt x="0" y="384314"/>
                    <a:pt x="8835" y="278296"/>
                  </a:cubicBezTo>
                  <a:cubicBezTo>
                    <a:pt x="17670" y="172278"/>
                    <a:pt x="39757" y="86139"/>
                    <a:pt x="61844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086600" y="2985052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e</a:t>
              </a:r>
              <a:endParaRPr lang="en-US" sz="28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848600" y="3216965"/>
              <a:ext cx="967409" cy="795131"/>
            </a:xfrm>
            <a:custGeom>
              <a:avLst/>
              <a:gdLst>
                <a:gd name="connsiteX0" fmla="*/ 967409 w 967409"/>
                <a:gd name="connsiteY0" fmla="*/ 795131 h 795131"/>
                <a:gd name="connsiteX1" fmla="*/ 755374 w 967409"/>
                <a:gd name="connsiteY1" fmla="*/ 463826 h 795131"/>
                <a:gd name="connsiteX2" fmla="*/ 371061 w 967409"/>
                <a:gd name="connsiteY2" fmla="*/ 106018 h 795131"/>
                <a:gd name="connsiteX3" fmla="*/ 0 w 967409"/>
                <a:gd name="connsiteY3" fmla="*/ 0 h 79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7409" h="795131">
                  <a:moveTo>
                    <a:pt x="967409" y="795131"/>
                  </a:moveTo>
                  <a:cubicBezTo>
                    <a:pt x="911087" y="686904"/>
                    <a:pt x="854765" y="578678"/>
                    <a:pt x="755374" y="463826"/>
                  </a:cubicBezTo>
                  <a:cubicBezTo>
                    <a:pt x="655983" y="348974"/>
                    <a:pt x="496957" y="183322"/>
                    <a:pt x="371061" y="106018"/>
                  </a:cubicBezTo>
                  <a:cubicBezTo>
                    <a:pt x="245165" y="28714"/>
                    <a:pt x="122582" y="14357"/>
                    <a:pt x="0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760791" y="3061252"/>
              <a:ext cx="61844" cy="927653"/>
            </a:xfrm>
            <a:custGeom>
              <a:avLst/>
              <a:gdLst>
                <a:gd name="connsiteX0" fmla="*/ 61844 w 61844"/>
                <a:gd name="connsiteY0" fmla="*/ 927653 h 927653"/>
                <a:gd name="connsiteX1" fmla="*/ 8835 w 61844"/>
                <a:gd name="connsiteY1" fmla="*/ 636105 h 927653"/>
                <a:gd name="connsiteX2" fmla="*/ 8835 w 61844"/>
                <a:gd name="connsiteY2" fmla="*/ 278296 h 927653"/>
                <a:gd name="connsiteX3" fmla="*/ 61844 w 61844"/>
                <a:gd name="connsiteY3" fmla="*/ 0 h 92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4" h="927653">
                  <a:moveTo>
                    <a:pt x="61844" y="927653"/>
                  </a:moveTo>
                  <a:cubicBezTo>
                    <a:pt x="39757" y="835992"/>
                    <a:pt x="17670" y="744331"/>
                    <a:pt x="8835" y="636105"/>
                  </a:cubicBezTo>
                  <a:cubicBezTo>
                    <a:pt x="0" y="527879"/>
                    <a:pt x="0" y="384314"/>
                    <a:pt x="8835" y="278296"/>
                  </a:cubicBezTo>
                  <a:cubicBezTo>
                    <a:pt x="17670" y="172278"/>
                    <a:pt x="39757" y="86139"/>
                    <a:pt x="61844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167756" y="4267199"/>
              <a:ext cx="61844" cy="927653"/>
            </a:xfrm>
            <a:custGeom>
              <a:avLst/>
              <a:gdLst>
                <a:gd name="connsiteX0" fmla="*/ 61844 w 61844"/>
                <a:gd name="connsiteY0" fmla="*/ 927653 h 927653"/>
                <a:gd name="connsiteX1" fmla="*/ 8835 w 61844"/>
                <a:gd name="connsiteY1" fmla="*/ 636105 h 927653"/>
                <a:gd name="connsiteX2" fmla="*/ 8835 w 61844"/>
                <a:gd name="connsiteY2" fmla="*/ 278296 h 927653"/>
                <a:gd name="connsiteX3" fmla="*/ 61844 w 61844"/>
                <a:gd name="connsiteY3" fmla="*/ 0 h 92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44" h="927653">
                  <a:moveTo>
                    <a:pt x="61844" y="927653"/>
                  </a:moveTo>
                  <a:cubicBezTo>
                    <a:pt x="39757" y="835992"/>
                    <a:pt x="17670" y="744331"/>
                    <a:pt x="8835" y="636105"/>
                  </a:cubicBezTo>
                  <a:cubicBezTo>
                    <a:pt x="0" y="527879"/>
                    <a:pt x="0" y="384314"/>
                    <a:pt x="8835" y="278296"/>
                  </a:cubicBezTo>
                  <a:cubicBezTo>
                    <a:pt x="17670" y="172278"/>
                    <a:pt x="39757" y="86139"/>
                    <a:pt x="61844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43800" y="3657600"/>
              <a:ext cx="702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Symbol"/>
                </a:rPr>
                <a:t>, </a:t>
              </a:r>
              <a:endParaRPr lang="en-US" sz="2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992356" y="3810000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?</a:t>
              </a:r>
              <a:endParaRPr lang="en-US" sz="2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43800" y="2286000"/>
              <a:ext cx="469268" cy="498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Symbol"/>
                </a:rPr>
                <a:t></a:t>
              </a:r>
              <a:r>
                <a:rPr lang="en-US" sz="2400" b="1" baseline="30000" dirty="0" smtClean="0">
                  <a:sym typeface="Symbol"/>
                </a:rPr>
                <a:t>*</a:t>
              </a:r>
              <a:endParaRPr lang="en-US" sz="2400" b="1" baseline="30000" dirty="0"/>
            </a:p>
          </p:txBody>
        </p:sp>
      </p:grpSp>
      <p:cxnSp>
        <p:nvCxnSpPr>
          <p:cNvPr id="42" name="Straight Connector 41"/>
          <p:cNvCxnSpPr>
            <a:stCxn id="27" idx="1"/>
          </p:cNvCxnSpPr>
          <p:nvPr/>
        </p:nvCxnSpPr>
        <p:spPr>
          <a:xfrm rot="16200000" flipV="1">
            <a:off x="4391835" y="4819300"/>
            <a:ext cx="71991" cy="3459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6781801" y="2819400"/>
            <a:ext cx="2057399" cy="1910064"/>
            <a:chOff x="6781801" y="1832113"/>
            <a:chExt cx="1904999" cy="1768397"/>
          </a:xfrm>
        </p:grpSpPr>
        <p:sp>
          <p:nvSpPr>
            <p:cNvPr id="44" name="Freeform 43"/>
            <p:cNvSpPr/>
            <p:nvPr/>
          </p:nvSpPr>
          <p:spPr>
            <a:xfrm>
              <a:off x="6781801" y="2057400"/>
              <a:ext cx="533400" cy="1096617"/>
            </a:xfrm>
            <a:custGeom>
              <a:avLst/>
              <a:gdLst>
                <a:gd name="connsiteX0" fmla="*/ 357809 w 357809"/>
                <a:gd name="connsiteY0" fmla="*/ 901147 h 901147"/>
                <a:gd name="connsiteX1" fmla="*/ 278296 w 357809"/>
                <a:gd name="connsiteY1" fmla="*/ 463826 h 901147"/>
                <a:gd name="connsiteX2" fmla="*/ 0 w 357809"/>
                <a:gd name="connsiteY2" fmla="*/ 0 h 90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809" h="901147">
                  <a:moveTo>
                    <a:pt x="357809" y="901147"/>
                  </a:moveTo>
                  <a:cubicBezTo>
                    <a:pt x="347870" y="757582"/>
                    <a:pt x="337931" y="614017"/>
                    <a:pt x="278296" y="463826"/>
                  </a:cubicBezTo>
                  <a:cubicBezTo>
                    <a:pt x="218661" y="313635"/>
                    <a:pt x="109330" y="156817"/>
                    <a:pt x="0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277653" y="2014330"/>
              <a:ext cx="103808" cy="1086679"/>
            </a:xfrm>
            <a:custGeom>
              <a:avLst/>
              <a:gdLst>
                <a:gd name="connsiteX0" fmla="*/ 37547 w 103808"/>
                <a:gd name="connsiteY0" fmla="*/ 1086679 h 1086679"/>
                <a:gd name="connsiteX1" fmla="*/ 11043 w 103808"/>
                <a:gd name="connsiteY1" fmla="*/ 543340 h 1086679"/>
                <a:gd name="connsiteX2" fmla="*/ 103808 w 103808"/>
                <a:gd name="connsiteY2" fmla="*/ 0 h 108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08" h="1086679">
                  <a:moveTo>
                    <a:pt x="37547" y="1086679"/>
                  </a:moveTo>
                  <a:cubicBezTo>
                    <a:pt x="18773" y="905566"/>
                    <a:pt x="0" y="724453"/>
                    <a:pt x="11043" y="543340"/>
                  </a:cubicBezTo>
                  <a:cubicBezTo>
                    <a:pt x="22087" y="362227"/>
                    <a:pt x="62947" y="181113"/>
                    <a:pt x="103808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24034" y="2586382"/>
              <a:ext cx="282714" cy="580888"/>
            </a:xfrm>
            <a:custGeom>
              <a:avLst/>
              <a:gdLst>
                <a:gd name="connsiteX0" fmla="*/ 4418 w 282714"/>
                <a:gd name="connsiteY0" fmla="*/ 580888 h 580888"/>
                <a:gd name="connsiteX1" fmla="*/ 17670 w 282714"/>
                <a:gd name="connsiteY1" fmla="*/ 435114 h 580888"/>
                <a:gd name="connsiteX2" fmla="*/ 110436 w 282714"/>
                <a:gd name="connsiteY2" fmla="*/ 448366 h 580888"/>
                <a:gd name="connsiteX3" fmla="*/ 83931 w 282714"/>
                <a:gd name="connsiteY3" fmla="*/ 302592 h 580888"/>
                <a:gd name="connsiteX4" fmla="*/ 189949 w 282714"/>
                <a:gd name="connsiteY4" fmla="*/ 302592 h 580888"/>
                <a:gd name="connsiteX5" fmla="*/ 163444 w 282714"/>
                <a:gd name="connsiteY5" fmla="*/ 170070 h 580888"/>
                <a:gd name="connsiteX6" fmla="*/ 269462 w 282714"/>
                <a:gd name="connsiteY6" fmla="*/ 156818 h 580888"/>
                <a:gd name="connsiteX7" fmla="*/ 176696 w 282714"/>
                <a:gd name="connsiteY7" fmla="*/ 24296 h 580888"/>
                <a:gd name="connsiteX8" fmla="*/ 282714 w 282714"/>
                <a:gd name="connsiteY8" fmla="*/ 11044 h 58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714" h="580888">
                  <a:moveTo>
                    <a:pt x="4418" y="580888"/>
                  </a:moveTo>
                  <a:cubicBezTo>
                    <a:pt x="2209" y="519044"/>
                    <a:pt x="0" y="457201"/>
                    <a:pt x="17670" y="435114"/>
                  </a:cubicBezTo>
                  <a:cubicBezTo>
                    <a:pt x="35340" y="413027"/>
                    <a:pt x="99393" y="470453"/>
                    <a:pt x="110436" y="448366"/>
                  </a:cubicBezTo>
                  <a:cubicBezTo>
                    <a:pt x="121479" y="426279"/>
                    <a:pt x="70679" y="326888"/>
                    <a:pt x="83931" y="302592"/>
                  </a:cubicBezTo>
                  <a:cubicBezTo>
                    <a:pt x="97183" y="278296"/>
                    <a:pt x="176697" y="324679"/>
                    <a:pt x="189949" y="302592"/>
                  </a:cubicBezTo>
                  <a:cubicBezTo>
                    <a:pt x="203201" y="280505"/>
                    <a:pt x="150192" y="194366"/>
                    <a:pt x="163444" y="170070"/>
                  </a:cubicBezTo>
                  <a:cubicBezTo>
                    <a:pt x="176696" y="145774"/>
                    <a:pt x="267253" y="181114"/>
                    <a:pt x="269462" y="156818"/>
                  </a:cubicBezTo>
                  <a:cubicBezTo>
                    <a:pt x="271671" y="132522"/>
                    <a:pt x="174487" y="48592"/>
                    <a:pt x="176696" y="24296"/>
                  </a:cubicBezTo>
                  <a:cubicBezTo>
                    <a:pt x="178905" y="0"/>
                    <a:pt x="230809" y="5522"/>
                    <a:pt x="282714" y="11044"/>
                  </a:cubicBezTo>
                </a:path>
              </a:pathLst>
            </a:cu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7277100" y="3161506"/>
              <a:ext cx="76200" cy="158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 rot="20830792">
              <a:off x="7748269" y="1875183"/>
              <a:ext cx="533400" cy="1096617"/>
            </a:xfrm>
            <a:custGeom>
              <a:avLst/>
              <a:gdLst>
                <a:gd name="connsiteX0" fmla="*/ 357809 w 357809"/>
                <a:gd name="connsiteY0" fmla="*/ 901147 h 901147"/>
                <a:gd name="connsiteX1" fmla="*/ 278296 w 357809"/>
                <a:gd name="connsiteY1" fmla="*/ 463826 h 901147"/>
                <a:gd name="connsiteX2" fmla="*/ 0 w 357809"/>
                <a:gd name="connsiteY2" fmla="*/ 0 h 90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809" h="901147">
                  <a:moveTo>
                    <a:pt x="357809" y="901147"/>
                  </a:moveTo>
                  <a:cubicBezTo>
                    <a:pt x="347870" y="757582"/>
                    <a:pt x="337931" y="614017"/>
                    <a:pt x="278296" y="463826"/>
                  </a:cubicBezTo>
                  <a:cubicBezTo>
                    <a:pt x="218661" y="313635"/>
                    <a:pt x="109330" y="156817"/>
                    <a:pt x="0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 rot="20830792">
              <a:off x="8244121" y="1832113"/>
              <a:ext cx="103808" cy="1086679"/>
            </a:xfrm>
            <a:custGeom>
              <a:avLst/>
              <a:gdLst>
                <a:gd name="connsiteX0" fmla="*/ 37547 w 103808"/>
                <a:gd name="connsiteY0" fmla="*/ 1086679 h 1086679"/>
                <a:gd name="connsiteX1" fmla="*/ 11043 w 103808"/>
                <a:gd name="connsiteY1" fmla="*/ 543340 h 1086679"/>
                <a:gd name="connsiteX2" fmla="*/ 103808 w 103808"/>
                <a:gd name="connsiteY2" fmla="*/ 0 h 108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08" h="1086679">
                  <a:moveTo>
                    <a:pt x="37547" y="1086679"/>
                  </a:moveTo>
                  <a:cubicBezTo>
                    <a:pt x="18773" y="905566"/>
                    <a:pt x="0" y="724453"/>
                    <a:pt x="11043" y="543340"/>
                  </a:cubicBezTo>
                  <a:cubicBezTo>
                    <a:pt x="22087" y="362227"/>
                    <a:pt x="62947" y="181113"/>
                    <a:pt x="103808" y="0"/>
                  </a:cubicBezTo>
                </a:path>
              </a:pathLst>
            </a:custGeom>
            <a:ln w="25400">
              <a:solidFill>
                <a:srgbClr val="180DF9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398565" y="2902226"/>
              <a:ext cx="139148" cy="393148"/>
            </a:xfrm>
            <a:custGeom>
              <a:avLst/>
              <a:gdLst>
                <a:gd name="connsiteX0" fmla="*/ 13252 w 139148"/>
                <a:gd name="connsiteY0" fmla="*/ 0 h 393148"/>
                <a:gd name="connsiteX1" fmla="*/ 13252 w 139148"/>
                <a:gd name="connsiteY1" fmla="*/ 132522 h 393148"/>
                <a:gd name="connsiteX2" fmla="*/ 92765 w 139148"/>
                <a:gd name="connsiteY2" fmla="*/ 119270 h 393148"/>
                <a:gd name="connsiteX3" fmla="*/ 66261 w 139148"/>
                <a:gd name="connsiteY3" fmla="*/ 238539 h 393148"/>
                <a:gd name="connsiteX4" fmla="*/ 132522 w 139148"/>
                <a:gd name="connsiteY4" fmla="*/ 238539 h 393148"/>
                <a:gd name="connsiteX5" fmla="*/ 106017 w 139148"/>
                <a:gd name="connsiteY5" fmla="*/ 371061 h 393148"/>
                <a:gd name="connsiteX6" fmla="*/ 132522 w 139148"/>
                <a:gd name="connsiteY6" fmla="*/ 371061 h 39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48" h="393148">
                  <a:moveTo>
                    <a:pt x="13252" y="0"/>
                  </a:moveTo>
                  <a:cubicBezTo>
                    <a:pt x="6626" y="56322"/>
                    <a:pt x="0" y="112644"/>
                    <a:pt x="13252" y="132522"/>
                  </a:cubicBezTo>
                  <a:cubicBezTo>
                    <a:pt x="26504" y="152400"/>
                    <a:pt x="83930" y="101600"/>
                    <a:pt x="92765" y="119270"/>
                  </a:cubicBezTo>
                  <a:cubicBezTo>
                    <a:pt x="101600" y="136940"/>
                    <a:pt x="59635" y="218661"/>
                    <a:pt x="66261" y="238539"/>
                  </a:cubicBezTo>
                  <a:cubicBezTo>
                    <a:pt x="72887" y="258417"/>
                    <a:pt x="125896" y="216452"/>
                    <a:pt x="132522" y="238539"/>
                  </a:cubicBezTo>
                  <a:cubicBezTo>
                    <a:pt x="139148" y="260626"/>
                    <a:pt x="106017" y="348974"/>
                    <a:pt x="106017" y="371061"/>
                  </a:cubicBezTo>
                  <a:cubicBezTo>
                    <a:pt x="106017" y="393148"/>
                    <a:pt x="119269" y="382104"/>
                    <a:pt x="132522" y="371061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8547652" y="2895600"/>
              <a:ext cx="139148" cy="393148"/>
            </a:xfrm>
            <a:custGeom>
              <a:avLst/>
              <a:gdLst>
                <a:gd name="connsiteX0" fmla="*/ 13252 w 139148"/>
                <a:gd name="connsiteY0" fmla="*/ 0 h 393148"/>
                <a:gd name="connsiteX1" fmla="*/ 13252 w 139148"/>
                <a:gd name="connsiteY1" fmla="*/ 132522 h 393148"/>
                <a:gd name="connsiteX2" fmla="*/ 92765 w 139148"/>
                <a:gd name="connsiteY2" fmla="*/ 119270 h 393148"/>
                <a:gd name="connsiteX3" fmla="*/ 66261 w 139148"/>
                <a:gd name="connsiteY3" fmla="*/ 238539 h 393148"/>
                <a:gd name="connsiteX4" fmla="*/ 132522 w 139148"/>
                <a:gd name="connsiteY4" fmla="*/ 238539 h 393148"/>
                <a:gd name="connsiteX5" fmla="*/ 106017 w 139148"/>
                <a:gd name="connsiteY5" fmla="*/ 371061 h 393148"/>
                <a:gd name="connsiteX6" fmla="*/ 132522 w 139148"/>
                <a:gd name="connsiteY6" fmla="*/ 371061 h 39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48" h="393148">
                  <a:moveTo>
                    <a:pt x="13252" y="0"/>
                  </a:moveTo>
                  <a:cubicBezTo>
                    <a:pt x="6626" y="56322"/>
                    <a:pt x="0" y="112644"/>
                    <a:pt x="13252" y="132522"/>
                  </a:cubicBezTo>
                  <a:cubicBezTo>
                    <a:pt x="26504" y="152400"/>
                    <a:pt x="83930" y="101600"/>
                    <a:pt x="92765" y="119270"/>
                  </a:cubicBezTo>
                  <a:cubicBezTo>
                    <a:pt x="101600" y="136940"/>
                    <a:pt x="59635" y="218661"/>
                    <a:pt x="66261" y="238539"/>
                  </a:cubicBezTo>
                  <a:cubicBezTo>
                    <a:pt x="72887" y="258417"/>
                    <a:pt x="125896" y="216452"/>
                    <a:pt x="132522" y="238539"/>
                  </a:cubicBezTo>
                  <a:cubicBezTo>
                    <a:pt x="139148" y="260626"/>
                    <a:pt x="106017" y="348974"/>
                    <a:pt x="106017" y="371061"/>
                  </a:cubicBezTo>
                  <a:cubicBezTo>
                    <a:pt x="106017" y="393148"/>
                    <a:pt x="119269" y="382104"/>
                    <a:pt x="132522" y="371061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>
              <a:off x="8510346" y="3314700"/>
              <a:ext cx="75406" cy="7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391400" y="3200400"/>
              <a:ext cx="630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ym typeface="Symbol"/>
                </a:rPr>
                <a:t></a:t>
              </a:r>
              <a:r>
                <a:rPr lang="en-US" sz="2000" b="1" baseline="30000" dirty="0" smtClean="0">
                  <a:sym typeface="Symbol"/>
                </a:rPr>
                <a:t>0</a:t>
              </a:r>
              <a:r>
                <a:rPr lang="en-US" sz="2000" b="1" dirty="0" smtClean="0">
                  <a:sym typeface="Symbol"/>
                </a:rPr>
                <a:t>,</a:t>
              </a:r>
              <a:endParaRPr lang="en-US" sz="2000" b="1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868184" y="4786554"/>
            <a:ext cx="2275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Dalitz</a:t>
            </a:r>
            <a:r>
              <a:rPr lang="en-US" sz="2000" dirty="0" smtClean="0"/>
              <a:t> decay,</a:t>
            </a:r>
          </a:p>
          <a:p>
            <a:r>
              <a:rPr lang="en-US" sz="2000" dirty="0" smtClean="0"/>
              <a:t>External conversion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6849013" y="5791200"/>
            <a:ext cx="2024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combinations</a:t>
            </a:r>
          </a:p>
          <a:p>
            <a:r>
              <a:rPr lang="en-US" dirty="0" smtClean="0"/>
              <a:t>        (= background)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" y="4419600"/>
            <a:ext cx="2313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</a:t>
            </a:r>
            <a:r>
              <a:rPr lang="en-US" sz="2000" dirty="0" smtClean="0"/>
              <a:t>Another topic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A.Dion</a:t>
            </a:r>
            <a:r>
              <a:rPr lang="en-US" sz="2000" dirty="0" smtClean="0"/>
              <a:t> Wednesday)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4171043" y="5906869"/>
            <a:ext cx="553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q+q</a:t>
            </a:r>
          </a:p>
          <a:p>
            <a:r>
              <a:rPr lang="en-US" dirty="0" smtClean="0">
                <a:sym typeface="Symbol"/>
              </a:rPr>
              <a:t>+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4495800" y="6019800"/>
            <a:ext cx="15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Dielectron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493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Signal extraction from the </a:t>
            </a:r>
            <a:r>
              <a:rPr lang="en-US" sz="2400" b="1" dirty="0" err="1" smtClean="0"/>
              <a:t>ee</a:t>
            </a:r>
            <a:r>
              <a:rPr lang="en-US" sz="2400" b="1" dirty="0" smtClean="0"/>
              <a:t> sample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8032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Signal definition : from the same origin or open charm/beauty pair origin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1828800"/>
            <a:ext cx="320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 are huge combinatorial background.</a:t>
            </a:r>
          </a:p>
          <a:p>
            <a:pPr algn="ctr"/>
            <a:r>
              <a:rPr lang="en-US" dirty="0" smtClean="0"/>
              <a:t>But it is well controlled.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6324600"/>
            <a:ext cx="835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signal contains </a:t>
            </a:r>
            <a:r>
              <a:rPr lang="en-US" sz="2000" b="1" dirty="0" err="1" smtClean="0"/>
              <a:t>Dalitz</a:t>
            </a:r>
            <a:r>
              <a:rPr lang="en-US" sz="2000" b="1" dirty="0" smtClean="0"/>
              <a:t> decays of mesons, let’s see the cocktail calculation!</a:t>
            </a:r>
            <a:endParaRPr lang="en-US" sz="2000" b="1" dirty="0"/>
          </a:p>
        </p:txBody>
      </p:sp>
      <p:pic>
        <p:nvPicPr>
          <p:cNvPr id="12" name="Picture 3" descr="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52650"/>
            <a:ext cx="4648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4" descr="mass_unlike_pp_ex_py.gif"/>
          <p:cNvPicPr>
            <a:picLocks noChangeAspect="1"/>
          </p:cNvPicPr>
          <p:nvPr/>
        </p:nvPicPr>
        <p:blipFill>
          <a:blip r:embed="rId4"/>
          <a:srcRect b="52386"/>
          <a:stretch>
            <a:fillRect/>
          </a:stretch>
        </p:blipFill>
        <p:spPr bwMode="auto">
          <a:xfrm>
            <a:off x="4343400" y="3581400"/>
            <a:ext cx="4862512" cy="261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067300" y="3251200"/>
            <a:ext cx="6111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p+p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57200" y="1901825"/>
            <a:ext cx="9794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Au+Au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" y="1116012"/>
            <a:ext cx="6240463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p+p</a:t>
            </a:r>
            <a:r>
              <a:rPr lang="en-US" dirty="0" smtClean="0"/>
              <a:t> cocktail comparison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72200" y="1447800"/>
            <a:ext cx="2895600" cy="28194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/>
              <a:t>Data absolutely normalized </a:t>
            </a:r>
            <a:endParaRPr lang="en-US" sz="2400" dirty="0" smtClean="0">
              <a:solidFill>
                <a:srgbClr val="FF9900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  <a:sym typeface="Symbol" pitchFamily="18" charset="2"/>
              </a:rPr>
              <a:t>Excellent agreement data-cocktail</a:t>
            </a:r>
            <a:endParaRPr lang="en-US" sz="24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Extract charm and bottom cross section</a:t>
            </a:r>
            <a:r>
              <a:rPr lang="en-US" sz="2800" dirty="0" smtClean="0">
                <a:sym typeface="Symbol" pitchFamily="18" charset="2"/>
              </a:rPr>
              <a:t> ( </a:t>
            </a:r>
            <a:r>
              <a:rPr lang="en-US" sz="2400" dirty="0" smtClean="0">
                <a:sym typeface="Symbol" pitchFamily="18" charset="2"/>
              </a:rPr>
              <a:t>heavy quark </a:t>
            </a:r>
            <a:r>
              <a:rPr lang="en-US" sz="2400" dirty="0" err="1" smtClean="0">
                <a:sym typeface="Symbol" pitchFamily="18" charset="2"/>
              </a:rPr>
              <a:t>A.Dion</a:t>
            </a:r>
            <a:r>
              <a:rPr lang="en-US" sz="2400" dirty="0" smtClean="0">
                <a:sym typeface="Symbol" pitchFamily="18" charset="2"/>
              </a:rPr>
              <a:t>)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477000" y="5105400"/>
            <a:ext cx="2133600" cy="566309"/>
          </a:xfrm>
          <a:prstGeom prst="rect">
            <a:avLst/>
          </a:prstGeom>
          <a:solidFill>
            <a:srgbClr val="00FFFF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b="1" dirty="0" smtClean="0">
                <a:cs typeface="Arial" charset="0"/>
              </a:rPr>
              <a:t>submitted </a:t>
            </a:r>
            <a:r>
              <a:rPr lang="en-US" sz="1400" b="1" dirty="0">
                <a:cs typeface="Arial" charset="0"/>
              </a:rPr>
              <a:t>to Phys. </a:t>
            </a:r>
            <a:r>
              <a:rPr lang="en-US" sz="1400" b="1" dirty="0" err="1">
                <a:cs typeface="Arial" charset="0"/>
              </a:rPr>
              <a:t>Lett.B</a:t>
            </a:r>
            <a:endParaRPr lang="en-US" sz="1400" b="1" dirty="0"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1400" b="1" dirty="0" err="1">
                <a:cs typeface="Arial" charset="0"/>
              </a:rPr>
              <a:t>arXiv</a:t>
            </a:r>
            <a:r>
              <a:rPr lang="en-US" sz="1400" b="1" dirty="0">
                <a:cs typeface="Arial" charset="0"/>
              </a:rPr>
              <a:t>: 0802.0050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5800"/>
            <a:ext cx="204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What’s in </a:t>
            </a:r>
            <a:r>
              <a:rPr lang="en-US" sz="2400" dirty="0" err="1" smtClean="0"/>
              <a:t>p+p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5395913"/>
            <a:ext cx="68675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Charm: integration after cocktail subtraction </a:t>
            </a:r>
            <a:endParaRPr lang="en-US" dirty="0">
              <a:solidFill>
                <a:srgbClr val="FF0000"/>
              </a:solidFill>
            </a:endParaRPr>
          </a:p>
          <a:p>
            <a:pPr marL="396875" lvl="1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</a:rPr>
              <a:t>cc</a:t>
            </a:r>
            <a:r>
              <a:rPr lang="en-US" sz="1600" dirty="0">
                <a:solidFill>
                  <a:srgbClr val="FF0000"/>
                </a:solidFill>
              </a:rPr>
              <a:t>=544 ± 39 (stat) ± 142 (sys) ± 200 (model) 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600" dirty="0" err="1">
                <a:solidFill>
                  <a:srgbClr val="FF0000"/>
                </a:solidFill>
              </a:rPr>
              <a:t>b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Simultaneous fit of charm and bottom:</a:t>
            </a:r>
          </a:p>
          <a:p>
            <a:pPr marL="396875" lvl="1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</a:rPr>
              <a:t>cc</a:t>
            </a:r>
            <a:r>
              <a:rPr lang="en-US" sz="1600" dirty="0">
                <a:solidFill>
                  <a:srgbClr val="FF0000"/>
                </a:solidFill>
              </a:rPr>
              <a:t>=518 ± 47 (stat) ± 135 (sys) ± 190 (model) 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600" dirty="0" err="1">
                <a:solidFill>
                  <a:srgbClr val="FF0000"/>
                </a:solidFill>
              </a:rPr>
              <a:t>b</a:t>
            </a:r>
            <a:endParaRPr lang="en-US" sz="1600" dirty="0">
              <a:solidFill>
                <a:srgbClr val="FF0000"/>
              </a:solidFill>
            </a:endParaRPr>
          </a:p>
          <a:p>
            <a:pPr marL="396875" lvl="1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</a:rPr>
              <a:t>bb</a:t>
            </a:r>
            <a:r>
              <a:rPr lang="en-US" sz="1600" dirty="0">
                <a:solidFill>
                  <a:srgbClr val="FF0000"/>
                </a:solidFill>
              </a:rPr>
              <a:t>= 3.9 ± 2.4 (stat) +3/-2 (sys) 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600" dirty="0" err="1">
                <a:solidFill>
                  <a:srgbClr val="FF0000"/>
                </a:solidFill>
              </a:rPr>
              <a:t>b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Au+Au</a:t>
            </a:r>
            <a:r>
              <a:rPr lang="en-US" dirty="0" smtClean="0"/>
              <a:t> Cocktail comparison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2000" y="914400"/>
            <a:ext cx="5986462" cy="4548187"/>
            <a:chOff x="762000" y="1524000"/>
            <a:chExt cx="5986462" cy="4548187"/>
          </a:xfrm>
        </p:grpSpPr>
        <p:pic>
          <p:nvPicPr>
            <p:cNvPr id="6" name="Picture 25" descr="Fig2_red"/>
            <p:cNvPicPr>
              <a:picLocks noChangeAspect="1" noChangeArrowheads="1"/>
            </p:cNvPicPr>
            <p:nvPr/>
          </p:nvPicPr>
          <p:blipFill>
            <a:blip r:embed="rId3"/>
            <a:srcRect r="18869" b="1396"/>
            <a:stretch>
              <a:fillRect/>
            </a:stretch>
          </p:blipFill>
          <p:spPr bwMode="auto">
            <a:xfrm>
              <a:off x="762000" y="1524000"/>
              <a:ext cx="5986462" cy="454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660900" y="3106737"/>
              <a:ext cx="1812925" cy="627063"/>
              <a:chOff x="3243" y="3466"/>
              <a:chExt cx="1548" cy="775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243" y="3466"/>
                <a:ext cx="1548" cy="775"/>
              </a:xfrm>
              <a:prstGeom prst="rect">
                <a:avLst/>
              </a:prstGeom>
              <a:solidFill>
                <a:srgbClr val="FFCCFF"/>
              </a:solidFill>
              <a:ln w="25400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20000"/>
                  </a:spcBef>
                </a:pPr>
                <a:endParaRPr lang="en-US" sz="1200" b="1" dirty="0">
                  <a:solidFill>
                    <a:schemeClr val="bg2"/>
                  </a:solidFill>
                  <a:cs typeface="Arial" charset="0"/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en-US" sz="900" b="1" dirty="0">
                    <a:cs typeface="Arial" charset="0"/>
                  </a:rPr>
                  <a:t>submitted to Phys. Rev. </a:t>
                </a:r>
                <a:r>
                  <a:rPr lang="en-US" sz="900" b="1" dirty="0" err="1">
                    <a:cs typeface="Arial" charset="0"/>
                  </a:rPr>
                  <a:t>Lett</a:t>
                </a:r>
                <a:endParaRPr lang="en-US" sz="900" b="1" dirty="0">
                  <a:cs typeface="Arial" charset="0"/>
                </a:endParaRPr>
              </a:p>
              <a:p>
                <a:pPr algn="ctr">
                  <a:spcBef>
                    <a:spcPct val="20000"/>
                  </a:spcBef>
                </a:pPr>
                <a:r>
                  <a:rPr lang="en-US" sz="900" b="1" dirty="0">
                    <a:cs typeface="Arial" charset="0"/>
                  </a:rPr>
                  <a:t>arXiv:0706.3034</a:t>
                </a:r>
              </a:p>
            </p:txBody>
          </p:sp>
          <p:pic>
            <p:nvPicPr>
              <p:cNvPr id="9" name="Picture 7" descr="logo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52" y="3493"/>
                <a:ext cx="483" cy="191"/>
              </a:xfrm>
              <a:prstGeom prst="rect">
                <a:avLst/>
              </a:prstGeom>
              <a:solidFill>
                <a:srgbClr val="FFCCFF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Oval 10"/>
          <p:cNvSpPr/>
          <p:nvPr/>
        </p:nvSpPr>
        <p:spPr>
          <a:xfrm>
            <a:off x="1371600" y="2133600"/>
            <a:ext cx="990600" cy="762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922" y="5486400"/>
            <a:ext cx="8715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huge excess is seen in the low mass continuum.</a:t>
            </a:r>
          </a:p>
          <a:p>
            <a:r>
              <a:rPr lang="en-US" sz="2400" dirty="0" smtClean="0"/>
              <a:t>Charm correlation is unknown. (2 assumptions: random and PYTHIA)</a:t>
            </a:r>
            <a:endParaRPr lang="en-US" sz="2400" dirty="0"/>
          </a:p>
        </p:txBody>
      </p:sp>
      <p:sp>
        <p:nvSpPr>
          <p:cNvPr id="15" name="Freeform 14"/>
          <p:cNvSpPr/>
          <p:nvPr/>
        </p:nvSpPr>
        <p:spPr>
          <a:xfrm>
            <a:off x="4589353" y="4600669"/>
            <a:ext cx="2119265" cy="1247870"/>
          </a:xfrm>
          <a:custGeom>
            <a:avLst/>
            <a:gdLst>
              <a:gd name="connsiteX0" fmla="*/ 950614 w 1001917"/>
              <a:gd name="connsiteY0" fmla="*/ 1095470 h 1095470"/>
              <a:gd name="connsiteX1" fmla="*/ 968721 w 1001917"/>
              <a:gd name="connsiteY1" fmla="*/ 814812 h 1095470"/>
              <a:gd name="connsiteX2" fmla="*/ 751438 w 1001917"/>
              <a:gd name="connsiteY2" fmla="*/ 461727 h 1095470"/>
              <a:gd name="connsiteX3" fmla="*/ 0 w 1001917"/>
              <a:gd name="connsiteY3" fmla="*/ 0 h 1095470"/>
              <a:gd name="connsiteX0" fmla="*/ 950614 w 1001917"/>
              <a:gd name="connsiteY0" fmla="*/ 1095470 h 1095470"/>
              <a:gd name="connsiteX1" fmla="*/ 968721 w 1001917"/>
              <a:gd name="connsiteY1" fmla="*/ 814812 h 1095470"/>
              <a:gd name="connsiteX2" fmla="*/ 751438 w 1001917"/>
              <a:gd name="connsiteY2" fmla="*/ 461727 h 1095470"/>
              <a:gd name="connsiteX3" fmla="*/ 0 w 1001917"/>
              <a:gd name="connsiteY3" fmla="*/ 0 h 1095470"/>
              <a:gd name="connsiteX0" fmla="*/ 950614 w 1001917"/>
              <a:gd name="connsiteY0" fmla="*/ 1095470 h 1095470"/>
              <a:gd name="connsiteX1" fmla="*/ 968721 w 1001917"/>
              <a:gd name="connsiteY1" fmla="*/ 814812 h 1095470"/>
              <a:gd name="connsiteX2" fmla="*/ 751438 w 1001917"/>
              <a:gd name="connsiteY2" fmla="*/ 461727 h 1095470"/>
              <a:gd name="connsiteX3" fmla="*/ 0 w 1001917"/>
              <a:gd name="connsiteY3" fmla="*/ 0 h 1095470"/>
              <a:gd name="connsiteX0" fmla="*/ 950614 w 1001917"/>
              <a:gd name="connsiteY0" fmla="*/ 1095470 h 1095470"/>
              <a:gd name="connsiteX1" fmla="*/ 968721 w 1001917"/>
              <a:gd name="connsiteY1" fmla="*/ 814812 h 1095470"/>
              <a:gd name="connsiteX2" fmla="*/ 751438 w 1001917"/>
              <a:gd name="connsiteY2" fmla="*/ 461727 h 1095470"/>
              <a:gd name="connsiteX3" fmla="*/ 648078 w 1001917"/>
              <a:gd name="connsiteY3" fmla="*/ 452674 h 1095470"/>
              <a:gd name="connsiteX4" fmla="*/ 0 w 1001917"/>
              <a:gd name="connsiteY4" fmla="*/ 0 h 1095470"/>
              <a:gd name="connsiteX0" fmla="*/ 1331614 w 1382917"/>
              <a:gd name="connsiteY0" fmla="*/ 1247870 h 1247870"/>
              <a:gd name="connsiteX1" fmla="*/ 1349721 w 1382917"/>
              <a:gd name="connsiteY1" fmla="*/ 967212 h 1247870"/>
              <a:gd name="connsiteX2" fmla="*/ 1132438 w 1382917"/>
              <a:gd name="connsiteY2" fmla="*/ 614127 h 1247870"/>
              <a:gd name="connsiteX3" fmla="*/ 1029078 w 1382917"/>
              <a:gd name="connsiteY3" fmla="*/ 605074 h 1247870"/>
              <a:gd name="connsiteX4" fmla="*/ 0 w 1382917"/>
              <a:gd name="connsiteY4" fmla="*/ 0 h 1247870"/>
              <a:gd name="connsiteX0" fmla="*/ 1331614 w 1400144"/>
              <a:gd name="connsiteY0" fmla="*/ 1247870 h 1247870"/>
              <a:gd name="connsiteX1" fmla="*/ 1349721 w 1400144"/>
              <a:gd name="connsiteY1" fmla="*/ 967212 h 1247870"/>
              <a:gd name="connsiteX2" fmla="*/ 1029078 w 1400144"/>
              <a:gd name="connsiteY2" fmla="*/ 605074 h 1247870"/>
              <a:gd name="connsiteX3" fmla="*/ 0 w 1400144"/>
              <a:gd name="connsiteY3" fmla="*/ 0 h 1247870"/>
              <a:gd name="connsiteX0" fmla="*/ 2093614 w 2119265"/>
              <a:gd name="connsiteY0" fmla="*/ 1247870 h 1247870"/>
              <a:gd name="connsiteX1" fmla="*/ 1349721 w 2119265"/>
              <a:gd name="connsiteY1" fmla="*/ 967212 h 1247870"/>
              <a:gd name="connsiteX2" fmla="*/ 1029078 w 2119265"/>
              <a:gd name="connsiteY2" fmla="*/ 605074 h 1247870"/>
              <a:gd name="connsiteX3" fmla="*/ 0 w 2119265"/>
              <a:gd name="connsiteY3" fmla="*/ 0 h 1247870"/>
              <a:gd name="connsiteX0" fmla="*/ 2093614 w 2119265"/>
              <a:gd name="connsiteY0" fmla="*/ 1247870 h 1247870"/>
              <a:gd name="connsiteX1" fmla="*/ 1883121 w 2119265"/>
              <a:gd name="connsiteY1" fmla="*/ 967212 h 1247870"/>
              <a:gd name="connsiteX2" fmla="*/ 1029078 w 2119265"/>
              <a:gd name="connsiteY2" fmla="*/ 605074 h 1247870"/>
              <a:gd name="connsiteX3" fmla="*/ 0 w 2119265"/>
              <a:gd name="connsiteY3" fmla="*/ 0 h 1247870"/>
              <a:gd name="connsiteX0" fmla="*/ 2093614 w 2119265"/>
              <a:gd name="connsiteY0" fmla="*/ 1247870 h 1247870"/>
              <a:gd name="connsiteX1" fmla="*/ 1883121 w 2119265"/>
              <a:gd name="connsiteY1" fmla="*/ 967212 h 1247870"/>
              <a:gd name="connsiteX2" fmla="*/ 1029078 w 2119265"/>
              <a:gd name="connsiteY2" fmla="*/ 605074 h 1247870"/>
              <a:gd name="connsiteX3" fmla="*/ 1023656 w 2119265"/>
              <a:gd name="connsiteY3" fmla="*/ 604377 h 1247870"/>
              <a:gd name="connsiteX4" fmla="*/ 0 w 2119265"/>
              <a:gd name="connsiteY4" fmla="*/ 0 h 124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265" h="1247870">
                <a:moveTo>
                  <a:pt x="2093614" y="1247870"/>
                </a:moveTo>
                <a:cubicBezTo>
                  <a:pt x="2119265" y="1160353"/>
                  <a:pt x="2060543" y="1074345"/>
                  <a:pt x="1883121" y="967212"/>
                </a:cubicBezTo>
                <a:cubicBezTo>
                  <a:pt x="1705699" y="860079"/>
                  <a:pt x="1172322" y="665546"/>
                  <a:pt x="1029078" y="605074"/>
                </a:cubicBezTo>
                <a:cubicBezTo>
                  <a:pt x="885834" y="544602"/>
                  <a:pt x="1195169" y="705223"/>
                  <a:pt x="1023656" y="604377"/>
                </a:cubicBezTo>
                <a:lnTo>
                  <a:pt x="0" y="0"/>
                </a:ln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703683" y="4725909"/>
            <a:ext cx="2274683" cy="1041148"/>
          </a:xfrm>
          <a:custGeom>
            <a:avLst/>
            <a:gdLst>
              <a:gd name="connsiteX0" fmla="*/ 1421394 w 1603972"/>
              <a:gd name="connsiteY0" fmla="*/ 1041148 h 1041148"/>
              <a:gd name="connsiteX1" fmla="*/ 1367073 w 1603972"/>
              <a:gd name="connsiteY1" fmla="*/ 706170 h 1041148"/>
              <a:gd name="connsiteX2" fmla="*/ 0 w 1603972"/>
              <a:gd name="connsiteY2" fmla="*/ 0 h 1041148"/>
              <a:gd name="connsiteX0" fmla="*/ 2183394 w 2274683"/>
              <a:gd name="connsiteY0" fmla="*/ 1041148 h 1041148"/>
              <a:gd name="connsiteX1" fmla="*/ 1367073 w 2274683"/>
              <a:gd name="connsiteY1" fmla="*/ 706170 h 1041148"/>
              <a:gd name="connsiteX2" fmla="*/ 0 w 2274683"/>
              <a:gd name="connsiteY2" fmla="*/ 0 h 104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4683" h="1041148">
                <a:moveTo>
                  <a:pt x="2183394" y="1041148"/>
                </a:moveTo>
                <a:cubicBezTo>
                  <a:pt x="2274683" y="960421"/>
                  <a:pt x="1730972" y="879695"/>
                  <a:pt x="1367073" y="706170"/>
                </a:cubicBezTo>
                <a:cubicBezTo>
                  <a:pt x="1003174" y="532645"/>
                  <a:pt x="565087" y="266322"/>
                  <a:pt x="0" y="0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33363"/>
            <a:ext cx="8229600" cy="1143001"/>
          </a:xfrm>
        </p:spPr>
        <p:txBody>
          <a:bodyPr/>
          <a:lstStyle/>
          <a:p>
            <a:pPr eaLnBrk="1" hangingPunct="1"/>
            <a:r>
              <a:rPr lang="en-US" dirty="0" smtClean="0"/>
              <a:t>Centrality Dependence</a:t>
            </a:r>
          </a:p>
        </p:txBody>
      </p:sp>
      <p:pic>
        <p:nvPicPr>
          <p:cNvPr id="15364" name="Picture 6" descr="Fig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2469"/>
          <a:stretch>
            <a:fillRect/>
          </a:stretch>
        </p:blipFill>
        <p:spPr bwMode="auto">
          <a:xfrm>
            <a:off x="396875" y="4444011"/>
            <a:ext cx="3184525" cy="239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800" y="654050"/>
            <a:ext cx="8866188" cy="5961063"/>
            <a:chOff x="32" y="412"/>
            <a:chExt cx="5585" cy="3755"/>
          </a:xfrm>
        </p:grpSpPr>
        <p:sp>
          <p:nvSpPr>
            <p:cNvPr id="15381" name="Rectangle 14"/>
            <p:cNvSpPr>
              <a:spLocks noChangeArrowheads="1"/>
            </p:cNvSpPr>
            <p:nvPr/>
          </p:nvSpPr>
          <p:spPr bwMode="auto">
            <a:xfrm>
              <a:off x="2948" y="412"/>
              <a:ext cx="2669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>
                <a:lnSpc>
                  <a:spcPct val="80000"/>
                </a:lnSpc>
                <a:spcBef>
                  <a:spcPct val="20000"/>
                </a:spcBef>
              </a:pPr>
              <a:r>
                <a:rPr lang="de-DE" sz="2000" b="1">
                  <a:latin typeface="Symbol" pitchFamily="18" charset="2"/>
                </a:rPr>
                <a:t>p</a:t>
              </a:r>
              <a:r>
                <a:rPr lang="de-DE" sz="2000" b="1" baseline="30000"/>
                <a:t>0</a:t>
              </a:r>
              <a:r>
                <a:rPr lang="de-DE" sz="2000" b="1"/>
                <a:t> region:</a:t>
              </a:r>
            </a:p>
            <a:p>
              <a:pPr marL="180975" indent="-180975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>
                  <a:solidFill>
                    <a:srgbClr val="FF0000"/>
                  </a:solidFill>
                </a:rPr>
                <a:t>Agreement </a:t>
              </a:r>
              <a:r>
                <a:rPr lang="en-US" sz="2000"/>
                <a:t>with cocktail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2" y="2045"/>
              <a:ext cx="2752" cy="2122"/>
              <a:chOff x="32" y="2045"/>
              <a:chExt cx="2752" cy="2122"/>
            </a:xfrm>
          </p:grpSpPr>
          <p:pic>
            <p:nvPicPr>
              <p:cNvPr id="15383" name="Picture 2" descr="fig3_pre"/>
              <p:cNvPicPr>
                <a:picLocks noChangeAspect="1" noChangeArrowheads="1"/>
              </p:cNvPicPr>
              <p:nvPr/>
            </p:nvPicPr>
            <p:blipFill>
              <a:blip r:embed="rId4"/>
              <a:srcRect t="69026"/>
              <a:stretch>
                <a:fillRect/>
              </a:stretch>
            </p:blipFill>
            <p:spPr bwMode="auto">
              <a:xfrm>
                <a:off x="32" y="2045"/>
                <a:ext cx="2752" cy="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432" y="2448"/>
                <a:ext cx="192" cy="1719"/>
                <a:chOff x="432" y="2466"/>
                <a:chExt cx="192" cy="1719"/>
              </a:xfrm>
            </p:grpSpPr>
            <p:sp>
              <p:nvSpPr>
                <p:cNvPr id="15387" name="Rectangle 14"/>
                <p:cNvSpPr>
                  <a:spLocks noChangeArrowheads="1"/>
                </p:cNvSpPr>
                <p:nvPr/>
              </p:nvSpPr>
              <p:spPr bwMode="auto">
                <a:xfrm>
                  <a:off x="432" y="3090"/>
                  <a:ext cx="77" cy="1095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80" y="2466"/>
                  <a:ext cx="144" cy="62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2700" y="400050"/>
            <a:ext cx="8899525" cy="6215063"/>
            <a:chOff x="8" y="284"/>
            <a:chExt cx="5606" cy="3915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8" y="284"/>
              <a:ext cx="5606" cy="2820"/>
              <a:chOff x="8" y="284"/>
              <a:chExt cx="5606" cy="2820"/>
            </a:xfrm>
          </p:grpSpPr>
          <p:sp>
            <p:nvSpPr>
              <p:cNvPr id="15377" name="Text Box 7"/>
              <p:cNvSpPr txBox="1">
                <a:spLocks noChangeArrowheads="1"/>
              </p:cNvSpPr>
              <p:nvPr/>
            </p:nvSpPr>
            <p:spPr bwMode="auto">
              <a:xfrm>
                <a:off x="1220" y="284"/>
                <a:ext cx="87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Arial" charset="0"/>
                  </a:rPr>
                  <a:t>LOW MASS</a:t>
                </a:r>
              </a:p>
            </p:txBody>
          </p:sp>
          <p:pic>
            <p:nvPicPr>
              <p:cNvPr id="15378" name="Picture 2" descr="fig3_pre"/>
              <p:cNvPicPr>
                <a:picLocks noChangeAspect="1" noChangeArrowheads="1"/>
              </p:cNvPicPr>
              <p:nvPr/>
            </p:nvPicPr>
            <p:blipFill>
              <a:blip r:embed="rId4"/>
              <a:srcRect t="4672" r="8386"/>
              <a:stretch>
                <a:fillRect/>
              </a:stretch>
            </p:blipFill>
            <p:spPr bwMode="auto">
              <a:xfrm>
                <a:off x="8" y="464"/>
                <a:ext cx="2539" cy="2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9" name="Line 21"/>
              <p:cNvSpPr>
                <a:spLocks noChangeShapeType="1"/>
              </p:cNvSpPr>
              <p:nvPr/>
            </p:nvSpPr>
            <p:spPr bwMode="auto">
              <a:xfrm flipV="1">
                <a:off x="624" y="1952"/>
                <a:ext cx="1056" cy="115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Rectangle 14"/>
              <p:cNvSpPr>
                <a:spLocks noChangeArrowheads="1"/>
              </p:cNvSpPr>
              <p:nvPr/>
            </p:nvSpPr>
            <p:spPr bwMode="auto">
              <a:xfrm>
                <a:off x="2945" y="849"/>
                <a:ext cx="2669" cy="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80975" indent="-180975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de-DE" sz="2000" b="1" dirty="0"/>
                  <a:t>Low Mass:</a:t>
                </a:r>
              </a:p>
              <a:p>
                <a:pPr marL="180975" indent="-180975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2000" dirty="0"/>
                  <a:t>yield increases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faster than proportional to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000" baseline="-25000" dirty="0" err="1">
                    <a:solidFill>
                      <a:srgbClr val="FF0000"/>
                    </a:solidFill>
                  </a:rPr>
                  <a:t>part</a:t>
                </a:r>
                <a:r>
                  <a:rPr lang="en-US" sz="2000" dirty="0">
                    <a:solidFill>
                      <a:srgbClr val="FF0000"/>
                    </a:solidFill>
                  </a:rPr>
                  <a:t/>
                </a:r>
                <a:br>
                  <a:rPr lang="en-US" sz="2000" dirty="0">
                    <a:solidFill>
                      <a:srgbClr val="FF0000"/>
                    </a:solidFill>
                  </a:rPr>
                </a:br>
                <a:r>
                  <a:rPr lang="en-US" sz="2000" dirty="0">
                    <a:solidFill>
                      <a:srgbClr val="0000FF"/>
                    </a:solidFill>
                    <a:sym typeface="Wingdings" pitchFamily="2" charset="2"/>
                  </a:rPr>
                  <a:t> </a:t>
                </a:r>
                <a:r>
                  <a:rPr lang="en-US" sz="2000" dirty="0">
                    <a:solidFill>
                      <a:srgbClr val="0000FF"/>
                    </a:solidFill>
                  </a:rPr>
                  <a:t>enhancement from binary annihilation (</a:t>
                </a:r>
                <a:r>
                  <a:rPr lang="el-GR" sz="2000" dirty="0">
                    <a:solidFill>
                      <a:srgbClr val="0000FF"/>
                    </a:solidFill>
                  </a:rPr>
                  <a:t>ππ</a:t>
                </a:r>
                <a:r>
                  <a:rPr lang="en-US" sz="2000" dirty="0">
                    <a:solidFill>
                      <a:srgbClr val="0000FF"/>
                    </a:solidFill>
                  </a:rPr>
                  <a:t> or 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qq</a:t>
                </a:r>
                <a:r>
                  <a:rPr lang="en-US" sz="2000" dirty="0">
                    <a:solidFill>
                      <a:srgbClr val="0000FF"/>
                    </a:solidFill>
                  </a:rPr>
                  <a:t>) ?</a:t>
                </a:r>
              </a:p>
            </p:txBody>
          </p:sp>
        </p:grpSp>
        <p:sp>
          <p:nvSpPr>
            <p:cNvPr id="15373" name="Rectangle 25"/>
            <p:cNvSpPr>
              <a:spLocks noChangeArrowheads="1"/>
            </p:cNvSpPr>
            <p:nvPr/>
          </p:nvSpPr>
          <p:spPr bwMode="auto">
            <a:xfrm>
              <a:off x="528" y="3104"/>
              <a:ext cx="192" cy="109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1447800" y="2665413"/>
            <a:ext cx="7696200" cy="4156075"/>
            <a:chOff x="912" y="1703"/>
            <a:chExt cx="4848" cy="2618"/>
          </a:xfrm>
        </p:grpSpPr>
        <p:pic>
          <p:nvPicPr>
            <p:cNvPr id="15368" name="Picture 6" descr="fig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76" y="2480"/>
              <a:ext cx="2784" cy="1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Rectangle 28"/>
            <p:cNvSpPr>
              <a:spLocks noChangeArrowheads="1"/>
            </p:cNvSpPr>
            <p:nvPr/>
          </p:nvSpPr>
          <p:spPr bwMode="auto">
            <a:xfrm>
              <a:off x="912" y="3105"/>
              <a:ext cx="490" cy="109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29"/>
            <p:cNvSpPr>
              <a:spLocks noChangeShapeType="1"/>
            </p:cNvSpPr>
            <p:nvPr/>
          </p:nvSpPr>
          <p:spPr bwMode="auto">
            <a:xfrm>
              <a:off x="1392" y="3811"/>
              <a:ext cx="1723" cy="2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Rectangle 14"/>
            <p:cNvSpPr>
              <a:spLocks noChangeArrowheads="1"/>
            </p:cNvSpPr>
            <p:nvPr/>
          </p:nvSpPr>
          <p:spPr bwMode="auto">
            <a:xfrm>
              <a:off x="2939" y="1703"/>
              <a:ext cx="2669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>
                <a:lnSpc>
                  <a:spcPct val="80000"/>
                </a:lnSpc>
                <a:spcBef>
                  <a:spcPct val="20000"/>
                </a:spcBef>
              </a:pPr>
              <a:r>
                <a:rPr lang="de-DE" sz="2000" b="1" dirty="0"/>
                <a:t>Intermediate Mass:</a:t>
              </a:r>
            </a:p>
            <a:p>
              <a:pPr marL="180975" indent="-180975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sym typeface="Wingdings" pitchFamily="2" charset="2"/>
                </a:rPr>
                <a:t>y</a:t>
              </a:r>
              <a:r>
                <a:rPr lang="en-US" sz="2000" dirty="0"/>
                <a:t>ield increase </a:t>
              </a:r>
              <a:r>
                <a:rPr lang="en-US" sz="2000" dirty="0">
                  <a:solidFill>
                    <a:srgbClr val="FF0000"/>
                  </a:solidFill>
                </a:rPr>
                <a:t>proportional to </a:t>
              </a:r>
              <a:r>
                <a:rPr lang="en-US" sz="2000" dirty="0" err="1">
                  <a:solidFill>
                    <a:srgbClr val="FF0000"/>
                  </a:solidFill>
                </a:rPr>
                <a:t>N</a:t>
              </a:r>
              <a:r>
                <a:rPr lang="en-US" sz="2000" baseline="-25000" dirty="0" err="1">
                  <a:solidFill>
                    <a:srgbClr val="FF0000"/>
                  </a:solidFill>
                </a:rPr>
                <a:t>coll</a:t>
              </a:r>
              <a:r>
                <a:rPr lang="en-US" sz="2000" dirty="0">
                  <a:solidFill>
                    <a:srgbClr val="0000FF"/>
                  </a:solidFill>
                </a:rPr>
                <a:t/>
              </a:r>
              <a:br>
                <a:rPr lang="en-US" sz="2000" dirty="0">
                  <a:solidFill>
                    <a:srgbClr val="0000FF"/>
                  </a:solidFill>
                </a:rPr>
              </a:b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sym typeface="Wingdings" pitchFamily="2" charset="2"/>
                </a:rPr>
                <a:t> charm follows binary scaling</a:t>
              </a:r>
              <a:endParaRPr lang="en-US" sz="2000" dirty="0">
                <a:solidFill>
                  <a:srgbClr val="0000FF"/>
                </a:solidFill>
              </a:endParaRPr>
            </a:p>
            <a:p>
              <a:pPr marL="180975" indent="-180975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en-US" sz="2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52400" y="4343400"/>
            <a:ext cx="3694544" cy="228600"/>
            <a:chOff x="152400" y="4343400"/>
            <a:chExt cx="3694544" cy="228600"/>
          </a:xfrm>
        </p:grpSpPr>
        <p:grpSp>
          <p:nvGrpSpPr>
            <p:cNvPr id="35" name="Group 34"/>
            <p:cNvGrpSpPr/>
            <p:nvPr/>
          </p:nvGrpSpPr>
          <p:grpSpPr>
            <a:xfrm>
              <a:off x="3581400" y="4343400"/>
              <a:ext cx="265544" cy="228600"/>
              <a:chOff x="1828800" y="0"/>
              <a:chExt cx="265544" cy="2286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828800" y="0"/>
                <a:ext cx="228600" cy="228600"/>
              </a:xfrm>
              <a:prstGeom prst="ellipse">
                <a:avLst/>
              </a:prstGeom>
              <a:solidFill>
                <a:srgbClr val="EE1ED5">
                  <a:alpha val="53725"/>
                </a:srgb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865744" y="0"/>
                <a:ext cx="228600" cy="228600"/>
              </a:xfrm>
              <a:prstGeom prst="ellipse">
                <a:avLst/>
              </a:prstGeom>
              <a:solidFill>
                <a:srgbClr val="EE1ED5">
                  <a:alpha val="53725"/>
                </a:srgb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52400" y="4343400"/>
              <a:ext cx="381000" cy="228600"/>
              <a:chOff x="1828800" y="533400"/>
              <a:chExt cx="381000" cy="228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828800" y="533400"/>
                <a:ext cx="228600" cy="228600"/>
              </a:xfrm>
              <a:prstGeom prst="ellipse">
                <a:avLst/>
              </a:prstGeom>
              <a:solidFill>
                <a:srgbClr val="92D050">
                  <a:alpha val="54000"/>
                </a:srgb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81200" y="533400"/>
                <a:ext cx="228600" cy="228600"/>
              </a:xfrm>
              <a:prstGeom prst="ellipse">
                <a:avLst/>
              </a:prstGeom>
              <a:solidFill>
                <a:srgbClr val="92D050">
                  <a:alpha val="54000"/>
                </a:srgbClr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43" name="Straight Arrow Connector 42"/>
          <p:cNvCxnSpPr/>
          <p:nvPr/>
        </p:nvCxnSpPr>
        <p:spPr>
          <a:xfrm rot="5400000" flipH="1" flipV="1">
            <a:off x="632228" y="4044111"/>
            <a:ext cx="609598" cy="141381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90" name="Picture 5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838200"/>
            <a:ext cx="1514000" cy="4143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</p:pic>
      <p:pic>
        <p:nvPicPr>
          <p:cNvPr id="42" name="Picture 5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4584848"/>
            <a:ext cx="1066800" cy="29195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Dielectrons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685800"/>
            <a:ext cx="541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dependence of the excess in </a:t>
            </a:r>
            <a:r>
              <a:rPr lang="en-US" sz="2400" dirty="0" err="1" smtClean="0"/>
              <a:t>AuAu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2942" y="5791200"/>
            <a:ext cx="41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enhancement  is </a:t>
            </a:r>
          </a:p>
          <a:p>
            <a:r>
              <a:rPr lang="en-US" sz="2400" b="1" dirty="0" smtClean="0"/>
              <a:t>dominant in the low pT region. </a:t>
            </a:r>
            <a:endParaRPr lang="en-US" sz="2400" b="1" dirty="0"/>
          </a:p>
        </p:txBody>
      </p:sp>
      <p:pic>
        <p:nvPicPr>
          <p:cNvPr id="11" name="Picture 2" descr="mass_pp_auau_varpt_z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1143000"/>
            <a:ext cx="6797842" cy="4434627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70372" y="1296174"/>
            <a:ext cx="868028" cy="5719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2000" y="5486400"/>
            <a:ext cx="68379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1600" b="1" dirty="0" err="1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p+p</a:t>
            </a:r>
            <a:r>
              <a:rPr lang="en-US" sz="1600" b="1" dirty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: follows the cocktail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474243" y="3020614"/>
            <a:ext cx="1106655" cy="244584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0&lt;p</a:t>
            </a:r>
            <a:r>
              <a:rPr lang="en-US" sz="1400" b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&lt;0.7 GeV/c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17208" y="4967403"/>
            <a:ext cx="1211931" cy="244584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0.7&lt;p</a:t>
            </a:r>
            <a:r>
              <a:rPr lang="en-US" sz="1400" b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&lt;1.5 GeV/c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347662" y="4977285"/>
            <a:ext cx="1106654" cy="244584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1.5&lt;p</a:t>
            </a:r>
            <a:r>
              <a:rPr lang="en-US" sz="1400" b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&lt;8 GeV/c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59681" y="2971203"/>
            <a:ext cx="638316" cy="307777"/>
          </a:xfrm>
          <a:prstGeom prst="rect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1400" b="1" dirty="0">
                <a:solidFill>
                  <a:srgbClr val="92D050"/>
                </a:solidFill>
                <a:latin typeface="Times New Roman" pitchFamily="18" charset="0"/>
                <a:cs typeface="Arial" charset="0"/>
              </a:rPr>
              <a:t>All p</a:t>
            </a:r>
            <a:r>
              <a:rPr lang="en-US" sz="1400" b="1" baseline="-25000" dirty="0">
                <a:solidFill>
                  <a:srgbClr val="92D050"/>
                </a:solidFill>
                <a:latin typeface="Times New Roman" pitchFamily="18" charset="0"/>
                <a:cs typeface="Arial" charset="0"/>
              </a:rPr>
              <a:t>T</a:t>
            </a:r>
            <a:endParaRPr lang="en-US" sz="1400" b="1" dirty="0">
              <a:solidFill>
                <a:srgbClr val="92D05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594184" y="1529641"/>
            <a:ext cx="482517" cy="308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p+p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570372" y="1339409"/>
            <a:ext cx="773279" cy="308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Au+Au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802105" y="1207234"/>
            <a:ext cx="3507958" cy="221360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24400" y="990600"/>
            <a:ext cx="408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(pp is normalized with m&lt;0.1GeV region.)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5638800"/>
            <a:ext cx="4163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pT</a:t>
            </a:r>
            <a:r>
              <a:rPr lang="en-US" b="1" dirty="0" smtClean="0"/>
              <a:t> dependence is not explained</a:t>
            </a:r>
          </a:p>
          <a:p>
            <a:r>
              <a:rPr lang="en-US" b="1" dirty="0" smtClean="0"/>
              <a:t>by a model of vector meson modification.</a:t>
            </a:r>
          </a:p>
          <a:p>
            <a:r>
              <a:rPr lang="en-US" b="1" dirty="0" smtClean="0"/>
              <a:t>(the detail is in the backup slide.)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0"/>
          <p:cNvGrpSpPr/>
          <p:nvPr/>
        </p:nvGrpSpPr>
        <p:grpSpPr>
          <a:xfrm>
            <a:off x="2207480" y="1959704"/>
            <a:ext cx="915194" cy="915194"/>
            <a:chOff x="6247606" y="2133600"/>
            <a:chExt cx="915194" cy="915194"/>
          </a:xfrm>
        </p:grpSpPr>
        <p:sp>
          <p:nvSpPr>
            <p:cNvPr id="28" name="Parallelogram 27"/>
            <p:cNvSpPr/>
            <p:nvPr/>
          </p:nvSpPr>
          <p:spPr>
            <a:xfrm>
              <a:off x="6248400" y="2133600"/>
              <a:ext cx="914400" cy="914400"/>
            </a:xfrm>
            <a:prstGeom prst="parallelogram">
              <a:avLst>
                <a:gd name="adj" fmla="val 56677"/>
              </a:avLst>
            </a:prstGeom>
            <a:solidFill>
              <a:srgbClr val="EA58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5791200" y="25908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Dielectons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6343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are three dimensions ;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ee</a:t>
            </a:r>
            <a:r>
              <a:rPr lang="en-US" sz="2400" dirty="0" smtClean="0"/>
              <a:t>, pT</a:t>
            </a:r>
            <a:r>
              <a:rPr lang="en-US" sz="2400" baseline="-25000" dirty="0" smtClean="0"/>
              <a:t>ee</a:t>
            </a:r>
            <a:r>
              <a:rPr lang="en-US" sz="2400" dirty="0" smtClean="0"/>
              <a:t>, Centrality.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9640" y="5867400"/>
            <a:ext cx="5154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pT &gt;1, low mass region to be attributed </a:t>
            </a:r>
          </a:p>
          <a:p>
            <a:r>
              <a:rPr lang="en-US" sz="2400" dirty="0" smtClean="0"/>
              <a:t>to direct photon production.</a:t>
            </a:r>
            <a:endParaRPr lang="en-US" sz="2400" dirty="0"/>
          </a:p>
        </p:txBody>
      </p:sp>
      <p:grpSp>
        <p:nvGrpSpPr>
          <p:cNvPr id="10" name="Group 26"/>
          <p:cNvGrpSpPr>
            <a:grpSpLocks noChangeAspect="1"/>
          </p:cNvGrpSpPr>
          <p:nvPr/>
        </p:nvGrpSpPr>
        <p:grpSpPr>
          <a:xfrm>
            <a:off x="83820" y="1393966"/>
            <a:ext cx="5631180" cy="3406634"/>
            <a:chOff x="261257" y="1371600"/>
            <a:chExt cx="8044543" cy="4866620"/>
          </a:xfrm>
        </p:grpSpPr>
        <p:grpSp>
          <p:nvGrpSpPr>
            <p:cNvPr id="27" name="Group 9"/>
            <p:cNvGrpSpPr/>
            <p:nvPr/>
          </p:nvGrpSpPr>
          <p:grpSpPr>
            <a:xfrm>
              <a:off x="261257" y="1371600"/>
              <a:ext cx="8044543" cy="4866620"/>
              <a:chOff x="261257" y="1371600"/>
              <a:chExt cx="8044543" cy="4866620"/>
            </a:xfrm>
            <a:noFill/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2133600" y="5486400"/>
                <a:ext cx="5181600" cy="76200"/>
              </a:xfrm>
              <a:prstGeom prst="straightConnector1">
                <a:avLst/>
              </a:prstGeom>
              <a:grpFill/>
              <a:ln w="635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342900" y="3695700"/>
                <a:ext cx="3581400" cy="1588"/>
              </a:xfrm>
              <a:prstGeom prst="straightConnector1">
                <a:avLst/>
              </a:prstGeom>
              <a:grpFill/>
              <a:ln w="635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 flipH="1" flipV="1">
                <a:off x="1295400" y="2438400"/>
                <a:ext cx="3886200" cy="2209800"/>
              </a:xfrm>
              <a:prstGeom prst="straightConnector1">
                <a:avLst/>
              </a:prstGeom>
              <a:grpFill/>
              <a:ln w="635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13"/>
              <p:cNvSpPr/>
              <p:nvPr/>
            </p:nvSpPr>
            <p:spPr>
              <a:xfrm>
                <a:off x="2112135" y="3374265"/>
                <a:ext cx="3966693" cy="2150772"/>
              </a:xfrm>
              <a:custGeom>
                <a:avLst/>
                <a:gdLst>
                  <a:gd name="connsiteX0" fmla="*/ 0 w 3966693"/>
                  <a:gd name="connsiteY0" fmla="*/ 0 h 2150772"/>
                  <a:gd name="connsiteX1" fmla="*/ 309093 w 3966693"/>
                  <a:gd name="connsiteY1" fmla="*/ 875763 h 2150772"/>
                  <a:gd name="connsiteX2" fmla="*/ 1004552 w 3966693"/>
                  <a:gd name="connsiteY2" fmla="*/ 1171977 h 2150772"/>
                  <a:gd name="connsiteX3" fmla="*/ 1120462 w 3966693"/>
                  <a:gd name="connsiteY3" fmla="*/ 1107583 h 2150772"/>
                  <a:gd name="connsiteX4" fmla="*/ 1210614 w 3966693"/>
                  <a:gd name="connsiteY4" fmla="*/ 1236372 h 2150772"/>
                  <a:gd name="connsiteX5" fmla="*/ 1468192 w 3966693"/>
                  <a:gd name="connsiteY5" fmla="*/ 1043189 h 2150772"/>
                  <a:gd name="connsiteX6" fmla="*/ 1468192 w 3966693"/>
                  <a:gd name="connsiteY6" fmla="*/ 1378039 h 2150772"/>
                  <a:gd name="connsiteX7" fmla="*/ 3593206 w 3966693"/>
                  <a:gd name="connsiteY7" fmla="*/ 2060620 h 2150772"/>
                  <a:gd name="connsiteX8" fmla="*/ 3812147 w 3966693"/>
                  <a:gd name="connsiteY8" fmla="*/ 1931831 h 2150772"/>
                  <a:gd name="connsiteX9" fmla="*/ 3966693 w 3966693"/>
                  <a:gd name="connsiteY9" fmla="*/ 2150772 h 215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66693" h="2150772">
                    <a:moveTo>
                      <a:pt x="0" y="0"/>
                    </a:moveTo>
                    <a:lnTo>
                      <a:pt x="309093" y="875763"/>
                    </a:lnTo>
                    <a:lnTo>
                      <a:pt x="1004552" y="1171977"/>
                    </a:lnTo>
                    <a:lnTo>
                      <a:pt x="1120462" y="1107583"/>
                    </a:lnTo>
                    <a:lnTo>
                      <a:pt x="1210614" y="1236372"/>
                    </a:lnTo>
                    <a:lnTo>
                      <a:pt x="1468192" y="1043189"/>
                    </a:lnTo>
                    <a:lnTo>
                      <a:pt x="1468192" y="1378039"/>
                    </a:lnTo>
                    <a:lnTo>
                      <a:pt x="3593206" y="2060620"/>
                    </a:lnTo>
                    <a:lnTo>
                      <a:pt x="3812147" y="1931831"/>
                    </a:lnTo>
                    <a:lnTo>
                      <a:pt x="3966693" y="2150772"/>
                    </a:lnTo>
                  </a:path>
                </a:pathLst>
              </a:custGeom>
              <a:grpFill/>
              <a:ln w="38100">
                <a:solidFill>
                  <a:srgbClr val="180D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768958" y="2859110"/>
                <a:ext cx="2575774" cy="1545465"/>
              </a:xfrm>
              <a:custGeom>
                <a:avLst/>
                <a:gdLst>
                  <a:gd name="connsiteX0" fmla="*/ 0 w 2575774"/>
                  <a:gd name="connsiteY0" fmla="*/ 0 h 1545465"/>
                  <a:gd name="connsiteX1" fmla="*/ 244698 w 2575774"/>
                  <a:gd name="connsiteY1" fmla="*/ 785611 h 1545465"/>
                  <a:gd name="connsiteX2" fmla="*/ 1017431 w 2575774"/>
                  <a:gd name="connsiteY2" fmla="*/ 1107583 h 1545465"/>
                  <a:gd name="connsiteX3" fmla="*/ 1133341 w 2575774"/>
                  <a:gd name="connsiteY3" fmla="*/ 1043189 h 1545465"/>
                  <a:gd name="connsiteX4" fmla="*/ 1262129 w 2575774"/>
                  <a:gd name="connsiteY4" fmla="*/ 1107583 h 1545465"/>
                  <a:gd name="connsiteX5" fmla="*/ 1378039 w 2575774"/>
                  <a:gd name="connsiteY5" fmla="*/ 1030310 h 1545465"/>
                  <a:gd name="connsiteX6" fmla="*/ 1481070 w 2575774"/>
                  <a:gd name="connsiteY6" fmla="*/ 1197735 h 1545465"/>
                  <a:gd name="connsiteX7" fmla="*/ 2575774 w 2575774"/>
                  <a:gd name="connsiteY7" fmla="*/ 1545465 h 154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5774" h="1545465">
                    <a:moveTo>
                      <a:pt x="0" y="0"/>
                    </a:moveTo>
                    <a:lnTo>
                      <a:pt x="244698" y="785611"/>
                    </a:lnTo>
                    <a:lnTo>
                      <a:pt x="1017431" y="1107583"/>
                    </a:lnTo>
                    <a:lnTo>
                      <a:pt x="1133341" y="1043189"/>
                    </a:lnTo>
                    <a:cubicBezTo>
                      <a:pt x="1253003" y="1109668"/>
                      <a:pt x="1205052" y="1107583"/>
                      <a:pt x="1262129" y="1107583"/>
                    </a:cubicBezTo>
                    <a:lnTo>
                      <a:pt x="1378039" y="1030310"/>
                    </a:lnTo>
                    <a:lnTo>
                      <a:pt x="1481070" y="1197735"/>
                    </a:lnTo>
                    <a:lnTo>
                      <a:pt x="2575774" y="1545465"/>
                    </a:lnTo>
                  </a:path>
                </a:pathLst>
              </a:custGeom>
              <a:grpFill/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259132" y="4365938"/>
                <a:ext cx="167426" cy="90152"/>
              </a:xfrm>
              <a:custGeom>
                <a:avLst/>
                <a:gdLst>
                  <a:gd name="connsiteX0" fmla="*/ 0 w 167426"/>
                  <a:gd name="connsiteY0" fmla="*/ 90152 h 90152"/>
                  <a:gd name="connsiteX1" fmla="*/ 141668 w 167426"/>
                  <a:gd name="connsiteY1" fmla="*/ 0 h 90152"/>
                  <a:gd name="connsiteX2" fmla="*/ 167426 w 167426"/>
                  <a:gd name="connsiteY2" fmla="*/ 77273 h 9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426" h="90152">
                    <a:moveTo>
                      <a:pt x="0" y="90152"/>
                    </a:moveTo>
                    <a:lnTo>
                      <a:pt x="141668" y="0"/>
                    </a:lnTo>
                    <a:lnTo>
                      <a:pt x="167426" y="77273"/>
                    </a:lnTo>
                  </a:path>
                </a:pathLst>
              </a:custGeom>
              <a:grpFill/>
              <a:ln w="25400">
                <a:solidFill>
                  <a:srgbClr val="180D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335628" y="2524259"/>
                <a:ext cx="2034862" cy="850006"/>
              </a:xfrm>
              <a:custGeom>
                <a:avLst/>
                <a:gdLst>
                  <a:gd name="connsiteX0" fmla="*/ 0 w 2034862"/>
                  <a:gd name="connsiteY0" fmla="*/ 0 h 850006"/>
                  <a:gd name="connsiteX1" fmla="*/ 90152 w 2034862"/>
                  <a:gd name="connsiteY1" fmla="*/ 437882 h 850006"/>
                  <a:gd name="connsiteX2" fmla="*/ 991673 w 2034862"/>
                  <a:gd name="connsiteY2" fmla="*/ 682580 h 850006"/>
                  <a:gd name="connsiteX3" fmla="*/ 1159099 w 2034862"/>
                  <a:gd name="connsiteY3" fmla="*/ 656823 h 850006"/>
                  <a:gd name="connsiteX4" fmla="*/ 1210614 w 2034862"/>
                  <a:gd name="connsiteY4" fmla="*/ 695459 h 850006"/>
                  <a:gd name="connsiteX5" fmla="*/ 1339403 w 2034862"/>
                  <a:gd name="connsiteY5" fmla="*/ 605307 h 850006"/>
                  <a:gd name="connsiteX6" fmla="*/ 1403797 w 2034862"/>
                  <a:gd name="connsiteY6" fmla="*/ 708338 h 850006"/>
                  <a:gd name="connsiteX7" fmla="*/ 2034862 w 2034862"/>
                  <a:gd name="connsiteY7" fmla="*/ 850006 h 8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4862" h="850006">
                    <a:moveTo>
                      <a:pt x="0" y="0"/>
                    </a:moveTo>
                    <a:lnTo>
                      <a:pt x="90152" y="437882"/>
                    </a:lnTo>
                    <a:lnTo>
                      <a:pt x="991673" y="682580"/>
                    </a:lnTo>
                    <a:cubicBezTo>
                      <a:pt x="1150455" y="656117"/>
                      <a:pt x="1093994" y="656823"/>
                      <a:pt x="1159099" y="656823"/>
                    </a:cubicBezTo>
                    <a:lnTo>
                      <a:pt x="1210614" y="695459"/>
                    </a:lnTo>
                    <a:lnTo>
                      <a:pt x="1339403" y="605307"/>
                    </a:lnTo>
                    <a:lnTo>
                      <a:pt x="1403797" y="708338"/>
                    </a:lnTo>
                    <a:lnTo>
                      <a:pt x="2034862" y="850006"/>
                    </a:lnTo>
                  </a:path>
                </a:pathLst>
              </a:custGeom>
              <a:grpFill/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800045" y="3322749"/>
                <a:ext cx="167425" cy="103031"/>
              </a:xfrm>
              <a:custGeom>
                <a:avLst/>
                <a:gdLst>
                  <a:gd name="connsiteX0" fmla="*/ 0 w 167425"/>
                  <a:gd name="connsiteY0" fmla="*/ 90152 h 103031"/>
                  <a:gd name="connsiteX1" fmla="*/ 115910 w 167425"/>
                  <a:gd name="connsiteY1" fmla="*/ 0 h 103031"/>
                  <a:gd name="connsiteX2" fmla="*/ 167425 w 167425"/>
                  <a:gd name="connsiteY2" fmla="*/ 103031 h 10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425" h="103031">
                    <a:moveTo>
                      <a:pt x="0" y="90152"/>
                    </a:moveTo>
                    <a:lnTo>
                      <a:pt x="115910" y="0"/>
                    </a:lnTo>
                    <a:lnTo>
                      <a:pt x="167425" y="103031"/>
                    </a:lnTo>
                  </a:path>
                </a:pathLst>
              </a:custGeom>
              <a:grpFill/>
              <a:ln w="25400">
                <a:solidFill>
                  <a:srgbClr val="180D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2819400" y="4343400"/>
                <a:ext cx="4953000" cy="15240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352800" y="3352800"/>
                <a:ext cx="4953000" cy="15240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00400" y="1371600"/>
                <a:ext cx="495649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</a:t>
                </a:r>
                <a:r>
                  <a:rPr lang="en-US" sz="2800" b="1" baseline="-25000" dirty="0" smtClean="0"/>
                  <a:t>T</a:t>
                </a:r>
                <a:endParaRPr lang="en-US" sz="2800" b="1" baseline="-25000" dirty="0"/>
              </a:p>
            </p:txBody>
          </p:sp>
          <p:graphicFrame>
            <p:nvGraphicFramePr>
              <p:cNvPr id="22" name="Object 21"/>
              <p:cNvGraphicFramePr>
                <a:graphicFrameLocks noChangeAspect="1"/>
              </p:cNvGraphicFramePr>
              <p:nvPr/>
            </p:nvGraphicFramePr>
            <p:xfrm>
              <a:off x="261257" y="1371600"/>
              <a:ext cx="1696891" cy="1153886"/>
            </p:xfrm>
            <a:graphic>
              <a:graphicData uri="http://schemas.openxmlformats.org/presentationml/2006/ole">
                <p:oleObj spid="_x0000_s81922" name="Equation" r:id="rId4" imgW="634680" imgH="431640" progId="Equation.3">
                  <p:embed/>
                </p:oleObj>
              </a:graphicData>
            </a:graphic>
          </p:graphicFrame>
          <p:sp>
            <p:nvSpPr>
              <p:cNvPr id="23" name="TextBox 22"/>
              <p:cNvSpPr txBox="1"/>
              <p:nvPr/>
            </p:nvSpPr>
            <p:spPr>
              <a:xfrm>
                <a:off x="7086600" y="5715000"/>
                <a:ext cx="708848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m</a:t>
                </a:r>
                <a:r>
                  <a:rPr lang="en-US" sz="2800" baseline="-25000" dirty="0" err="1" smtClean="0"/>
                  <a:t>ee</a:t>
                </a:r>
                <a:endParaRPr lang="en-US" sz="2800" baseline="-25000" dirty="0"/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2382592" y="4043966"/>
              <a:ext cx="1120462" cy="566671"/>
            </a:xfrm>
            <a:custGeom>
              <a:avLst/>
              <a:gdLst>
                <a:gd name="connsiteX0" fmla="*/ 0 w 1120462"/>
                <a:gd name="connsiteY0" fmla="*/ 0 h 566671"/>
                <a:gd name="connsiteX1" fmla="*/ 515154 w 1120462"/>
                <a:gd name="connsiteY1" fmla="*/ 64395 h 566671"/>
                <a:gd name="connsiteX2" fmla="*/ 927278 w 1120462"/>
                <a:gd name="connsiteY2" fmla="*/ 244699 h 566671"/>
                <a:gd name="connsiteX3" fmla="*/ 1120462 w 1120462"/>
                <a:gd name="connsiteY3" fmla="*/ 373488 h 566671"/>
                <a:gd name="connsiteX4" fmla="*/ 991673 w 1120462"/>
                <a:gd name="connsiteY4" fmla="*/ 528034 h 566671"/>
                <a:gd name="connsiteX5" fmla="*/ 901521 w 1120462"/>
                <a:gd name="connsiteY5" fmla="*/ 566671 h 566671"/>
                <a:gd name="connsiteX6" fmla="*/ 64394 w 1120462"/>
                <a:gd name="connsiteY6" fmla="*/ 244699 h 566671"/>
                <a:gd name="connsiteX7" fmla="*/ 0 w 1120462"/>
                <a:gd name="connsiteY7" fmla="*/ 0 h 56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0462" h="566671">
                  <a:moveTo>
                    <a:pt x="0" y="0"/>
                  </a:moveTo>
                  <a:lnTo>
                    <a:pt x="515154" y="64395"/>
                  </a:lnTo>
                  <a:lnTo>
                    <a:pt x="927278" y="244699"/>
                  </a:lnTo>
                  <a:lnTo>
                    <a:pt x="1120462" y="373488"/>
                  </a:lnTo>
                  <a:lnTo>
                    <a:pt x="991673" y="528034"/>
                  </a:lnTo>
                  <a:lnTo>
                    <a:pt x="901521" y="566671"/>
                  </a:lnTo>
                  <a:lnTo>
                    <a:pt x="64394" y="244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013656" y="3580327"/>
              <a:ext cx="1094705" cy="386366"/>
            </a:xfrm>
            <a:custGeom>
              <a:avLst/>
              <a:gdLst>
                <a:gd name="connsiteX0" fmla="*/ 0 w 1094705"/>
                <a:gd name="connsiteY0" fmla="*/ 64394 h 386366"/>
                <a:gd name="connsiteX1" fmla="*/ 734096 w 1094705"/>
                <a:gd name="connsiteY1" fmla="*/ 386366 h 386366"/>
                <a:gd name="connsiteX2" fmla="*/ 1081826 w 1094705"/>
                <a:gd name="connsiteY2" fmla="*/ 386366 h 386366"/>
                <a:gd name="connsiteX3" fmla="*/ 1094705 w 1094705"/>
                <a:gd name="connsiteY3" fmla="*/ 296214 h 386366"/>
                <a:gd name="connsiteX4" fmla="*/ 167426 w 1094705"/>
                <a:gd name="connsiteY4" fmla="*/ 0 h 386366"/>
                <a:gd name="connsiteX5" fmla="*/ 0 w 1094705"/>
                <a:gd name="connsiteY5" fmla="*/ 64394 h 38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4705" h="386366">
                  <a:moveTo>
                    <a:pt x="0" y="64394"/>
                  </a:moveTo>
                  <a:lnTo>
                    <a:pt x="734096" y="386366"/>
                  </a:lnTo>
                  <a:lnTo>
                    <a:pt x="1081826" y="386366"/>
                  </a:lnTo>
                  <a:lnTo>
                    <a:pt x="1094705" y="296214"/>
                  </a:lnTo>
                  <a:lnTo>
                    <a:pt x="167426" y="0"/>
                  </a:lnTo>
                  <a:lnTo>
                    <a:pt x="0" y="64394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451538" y="2949262"/>
              <a:ext cx="953037" cy="257577"/>
            </a:xfrm>
            <a:custGeom>
              <a:avLst/>
              <a:gdLst>
                <a:gd name="connsiteX0" fmla="*/ 0 w 953037"/>
                <a:gd name="connsiteY0" fmla="*/ 0 h 257577"/>
                <a:gd name="connsiteX1" fmla="*/ 901521 w 953037"/>
                <a:gd name="connsiteY1" fmla="*/ 193183 h 257577"/>
                <a:gd name="connsiteX2" fmla="*/ 953037 w 953037"/>
                <a:gd name="connsiteY2" fmla="*/ 231820 h 257577"/>
                <a:gd name="connsiteX3" fmla="*/ 875763 w 953037"/>
                <a:gd name="connsiteY3" fmla="*/ 257577 h 257577"/>
                <a:gd name="connsiteX4" fmla="*/ 0 w 953037"/>
                <a:gd name="connsiteY4" fmla="*/ 0 h 25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037" h="257577">
                  <a:moveTo>
                    <a:pt x="0" y="0"/>
                  </a:moveTo>
                  <a:lnTo>
                    <a:pt x="901521" y="193183"/>
                  </a:lnTo>
                  <a:lnTo>
                    <a:pt x="953037" y="231820"/>
                  </a:lnTo>
                  <a:lnTo>
                    <a:pt x="875763" y="257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40"/>
          <p:cNvGrpSpPr/>
          <p:nvPr/>
        </p:nvGrpSpPr>
        <p:grpSpPr>
          <a:xfrm>
            <a:off x="5410200" y="5410200"/>
            <a:ext cx="533400" cy="457994"/>
            <a:chOff x="6247606" y="2133600"/>
            <a:chExt cx="915194" cy="915194"/>
          </a:xfrm>
        </p:grpSpPr>
        <p:sp>
          <p:nvSpPr>
            <p:cNvPr id="42" name="Parallelogram 41"/>
            <p:cNvSpPr/>
            <p:nvPr/>
          </p:nvSpPr>
          <p:spPr>
            <a:xfrm>
              <a:off x="6248400" y="2133600"/>
              <a:ext cx="914400" cy="914400"/>
            </a:xfrm>
            <a:prstGeom prst="parallelogram">
              <a:avLst>
                <a:gd name="adj" fmla="val 56677"/>
              </a:avLst>
            </a:prstGeom>
            <a:solidFill>
              <a:srgbClr val="EA58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5791200" y="2590800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 rot="5400000">
            <a:off x="2163079" y="4316968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48779" y="43550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1GeV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90600" y="5105400"/>
            <a:ext cx="397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:  The low mass enhancement.</a:t>
            </a:r>
            <a:endParaRPr lang="en-US" sz="2400" dirty="0"/>
          </a:p>
        </p:txBody>
      </p:sp>
      <p:sp>
        <p:nvSpPr>
          <p:cNvPr id="48" name="Freeform 47"/>
          <p:cNvSpPr/>
          <p:nvPr/>
        </p:nvSpPr>
        <p:spPr>
          <a:xfrm>
            <a:off x="152400" y="5029200"/>
            <a:ext cx="784323" cy="396670"/>
          </a:xfrm>
          <a:custGeom>
            <a:avLst/>
            <a:gdLst>
              <a:gd name="connsiteX0" fmla="*/ 0 w 1120462"/>
              <a:gd name="connsiteY0" fmla="*/ 0 h 566671"/>
              <a:gd name="connsiteX1" fmla="*/ 515154 w 1120462"/>
              <a:gd name="connsiteY1" fmla="*/ 64395 h 566671"/>
              <a:gd name="connsiteX2" fmla="*/ 927278 w 1120462"/>
              <a:gd name="connsiteY2" fmla="*/ 244699 h 566671"/>
              <a:gd name="connsiteX3" fmla="*/ 1120462 w 1120462"/>
              <a:gd name="connsiteY3" fmla="*/ 373488 h 566671"/>
              <a:gd name="connsiteX4" fmla="*/ 991673 w 1120462"/>
              <a:gd name="connsiteY4" fmla="*/ 528034 h 566671"/>
              <a:gd name="connsiteX5" fmla="*/ 901521 w 1120462"/>
              <a:gd name="connsiteY5" fmla="*/ 566671 h 566671"/>
              <a:gd name="connsiteX6" fmla="*/ 64394 w 1120462"/>
              <a:gd name="connsiteY6" fmla="*/ 244699 h 566671"/>
              <a:gd name="connsiteX7" fmla="*/ 0 w 1120462"/>
              <a:gd name="connsiteY7" fmla="*/ 0 h 56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0462" h="566671">
                <a:moveTo>
                  <a:pt x="0" y="0"/>
                </a:moveTo>
                <a:lnTo>
                  <a:pt x="515154" y="64395"/>
                </a:lnTo>
                <a:lnTo>
                  <a:pt x="927278" y="244699"/>
                </a:lnTo>
                <a:lnTo>
                  <a:pt x="1120462" y="373488"/>
                </a:lnTo>
                <a:lnTo>
                  <a:pt x="991673" y="528034"/>
                </a:lnTo>
                <a:lnTo>
                  <a:pt x="901521" y="566671"/>
                </a:lnTo>
                <a:lnTo>
                  <a:pt x="64394" y="244699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672418" y="1828800"/>
            <a:ext cx="570344" cy="457200"/>
            <a:chOff x="1828800" y="152400"/>
            <a:chExt cx="265544" cy="228600"/>
          </a:xfrm>
        </p:grpSpPr>
        <p:sp>
          <p:nvSpPr>
            <p:cNvPr id="50" name="Oval 49"/>
            <p:cNvSpPr/>
            <p:nvPr/>
          </p:nvSpPr>
          <p:spPr>
            <a:xfrm>
              <a:off x="1828800" y="152400"/>
              <a:ext cx="228600" cy="228600"/>
            </a:xfrm>
            <a:prstGeom prst="ellipse">
              <a:avLst/>
            </a:prstGeom>
            <a:solidFill>
              <a:srgbClr val="EE1ED5">
                <a:alpha val="53725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865744" y="152400"/>
              <a:ext cx="228600" cy="228600"/>
            </a:xfrm>
            <a:prstGeom prst="ellipse">
              <a:avLst/>
            </a:prstGeom>
            <a:solidFill>
              <a:srgbClr val="EE1ED5">
                <a:alpha val="53725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596218" y="4038600"/>
            <a:ext cx="762000" cy="457200"/>
            <a:chOff x="1828800" y="533400"/>
            <a:chExt cx="381000" cy="228600"/>
          </a:xfrm>
        </p:grpSpPr>
        <p:sp>
          <p:nvSpPr>
            <p:cNvPr id="53" name="Oval 52"/>
            <p:cNvSpPr/>
            <p:nvPr/>
          </p:nvSpPr>
          <p:spPr>
            <a:xfrm>
              <a:off x="1828800" y="533400"/>
              <a:ext cx="228600" cy="228600"/>
            </a:xfrm>
            <a:prstGeom prst="ellipse">
              <a:avLst/>
            </a:prstGeom>
            <a:solidFill>
              <a:srgbClr val="92D050">
                <a:alpha val="54000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1981200" y="533400"/>
              <a:ext cx="228600" cy="228600"/>
            </a:xfrm>
            <a:prstGeom prst="ellipse">
              <a:avLst/>
            </a:prstGeom>
            <a:solidFill>
              <a:srgbClr val="92D050">
                <a:alpha val="54000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rot="5400000" flipH="1" flipV="1">
            <a:off x="7101712" y="3161506"/>
            <a:ext cx="1599406" cy="79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15200" y="4495800"/>
            <a:ext cx="139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Centrality</a:t>
            </a:r>
            <a:endParaRPr lang="en-US" sz="24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019800" y="3429000"/>
            <a:ext cx="838200" cy="914400"/>
            <a:chOff x="6019800" y="2743200"/>
            <a:chExt cx="838200" cy="914400"/>
          </a:xfrm>
        </p:grpSpPr>
        <p:cxnSp>
          <p:nvCxnSpPr>
            <p:cNvPr id="58" name="Straight Connector 57"/>
            <p:cNvCxnSpPr/>
            <p:nvPr/>
          </p:nvCxnSpPr>
          <p:spPr>
            <a:xfrm rot="16200000" flipH="1">
              <a:off x="5981700" y="2781300"/>
              <a:ext cx="91440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5943600" y="2819400"/>
              <a:ext cx="914400" cy="76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Dielectron</a:t>
            </a:r>
            <a:r>
              <a:rPr lang="en-US" dirty="0" smtClean="0"/>
              <a:t> = photon?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4339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They have the same quantum number.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5893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Kroll-Wada formula connects the real </a:t>
            </a:r>
            <a:r>
              <a:rPr lang="en-US" sz="2000" b="1" dirty="0" smtClean="0">
                <a:sym typeface="Symbol"/>
              </a:rPr>
              <a:t> and (</a:t>
            </a:r>
            <a:r>
              <a:rPr lang="en-US" sz="2000" b="1" dirty="0" err="1" smtClean="0">
                <a:sym typeface="Symbol"/>
              </a:rPr>
              <a:t>ee</a:t>
            </a:r>
            <a:r>
              <a:rPr lang="en-US" sz="2000" b="1" dirty="0" smtClean="0">
                <a:sym typeface="Symbol"/>
              </a:rPr>
              <a:t>) yield.</a:t>
            </a:r>
            <a:endParaRPr lang="en-US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3048000"/>
            <a:ext cx="8228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Independent of the origin in the very low mass region (M</a:t>
            </a:r>
            <a:r>
              <a:rPr lang="en-US" sz="2000" b="1" baseline="-25000" dirty="0" smtClean="0"/>
              <a:t>ee</a:t>
            </a:r>
            <a:r>
              <a:rPr lang="en-US" sz="2000" b="1" dirty="0" smtClean="0"/>
              <a:t> &lt; ~30MeV)</a:t>
            </a:r>
          </a:p>
          <a:p>
            <a:r>
              <a:rPr lang="en-US" sz="2000" b="1" dirty="0" smtClean="0"/>
              <a:t>Pi0 </a:t>
            </a:r>
            <a:r>
              <a:rPr lang="en-US" sz="2000" b="1" dirty="0" err="1" smtClean="0"/>
              <a:t>Dalitz</a:t>
            </a:r>
            <a:r>
              <a:rPr lang="en-US" sz="2000" b="1" dirty="0" smtClean="0"/>
              <a:t> dies out above the pi0 mass. </a:t>
            </a:r>
            <a:r>
              <a:rPr lang="en-US" sz="2000" b="1" dirty="0" smtClean="0">
                <a:sym typeface="Symbol"/>
              </a:rPr>
              <a:t> The key to improve the S/N ratio.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Direct photon follows 1/</a:t>
            </a:r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ee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171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Procedure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105400"/>
            <a:ext cx="43831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Cocktail</a:t>
            </a:r>
          </a:p>
          <a:p>
            <a:r>
              <a:rPr lang="en-US" sz="2000" b="1" dirty="0" smtClean="0"/>
              <a:t>Normalized in the very low mass region</a:t>
            </a:r>
          </a:p>
          <a:p>
            <a:r>
              <a:rPr lang="en-US" sz="2000" b="1" dirty="0" smtClean="0"/>
              <a:t>Extract the direct photon component</a:t>
            </a:r>
            <a:endParaRPr lang="en-US" sz="2000" b="1" dirty="0"/>
          </a:p>
        </p:txBody>
      </p:sp>
      <p:grpSp>
        <p:nvGrpSpPr>
          <p:cNvPr id="16" name="グループ化 18"/>
          <p:cNvGrpSpPr>
            <a:grpSpLocks/>
          </p:cNvGrpSpPr>
          <p:nvPr/>
        </p:nvGrpSpPr>
        <p:grpSpPr bwMode="auto">
          <a:xfrm>
            <a:off x="4953000" y="3886200"/>
            <a:ext cx="3571875" cy="2528887"/>
            <a:chOff x="142844" y="2714620"/>
            <a:chExt cx="3571900" cy="2528406"/>
          </a:xfrm>
        </p:grpSpPr>
        <p:pic>
          <p:nvPicPr>
            <p:cNvPr id="17" name="Picture 23" descr="Dalitz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2714620"/>
              <a:ext cx="3571900" cy="2528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794506" y="2803528"/>
              <a:ext cx="1177200" cy="2171216"/>
            </a:xfrm>
            <a:prstGeom prst="rect">
              <a:avLst/>
            </a:prstGeom>
            <a:solidFill>
              <a:srgbClr val="FF9900">
                <a:alpha val="3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370572" y="2803528"/>
              <a:ext cx="166897" cy="2171216"/>
            </a:xfrm>
            <a:prstGeom prst="rect">
              <a:avLst/>
            </a:prstGeom>
            <a:solidFill>
              <a:srgbClr val="00CCFF">
                <a:alpha val="3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838200" y="1600200"/>
          <a:ext cx="5867400" cy="877325"/>
        </p:xfrm>
        <a:graphic>
          <a:graphicData uri="http://schemas.openxmlformats.org/presentationml/2006/ole">
            <p:oleObj spid="_x0000_s2050" name="Equation" r:id="rId5" imgW="2577960" imgH="4950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524000" y="2590800"/>
          <a:ext cx="1219200" cy="428978"/>
        </p:xfrm>
        <a:graphic>
          <a:graphicData uri="http://schemas.openxmlformats.org/presentationml/2006/ole">
            <p:oleObj spid="_x0000_s2051" name="Equation" r:id="rId6" imgW="685800" imgH="2412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2000" y="267866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When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640791" y="264789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, </a:t>
            </a:r>
            <a:r>
              <a:rPr lang="en-US" sz="2000" b="1" dirty="0" smtClean="0"/>
              <a:t>S=1 for photons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5715000" y="6324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91200" y="6248400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>
                <a:sym typeface="Symbol"/>
              </a:rPr>
              <a:t></a:t>
            </a:r>
            <a:endParaRPr lang="en-US" sz="2400" b="1" baseline="-25000" dirty="0"/>
          </a:p>
        </p:txBody>
      </p:sp>
      <p:grpSp>
        <p:nvGrpSpPr>
          <p:cNvPr id="24" name="グループ化 21"/>
          <p:cNvGrpSpPr>
            <a:grpSpLocks/>
          </p:cNvGrpSpPr>
          <p:nvPr/>
        </p:nvGrpSpPr>
        <p:grpSpPr bwMode="auto">
          <a:xfrm>
            <a:off x="6934200" y="990600"/>
            <a:ext cx="2192337" cy="1714500"/>
            <a:chOff x="7090008" y="704830"/>
            <a:chExt cx="2227144" cy="1410377"/>
          </a:xfrm>
        </p:grpSpPr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7090008" y="810180"/>
              <a:ext cx="1968558" cy="11315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44885" y="1260111"/>
              <a:ext cx="717994" cy="60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7332728" y="947721"/>
              <a:ext cx="387009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99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8144537" y="1190613"/>
              <a:ext cx="541490" cy="5232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sz="2400" b="1">
                  <a:solidFill>
                    <a:srgbClr val="CC3300"/>
                  </a:solidFill>
                  <a:latin typeface="Symbol" pitchFamily="18" charset="2"/>
                </a:rPr>
                <a:t>g</a:t>
              </a:r>
              <a:r>
                <a:rPr kumimoji="0" lang="en-US" altLang="ja-JP" sz="2400" b="1" baseline="30000">
                  <a:solidFill>
                    <a:srgbClr val="CC3300"/>
                  </a:solidFill>
                  <a:latin typeface="Symbol" pitchFamily="18" charset="2"/>
                </a:rPr>
                <a:t>*</a:t>
              </a: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7332728" y="1672240"/>
              <a:ext cx="381432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33CC33"/>
                  </a:solidFill>
                  <a:latin typeface="Comic Sans MS" pitchFamily="66" charset="0"/>
                </a:rPr>
                <a:t>g</a:t>
              </a: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8340573" y="1696627"/>
              <a:ext cx="345170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99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V="1">
              <a:off x="8357302" y="1004053"/>
              <a:ext cx="295563" cy="2670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 flipV="1">
              <a:off x="8357302" y="1150372"/>
              <a:ext cx="430796" cy="1207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8613829" y="704830"/>
              <a:ext cx="522919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  <a:r>
                <a:rPr kumimoji="0" lang="en-US" altLang="ja-JP" b="1" baseline="30000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8749064" y="979666"/>
              <a:ext cx="568088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  <a:r>
                <a:rPr kumimoji="0" lang="en-US" altLang="ja-JP" b="1" baseline="30000">
                  <a:solidFill>
                    <a:srgbClr val="000000"/>
                  </a:solidFill>
                  <a:latin typeface="Comic Sans MS" pitchFamily="66" charset="0"/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Dielectron</a:t>
            </a:r>
            <a:r>
              <a:rPr lang="en-US" dirty="0" smtClean="0"/>
              <a:t>=photon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4914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 </a:t>
            </a:r>
            <a:r>
              <a:rPr lang="en-US" sz="2000" b="1" dirty="0" err="1" smtClean="0"/>
              <a:t>p+p</a:t>
            </a:r>
            <a:r>
              <a:rPr lang="en-US" sz="2000" b="1" dirty="0" smtClean="0"/>
              <a:t>, the signal appears above </a:t>
            </a:r>
            <a:r>
              <a:rPr lang="en-US" sz="2000" b="1" dirty="0" err="1" smtClean="0"/>
              <a:t>pT</a:t>
            </a:r>
            <a:r>
              <a:rPr lang="en-US" sz="2000" b="1" dirty="0" smtClean="0"/>
              <a:t>=2GeV/c.</a:t>
            </a:r>
          </a:p>
          <a:p>
            <a:r>
              <a:rPr lang="en-US" sz="2000" b="1" dirty="0" smtClean="0"/>
              <a:t>The result agrees with the </a:t>
            </a:r>
            <a:r>
              <a:rPr lang="en-US" sz="2000" b="1" dirty="0" err="1" smtClean="0"/>
              <a:t>EMCal</a:t>
            </a:r>
            <a:r>
              <a:rPr lang="en-US" sz="2000" b="1" dirty="0" smtClean="0"/>
              <a:t> result.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019800"/>
            <a:ext cx="6428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Surprisingly the </a:t>
            </a:r>
            <a:r>
              <a:rPr lang="en-US" sz="2000" b="1" dirty="0" err="1" smtClean="0"/>
              <a:t>pQCD</a:t>
            </a:r>
            <a:r>
              <a:rPr lang="en-US" sz="2000" b="1" dirty="0" smtClean="0"/>
              <a:t> calculation agrees down to 1 </a:t>
            </a:r>
            <a:r>
              <a:rPr lang="en-US" sz="2000" b="1" dirty="0" err="1" smtClean="0"/>
              <a:t>Gev</a:t>
            </a:r>
            <a:r>
              <a:rPr lang="en-US" sz="2000" b="1" dirty="0" smtClean="0"/>
              <a:t>/c. </a:t>
            </a:r>
            <a:endParaRPr lang="en-US" sz="2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48000" y="1676400"/>
            <a:ext cx="5862638" cy="3962400"/>
            <a:chOff x="3505200" y="1524000"/>
            <a:chExt cx="5862638" cy="3962400"/>
          </a:xfrm>
        </p:grpSpPr>
        <p:sp>
          <p:nvSpPr>
            <p:cNvPr id="7" name="Rectangle 6"/>
            <p:cNvSpPr/>
            <p:nvPr/>
          </p:nvSpPr>
          <p:spPr>
            <a:xfrm>
              <a:off x="3886200" y="2209800"/>
              <a:ext cx="4114800" cy="2895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Fit to </a:t>
              </a:r>
              <a:r>
                <a:rPr lang="en-US" dirty="0" err="1" smtClean="0"/>
                <a:t>M_ee</a:t>
              </a:r>
              <a:endParaRPr lang="en-US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5200" y="1524000"/>
              <a:ext cx="5862638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cxnSp>
          <p:nvCxnSpPr>
            <p:cNvPr id="12" name="Straight Arrow Connector 8"/>
            <p:cNvCxnSpPr>
              <a:cxnSpLocks noChangeShapeType="1"/>
            </p:cNvCxnSpPr>
            <p:nvPr/>
          </p:nvCxnSpPr>
          <p:spPr bwMode="auto">
            <a:xfrm>
              <a:off x="6019800" y="3505200"/>
              <a:ext cx="2514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6324600" y="2819400"/>
              <a:ext cx="2017713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PHENIX EMCal</a:t>
              </a:r>
            </a:p>
            <a:p>
              <a:r>
                <a:rPr lang="en-US"/>
                <a:t>(PRL98, 012202)</a:t>
              </a:r>
            </a:p>
          </p:txBody>
        </p:sp>
        <p:cxnSp>
          <p:nvCxnSpPr>
            <p:cNvPr id="14" name="Straight Arrow Connector 10"/>
            <p:cNvCxnSpPr>
              <a:cxnSpLocks noChangeShapeType="1"/>
            </p:cNvCxnSpPr>
            <p:nvPr/>
          </p:nvCxnSpPr>
          <p:spPr bwMode="auto">
            <a:xfrm>
              <a:off x="4572000" y="2436813"/>
              <a:ext cx="1752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4800600" y="2057400"/>
              <a:ext cx="16792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From </a:t>
              </a:r>
              <a:r>
                <a:rPr lang="en-US" dirty="0" err="1" smtClean="0"/>
                <a:t>dielectron</a:t>
              </a:r>
              <a:endParaRPr lang="en-US" dirty="0"/>
            </a:p>
          </p:txBody>
        </p:sp>
      </p:grpSp>
      <p:pic>
        <p:nvPicPr>
          <p:cNvPr id="16" name="Picture 11" descr="C:\Users\Yasuyuki Akiba\Documents\phenix\phenix_publications\PPG086 RUN4_5 ICA\9 PPG086 BNL seminar\Fig1.gif"/>
          <p:cNvPicPr>
            <a:picLocks noChangeAspect="1" noChangeArrowheads="1"/>
          </p:cNvPicPr>
          <p:nvPr/>
        </p:nvPicPr>
        <p:blipFill>
          <a:blip r:embed="rId4"/>
          <a:srcRect t="8313" r="50000"/>
          <a:stretch>
            <a:fillRect/>
          </a:stretch>
        </p:blipFill>
        <p:spPr bwMode="auto">
          <a:xfrm>
            <a:off x="0" y="1447800"/>
            <a:ext cx="2971800" cy="420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38200" y="5715000"/>
            <a:ext cx="627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first direct photon measurement below pt at 3GeV/c.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5562600" y="2971800"/>
            <a:ext cx="2590800" cy="21336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52424" y="6324600"/>
            <a:ext cx="35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(the comparison is not on the plot.)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100939" y="3156861"/>
            <a:ext cx="241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Ed</a:t>
            </a:r>
            <a:r>
              <a:rPr lang="en-US" b="1" baseline="30000" dirty="0" smtClean="0"/>
              <a:t>3</a:t>
            </a:r>
            <a:r>
              <a:rPr lang="en-US" b="1" dirty="0" smtClean="0">
                <a:sym typeface="Symbol"/>
              </a:rPr>
              <a:t>/dp</a:t>
            </a:r>
            <a:r>
              <a:rPr lang="en-US" b="1" baseline="30000" dirty="0" smtClean="0">
                <a:sym typeface="Symbol"/>
              </a:rPr>
              <a:t>3</a:t>
            </a:r>
            <a:r>
              <a:rPr lang="en-US" b="1" dirty="0" smtClean="0">
                <a:sym typeface="Symbol"/>
              </a:rPr>
              <a:t> [</a:t>
            </a:r>
            <a:r>
              <a:rPr lang="en-US" b="1" dirty="0" err="1" smtClean="0">
                <a:sym typeface="Symbol"/>
              </a:rPr>
              <a:t>mb</a:t>
            </a:r>
            <a:r>
              <a:rPr lang="en-US" b="1" dirty="0" smtClean="0">
                <a:sym typeface="Symbol"/>
              </a:rPr>
              <a:t> GeV</a:t>
            </a:r>
            <a:r>
              <a:rPr lang="en-US" b="1" baseline="30000" dirty="0" smtClean="0">
                <a:sym typeface="Symbol"/>
              </a:rPr>
              <a:t>-2</a:t>
            </a:r>
            <a:r>
              <a:rPr lang="en-US" b="1" dirty="0" smtClean="0">
                <a:sym typeface="Symbol"/>
              </a:rPr>
              <a:t>c</a:t>
            </a:r>
            <a:r>
              <a:rPr lang="en-US" b="1" baseline="30000" dirty="0" smtClean="0">
                <a:sym typeface="Symbol"/>
              </a:rPr>
              <a:t>-3</a:t>
            </a:r>
            <a:r>
              <a:rPr lang="en-US" b="1" dirty="0" smtClean="0">
                <a:sym typeface="Symbol"/>
              </a:rPr>
              <a:t>]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probe 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968514"/>
            <a:ext cx="268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Penetrating probe</a:t>
            </a:r>
          </a:p>
          <a:p>
            <a:r>
              <a:rPr lang="en-US" sz="2000" b="1" dirty="0" smtClean="0"/>
              <a:t>Emerges at every stage </a:t>
            </a:r>
            <a:endParaRPr lang="en-US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512" y="1752600"/>
            <a:ext cx="72294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>
            <a:spLocks noChangeAspect="1"/>
          </p:cNvSpPr>
          <p:nvPr/>
        </p:nvSpPr>
        <p:spPr>
          <a:xfrm>
            <a:off x="6400800" y="2286000"/>
            <a:ext cx="433434" cy="494168"/>
          </a:xfrm>
          <a:custGeom>
            <a:avLst/>
            <a:gdLst>
              <a:gd name="connsiteX0" fmla="*/ 0 w 832919"/>
              <a:gd name="connsiteY0" fmla="*/ 968721 h 968721"/>
              <a:gd name="connsiteX1" fmla="*/ 235390 w 832919"/>
              <a:gd name="connsiteY1" fmla="*/ 733331 h 968721"/>
              <a:gd name="connsiteX2" fmla="*/ 162962 w 832919"/>
              <a:gd name="connsiteY2" fmla="*/ 506994 h 968721"/>
              <a:gd name="connsiteX3" fmla="*/ 516048 w 832919"/>
              <a:gd name="connsiteY3" fmla="*/ 434566 h 968721"/>
              <a:gd name="connsiteX4" fmla="*/ 443620 w 832919"/>
              <a:gd name="connsiteY4" fmla="*/ 153909 h 968721"/>
              <a:gd name="connsiteX5" fmla="*/ 832919 w 832919"/>
              <a:gd name="connsiteY5" fmla="*/ 0 h 968721"/>
              <a:gd name="connsiteX6" fmla="*/ 615636 w 832919"/>
              <a:gd name="connsiteY6" fmla="*/ 235390 h 968721"/>
              <a:gd name="connsiteX7" fmla="*/ 751438 w 832919"/>
              <a:gd name="connsiteY7" fmla="*/ 552261 h 968721"/>
              <a:gd name="connsiteX8" fmla="*/ 516048 w 832919"/>
              <a:gd name="connsiteY8" fmla="*/ 679010 h 968721"/>
              <a:gd name="connsiteX9" fmla="*/ 534155 w 832919"/>
              <a:gd name="connsiteY9" fmla="*/ 968721 h 968721"/>
              <a:gd name="connsiteX10" fmla="*/ 0 w 832919"/>
              <a:gd name="connsiteY10" fmla="*/ 968721 h 968721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1069213"/>
              <a:gd name="connsiteX1" fmla="*/ 235390 w 832919"/>
              <a:gd name="connsiteY1" fmla="*/ 733331 h 1069213"/>
              <a:gd name="connsiteX2" fmla="*/ 162962 w 832919"/>
              <a:gd name="connsiteY2" fmla="*/ 506994 h 1069213"/>
              <a:gd name="connsiteX3" fmla="*/ 516048 w 832919"/>
              <a:gd name="connsiteY3" fmla="*/ 434566 h 1069213"/>
              <a:gd name="connsiteX4" fmla="*/ 443620 w 832919"/>
              <a:gd name="connsiteY4" fmla="*/ 153909 h 1069213"/>
              <a:gd name="connsiteX5" fmla="*/ 832919 w 832919"/>
              <a:gd name="connsiteY5" fmla="*/ 0 h 1069213"/>
              <a:gd name="connsiteX6" fmla="*/ 615636 w 832919"/>
              <a:gd name="connsiteY6" fmla="*/ 235390 h 1069213"/>
              <a:gd name="connsiteX7" fmla="*/ 751438 w 832919"/>
              <a:gd name="connsiteY7" fmla="*/ 552261 h 1069213"/>
              <a:gd name="connsiteX8" fmla="*/ 516048 w 832919"/>
              <a:gd name="connsiteY8" fmla="*/ 679010 h 1069213"/>
              <a:gd name="connsiteX9" fmla="*/ 534155 w 832919"/>
              <a:gd name="connsiteY9" fmla="*/ 968721 h 1069213"/>
              <a:gd name="connsiteX10" fmla="*/ 516048 w 832919"/>
              <a:gd name="connsiteY10" fmla="*/ 977774 h 1069213"/>
              <a:gd name="connsiteX11" fmla="*/ 427927 w 832919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977774"/>
              <a:gd name="connsiteX1" fmla="*/ 240670 w 838199"/>
              <a:gd name="connsiteY1" fmla="*/ 733331 h 977774"/>
              <a:gd name="connsiteX2" fmla="*/ 168242 w 838199"/>
              <a:gd name="connsiteY2" fmla="*/ 506994 h 977774"/>
              <a:gd name="connsiteX3" fmla="*/ 521328 w 838199"/>
              <a:gd name="connsiteY3" fmla="*/ 434566 h 977774"/>
              <a:gd name="connsiteX4" fmla="*/ 448900 w 838199"/>
              <a:gd name="connsiteY4" fmla="*/ 153909 h 977774"/>
              <a:gd name="connsiteX5" fmla="*/ 838199 w 838199"/>
              <a:gd name="connsiteY5" fmla="*/ 0 h 977774"/>
              <a:gd name="connsiteX6" fmla="*/ 620916 w 838199"/>
              <a:gd name="connsiteY6" fmla="*/ 235390 h 977774"/>
              <a:gd name="connsiteX7" fmla="*/ 756718 w 838199"/>
              <a:gd name="connsiteY7" fmla="*/ 552261 h 977774"/>
              <a:gd name="connsiteX8" fmla="*/ 521328 w 838199"/>
              <a:gd name="connsiteY8" fmla="*/ 679010 h 977774"/>
              <a:gd name="connsiteX9" fmla="*/ 539435 w 838199"/>
              <a:gd name="connsiteY9" fmla="*/ 968721 h 977774"/>
              <a:gd name="connsiteX10" fmla="*/ 521328 w 838199"/>
              <a:gd name="connsiteY10" fmla="*/ 977774 h 977774"/>
              <a:gd name="connsiteX11" fmla="*/ 52207 w 838199"/>
              <a:gd name="connsiteY11" fmla="*/ 916813 h 977774"/>
              <a:gd name="connsiteX0" fmla="*/ 24141 w 857060"/>
              <a:gd name="connsiteY0" fmla="*/ 968721 h 1007952"/>
              <a:gd name="connsiteX1" fmla="*/ 259531 w 857060"/>
              <a:gd name="connsiteY1" fmla="*/ 733331 h 1007952"/>
              <a:gd name="connsiteX2" fmla="*/ 187103 w 857060"/>
              <a:gd name="connsiteY2" fmla="*/ 506994 h 1007952"/>
              <a:gd name="connsiteX3" fmla="*/ 540189 w 857060"/>
              <a:gd name="connsiteY3" fmla="*/ 434566 h 1007952"/>
              <a:gd name="connsiteX4" fmla="*/ 467761 w 857060"/>
              <a:gd name="connsiteY4" fmla="*/ 153909 h 1007952"/>
              <a:gd name="connsiteX5" fmla="*/ 857060 w 857060"/>
              <a:gd name="connsiteY5" fmla="*/ 0 h 1007952"/>
              <a:gd name="connsiteX6" fmla="*/ 639777 w 857060"/>
              <a:gd name="connsiteY6" fmla="*/ 235390 h 1007952"/>
              <a:gd name="connsiteX7" fmla="*/ 775579 w 857060"/>
              <a:gd name="connsiteY7" fmla="*/ 552261 h 1007952"/>
              <a:gd name="connsiteX8" fmla="*/ 540189 w 857060"/>
              <a:gd name="connsiteY8" fmla="*/ 679010 h 1007952"/>
              <a:gd name="connsiteX9" fmla="*/ 558296 w 857060"/>
              <a:gd name="connsiteY9" fmla="*/ 968721 h 1007952"/>
              <a:gd name="connsiteX10" fmla="*/ 540189 w 857060"/>
              <a:gd name="connsiteY10" fmla="*/ 977774 h 1007952"/>
              <a:gd name="connsiteX11" fmla="*/ 71068 w 857060"/>
              <a:gd name="connsiteY11" fmla="*/ 916813 h 1007952"/>
              <a:gd name="connsiteX0" fmla="*/ 33949 w 866868"/>
              <a:gd name="connsiteY0" fmla="*/ 968721 h 988336"/>
              <a:gd name="connsiteX1" fmla="*/ 269339 w 866868"/>
              <a:gd name="connsiteY1" fmla="*/ 733331 h 988336"/>
              <a:gd name="connsiteX2" fmla="*/ 196911 w 866868"/>
              <a:gd name="connsiteY2" fmla="*/ 506994 h 988336"/>
              <a:gd name="connsiteX3" fmla="*/ 549997 w 866868"/>
              <a:gd name="connsiteY3" fmla="*/ 434566 h 988336"/>
              <a:gd name="connsiteX4" fmla="*/ 477569 w 866868"/>
              <a:gd name="connsiteY4" fmla="*/ 153909 h 988336"/>
              <a:gd name="connsiteX5" fmla="*/ 866868 w 866868"/>
              <a:gd name="connsiteY5" fmla="*/ 0 h 988336"/>
              <a:gd name="connsiteX6" fmla="*/ 649585 w 866868"/>
              <a:gd name="connsiteY6" fmla="*/ 235390 h 988336"/>
              <a:gd name="connsiteX7" fmla="*/ 785387 w 866868"/>
              <a:gd name="connsiteY7" fmla="*/ 552261 h 988336"/>
              <a:gd name="connsiteX8" fmla="*/ 549997 w 866868"/>
              <a:gd name="connsiteY8" fmla="*/ 679010 h 988336"/>
              <a:gd name="connsiteX9" fmla="*/ 568104 w 866868"/>
              <a:gd name="connsiteY9" fmla="*/ 968721 h 988336"/>
              <a:gd name="connsiteX10" fmla="*/ 549997 w 866868"/>
              <a:gd name="connsiteY10" fmla="*/ 977774 h 988336"/>
              <a:gd name="connsiteX11" fmla="*/ 80876 w 866868"/>
              <a:gd name="connsiteY11" fmla="*/ 916813 h 9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6868" h="988336">
                <a:moveTo>
                  <a:pt x="33949" y="968721"/>
                </a:moveTo>
                <a:lnTo>
                  <a:pt x="269339" y="733331"/>
                </a:lnTo>
                <a:lnTo>
                  <a:pt x="196911" y="506994"/>
                </a:lnTo>
                <a:lnTo>
                  <a:pt x="549997" y="434566"/>
                </a:lnTo>
                <a:lnTo>
                  <a:pt x="477569" y="153909"/>
                </a:lnTo>
                <a:lnTo>
                  <a:pt x="866868" y="0"/>
                </a:lnTo>
                <a:lnTo>
                  <a:pt x="649585" y="235390"/>
                </a:lnTo>
                <a:lnTo>
                  <a:pt x="785387" y="552261"/>
                </a:lnTo>
                <a:lnTo>
                  <a:pt x="549997" y="679010"/>
                </a:lnTo>
                <a:lnTo>
                  <a:pt x="568104" y="968721"/>
                </a:lnTo>
                <a:cubicBezTo>
                  <a:pt x="562068" y="971739"/>
                  <a:pt x="621671" y="970229"/>
                  <a:pt x="549997" y="977774"/>
                </a:cubicBezTo>
                <a:cubicBezTo>
                  <a:pt x="341767" y="849517"/>
                  <a:pt x="0" y="988336"/>
                  <a:pt x="80876" y="916813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>
            <a:off x="5433966" y="3581400"/>
            <a:ext cx="433434" cy="494168"/>
          </a:xfrm>
          <a:custGeom>
            <a:avLst/>
            <a:gdLst>
              <a:gd name="connsiteX0" fmla="*/ 0 w 832919"/>
              <a:gd name="connsiteY0" fmla="*/ 968721 h 968721"/>
              <a:gd name="connsiteX1" fmla="*/ 235390 w 832919"/>
              <a:gd name="connsiteY1" fmla="*/ 733331 h 968721"/>
              <a:gd name="connsiteX2" fmla="*/ 162962 w 832919"/>
              <a:gd name="connsiteY2" fmla="*/ 506994 h 968721"/>
              <a:gd name="connsiteX3" fmla="*/ 516048 w 832919"/>
              <a:gd name="connsiteY3" fmla="*/ 434566 h 968721"/>
              <a:gd name="connsiteX4" fmla="*/ 443620 w 832919"/>
              <a:gd name="connsiteY4" fmla="*/ 153909 h 968721"/>
              <a:gd name="connsiteX5" fmla="*/ 832919 w 832919"/>
              <a:gd name="connsiteY5" fmla="*/ 0 h 968721"/>
              <a:gd name="connsiteX6" fmla="*/ 615636 w 832919"/>
              <a:gd name="connsiteY6" fmla="*/ 235390 h 968721"/>
              <a:gd name="connsiteX7" fmla="*/ 751438 w 832919"/>
              <a:gd name="connsiteY7" fmla="*/ 552261 h 968721"/>
              <a:gd name="connsiteX8" fmla="*/ 516048 w 832919"/>
              <a:gd name="connsiteY8" fmla="*/ 679010 h 968721"/>
              <a:gd name="connsiteX9" fmla="*/ 534155 w 832919"/>
              <a:gd name="connsiteY9" fmla="*/ 968721 h 968721"/>
              <a:gd name="connsiteX10" fmla="*/ 0 w 832919"/>
              <a:gd name="connsiteY10" fmla="*/ 968721 h 968721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1069213"/>
              <a:gd name="connsiteX1" fmla="*/ 235390 w 832919"/>
              <a:gd name="connsiteY1" fmla="*/ 733331 h 1069213"/>
              <a:gd name="connsiteX2" fmla="*/ 162962 w 832919"/>
              <a:gd name="connsiteY2" fmla="*/ 506994 h 1069213"/>
              <a:gd name="connsiteX3" fmla="*/ 516048 w 832919"/>
              <a:gd name="connsiteY3" fmla="*/ 434566 h 1069213"/>
              <a:gd name="connsiteX4" fmla="*/ 443620 w 832919"/>
              <a:gd name="connsiteY4" fmla="*/ 153909 h 1069213"/>
              <a:gd name="connsiteX5" fmla="*/ 832919 w 832919"/>
              <a:gd name="connsiteY5" fmla="*/ 0 h 1069213"/>
              <a:gd name="connsiteX6" fmla="*/ 615636 w 832919"/>
              <a:gd name="connsiteY6" fmla="*/ 235390 h 1069213"/>
              <a:gd name="connsiteX7" fmla="*/ 751438 w 832919"/>
              <a:gd name="connsiteY7" fmla="*/ 552261 h 1069213"/>
              <a:gd name="connsiteX8" fmla="*/ 516048 w 832919"/>
              <a:gd name="connsiteY8" fmla="*/ 679010 h 1069213"/>
              <a:gd name="connsiteX9" fmla="*/ 534155 w 832919"/>
              <a:gd name="connsiteY9" fmla="*/ 968721 h 1069213"/>
              <a:gd name="connsiteX10" fmla="*/ 516048 w 832919"/>
              <a:gd name="connsiteY10" fmla="*/ 977774 h 1069213"/>
              <a:gd name="connsiteX11" fmla="*/ 427927 w 832919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977774"/>
              <a:gd name="connsiteX1" fmla="*/ 240670 w 838199"/>
              <a:gd name="connsiteY1" fmla="*/ 733331 h 977774"/>
              <a:gd name="connsiteX2" fmla="*/ 168242 w 838199"/>
              <a:gd name="connsiteY2" fmla="*/ 506994 h 977774"/>
              <a:gd name="connsiteX3" fmla="*/ 521328 w 838199"/>
              <a:gd name="connsiteY3" fmla="*/ 434566 h 977774"/>
              <a:gd name="connsiteX4" fmla="*/ 448900 w 838199"/>
              <a:gd name="connsiteY4" fmla="*/ 153909 h 977774"/>
              <a:gd name="connsiteX5" fmla="*/ 838199 w 838199"/>
              <a:gd name="connsiteY5" fmla="*/ 0 h 977774"/>
              <a:gd name="connsiteX6" fmla="*/ 620916 w 838199"/>
              <a:gd name="connsiteY6" fmla="*/ 235390 h 977774"/>
              <a:gd name="connsiteX7" fmla="*/ 756718 w 838199"/>
              <a:gd name="connsiteY7" fmla="*/ 552261 h 977774"/>
              <a:gd name="connsiteX8" fmla="*/ 521328 w 838199"/>
              <a:gd name="connsiteY8" fmla="*/ 679010 h 977774"/>
              <a:gd name="connsiteX9" fmla="*/ 539435 w 838199"/>
              <a:gd name="connsiteY9" fmla="*/ 968721 h 977774"/>
              <a:gd name="connsiteX10" fmla="*/ 521328 w 838199"/>
              <a:gd name="connsiteY10" fmla="*/ 977774 h 977774"/>
              <a:gd name="connsiteX11" fmla="*/ 52207 w 838199"/>
              <a:gd name="connsiteY11" fmla="*/ 916813 h 977774"/>
              <a:gd name="connsiteX0" fmla="*/ 24141 w 857060"/>
              <a:gd name="connsiteY0" fmla="*/ 968721 h 1007952"/>
              <a:gd name="connsiteX1" fmla="*/ 259531 w 857060"/>
              <a:gd name="connsiteY1" fmla="*/ 733331 h 1007952"/>
              <a:gd name="connsiteX2" fmla="*/ 187103 w 857060"/>
              <a:gd name="connsiteY2" fmla="*/ 506994 h 1007952"/>
              <a:gd name="connsiteX3" fmla="*/ 540189 w 857060"/>
              <a:gd name="connsiteY3" fmla="*/ 434566 h 1007952"/>
              <a:gd name="connsiteX4" fmla="*/ 467761 w 857060"/>
              <a:gd name="connsiteY4" fmla="*/ 153909 h 1007952"/>
              <a:gd name="connsiteX5" fmla="*/ 857060 w 857060"/>
              <a:gd name="connsiteY5" fmla="*/ 0 h 1007952"/>
              <a:gd name="connsiteX6" fmla="*/ 639777 w 857060"/>
              <a:gd name="connsiteY6" fmla="*/ 235390 h 1007952"/>
              <a:gd name="connsiteX7" fmla="*/ 775579 w 857060"/>
              <a:gd name="connsiteY7" fmla="*/ 552261 h 1007952"/>
              <a:gd name="connsiteX8" fmla="*/ 540189 w 857060"/>
              <a:gd name="connsiteY8" fmla="*/ 679010 h 1007952"/>
              <a:gd name="connsiteX9" fmla="*/ 558296 w 857060"/>
              <a:gd name="connsiteY9" fmla="*/ 968721 h 1007952"/>
              <a:gd name="connsiteX10" fmla="*/ 540189 w 857060"/>
              <a:gd name="connsiteY10" fmla="*/ 977774 h 1007952"/>
              <a:gd name="connsiteX11" fmla="*/ 71068 w 857060"/>
              <a:gd name="connsiteY11" fmla="*/ 916813 h 1007952"/>
              <a:gd name="connsiteX0" fmla="*/ 33949 w 866868"/>
              <a:gd name="connsiteY0" fmla="*/ 968721 h 988336"/>
              <a:gd name="connsiteX1" fmla="*/ 269339 w 866868"/>
              <a:gd name="connsiteY1" fmla="*/ 733331 h 988336"/>
              <a:gd name="connsiteX2" fmla="*/ 196911 w 866868"/>
              <a:gd name="connsiteY2" fmla="*/ 506994 h 988336"/>
              <a:gd name="connsiteX3" fmla="*/ 549997 w 866868"/>
              <a:gd name="connsiteY3" fmla="*/ 434566 h 988336"/>
              <a:gd name="connsiteX4" fmla="*/ 477569 w 866868"/>
              <a:gd name="connsiteY4" fmla="*/ 153909 h 988336"/>
              <a:gd name="connsiteX5" fmla="*/ 866868 w 866868"/>
              <a:gd name="connsiteY5" fmla="*/ 0 h 988336"/>
              <a:gd name="connsiteX6" fmla="*/ 649585 w 866868"/>
              <a:gd name="connsiteY6" fmla="*/ 235390 h 988336"/>
              <a:gd name="connsiteX7" fmla="*/ 785387 w 866868"/>
              <a:gd name="connsiteY7" fmla="*/ 552261 h 988336"/>
              <a:gd name="connsiteX8" fmla="*/ 549997 w 866868"/>
              <a:gd name="connsiteY8" fmla="*/ 679010 h 988336"/>
              <a:gd name="connsiteX9" fmla="*/ 568104 w 866868"/>
              <a:gd name="connsiteY9" fmla="*/ 968721 h 988336"/>
              <a:gd name="connsiteX10" fmla="*/ 549997 w 866868"/>
              <a:gd name="connsiteY10" fmla="*/ 977774 h 988336"/>
              <a:gd name="connsiteX11" fmla="*/ 80876 w 866868"/>
              <a:gd name="connsiteY11" fmla="*/ 916813 h 9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6868" h="988336">
                <a:moveTo>
                  <a:pt x="33949" y="968721"/>
                </a:moveTo>
                <a:lnTo>
                  <a:pt x="269339" y="733331"/>
                </a:lnTo>
                <a:lnTo>
                  <a:pt x="196911" y="506994"/>
                </a:lnTo>
                <a:lnTo>
                  <a:pt x="549997" y="434566"/>
                </a:lnTo>
                <a:lnTo>
                  <a:pt x="477569" y="153909"/>
                </a:lnTo>
                <a:lnTo>
                  <a:pt x="866868" y="0"/>
                </a:lnTo>
                <a:lnTo>
                  <a:pt x="649585" y="235390"/>
                </a:lnTo>
                <a:lnTo>
                  <a:pt x="785387" y="552261"/>
                </a:lnTo>
                <a:lnTo>
                  <a:pt x="549997" y="679010"/>
                </a:lnTo>
                <a:lnTo>
                  <a:pt x="568104" y="968721"/>
                </a:lnTo>
                <a:cubicBezTo>
                  <a:pt x="562068" y="971739"/>
                  <a:pt x="621671" y="970229"/>
                  <a:pt x="549997" y="977774"/>
                </a:cubicBezTo>
                <a:cubicBezTo>
                  <a:pt x="341767" y="849517"/>
                  <a:pt x="0" y="988336"/>
                  <a:pt x="80876" y="916813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5562600" y="2782432"/>
            <a:ext cx="433434" cy="494168"/>
          </a:xfrm>
          <a:custGeom>
            <a:avLst/>
            <a:gdLst>
              <a:gd name="connsiteX0" fmla="*/ 0 w 832919"/>
              <a:gd name="connsiteY0" fmla="*/ 968721 h 968721"/>
              <a:gd name="connsiteX1" fmla="*/ 235390 w 832919"/>
              <a:gd name="connsiteY1" fmla="*/ 733331 h 968721"/>
              <a:gd name="connsiteX2" fmla="*/ 162962 w 832919"/>
              <a:gd name="connsiteY2" fmla="*/ 506994 h 968721"/>
              <a:gd name="connsiteX3" fmla="*/ 516048 w 832919"/>
              <a:gd name="connsiteY3" fmla="*/ 434566 h 968721"/>
              <a:gd name="connsiteX4" fmla="*/ 443620 w 832919"/>
              <a:gd name="connsiteY4" fmla="*/ 153909 h 968721"/>
              <a:gd name="connsiteX5" fmla="*/ 832919 w 832919"/>
              <a:gd name="connsiteY5" fmla="*/ 0 h 968721"/>
              <a:gd name="connsiteX6" fmla="*/ 615636 w 832919"/>
              <a:gd name="connsiteY6" fmla="*/ 235390 h 968721"/>
              <a:gd name="connsiteX7" fmla="*/ 751438 w 832919"/>
              <a:gd name="connsiteY7" fmla="*/ 552261 h 968721"/>
              <a:gd name="connsiteX8" fmla="*/ 516048 w 832919"/>
              <a:gd name="connsiteY8" fmla="*/ 679010 h 968721"/>
              <a:gd name="connsiteX9" fmla="*/ 534155 w 832919"/>
              <a:gd name="connsiteY9" fmla="*/ 968721 h 968721"/>
              <a:gd name="connsiteX10" fmla="*/ 0 w 832919"/>
              <a:gd name="connsiteY10" fmla="*/ 968721 h 968721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1069213"/>
              <a:gd name="connsiteX1" fmla="*/ 235390 w 832919"/>
              <a:gd name="connsiteY1" fmla="*/ 733331 h 1069213"/>
              <a:gd name="connsiteX2" fmla="*/ 162962 w 832919"/>
              <a:gd name="connsiteY2" fmla="*/ 506994 h 1069213"/>
              <a:gd name="connsiteX3" fmla="*/ 516048 w 832919"/>
              <a:gd name="connsiteY3" fmla="*/ 434566 h 1069213"/>
              <a:gd name="connsiteX4" fmla="*/ 443620 w 832919"/>
              <a:gd name="connsiteY4" fmla="*/ 153909 h 1069213"/>
              <a:gd name="connsiteX5" fmla="*/ 832919 w 832919"/>
              <a:gd name="connsiteY5" fmla="*/ 0 h 1069213"/>
              <a:gd name="connsiteX6" fmla="*/ 615636 w 832919"/>
              <a:gd name="connsiteY6" fmla="*/ 235390 h 1069213"/>
              <a:gd name="connsiteX7" fmla="*/ 751438 w 832919"/>
              <a:gd name="connsiteY7" fmla="*/ 552261 h 1069213"/>
              <a:gd name="connsiteX8" fmla="*/ 516048 w 832919"/>
              <a:gd name="connsiteY8" fmla="*/ 679010 h 1069213"/>
              <a:gd name="connsiteX9" fmla="*/ 534155 w 832919"/>
              <a:gd name="connsiteY9" fmla="*/ 968721 h 1069213"/>
              <a:gd name="connsiteX10" fmla="*/ 516048 w 832919"/>
              <a:gd name="connsiteY10" fmla="*/ 977774 h 1069213"/>
              <a:gd name="connsiteX11" fmla="*/ 427927 w 832919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977774"/>
              <a:gd name="connsiteX1" fmla="*/ 240670 w 838199"/>
              <a:gd name="connsiteY1" fmla="*/ 733331 h 977774"/>
              <a:gd name="connsiteX2" fmla="*/ 168242 w 838199"/>
              <a:gd name="connsiteY2" fmla="*/ 506994 h 977774"/>
              <a:gd name="connsiteX3" fmla="*/ 521328 w 838199"/>
              <a:gd name="connsiteY3" fmla="*/ 434566 h 977774"/>
              <a:gd name="connsiteX4" fmla="*/ 448900 w 838199"/>
              <a:gd name="connsiteY4" fmla="*/ 153909 h 977774"/>
              <a:gd name="connsiteX5" fmla="*/ 838199 w 838199"/>
              <a:gd name="connsiteY5" fmla="*/ 0 h 977774"/>
              <a:gd name="connsiteX6" fmla="*/ 620916 w 838199"/>
              <a:gd name="connsiteY6" fmla="*/ 235390 h 977774"/>
              <a:gd name="connsiteX7" fmla="*/ 756718 w 838199"/>
              <a:gd name="connsiteY7" fmla="*/ 552261 h 977774"/>
              <a:gd name="connsiteX8" fmla="*/ 521328 w 838199"/>
              <a:gd name="connsiteY8" fmla="*/ 679010 h 977774"/>
              <a:gd name="connsiteX9" fmla="*/ 539435 w 838199"/>
              <a:gd name="connsiteY9" fmla="*/ 968721 h 977774"/>
              <a:gd name="connsiteX10" fmla="*/ 521328 w 838199"/>
              <a:gd name="connsiteY10" fmla="*/ 977774 h 977774"/>
              <a:gd name="connsiteX11" fmla="*/ 52207 w 838199"/>
              <a:gd name="connsiteY11" fmla="*/ 916813 h 977774"/>
              <a:gd name="connsiteX0" fmla="*/ 24141 w 857060"/>
              <a:gd name="connsiteY0" fmla="*/ 968721 h 1007952"/>
              <a:gd name="connsiteX1" fmla="*/ 259531 w 857060"/>
              <a:gd name="connsiteY1" fmla="*/ 733331 h 1007952"/>
              <a:gd name="connsiteX2" fmla="*/ 187103 w 857060"/>
              <a:gd name="connsiteY2" fmla="*/ 506994 h 1007952"/>
              <a:gd name="connsiteX3" fmla="*/ 540189 w 857060"/>
              <a:gd name="connsiteY3" fmla="*/ 434566 h 1007952"/>
              <a:gd name="connsiteX4" fmla="*/ 467761 w 857060"/>
              <a:gd name="connsiteY4" fmla="*/ 153909 h 1007952"/>
              <a:gd name="connsiteX5" fmla="*/ 857060 w 857060"/>
              <a:gd name="connsiteY5" fmla="*/ 0 h 1007952"/>
              <a:gd name="connsiteX6" fmla="*/ 639777 w 857060"/>
              <a:gd name="connsiteY6" fmla="*/ 235390 h 1007952"/>
              <a:gd name="connsiteX7" fmla="*/ 775579 w 857060"/>
              <a:gd name="connsiteY7" fmla="*/ 552261 h 1007952"/>
              <a:gd name="connsiteX8" fmla="*/ 540189 w 857060"/>
              <a:gd name="connsiteY8" fmla="*/ 679010 h 1007952"/>
              <a:gd name="connsiteX9" fmla="*/ 558296 w 857060"/>
              <a:gd name="connsiteY9" fmla="*/ 968721 h 1007952"/>
              <a:gd name="connsiteX10" fmla="*/ 540189 w 857060"/>
              <a:gd name="connsiteY10" fmla="*/ 977774 h 1007952"/>
              <a:gd name="connsiteX11" fmla="*/ 71068 w 857060"/>
              <a:gd name="connsiteY11" fmla="*/ 916813 h 1007952"/>
              <a:gd name="connsiteX0" fmla="*/ 33949 w 866868"/>
              <a:gd name="connsiteY0" fmla="*/ 968721 h 988336"/>
              <a:gd name="connsiteX1" fmla="*/ 269339 w 866868"/>
              <a:gd name="connsiteY1" fmla="*/ 733331 h 988336"/>
              <a:gd name="connsiteX2" fmla="*/ 196911 w 866868"/>
              <a:gd name="connsiteY2" fmla="*/ 506994 h 988336"/>
              <a:gd name="connsiteX3" fmla="*/ 549997 w 866868"/>
              <a:gd name="connsiteY3" fmla="*/ 434566 h 988336"/>
              <a:gd name="connsiteX4" fmla="*/ 477569 w 866868"/>
              <a:gd name="connsiteY4" fmla="*/ 153909 h 988336"/>
              <a:gd name="connsiteX5" fmla="*/ 866868 w 866868"/>
              <a:gd name="connsiteY5" fmla="*/ 0 h 988336"/>
              <a:gd name="connsiteX6" fmla="*/ 649585 w 866868"/>
              <a:gd name="connsiteY6" fmla="*/ 235390 h 988336"/>
              <a:gd name="connsiteX7" fmla="*/ 785387 w 866868"/>
              <a:gd name="connsiteY7" fmla="*/ 552261 h 988336"/>
              <a:gd name="connsiteX8" fmla="*/ 549997 w 866868"/>
              <a:gd name="connsiteY8" fmla="*/ 679010 h 988336"/>
              <a:gd name="connsiteX9" fmla="*/ 568104 w 866868"/>
              <a:gd name="connsiteY9" fmla="*/ 968721 h 988336"/>
              <a:gd name="connsiteX10" fmla="*/ 549997 w 866868"/>
              <a:gd name="connsiteY10" fmla="*/ 977774 h 988336"/>
              <a:gd name="connsiteX11" fmla="*/ 80876 w 866868"/>
              <a:gd name="connsiteY11" fmla="*/ 916813 h 9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6868" h="988336">
                <a:moveTo>
                  <a:pt x="33949" y="968721"/>
                </a:moveTo>
                <a:lnTo>
                  <a:pt x="269339" y="733331"/>
                </a:lnTo>
                <a:lnTo>
                  <a:pt x="196911" y="506994"/>
                </a:lnTo>
                <a:lnTo>
                  <a:pt x="549997" y="434566"/>
                </a:lnTo>
                <a:lnTo>
                  <a:pt x="477569" y="153909"/>
                </a:lnTo>
                <a:lnTo>
                  <a:pt x="866868" y="0"/>
                </a:lnTo>
                <a:lnTo>
                  <a:pt x="649585" y="235390"/>
                </a:lnTo>
                <a:lnTo>
                  <a:pt x="785387" y="552261"/>
                </a:lnTo>
                <a:lnTo>
                  <a:pt x="549997" y="679010"/>
                </a:lnTo>
                <a:lnTo>
                  <a:pt x="568104" y="968721"/>
                </a:lnTo>
                <a:cubicBezTo>
                  <a:pt x="562068" y="971739"/>
                  <a:pt x="621671" y="970229"/>
                  <a:pt x="549997" y="977774"/>
                </a:cubicBezTo>
                <a:cubicBezTo>
                  <a:pt x="341767" y="849517"/>
                  <a:pt x="0" y="988336"/>
                  <a:pt x="80876" y="916813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>
            <a:spLocks noChangeAspect="1"/>
          </p:cNvSpPr>
          <p:nvPr/>
        </p:nvSpPr>
        <p:spPr>
          <a:xfrm>
            <a:off x="4953000" y="4572000"/>
            <a:ext cx="433434" cy="494168"/>
          </a:xfrm>
          <a:custGeom>
            <a:avLst/>
            <a:gdLst>
              <a:gd name="connsiteX0" fmla="*/ 0 w 832919"/>
              <a:gd name="connsiteY0" fmla="*/ 968721 h 968721"/>
              <a:gd name="connsiteX1" fmla="*/ 235390 w 832919"/>
              <a:gd name="connsiteY1" fmla="*/ 733331 h 968721"/>
              <a:gd name="connsiteX2" fmla="*/ 162962 w 832919"/>
              <a:gd name="connsiteY2" fmla="*/ 506994 h 968721"/>
              <a:gd name="connsiteX3" fmla="*/ 516048 w 832919"/>
              <a:gd name="connsiteY3" fmla="*/ 434566 h 968721"/>
              <a:gd name="connsiteX4" fmla="*/ 443620 w 832919"/>
              <a:gd name="connsiteY4" fmla="*/ 153909 h 968721"/>
              <a:gd name="connsiteX5" fmla="*/ 832919 w 832919"/>
              <a:gd name="connsiteY5" fmla="*/ 0 h 968721"/>
              <a:gd name="connsiteX6" fmla="*/ 615636 w 832919"/>
              <a:gd name="connsiteY6" fmla="*/ 235390 h 968721"/>
              <a:gd name="connsiteX7" fmla="*/ 751438 w 832919"/>
              <a:gd name="connsiteY7" fmla="*/ 552261 h 968721"/>
              <a:gd name="connsiteX8" fmla="*/ 516048 w 832919"/>
              <a:gd name="connsiteY8" fmla="*/ 679010 h 968721"/>
              <a:gd name="connsiteX9" fmla="*/ 534155 w 832919"/>
              <a:gd name="connsiteY9" fmla="*/ 968721 h 968721"/>
              <a:gd name="connsiteX10" fmla="*/ 0 w 832919"/>
              <a:gd name="connsiteY10" fmla="*/ 968721 h 968721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1069213"/>
              <a:gd name="connsiteX1" fmla="*/ 235390 w 832919"/>
              <a:gd name="connsiteY1" fmla="*/ 733331 h 1069213"/>
              <a:gd name="connsiteX2" fmla="*/ 162962 w 832919"/>
              <a:gd name="connsiteY2" fmla="*/ 506994 h 1069213"/>
              <a:gd name="connsiteX3" fmla="*/ 516048 w 832919"/>
              <a:gd name="connsiteY3" fmla="*/ 434566 h 1069213"/>
              <a:gd name="connsiteX4" fmla="*/ 443620 w 832919"/>
              <a:gd name="connsiteY4" fmla="*/ 153909 h 1069213"/>
              <a:gd name="connsiteX5" fmla="*/ 832919 w 832919"/>
              <a:gd name="connsiteY5" fmla="*/ 0 h 1069213"/>
              <a:gd name="connsiteX6" fmla="*/ 615636 w 832919"/>
              <a:gd name="connsiteY6" fmla="*/ 235390 h 1069213"/>
              <a:gd name="connsiteX7" fmla="*/ 751438 w 832919"/>
              <a:gd name="connsiteY7" fmla="*/ 552261 h 1069213"/>
              <a:gd name="connsiteX8" fmla="*/ 516048 w 832919"/>
              <a:gd name="connsiteY8" fmla="*/ 679010 h 1069213"/>
              <a:gd name="connsiteX9" fmla="*/ 534155 w 832919"/>
              <a:gd name="connsiteY9" fmla="*/ 968721 h 1069213"/>
              <a:gd name="connsiteX10" fmla="*/ 516048 w 832919"/>
              <a:gd name="connsiteY10" fmla="*/ 977774 h 1069213"/>
              <a:gd name="connsiteX11" fmla="*/ 427927 w 832919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977774"/>
              <a:gd name="connsiteX1" fmla="*/ 240670 w 838199"/>
              <a:gd name="connsiteY1" fmla="*/ 733331 h 977774"/>
              <a:gd name="connsiteX2" fmla="*/ 168242 w 838199"/>
              <a:gd name="connsiteY2" fmla="*/ 506994 h 977774"/>
              <a:gd name="connsiteX3" fmla="*/ 521328 w 838199"/>
              <a:gd name="connsiteY3" fmla="*/ 434566 h 977774"/>
              <a:gd name="connsiteX4" fmla="*/ 448900 w 838199"/>
              <a:gd name="connsiteY4" fmla="*/ 153909 h 977774"/>
              <a:gd name="connsiteX5" fmla="*/ 838199 w 838199"/>
              <a:gd name="connsiteY5" fmla="*/ 0 h 977774"/>
              <a:gd name="connsiteX6" fmla="*/ 620916 w 838199"/>
              <a:gd name="connsiteY6" fmla="*/ 235390 h 977774"/>
              <a:gd name="connsiteX7" fmla="*/ 756718 w 838199"/>
              <a:gd name="connsiteY7" fmla="*/ 552261 h 977774"/>
              <a:gd name="connsiteX8" fmla="*/ 521328 w 838199"/>
              <a:gd name="connsiteY8" fmla="*/ 679010 h 977774"/>
              <a:gd name="connsiteX9" fmla="*/ 539435 w 838199"/>
              <a:gd name="connsiteY9" fmla="*/ 968721 h 977774"/>
              <a:gd name="connsiteX10" fmla="*/ 521328 w 838199"/>
              <a:gd name="connsiteY10" fmla="*/ 977774 h 977774"/>
              <a:gd name="connsiteX11" fmla="*/ 52207 w 838199"/>
              <a:gd name="connsiteY11" fmla="*/ 916813 h 977774"/>
              <a:gd name="connsiteX0" fmla="*/ 24141 w 857060"/>
              <a:gd name="connsiteY0" fmla="*/ 968721 h 1007952"/>
              <a:gd name="connsiteX1" fmla="*/ 259531 w 857060"/>
              <a:gd name="connsiteY1" fmla="*/ 733331 h 1007952"/>
              <a:gd name="connsiteX2" fmla="*/ 187103 w 857060"/>
              <a:gd name="connsiteY2" fmla="*/ 506994 h 1007952"/>
              <a:gd name="connsiteX3" fmla="*/ 540189 w 857060"/>
              <a:gd name="connsiteY3" fmla="*/ 434566 h 1007952"/>
              <a:gd name="connsiteX4" fmla="*/ 467761 w 857060"/>
              <a:gd name="connsiteY4" fmla="*/ 153909 h 1007952"/>
              <a:gd name="connsiteX5" fmla="*/ 857060 w 857060"/>
              <a:gd name="connsiteY5" fmla="*/ 0 h 1007952"/>
              <a:gd name="connsiteX6" fmla="*/ 639777 w 857060"/>
              <a:gd name="connsiteY6" fmla="*/ 235390 h 1007952"/>
              <a:gd name="connsiteX7" fmla="*/ 775579 w 857060"/>
              <a:gd name="connsiteY7" fmla="*/ 552261 h 1007952"/>
              <a:gd name="connsiteX8" fmla="*/ 540189 w 857060"/>
              <a:gd name="connsiteY8" fmla="*/ 679010 h 1007952"/>
              <a:gd name="connsiteX9" fmla="*/ 558296 w 857060"/>
              <a:gd name="connsiteY9" fmla="*/ 968721 h 1007952"/>
              <a:gd name="connsiteX10" fmla="*/ 540189 w 857060"/>
              <a:gd name="connsiteY10" fmla="*/ 977774 h 1007952"/>
              <a:gd name="connsiteX11" fmla="*/ 71068 w 857060"/>
              <a:gd name="connsiteY11" fmla="*/ 916813 h 1007952"/>
              <a:gd name="connsiteX0" fmla="*/ 33949 w 866868"/>
              <a:gd name="connsiteY0" fmla="*/ 968721 h 988336"/>
              <a:gd name="connsiteX1" fmla="*/ 269339 w 866868"/>
              <a:gd name="connsiteY1" fmla="*/ 733331 h 988336"/>
              <a:gd name="connsiteX2" fmla="*/ 196911 w 866868"/>
              <a:gd name="connsiteY2" fmla="*/ 506994 h 988336"/>
              <a:gd name="connsiteX3" fmla="*/ 549997 w 866868"/>
              <a:gd name="connsiteY3" fmla="*/ 434566 h 988336"/>
              <a:gd name="connsiteX4" fmla="*/ 477569 w 866868"/>
              <a:gd name="connsiteY4" fmla="*/ 153909 h 988336"/>
              <a:gd name="connsiteX5" fmla="*/ 866868 w 866868"/>
              <a:gd name="connsiteY5" fmla="*/ 0 h 988336"/>
              <a:gd name="connsiteX6" fmla="*/ 649585 w 866868"/>
              <a:gd name="connsiteY6" fmla="*/ 235390 h 988336"/>
              <a:gd name="connsiteX7" fmla="*/ 785387 w 866868"/>
              <a:gd name="connsiteY7" fmla="*/ 552261 h 988336"/>
              <a:gd name="connsiteX8" fmla="*/ 549997 w 866868"/>
              <a:gd name="connsiteY8" fmla="*/ 679010 h 988336"/>
              <a:gd name="connsiteX9" fmla="*/ 568104 w 866868"/>
              <a:gd name="connsiteY9" fmla="*/ 968721 h 988336"/>
              <a:gd name="connsiteX10" fmla="*/ 549997 w 866868"/>
              <a:gd name="connsiteY10" fmla="*/ 977774 h 988336"/>
              <a:gd name="connsiteX11" fmla="*/ 80876 w 866868"/>
              <a:gd name="connsiteY11" fmla="*/ 916813 h 9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6868" h="988336">
                <a:moveTo>
                  <a:pt x="33949" y="968721"/>
                </a:moveTo>
                <a:lnTo>
                  <a:pt x="269339" y="733331"/>
                </a:lnTo>
                <a:lnTo>
                  <a:pt x="196911" y="506994"/>
                </a:lnTo>
                <a:lnTo>
                  <a:pt x="549997" y="434566"/>
                </a:lnTo>
                <a:lnTo>
                  <a:pt x="477569" y="153909"/>
                </a:lnTo>
                <a:lnTo>
                  <a:pt x="866868" y="0"/>
                </a:lnTo>
                <a:lnTo>
                  <a:pt x="649585" y="235390"/>
                </a:lnTo>
                <a:lnTo>
                  <a:pt x="785387" y="552261"/>
                </a:lnTo>
                <a:lnTo>
                  <a:pt x="549997" y="679010"/>
                </a:lnTo>
                <a:lnTo>
                  <a:pt x="568104" y="968721"/>
                </a:lnTo>
                <a:cubicBezTo>
                  <a:pt x="562068" y="971739"/>
                  <a:pt x="621671" y="970229"/>
                  <a:pt x="549997" y="977774"/>
                </a:cubicBezTo>
                <a:cubicBezTo>
                  <a:pt x="341767" y="849517"/>
                  <a:pt x="0" y="988336"/>
                  <a:pt x="80876" y="916813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>
            <a:spLocks noChangeAspect="1"/>
          </p:cNvSpPr>
          <p:nvPr/>
        </p:nvSpPr>
        <p:spPr>
          <a:xfrm>
            <a:off x="3048000" y="1066800"/>
            <a:ext cx="433434" cy="494168"/>
          </a:xfrm>
          <a:custGeom>
            <a:avLst/>
            <a:gdLst>
              <a:gd name="connsiteX0" fmla="*/ 0 w 832919"/>
              <a:gd name="connsiteY0" fmla="*/ 968721 h 968721"/>
              <a:gd name="connsiteX1" fmla="*/ 235390 w 832919"/>
              <a:gd name="connsiteY1" fmla="*/ 733331 h 968721"/>
              <a:gd name="connsiteX2" fmla="*/ 162962 w 832919"/>
              <a:gd name="connsiteY2" fmla="*/ 506994 h 968721"/>
              <a:gd name="connsiteX3" fmla="*/ 516048 w 832919"/>
              <a:gd name="connsiteY3" fmla="*/ 434566 h 968721"/>
              <a:gd name="connsiteX4" fmla="*/ 443620 w 832919"/>
              <a:gd name="connsiteY4" fmla="*/ 153909 h 968721"/>
              <a:gd name="connsiteX5" fmla="*/ 832919 w 832919"/>
              <a:gd name="connsiteY5" fmla="*/ 0 h 968721"/>
              <a:gd name="connsiteX6" fmla="*/ 615636 w 832919"/>
              <a:gd name="connsiteY6" fmla="*/ 235390 h 968721"/>
              <a:gd name="connsiteX7" fmla="*/ 751438 w 832919"/>
              <a:gd name="connsiteY7" fmla="*/ 552261 h 968721"/>
              <a:gd name="connsiteX8" fmla="*/ 516048 w 832919"/>
              <a:gd name="connsiteY8" fmla="*/ 679010 h 968721"/>
              <a:gd name="connsiteX9" fmla="*/ 534155 w 832919"/>
              <a:gd name="connsiteY9" fmla="*/ 968721 h 968721"/>
              <a:gd name="connsiteX10" fmla="*/ 0 w 832919"/>
              <a:gd name="connsiteY10" fmla="*/ 968721 h 968721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1069213"/>
              <a:gd name="connsiteX1" fmla="*/ 235390 w 832919"/>
              <a:gd name="connsiteY1" fmla="*/ 733331 h 1069213"/>
              <a:gd name="connsiteX2" fmla="*/ 162962 w 832919"/>
              <a:gd name="connsiteY2" fmla="*/ 506994 h 1069213"/>
              <a:gd name="connsiteX3" fmla="*/ 516048 w 832919"/>
              <a:gd name="connsiteY3" fmla="*/ 434566 h 1069213"/>
              <a:gd name="connsiteX4" fmla="*/ 443620 w 832919"/>
              <a:gd name="connsiteY4" fmla="*/ 153909 h 1069213"/>
              <a:gd name="connsiteX5" fmla="*/ 832919 w 832919"/>
              <a:gd name="connsiteY5" fmla="*/ 0 h 1069213"/>
              <a:gd name="connsiteX6" fmla="*/ 615636 w 832919"/>
              <a:gd name="connsiteY6" fmla="*/ 235390 h 1069213"/>
              <a:gd name="connsiteX7" fmla="*/ 751438 w 832919"/>
              <a:gd name="connsiteY7" fmla="*/ 552261 h 1069213"/>
              <a:gd name="connsiteX8" fmla="*/ 516048 w 832919"/>
              <a:gd name="connsiteY8" fmla="*/ 679010 h 1069213"/>
              <a:gd name="connsiteX9" fmla="*/ 534155 w 832919"/>
              <a:gd name="connsiteY9" fmla="*/ 968721 h 1069213"/>
              <a:gd name="connsiteX10" fmla="*/ 516048 w 832919"/>
              <a:gd name="connsiteY10" fmla="*/ 977774 h 1069213"/>
              <a:gd name="connsiteX11" fmla="*/ 427927 w 832919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977774"/>
              <a:gd name="connsiteX1" fmla="*/ 240670 w 838199"/>
              <a:gd name="connsiteY1" fmla="*/ 733331 h 977774"/>
              <a:gd name="connsiteX2" fmla="*/ 168242 w 838199"/>
              <a:gd name="connsiteY2" fmla="*/ 506994 h 977774"/>
              <a:gd name="connsiteX3" fmla="*/ 521328 w 838199"/>
              <a:gd name="connsiteY3" fmla="*/ 434566 h 977774"/>
              <a:gd name="connsiteX4" fmla="*/ 448900 w 838199"/>
              <a:gd name="connsiteY4" fmla="*/ 153909 h 977774"/>
              <a:gd name="connsiteX5" fmla="*/ 838199 w 838199"/>
              <a:gd name="connsiteY5" fmla="*/ 0 h 977774"/>
              <a:gd name="connsiteX6" fmla="*/ 620916 w 838199"/>
              <a:gd name="connsiteY6" fmla="*/ 235390 h 977774"/>
              <a:gd name="connsiteX7" fmla="*/ 756718 w 838199"/>
              <a:gd name="connsiteY7" fmla="*/ 552261 h 977774"/>
              <a:gd name="connsiteX8" fmla="*/ 521328 w 838199"/>
              <a:gd name="connsiteY8" fmla="*/ 679010 h 977774"/>
              <a:gd name="connsiteX9" fmla="*/ 539435 w 838199"/>
              <a:gd name="connsiteY9" fmla="*/ 968721 h 977774"/>
              <a:gd name="connsiteX10" fmla="*/ 521328 w 838199"/>
              <a:gd name="connsiteY10" fmla="*/ 977774 h 977774"/>
              <a:gd name="connsiteX11" fmla="*/ 52207 w 838199"/>
              <a:gd name="connsiteY11" fmla="*/ 916813 h 977774"/>
              <a:gd name="connsiteX0" fmla="*/ 24141 w 857060"/>
              <a:gd name="connsiteY0" fmla="*/ 968721 h 1007952"/>
              <a:gd name="connsiteX1" fmla="*/ 259531 w 857060"/>
              <a:gd name="connsiteY1" fmla="*/ 733331 h 1007952"/>
              <a:gd name="connsiteX2" fmla="*/ 187103 w 857060"/>
              <a:gd name="connsiteY2" fmla="*/ 506994 h 1007952"/>
              <a:gd name="connsiteX3" fmla="*/ 540189 w 857060"/>
              <a:gd name="connsiteY3" fmla="*/ 434566 h 1007952"/>
              <a:gd name="connsiteX4" fmla="*/ 467761 w 857060"/>
              <a:gd name="connsiteY4" fmla="*/ 153909 h 1007952"/>
              <a:gd name="connsiteX5" fmla="*/ 857060 w 857060"/>
              <a:gd name="connsiteY5" fmla="*/ 0 h 1007952"/>
              <a:gd name="connsiteX6" fmla="*/ 639777 w 857060"/>
              <a:gd name="connsiteY6" fmla="*/ 235390 h 1007952"/>
              <a:gd name="connsiteX7" fmla="*/ 775579 w 857060"/>
              <a:gd name="connsiteY7" fmla="*/ 552261 h 1007952"/>
              <a:gd name="connsiteX8" fmla="*/ 540189 w 857060"/>
              <a:gd name="connsiteY8" fmla="*/ 679010 h 1007952"/>
              <a:gd name="connsiteX9" fmla="*/ 558296 w 857060"/>
              <a:gd name="connsiteY9" fmla="*/ 968721 h 1007952"/>
              <a:gd name="connsiteX10" fmla="*/ 540189 w 857060"/>
              <a:gd name="connsiteY10" fmla="*/ 977774 h 1007952"/>
              <a:gd name="connsiteX11" fmla="*/ 71068 w 857060"/>
              <a:gd name="connsiteY11" fmla="*/ 916813 h 1007952"/>
              <a:gd name="connsiteX0" fmla="*/ 33949 w 866868"/>
              <a:gd name="connsiteY0" fmla="*/ 968721 h 988336"/>
              <a:gd name="connsiteX1" fmla="*/ 269339 w 866868"/>
              <a:gd name="connsiteY1" fmla="*/ 733331 h 988336"/>
              <a:gd name="connsiteX2" fmla="*/ 196911 w 866868"/>
              <a:gd name="connsiteY2" fmla="*/ 506994 h 988336"/>
              <a:gd name="connsiteX3" fmla="*/ 549997 w 866868"/>
              <a:gd name="connsiteY3" fmla="*/ 434566 h 988336"/>
              <a:gd name="connsiteX4" fmla="*/ 477569 w 866868"/>
              <a:gd name="connsiteY4" fmla="*/ 153909 h 988336"/>
              <a:gd name="connsiteX5" fmla="*/ 866868 w 866868"/>
              <a:gd name="connsiteY5" fmla="*/ 0 h 988336"/>
              <a:gd name="connsiteX6" fmla="*/ 649585 w 866868"/>
              <a:gd name="connsiteY6" fmla="*/ 235390 h 988336"/>
              <a:gd name="connsiteX7" fmla="*/ 785387 w 866868"/>
              <a:gd name="connsiteY7" fmla="*/ 552261 h 988336"/>
              <a:gd name="connsiteX8" fmla="*/ 549997 w 866868"/>
              <a:gd name="connsiteY8" fmla="*/ 679010 h 988336"/>
              <a:gd name="connsiteX9" fmla="*/ 568104 w 866868"/>
              <a:gd name="connsiteY9" fmla="*/ 968721 h 988336"/>
              <a:gd name="connsiteX10" fmla="*/ 549997 w 866868"/>
              <a:gd name="connsiteY10" fmla="*/ 977774 h 988336"/>
              <a:gd name="connsiteX11" fmla="*/ 80876 w 866868"/>
              <a:gd name="connsiteY11" fmla="*/ 916813 h 9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6868" h="988336">
                <a:moveTo>
                  <a:pt x="33949" y="968721"/>
                </a:moveTo>
                <a:lnTo>
                  <a:pt x="269339" y="733331"/>
                </a:lnTo>
                <a:lnTo>
                  <a:pt x="196911" y="506994"/>
                </a:lnTo>
                <a:lnTo>
                  <a:pt x="549997" y="434566"/>
                </a:lnTo>
                <a:lnTo>
                  <a:pt x="477569" y="153909"/>
                </a:lnTo>
                <a:lnTo>
                  <a:pt x="866868" y="0"/>
                </a:lnTo>
                <a:lnTo>
                  <a:pt x="649585" y="235390"/>
                </a:lnTo>
                <a:lnTo>
                  <a:pt x="785387" y="552261"/>
                </a:lnTo>
                <a:lnTo>
                  <a:pt x="549997" y="679010"/>
                </a:lnTo>
                <a:lnTo>
                  <a:pt x="568104" y="968721"/>
                </a:lnTo>
                <a:cubicBezTo>
                  <a:pt x="562068" y="971739"/>
                  <a:pt x="621671" y="970229"/>
                  <a:pt x="549997" y="977774"/>
                </a:cubicBezTo>
                <a:cubicBezTo>
                  <a:pt x="341767" y="849517"/>
                  <a:pt x="0" y="988336"/>
                  <a:pt x="80876" y="916813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>
            <a:spLocks noChangeAspect="1"/>
          </p:cNvSpPr>
          <p:nvPr/>
        </p:nvSpPr>
        <p:spPr>
          <a:xfrm>
            <a:off x="0" y="1143000"/>
            <a:ext cx="433434" cy="494168"/>
          </a:xfrm>
          <a:custGeom>
            <a:avLst/>
            <a:gdLst>
              <a:gd name="connsiteX0" fmla="*/ 0 w 832919"/>
              <a:gd name="connsiteY0" fmla="*/ 968721 h 968721"/>
              <a:gd name="connsiteX1" fmla="*/ 235390 w 832919"/>
              <a:gd name="connsiteY1" fmla="*/ 733331 h 968721"/>
              <a:gd name="connsiteX2" fmla="*/ 162962 w 832919"/>
              <a:gd name="connsiteY2" fmla="*/ 506994 h 968721"/>
              <a:gd name="connsiteX3" fmla="*/ 516048 w 832919"/>
              <a:gd name="connsiteY3" fmla="*/ 434566 h 968721"/>
              <a:gd name="connsiteX4" fmla="*/ 443620 w 832919"/>
              <a:gd name="connsiteY4" fmla="*/ 153909 h 968721"/>
              <a:gd name="connsiteX5" fmla="*/ 832919 w 832919"/>
              <a:gd name="connsiteY5" fmla="*/ 0 h 968721"/>
              <a:gd name="connsiteX6" fmla="*/ 615636 w 832919"/>
              <a:gd name="connsiteY6" fmla="*/ 235390 h 968721"/>
              <a:gd name="connsiteX7" fmla="*/ 751438 w 832919"/>
              <a:gd name="connsiteY7" fmla="*/ 552261 h 968721"/>
              <a:gd name="connsiteX8" fmla="*/ 516048 w 832919"/>
              <a:gd name="connsiteY8" fmla="*/ 679010 h 968721"/>
              <a:gd name="connsiteX9" fmla="*/ 534155 w 832919"/>
              <a:gd name="connsiteY9" fmla="*/ 968721 h 968721"/>
              <a:gd name="connsiteX10" fmla="*/ 0 w 832919"/>
              <a:gd name="connsiteY10" fmla="*/ 968721 h 968721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0 w 832919"/>
              <a:gd name="connsiteY11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4888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479834 w 832919"/>
              <a:gd name="connsiteY12" fmla="*/ 959666 h 977774"/>
              <a:gd name="connsiteX13" fmla="*/ 0 w 832919"/>
              <a:gd name="connsiteY13" fmla="*/ 968721 h 977774"/>
              <a:gd name="connsiteX0" fmla="*/ 0 w 832919"/>
              <a:gd name="connsiteY0" fmla="*/ 968721 h 977774"/>
              <a:gd name="connsiteX1" fmla="*/ 235390 w 832919"/>
              <a:gd name="connsiteY1" fmla="*/ 733331 h 977774"/>
              <a:gd name="connsiteX2" fmla="*/ 162962 w 832919"/>
              <a:gd name="connsiteY2" fmla="*/ 506994 h 977774"/>
              <a:gd name="connsiteX3" fmla="*/ 516048 w 832919"/>
              <a:gd name="connsiteY3" fmla="*/ 434566 h 977774"/>
              <a:gd name="connsiteX4" fmla="*/ 443620 w 832919"/>
              <a:gd name="connsiteY4" fmla="*/ 153909 h 977774"/>
              <a:gd name="connsiteX5" fmla="*/ 832919 w 832919"/>
              <a:gd name="connsiteY5" fmla="*/ 0 h 977774"/>
              <a:gd name="connsiteX6" fmla="*/ 615636 w 832919"/>
              <a:gd name="connsiteY6" fmla="*/ 235390 h 977774"/>
              <a:gd name="connsiteX7" fmla="*/ 751438 w 832919"/>
              <a:gd name="connsiteY7" fmla="*/ 552261 h 977774"/>
              <a:gd name="connsiteX8" fmla="*/ 516048 w 832919"/>
              <a:gd name="connsiteY8" fmla="*/ 679010 h 977774"/>
              <a:gd name="connsiteX9" fmla="*/ 534155 w 832919"/>
              <a:gd name="connsiteY9" fmla="*/ 968721 h 977774"/>
              <a:gd name="connsiteX10" fmla="*/ 516048 w 832919"/>
              <a:gd name="connsiteY10" fmla="*/ 977774 h 977774"/>
              <a:gd name="connsiteX11" fmla="*/ 336487 w 832919"/>
              <a:gd name="connsiteY11" fmla="*/ 977773 h 977774"/>
              <a:gd name="connsiteX12" fmla="*/ 0 w 832919"/>
              <a:gd name="connsiteY12" fmla="*/ 968721 h 977774"/>
              <a:gd name="connsiteX0" fmla="*/ 0 w 832919"/>
              <a:gd name="connsiteY0" fmla="*/ 968721 h 1069213"/>
              <a:gd name="connsiteX1" fmla="*/ 235390 w 832919"/>
              <a:gd name="connsiteY1" fmla="*/ 733331 h 1069213"/>
              <a:gd name="connsiteX2" fmla="*/ 162962 w 832919"/>
              <a:gd name="connsiteY2" fmla="*/ 506994 h 1069213"/>
              <a:gd name="connsiteX3" fmla="*/ 516048 w 832919"/>
              <a:gd name="connsiteY3" fmla="*/ 434566 h 1069213"/>
              <a:gd name="connsiteX4" fmla="*/ 443620 w 832919"/>
              <a:gd name="connsiteY4" fmla="*/ 153909 h 1069213"/>
              <a:gd name="connsiteX5" fmla="*/ 832919 w 832919"/>
              <a:gd name="connsiteY5" fmla="*/ 0 h 1069213"/>
              <a:gd name="connsiteX6" fmla="*/ 615636 w 832919"/>
              <a:gd name="connsiteY6" fmla="*/ 235390 h 1069213"/>
              <a:gd name="connsiteX7" fmla="*/ 751438 w 832919"/>
              <a:gd name="connsiteY7" fmla="*/ 552261 h 1069213"/>
              <a:gd name="connsiteX8" fmla="*/ 516048 w 832919"/>
              <a:gd name="connsiteY8" fmla="*/ 679010 h 1069213"/>
              <a:gd name="connsiteX9" fmla="*/ 534155 w 832919"/>
              <a:gd name="connsiteY9" fmla="*/ 968721 h 1069213"/>
              <a:gd name="connsiteX10" fmla="*/ 516048 w 832919"/>
              <a:gd name="connsiteY10" fmla="*/ 977774 h 1069213"/>
              <a:gd name="connsiteX11" fmla="*/ 427927 w 832919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80726 w 913645"/>
              <a:gd name="connsiteY0" fmla="*/ 968721 h 1069213"/>
              <a:gd name="connsiteX1" fmla="*/ 316116 w 913645"/>
              <a:gd name="connsiteY1" fmla="*/ 733331 h 1069213"/>
              <a:gd name="connsiteX2" fmla="*/ 243688 w 913645"/>
              <a:gd name="connsiteY2" fmla="*/ 506994 h 1069213"/>
              <a:gd name="connsiteX3" fmla="*/ 596774 w 913645"/>
              <a:gd name="connsiteY3" fmla="*/ 434566 h 1069213"/>
              <a:gd name="connsiteX4" fmla="*/ 524346 w 913645"/>
              <a:gd name="connsiteY4" fmla="*/ 153909 h 1069213"/>
              <a:gd name="connsiteX5" fmla="*/ 913645 w 913645"/>
              <a:gd name="connsiteY5" fmla="*/ 0 h 1069213"/>
              <a:gd name="connsiteX6" fmla="*/ 696362 w 913645"/>
              <a:gd name="connsiteY6" fmla="*/ 235390 h 1069213"/>
              <a:gd name="connsiteX7" fmla="*/ 832164 w 913645"/>
              <a:gd name="connsiteY7" fmla="*/ 552261 h 1069213"/>
              <a:gd name="connsiteX8" fmla="*/ 596774 w 913645"/>
              <a:gd name="connsiteY8" fmla="*/ 679010 h 1069213"/>
              <a:gd name="connsiteX9" fmla="*/ 614881 w 913645"/>
              <a:gd name="connsiteY9" fmla="*/ 968721 h 1069213"/>
              <a:gd name="connsiteX10" fmla="*/ 596774 w 913645"/>
              <a:gd name="connsiteY10" fmla="*/ 977774 h 1069213"/>
              <a:gd name="connsiteX11" fmla="*/ 127653 w 913645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1069213"/>
              <a:gd name="connsiteX1" fmla="*/ 240670 w 838199"/>
              <a:gd name="connsiteY1" fmla="*/ 733331 h 1069213"/>
              <a:gd name="connsiteX2" fmla="*/ 168242 w 838199"/>
              <a:gd name="connsiteY2" fmla="*/ 506994 h 1069213"/>
              <a:gd name="connsiteX3" fmla="*/ 521328 w 838199"/>
              <a:gd name="connsiteY3" fmla="*/ 434566 h 1069213"/>
              <a:gd name="connsiteX4" fmla="*/ 448900 w 838199"/>
              <a:gd name="connsiteY4" fmla="*/ 153909 h 1069213"/>
              <a:gd name="connsiteX5" fmla="*/ 838199 w 838199"/>
              <a:gd name="connsiteY5" fmla="*/ 0 h 1069213"/>
              <a:gd name="connsiteX6" fmla="*/ 620916 w 838199"/>
              <a:gd name="connsiteY6" fmla="*/ 235390 h 1069213"/>
              <a:gd name="connsiteX7" fmla="*/ 756718 w 838199"/>
              <a:gd name="connsiteY7" fmla="*/ 552261 h 1069213"/>
              <a:gd name="connsiteX8" fmla="*/ 521328 w 838199"/>
              <a:gd name="connsiteY8" fmla="*/ 679010 h 1069213"/>
              <a:gd name="connsiteX9" fmla="*/ 539435 w 838199"/>
              <a:gd name="connsiteY9" fmla="*/ 968721 h 1069213"/>
              <a:gd name="connsiteX10" fmla="*/ 521328 w 838199"/>
              <a:gd name="connsiteY10" fmla="*/ 977774 h 1069213"/>
              <a:gd name="connsiteX11" fmla="*/ 52207 w 838199"/>
              <a:gd name="connsiteY11" fmla="*/ 1069213 h 1069213"/>
              <a:gd name="connsiteX0" fmla="*/ 5280 w 838199"/>
              <a:gd name="connsiteY0" fmla="*/ 968721 h 977774"/>
              <a:gd name="connsiteX1" fmla="*/ 240670 w 838199"/>
              <a:gd name="connsiteY1" fmla="*/ 733331 h 977774"/>
              <a:gd name="connsiteX2" fmla="*/ 168242 w 838199"/>
              <a:gd name="connsiteY2" fmla="*/ 506994 h 977774"/>
              <a:gd name="connsiteX3" fmla="*/ 521328 w 838199"/>
              <a:gd name="connsiteY3" fmla="*/ 434566 h 977774"/>
              <a:gd name="connsiteX4" fmla="*/ 448900 w 838199"/>
              <a:gd name="connsiteY4" fmla="*/ 153909 h 977774"/>
              <a:gd name="connsiteX5" fmla="*/ 838199 w 838199"/>
              <a:gd name="connsiteY5" fmla="*/ 0 h 977774"/>
              <a:gd name="connsiteX6" fmla="*/ 620916 w 838199"/>
              <a:gd name="connsiteY6" fmla="*/ 235390 h 977774"/>
              <a:gd name="connsiteX7" fmla="*/ 756718 w 838199"/>
              <a:gd name="connsiteY7" fmla="*/ 552261 h 977774"/>
              <a:gd name="connsiteX8" fmla="*/ 521328 w 838199"/>
              <a:gd name="connsiteY8" fmla="*/ 679010 h 977774"/>
              <a:gd name="connsiteX9" fmla="*/ 539435 w 838199"/>
              <a:gd name="connsiteY9" fmla="*/ 968721 h 977774"/>
              <a:gd name="connsiteX10" fmla="*/ 521328 w 838199"/>
              <a:gd name="connsiteY10" fmla="*/ 977774 h 977774"/>
              <a:gd name="connsiteX11" fmla="*/ 52207 w 838199"/>
              <a:gd name="connsiteY11" fmla="*/ 916813 h 977774"/>
              <a:gd name="connsiteX0" fmla="*/ 24141 w 857060"/>
              <a:gd name="connsiteY0" fmla="*/ 968721 h 1007952"/>
              <a:gd name="connsiteX1" fmla="*/ 259531 w 857060"/>
              <a:gd name="connsiteY1" fmla="*/ 733331 h 1007952"/>
              <a:gd name="connsiteX2" fmla="*/ 187103 w 857060"/>
              <a:gd name="connsiteY2" fmla="*/ 506994 h 1007952"/>
              <a:gd name="connsiteX3" fmla="*/ 540189 w 857060"/>
              <a:gd name="connsiteY3" fmla="*/ 434566 h 1007952"/>
              <a:gd name="connsiteX4" fmla="*/ 467761 w 857060"/>
              <a:gd name="connsiteY4" fmla="*/ 153909 h 1007952"/>
              <a:gd name="connsiteX5" fmla="*/ 857060 w 857060"/>
              <a:gd name="connsiteY5" fmla="*/ 0 h 1007952"/>
              <a:gd name="connsiteX6" fmla="*/ 639777 w 857060"/>
              <a:gd name="connsiteY6" fmla="*/ 235390 h 1007952"/>
              <a:gd name="connsiteX7" fmla="*/ 775579 w 857060"/>
              <a:gd name="connsiteY7" fmla="*/ 552261 h 1007952"/>
              <a:gd name="connsiteX8" fmla="*/ 540189 w 857060"/>
              <a:gd name="connsiteY8" fmla="*/ 679010 h 1007952"/>
              <a:gd name="connsiteX9" fmla="*/ 558296 w 857060"/>
              <a:gd name="connsiteY9" fmla="*/ 968721 h 1007952"/>
              <a:gd name="connsiteX10" fmla="*/ 540189 w 857060"/>
              <a:gd name="connsiteY10" fmla="*/ 977774 h 1007952"/>
              <a:gd name="connsiteX11" fmla="*/ 71068 w 857060"/>
              <a:gd name="connsiteY11" fmla="*/ 916813 h 1007952"/>
              <a:gd name="connsiteX0" fmla="*/ 33949 w 866868"/>
              <a:gd name="connsiteY0" fmla="*/ 968721 h 988336"/>
              <a:gd name="connsiteX1" fmla="*/ 269339 w 866868"/>
              <a:gd name="connsiteY1" fmla="*/ 733331 h 988336"/>
              <a:gd name="connsiteX2" fmla="*/ 196911 w 866868"/>
              <a:gd name="connsiteY2" fmla="*/ 506994 h 988336"/>
              <a:gd name="connsiteX3" fmla="*/ 549997 w 866868"/>
              <a:gd name="connsiteY3" fmla="*/ 434566 h 988336"/>
              <a:gd name="connsiteX4" fmla="*/ 477569 w 866868"/>
              <a:gd name="connsiteY4" fmla="*/ 153909 h 988336"/>
              <a:gd name="connsiteX5" fmla="*/ 866868 w 866868"/>
              <a:gd name="connsiteY5" fmla="*/ 0 h 988336"/>
              <a:gd name="connsiteX6" fmla="*/ 649585 w 866868"/>
              <a:gd name="connsiteY6" fmla="*/ 235390 h 988336"/>
              <a:gd name="connsiteX7" fmla="*/ 785387 w 866868"/>
              <a:gd name="connsiteY7" fmla="*/ 552261 h 988336"/>
              <a:gd name="connsiteX8" fmla="*/ 549997 w 866868"/>
              <a:gd name="connsiteY8" fmla="*/ 679010 h 988336"/>
              <a:gd name="connsiteX9" fmla="*/ 568104 w 866868"/>
              <a:gd name="connsiteY9" fmla="*/ 968721 h 988336"/>
              <a:gd name="connsiteX10" fmla="*/ 549997 w 866868"/>
              <a:gd name="connsiteY10" fmla="*/ 977774 h 988336"/>
              <a:gd name="connsiteX11" fmla="*/ 80876 w 866868"/>
              <a:gd name="connsiteY11" fmla="*/ 916813 h 9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6868" h="988336">
                <a:moveTo>
                  <a:pt x="33949" y="968721"/>
                </a:moveTo>
                <a:lnTo>
                  <a:pt x="269339" y="733331"/>
                </a:lnTo>
                <a:lnTo>
                  <a:pt x="196911" y="506994"/>
                </a:lnTo>
                <a:lnTo>
                  <a:pt x="549997" y="434566"/>
                </a:lnTo>
                <a:lnTo>
                  <a:pt x="477569" y="153909"/>
                </a:lnTo>
                <a:lnTo>
                  <a:pt x="866868" y="0"/>
                </a:lnTo>
                <a:lnTo>
                  <a:pt x="649585" y="235390"/>
                </a:lnTo>
                <a:lnTo>
                  <a:pt x="785387" y="552261"/>
                </a:lnTo>
                <a:lnTo>
                  <a:pt x="549997" y="679010"/>
                </a:lnTo>
                <a:lnTo>
                  <a:pt x="568104" y="968721"/>
                </a:lnTo>
                <a:cubicBezTo>
                  <a:pt x="562068" y="971739"/>
                  <a:pt x="621671" y="970229"/>
                  <a:pt x="549997" y="977774"/>
                </a:cubicBezTo>
                <a:cubicBezTo>
                  <a:pt x="341767" y="849517"/>
                  <a:pt x="0" y="988336"/>
                  <a:pt x="80876" y="916813"/>
                </a:cubicBezTo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Dielectron</a:t>
            </a:r>
            <a:r>
              <a:rPr lang="en-US" dirty="0" smtClean="0"/>
              <a:t>=photon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Au+Au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pic>
        <p:nvPicPr>
          <p:cNvPr id="9" name="Picture 6" descr="C:\Users\Yasuyuki Akiba\Documents\phenix\phenix_publications\PPG086 RUN4_5 ICA\9 PPG086 BNL seminar\Fig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057400"/>
            <a:ext cx="651263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67200" y="4191000"/>
            <a:ext cx="2057400" cy="18288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752600" y="1154668"/>
          <a:ext cx="6376987" cy="571500"/>
        </p:xfrm>
        <a:graphic>
          <a:graphicData uri="http://schemas.openxmlformats.org/presentationml/2006/ole">
            <p:oleObj spid="_x0000_s1026" name="Equation" r:id="rId5" imgW="273024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05600" y="4343400"/>
            <a:ext cx="1852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fit follows </a:t>
            </a:r>
          </a:p>
          <a:p>
            <a:r>
              <a:rPr lang="en-US" sz="2000" b="1" dirty="0" smtClean="0"/>
              <a:t>the data points</a:t>
            </a:r>
            <a:r>
              <a:rPr lang="en-US" dirty="0" smtClean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1840468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Independent of the origin in the very low mass region (</a:t>
            </a:r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ee</a:t>
            </a:r>
            <a:r>
              <a:rPr lang="en-US" sz="2000" b="1" dirty="0" smtClean="0"/>
              <a:t> &lt; 30MeV)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5568" y="2362200"/>
            <a:ext cx="2781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effect of the low mass </a:t>
            </a:r>
          </a:p>
          <a:p>
            <a:r>
              <a:rPr lang="en-US" dirty="0" smtClean="0"/>
              <a:t>Enhancement is thought to </a:t>
            </a:r>
          </a:p>
          <a:p>
            <a:r>
              <a:rPr lang="en-US" dirty="0" smtClean="0"/>
              <a:t>be small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3288268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qq</a:t>
            </a:r>
            <a:r>
              <a:rPr lang="en-US" dirty="0" smtClean="0"/>
              <a:t>,</a:t>
            </a:r>
            <a:r>
              <a:rPr lang="en-US" dirty="0" smtClean="0">
                <a:sym typeface="Symbol"/>
              </a:rPr>
              <a:t> :   </a:t>
            </a:r>
            <a:r>
              <a:rPr lang="en-US" dirty="0" err="1" smtClean="0">
                <a:sym typeface="Symbol"/>
              </a:rPr>
              <a:t>Mee</a:t>
            </a:r>
            <a:r>
              <a:rPr lang="en-US" dirty="0" smtClean="0">
                <a:sym typeface="Symbol"/>
              </a:rPr>
              <a:t>&lt;0.3GeV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Dielectron</a:t>
            </a:r>
            <a:r>
              <a:rPr lang="en-US" dirty="0" smtClean="0"/>
              <a:t>=photon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444980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err="1" smtClean="0"/>
              <a:t>Au+Au</a:t>
            </a:r>
            <a:r>
              <a:rPr lang="en-US" sz="2000" b="1" dirty="0" smtClean="0"/>
              <a:t> result is compared to </a:t>
            </a:r>
            <a:r>
              <a:rPr lang="en-US" sz="2000" b="1" dirty="0" err="1" smtClean="0"/>
              <a:t>p+p</a:t>
            </a:r>
            <a:r>
              <a:rPr lang="en-US" sz="2000" b="1" dirty="0" smtClean="0"/>
              <a:t>.</a:t>
            </a:r>
          </a:p>
          <a:p>
            <a:r>
              <a:rPr lang="en-US" dirty="0" smtClean="0"/>
              <a:t>From the slope, the temperature is extracted.</a:t>
            </a:r>
          </a:p>
        </p:txBody>
      </p:sp>
      <p:pic>
        <p:nvPicPr>
          <p:cNvPr id="11" name="Picture 4" descr="C:\Users\Yasuyuki Akiba\Documents\phenix\phenix_publications\PPG086 RUN4_5 ICA\9 PPG086 BNL seminar\Fig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6482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1524000" y="5294312"/>
            <a:ext cx="9906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09600" y="6056312"/>
            <a:ext cx="299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NLO </a:t>
            </a:r>
            <a:r>
              <a:rPr lang="en-US" dirty="0" err="1"/>
              <a:t>pQCD</a:t>
            </a:r>
            <a:r>
              <a:rPr lang="en-US" dirty="0"/>
              <a:t> (W. </a:t>
            </a:r>
            <a:r>
              <a:rPr lang="en-US" dirty="0" err="1"/>
              <a:t>Vogelsang</a:t>
            </a:r>
            <a:r>
              <a:rPr lang="en-US" dirty="0"/>
              <a:t>)</a:t>
            </a:r>
          </a:p>
        </p:txBody>
      </p:sp>
      <p:cxnSp>
        <p:nvCxnSpPr>
          <p:cNvPr id="14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00100" y="4646612"/>
            <a:ext cx="6096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85800" y="5065712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Fit to pp</a:t>
            </a:r>
          </a:p>
        </p:txBody>
      </p:sp>
      <p:cxnSp>
        <p:nvCxnSpPr>
          <p:cNvPr id="16" name="Straight Arrow Connector 12"/>
          <p:cNvCxnSpPr>
            <a:cxnSpLocks noChangeShapeType="1"/>
          </p:cNvCxnSpPr>
          <p:nvPr/>
        </p:nvCxnSpPr>
        <p:spPr bwMode="auto">
          <a:xfrm rot="10800000" flipV="1">
            <a:off x="1066800" y="1560512"/>
            <a:ext cx="7620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4"/>
          <p:cNvCxnSpPr>
            <a:cxnSpLocks noChangeShapeType="1"/>
          </p:cNvCxnSpPr>
          <p:nvPr/>
        </p:nvCxnSpPr>
        <p:spPr bwMode="auto">
          <a:xfrm rot="5400000">
            <a:off x="838200" y="1789112"/>
            <a:ext cx="11430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6"/>
          <p:cNvCxnSpPr>
            <a:cxnSpLocks noChangeShapeType="1"/>
          </p:cNvCxnSpPr>
          <p:nvPr/>
        </p:nvCxnSpPr>
        <p:spPr bwMode="auto">
          <a:xfrm rot="5400000">
            <a:off x="685800" y="2093912"/>
            <a:ext cx="15240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1600200" y="1255712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 + TAA scaled pp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0"/>
            <a:ext cx="481499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343400" y="3505200"/>
            <a:ext cx="4800600" cy="2667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 yield of the exponential component (excess over the scaled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inverse slope is ~220MeV. (If power-law is used for the pp component, the value of T would increase by ~24MeV)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Since it’s an integration of the entire evolution, the result ~220MeV indicates the initial temperature much higher than the critical temperature.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3000" y="838200"/>
            <a:ext cx="3810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Submitted to PRL, arXiv:0804.4168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10400" y="2057400"/>
            <a:ext cx="12192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図 8" descr="theory_com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1711325"/>
            <a:ext cx="5040313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cs typeface="Arial" charset="0"/>
              </a:rPr>
              <a:t>Theory comparison</a:t>
            </a:r>
            <a:endParaRPr lang="ja-JP" altLang="en-US" smtClean="0">
              <a:cs typeface="Arial" charset="0"/>
            </a:endParaRPr>
          </a:p>
        </p:txBody>
      </p:sp>
      <p:sp>
        <p:nvSpPr>
          <p:cNvPr id="29699" name="日付プレースホルダ 2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smtClean="0"/>
              <a:t>6/13/2008</a:t>
            </a:r>
            <a:endParaRPr lang="ja-JP" altLang="en-US"/>
          </a:p>
        </p:txBody>
      </p:sp>
      <p:sp>
        <p:nvSpPr>
          <p:cNvPr id="29700" name="フッター プレースホルダ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 err="1" smtClean="0"/>
              <a:t>K.Okada</a:t>
            </a:r>
            <a:r>
              <a:rPr lang="en-US" altLang="ja-JP" dirty="0" smtClean="0"/>
              <a:t> HP08</a:t>
            </a:r>
            <a:endParaRPr lang="ja-JP" altLang="en-US"/>
          </a:p>
        </p:txBody>
      </p:sp>
      <p:sp>
        <p:nvSpPr>
          <p:cNvPr id="30726" name="スライド番号プレースホル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ECF53E-1490-465E-B268-F9E475A7BDA7}" type="slidenum">
              <a:rPr lang="ja-JP" altLang="en-US" smtClean="0"/>
              <a:pPr/>
              <a:t>22</a:t>
            </a:fld>
            <a:endParaRPr lang="ja-JP" altLang="en-US" smtClean="0"/>
          </a:p>
        </p:txBody>
      </p:sp>
      <p:sp>
        <p:nvSpPr>
          <p:cNvPr id="30727" name="Content Placeholder 2"/>
          <p:cNvSpPr txBox="1">
            <a:spLocks/>
          </p:cNvSpPr>
          <p:nvPr/>
        </p:nvSpPr>
        <p:spPr bwMode="auto">
          <a:xfrm>
            <a:off x="5072063" y="1352550"/>
            <a:ext cx="4071937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p"/>
            </a:pPr>
            <a:r>
              <a:rPr lang="en-US" altLang="ja-JP" dirty="0" err="1">
                <a:cs typeface="Arial" charset="0"/>
              </a:rPr>
              <a:t>D.d’Enterria</a:t>
            </a:r>
            <a:r>
              <a:rPr lang="en-US" altLang="ja-JP" dirty="0">
                <a:cs typeface="Arial" charset="0"/>
              </a:rPr>
              <a:t> &amp;</a:t>
            </a:r>
            <a:r>
              <a:rPr lang="en-US" altLang="ja-JP" dirty="0" err="1">
                <a:cs typeface="Arial" charset="0"/>
              </a:rPr>
              <a:t>D.Peressounko</a:t>
            </a:r>
            <a:endParaRPr lang="en-US" altLang="ja-JP" dirty="0">
              <a:cs typeface="Arial" charset="0"/>
            </a:endParaRPr>
          </a:p>
          <a:p>
            <a:pPr marL="730250" lvl="1" indent="-2730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n"/>
            </a:pPr>
            <a:r>
              <a:rPr lang="en-US" altLang="ja-JP" dirty="0">
                <a:cs typeface="Arial" charset="0"/>
              </a:rPr>
              <a:t>T=590MeV, </a:t>
            </a:r>
            <a:r>
              <a:rPr lang="en-US" altLang="ja-JP" dirty="0">
                <a:latin typeface="Symbol" pitchFamily="18" charset="2"/>
                <a:cs typeface="Arial" charset="0"/>
              </a:rPr>
              <a:t>t</a:t>
            </a:r>
            <a:r>
              <a:rPr lang="en-US" altLang="ja-JP" baseline="-25000" dirty="0">
                <a:cs typeface="Arial" charset="0"/>
              </a:rPr>
              <a:t>0</a:t>
            </a:r>
            <a:r>
              <a:rPr lang="en-US" altLang="ja-JP" dirty="0">
                <a:cs typeface="Arial" charset="0"/>
              </a:rPr>
              <a:t>=0.15fm/c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p"/>
            </a:pPr>
            <a:r>
              <a:rPr lang="en-US" altLang="ja-JP" dirty="0">
                <a:cs typeface="Arial" charset="0"/>
              </a:rPr>
              <a:t>S. </a:t>
            </a:r>
            <a:r>
              <a:rPr lang="en-US" altLang="ja-JP" dirty="0" err="1">
                <a:cs typeface="Arial" charset="0"/>
              </a:rPr>
              <a:t>Rasanen</a:t>
            </a:r>
            <a:r>
              <a:rPr lang="en-US" altLang="ja-JP" dirty="0">
                <a:cs typeface="Arial" charset="0"/>
              </a:rPr>
              <a:t> et al. </a:t>
            </a:r>
          </a:p>
          <a:p>
            <a:pPr marL="730250" lvl="1" indent="-2730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n"/>
            </a:pPr>
            <a:r>
              <a:rPr lang="en-US" altLang="ja-JP" dirty="0">
                <a:cs typeface="Arial" charset="0"/>
              </a:rPr>
              <a:t>T=580MeV, </a:t>
            </a:r>
            <a:r>
              <a:rPr lang="en-US" altLang="ja-JP" dirty="0">
                <a:latin typeface="Symbol" pitchFamily="18" charset="2"/>
                <a:cs typeface="Arial" charset="0"/>
              </a:rPr>
              <a:t>t</a:t>
            </a:r>
            <a:r>
              <a:rPr lang="en-US" altLang="ja-JP" baseline="-25000" dirty="0">
                <a:cs typeface="Arial" charset="0"/>
              </a:rPr>
              <a:t>0</a:t>
            </a:r>
            <a:r>
              <a:rPr lang="en-US" altLang="ja-JP" dirty="0">
                <a:cs typeface="Arial" charset="0"/>
              </a:rPr>
              <a:t>=0.17fm/c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p"/>
            </a:pPr>
            <a:r>
              <a:rPr lang="en-US" altLang="ja-JP" dirty="0">
                <a:cs typeface="Arial" charset="0"/>
              </a:rPr>
              <a:t>D. K. </a:t>
            </a:r>
            <a:r>
              <a:rPr lang="en-US" altLang="ja-JP" dirty="0" err="1">
                <a:cs typeface="Arial" charset="0"/>
              </a:rPr>
              <a:t>Srivastava</a:t>
            </a:r>
            <a:r>
              <a:rPr lang="en-US" altLang="ja-JP" dirty="0">
                <a:cs typeface="Arial" charset="0"/>
              </a:rPr>
              <a:t> </a:t>
            </a:r>
          </a:p>
          <a:p>
            <a:pPr marL="730250" lvl="1" indent="-2730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n"/>
            </a:pPr>
            <a:r>
              <a:rPr lang="en-US" altLang="ja-JP" dirty="0">
                <a:cs typeface="Arial" charset="0"/>
              </a:rPr>
              <a:t>T=450-600MeV, </a:t>
            </a:r>
            <a:r>
              <a:rPr lang="en-US" altLang="ja-JP" dirty="0">
                <a:latin typeface="Symbol" pitchFamily="18" charset="2"/>
                <a:cs typeface="Arial" charset="0"/>
              </a:rPr>
              <a:t>t</a:t>
            </a:r>
            <a:r>
              <a:rPr lang="en-US" altLang="ja-JP" baseline="-25000" dirty="0">
                <a:cs typeface="Arial" charset="0"/>
              </a:rPr>
              <a:t>0</a:t>
            </a:r>
            <a:r>
              <a:rPr lang="en-US" altLang="ja-JP" dirty="0">
                <a:cs typeface="Arial" charset="0"/>
              </a:rPr>
              <a:t>=0.2fm/c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p"/>
            </a:pPr>
            <a:r>
              <a:rPr lang="en-US" altLang="ja-JP" dirty="0">
                <a:cs typeface="Arial" charset="0"/>
              </a:rPr>
              <a:t>S. </a:t>
            </a:r>
            <a:r>
              <a:rPr lang="en-US" altLang="ja-JP" dirty="0" err="1">
                <a:cs typeface="Arial" charset="0"/>
              </a:rPr>
              <a:t>Turbide</a:t>
            </a:r>
            <a:r>
              <a:rPr lang="en-US" altLang="ja-JP" dirty="0">
                <a:cs typeface="Arial" charset="0"/>
              </a:rPr>
              <a:t> et al. </a:t>
            </a:r>
          </a:p>
          <a:p>
            <a:pPr marL="730250" lvl="1" indent="-2730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n"/>
            </a:pPr>
            <a:r>
              <a:rPr lang="en-US" altLang="ja-JP" dirty="0">
                <a:cs typeface="Arial" charset="0"/>
              </a:rPr>
              <a:t>T=370MeV, </a:t>
            </a:r>
            <a:r>
              <a:rPr lang="en-US" altLang="ja-JP" dirty="0">
                <a:latin typeface="Symbol" pitchFamily="18" charset="2"/>
                <a:cs typeface="Arial" charset="0"/>
              </a:rPr>
              <a:t>t</a:t>
            </a:r>
            <a:r>
              <a:rPr lang="en-US" altLang="ja-JP" baseline="-25000" dirty="0">
                <a:cs typeface="Arial" charset="0"/>
              </a:rPr>
              <a:t>0</a:t>
            </a:r>
            <a:r>
              <a:rPr lang="en-US" altLang="ja-JP" dirty="0">
                <a:cs typeface="Arial" charset="0"/>
              </a:rPr>
              <a:t>=0.33fm/c</a:t>
            </a: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p"/>
            </a:pPr>
            <a:r>
              <a:rPr lang="en-US" altLang="ja-JP" dirty="0">
                <a:cs typeface="Arial" charset="0"/>
              </a:rPr>
              <a:t>J. </a:t>
            </a:r>
            <a:r>
              <a:rPr lang="en-US" altLang="ja-JP" dirty="0" err="1">
                <a:cs typeface="Arial" charset="0"/>
              </a:rPr>
              <a:t>Alam</a:t>
            </a:r>
            <a:r>
              <a:rPr lang="en-US" altLang="ja-JP" dirty="0">
                <a:cs typeface="Arial" charset="0"/>
              </a:rPr>
              <a:t> et al. </a:t>
            </a:r>
          </a:p>
          <a:p>
            <a:pPr marL="730250" lvl="1" indent="-2730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n"/>
            </a:pPr>
            <a:r>
              <a:rPr lang="en-US" altLang="ja-JP" dirty="0">
                <a:cs typeface="Arial" charset="0"/>
              </a:rPr>
              <a:t>T=300MeV, </a:t>
            </a:r>
            <a:r>
              <a:rPr lang="en-US" altLang="ja-JP" dirty="0">
                <a:latin typeface="Symbol" pitchFamily="18" charset="2"/>
                <a:cs typeface="Arial" charset="0"/>
              </a:rPr>
              <a:t>t</a:t>
            </a:r>
            <a:r>
              <a:rPr lang="en-US" altLang="ja-JP" baseline="-25000" dirty="0">
                <a:cs typeface="Arial" charset="0"/>
              </a:rPr>
              <a:t>0</a:t>
            </a:r>
            <a:r>
              <a:rPr lang="en-US" altLang="ja-JP" dirty="0">
                <a:cs typeface="Arial" charset="0"/>
              </a:rPr>
              <a:t>=0.5fm/c</a:t>
            </a:r>
            <a:endParaRPr lang="en-US" altLang="ja-JP" sz="2200" dirty="0">
              <a:cs typeface="Arial" charset="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95000"/>
              <a:buFont typeface="Wingdings" pitchFamily="2" charset="2"/>
              <a:buChar char="p"/>
            </a:pPr>
            <a:r>
              <a:rPr lang="en-US" altLang="ja-JP" sz="2200" dirty="0">
                <a:cs typeface="Arial" charset="0"/>
              </a:rPr>
              <a:t> </a:t>
            </a:r>
            <a:r>
              <a:rPr lang="en-US" altLang="ja-JP" sz="2200" dirty="0" err="1">
                <a:cs typeface="Arial" charset="0"/>
              </a:rPr>
              <a:t>Hydrodynamical</a:t>
            </a:r>
            <a:r>
              <a:rPr lang="en-US" altLang="ja-JP" sz="2200" dirty="0">
                <a:cs typeface="Arial" charset="0"/>
              </a:rPr>
              <a:t> models are agreement with the data within a factor of 2 in spite of these models have wide-ranging conditions.</a:t>
            </a:r>
          </a:p>
        </p:txBody>
      </p:sp>
      <p:sp>
        <p:nvSpPr>
          <p:cNvPr id="30728" name="TextBox 4"/>
          <p:cNvSpPr txBox="1">
            <a:spLocks noChangeArrowheads="1"/>
          </p:cNvSpPr>
          <p:nvPr/>
        </p:nvSpPr>
        <p:spPr bwMode="auto">
          <a:xfrm>
            <a:off x="142875" y="1190625"/>
            <a:ext cx="4868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 err="1"/>
              <a:t>Thery</a:t>
            </a:r>
            <a:r>
              <a:rPr lang="en-US" altLang="ja-JP" sz="1400" b="1" dirty="0"/>
              <a:t> compilation by D. </a:t>
            </a:r>
            <a:r>
              <a:rPr lang="en-US" altLang="ja-JP" sz="1400" b="1" dirty="0" err="1"/>
              <a:t>d’Enterria</a:t>
            </a:r>
            <a:r>
              <a:rPr lang="en-US" altLang="ja-JP" sz="1400" b="1" dirty="0"/>
              <a:t> and D. </a:t>
            </a:r>
            <a:r>
              <a:rPr lang="en-US" altLang="ja-JP" sz="1400" b="1" dirty="0" err="1"/>
              <a:t>Peressounko</a:t>
            </a:r>
            <a:endParaRPr lang="en-US" altLang="ja-JP" sz="1400" b="1" dirty="0"/>
          </a:p>
          <a:p>
            <a:r>
              <a:rPr lang="en-US" altLang="ja-JP" sz="1400" b="1" dirty="0"/>
              <a:t>EPJC46, 451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5E877-0815-4407-BDA6-3926B0D555ED}" type="slidenum">
              <a:rPr lang="en-US"/>
              <a:pPr/>
              <a:t>23</a:t>
            </a:fld>
            <a:endParaRPr lang="en-US"/>
          </a:p>
        </p:txBody>
      </p:sp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228600"/>
            <a:ext cx="9677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Initial temperature (with aid of models)*</a:t>
            </a:r>
          </a:p>
        </p:txBody>
      </p:sp>
      <p:sp>
        <p:nvSpPr>
          <p:cNvPr id="967684" name="Content Placeholder 2"/>
          <p:cNvSpPr>
            <a:spLocks/>
          </p:cNvSpPr>
          <p:nvPr/>
        </p:nvSpPr>
        <p:spPr bwMode="auto">
          <a:xfrm>
            <a:off x="5486400" y="10668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Monotype Sorts" pitchFamily="-112" charset="2"/>
              <a:buNone/>
            </a:pPr>
            <a:r>
              <a:rPr lang="en-US" sz="2000" dirty="0" err="1"/>
              <a:t>Hydrodynamical</a:t>
            </a:r>
            <a:r>
              <a:rPr lang="en-US" sz="2000" dirty="0"/>
              <a:t> models in</a:t>
            </a:r>
          </a:p>
          <a:p>
            <a:pPr marL="342900" indent="-342900">
              <a:buFont typeface="Monotype Sorts" pitchFamily="-112" charset="2"/>
              <a:buNone/>
            </a:pPr>
            <a:r>
              <a:rPr lang="en-US" sz="2000" dirty="0"/>
              <a:t> qualitative agreement with the</a:t>
            </a:r>
          </a:p>
          <a:p>
            <a:pPr marL="342900" indent="-342900">
              <a:buFont typeface="Monotype Sorts" pitchFamily="-112" charset="2"/>
              <a:buNone/>
            </a:pPr>
            <a:r>
              <a:rPr lang="en-US" sz="2000" dirty="0"/>
              <a:t> data: </a:t>
            </a:r>
            <a:r>
              <a:rPr lang="en-US" sz="1800" dirty="0" err="1"/>
              <a:t>Eur.Phys.J</a:t>
            </a:r>
            <a:r>
              <a:rPr lang="en-US" sz="1800" dirty="0"/>
              <a:t>. C46 (2006) 451</a:t>
            </a:r>
            <a:endParaRPr lang="en-US" sz="2000" dirty="0"/>
          </a:p>
          <a:p>
            <a:pPr marL="342900" indent="-342900">
              <a:buFont typeface="Monotype Sorts" pitchFamily="-112" charset="2"/>
              <a:buNone/>
            </a:pPr>
            <a:r>
              <a:rPr lang="en-US" sz="2000" dirty="0"/>
              <a:t>	</a:t>
            </a:r>
            <a:r>
              <a:rPr lang="en-US" sz="1800" dirty="0" err="1">
                <a:solidFill>
                  <a:schemeClr val="tx1"/>
                </a:solidFill>
              </a:rPr>
              <a:t>D.d’Enterria</a:t>
            </a:r>
            <a:r>
              <a:rPr lang="en-US" sz="1800" dirty="0">
                <a:solidFill>
                  <a:schemeClr val="tx1"/>
                </a:solidFill>
              </a:rPr>
              <a:t> &amp;</a:t>
            </a:r>
            <a:r>
              <a:rPr lang="en-US" sz="1800" dirty="0" err="1">
                <a:solidFill>
                  <a:schemeClr val="tx1"/>
                </a:solidFill>
              </a:rPr>
              <a:t>D.Peressounko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Monotype Sorts" pitchFamily="-11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	   T=590MeV, </a:t>
            </a:r>
            <a:r>
              <a:rPr lang="en-US" sz="1800" dirty="0">
                <a:solidFill>
                  <a:schemeClr val="tx1"/>
                </a:solidFill>
                <a:latin typeface="Symbol" pitchFamily="-112" charset="2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=0.15fm/c</a:t>
            </a:r>
          </a:p>
          <a:p>
            <a:pPr marL="342900" indent="-342900">
              <a:buFont typeface="Monotype Sorts" pitchFamily="-11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	S. </a:t>
            </a:r>
            <a:r>
              <a:rPr lang="en-US" sz="1800" dirty="0" err="1">
                <a:solidFill>
                  <a:schemeClr val="tx1"/>
                </a:solidFill>
              </a:rPr>
              <a:t>Rasanen</a:t>
            </a:r>
            <a:r>
              <a:rPr lang="en-US" sz="1800" dirty="0">
                <a:solidFill>
                  <a:schemeClr val="tx1"/>
                </a:solidFill>
              </a:rPr>
              <a:t> et al. </a:t>
            </a:r>
          </a:p>
          <a:p>
            <a:pPr marL="342900" indent="-342900">
              <a:buFont typeface="Monotype Sorts" pitchFamily="-11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	   T=580MeV, </a:t>
            </a:r>
            <a:r>
              <a:rPr lang="en-US" sz="1800" dirty="0">
                <a:solidFill>
                  <a:schemeClr val="tx1"/>
                </a:solidFill>
                <a:latin typeface="Symbol" pitchFamily="-112" charset="2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=0.17fm/c</a:t>
            </a:r>
          </a:p>
          <a:p>
            <a:pPr marL="342900" indent="-342900">
              <a:buFont typeface="Monotype Sorts" pitchFamily="-11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	D. K. </a:t>
            </a:r>
            <a:r>
              <a:rPr lang="en-US" sz="1800" dirty="0" err="1">
                <a:solidFill>
                  <a:schemeClr val="tx1"/>
                </a:solidFill>
              </a:rPr>
              <a:t>Srivastava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Monotype Sorts" pitchFamily="-11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	   T=450-600MeV, </a:t>
            </a:r>
            <a:r>
              <a:rPr lang="en-US" sz="1800" dirty="0">
                <a:solidFill>
                  <a:schemeClr val="tx1"/>
                </a:solidFill>
                <a:latin typeface="Symbol" pitchFamily="-112" charset="2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=0.2fm/c</a:t>
            </a:r>
          </a:p>
          <a:p>
            <a:pPr marL="342900" indent="-342900">
              <a:buFont typeface="Monotype Sorts" pitchFamily="-11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	S. </a:t>
            </a:r>
            <a:r>
              <a:rPr lang="en-US" sz="1800" dirty="0" err="1">
                <a:solidFill>
                  <a:schemeClr val="tx1"/>
                </a:solidFill>
              </a:rPr>
              <a:t>Turbide</a:t>
            </a:r>
            <a:r>
              <a:rPr lang="en-US" sz="1800" dirty="0">
                <a:solidFill>
                  <a:schemeClr val="tx1"/>
                </a:solidFill>
              </a:rPr>
              <a:t> et al. </a:t>
            </a:r>
          </a:p>
          <a:p>
            <a:pPr marL="342900" indent="-342900">
              <a:buFont typeface="Monotype Sorts" pitchFamily="-11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	   T=370MeV, </a:t>
            </a:r>
            <a:r>
              <a:rPr lang="en-US" sz="1800" dirty="0">
                <a:solidFill>
                  <a:schemeClr val="tx1"/>
                </a:solidFill>
                <a:latin typeface="Symbol" pitchFamily="-112" charset="2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=0.33fm/c</a:t>
            </a:r>
          </a:p>
          <a:p>
            <a:pPr marL="342900" indent="-342900">
              <a:buFont typeface="Monotype Sorts" pitchFamily="-11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	J. </a:t>
            </a:r>
            <a:r>
              <a:rPr lang="en-US" sz="1800" dirty="0" err="1">
                <a:solidFill>
                  <a:schemeClr val="tx1"/>
                </a:solidFill>
              </a:rPr>
              <a:t>Alam</a:t>
            </a:r>
            <a:r>
              <a:rPr lang="en-US" sz="1800" dirty="0">
                <a:solidFill>
                  <a:schemeClr val="tx1"/>
                </a:solidFill>
              </a:rPr>
              <a:t> et al. </a:t>
            </a:r>
          </a:p>
          <a:p>
            <a:pPr marL="342900" indent="-342900">
              <a:buFont typeface="Monotype Sorts" pitchFamily="-11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	   T=300MeV, </a:t>
            </a:r>
            <a:r>
              <a:rPr lang="en-US" sz="1800" dirty="0">
                <a:solidFill>
                  <a:schemeClr val="tx1"/>
                </a:solidFill>
                <a:latin typeface="Symbol" pitchFamily="-112" charset="2"/>
              </a:rPr>
              <a:t>t</a:t>
            </a:r>
            <a:r>
              <a:rPr lang="en-US" sz="1800" baseline="-25000" dirty="0">
                <a:solidFill>
                  <a:schemeClr val="tx1"/>
                </a:solidFill>
              </a:rPr>
              <a:t>0</a:t>
            </a:r>
            <a:r>
              <a:rPr lang="en-US" sz="1800" dirty="0">
                <a:solidFill>
                  <a:schemeClr val="tx1"/>
                </a:solidFill>
              </a:rPr>
              <a:t>=0.5fm/c</a:t>
            </a:r>
            <a:endParaRPr lang="en-US" sz="1800" dirty="0"/>
          </a:p>
          <a:p>
            <a:pPr marL="342900" indent="-342900">
              <a:buFont typeface="Monotype Sorts" pitchFamily="-112" charset="2"/>
              <a:buNone/>
            </a:pPr>
            <a:endParaRPr lang="en-US" sz="2000" dirty="0"/>
          </a:p>
        </p:txBody>
      </p:sp>
      <p:pic>
        <p:nvPicPr>
          <p:cNvPr id="967685" name="Picture 2"/>
          <p:cNvPicPr>
            <a:picLocks noChangeAspect="1" noChangeArrowheads="1"/>
          </p:cNvPicPr>
          <p:nvPr/>
        </p:nvPicPr>
        <p:blipFill>
          <a:blip r:embed="rId3"/>
          <a:srcRect t="7178" r="4633"/>
          <a:stretch>
            <a:fillRect/>
          </a:stretch>
        </p:blipFill>
        <p:spPr bwMode="auto">
          <a:xfrm>
            <a:off x="584200" y="1333500"/>
            <a:ext cx="49022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7686" name="Oval 6"/>
          <p:cNvSpPr>
            <a:spLocks noChangeArrowheads="1"/>
          </p:cNvSpPr>
          <p:nvPr/>
        </p:nvSpPr>
        <p:spPr bwMode="auto">
          <a:xfrm>
            <a:off x="1397000" y="1651000"/>
            <a:ext cx="114300" cy="889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7687" name="Oval 7"/>
          <p:cNvSpPr>
            <a:spLocks noChangeArrowheads="1"/>
          </p:cNvSpPr>
          <p:nvPr/>
        </p:nvSpPr>
        <p:spPr bwMode="auto">
          <a:xfrm>
            <a:off x="2235200" y="2806700"/>
            <a:ext cx="114300" cy="889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7688" name="Oval 8"/>
          <p:cNvSpPr>
            <a:spLocks noChangeArrowheads="1"/>
          </p:cNvSpPr>
          <p:nvPr/>
        </p:nvSpPr>
        <p:spPr bwMode="auto">
          <a:xfrm>
            <a:off x="4178300" y="3721100"/>
            <a:ext cx="114300" cy="889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67689" name="Oval 9"/>
          <p:cNvSpPr>
            <a:spLocks noChangeArrowheads="1"/>
          </p:cNvSpPr>
          <p:nvPr/>
        </p:nvSpPr>
        <p:spPr bwMode="auto">
          <a:xfrm>
            <a:off x="4851400" y="3937000"/>
            <a:ext cx="114300" cy="889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7690" name="Oval 10"/>
          <p:cNvSpPr>
            <a:spLocks noChangeArrowheads="1"/>
          </p:cNvSpPr>
          <p:nvPr/>
        </p:nvSpPr>
        <p:spPr bwMode="auto">
          <a:xfrm>
            <a:off x="4991100" y="4064000"/>
            <a:ext cx="114300" cy="889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7691" name="Text Box 11"/>
          <p:cNvSpPr txBox="1">
            <a:spLocks noChangeArrowheads="1"/>
          </p:cNvSpPr>
          <p:nvPr/>
        </p:nvSpPr>
        <p:spPr bwMode="auto">
          <a:xfrm>
            <a:off x="2219325" y="4689475"/>
            <a:ext cx="184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pitchFamily="-112" charset="2"/>
              <a:buNone/>
            </a:pPr>
            <a:r>
              <a:rPr lang="en-US" sz="2800"/>
              <a:t>T</a:t>
            </a:r>
            <a:r>
              <a:rPr lang="en-US" sz="2800" baseline="-25000"/>
              <a:t>init</a:t>
            </a:r>
            <a:r>
              <a:rPr lang="en-US" sz="2800"/>
              <a:t> (MeV)</a:t>
            </a:r>
          </a:p>
        </p:txBody>
      </p:sp>
      <p:sp>
        <p:nvSpPr>
          <p:cNvPr id="967692" name="Text Box 12"/>
          <p:cNvSpPr txBox="1">
            <a:spLocks noChangeArrowheads="1"/>
          </p:cNvSpPr>
          <p:nvPr/>
        </p:nvSpPr>
        <p:spPr bwMode="auto">
          <a:xfrm rot="-5400000">
            <a:off x="-181769" y="2534445"/>
            <a:ext cx="1457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pitchFamily="-112" charset="2"/>
              <a:buNone/>
            </a:pPr>
            <a:r>
              <a:rPr lang="en-US" sz="2800">
                <a:latin typeface="Symbol" pitchFamily="-112" charset="2"/>
                <a:sym typeface="Symbol" pitchFamily="-112" charset="2"/>
              </a:rPr>
              <a:t></a:t>
            </a:r>
            <a:r>
              <a:rPr lang="en-US" sz="2800" baseline="-25000">
                <a:latin typeface="Symbol" pitchFamily="-112" charset="2"/>
                <a:sym typeface="Symbol" pitchFamily="-112" charset="2"/>
              </a:rPr>
              <a:t></a:t>
            </a:r>
            <a:r>
              <a:rPr lang="en-US" sz="2800">
                <a:latin typeface="Symbol" pitchFamily="-112" charset="2"/>
                <a:sym typeface="Symbol" pitchFamily="-112" charset="2"/>
              </a:rPr>
              <a:t></a:t>
            </a:r>
            <a:r>
              <a:rPr lang="en-US" sz="2800"/>
              <a:t>(fm/c)</a:t>
            </a:r>
          </a:p>
        </p:txBody>
      </p:sp>
      <p:sp>
        <p:nvSpPr>
          <p:cNvPr id="967693" name="Text Box 13"/>
          <p:cNvSpPr txBox="1">
            <a:spLocks noChangeArrowheads="1"/>
          </p:cNvSpPr>
          <p:nvPr/>
        </p:nvSpPr>
        <p:spPr bwMode="auto">
          <a:xfrm>
            <a:off x="1511300" y="5632450"/>
            <a:ext cx="543732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pitchFamily="-112" charset="2"/>
              <a:buNone/>
            </a:pPr>
            <a:r>
              <a:rPr lang="en-US" sz="2800" i="1" dirty="0" err="1">
                <a:solidFill>
                  <a:schemeClr val="accent2"/>
                </a:solidFill>
              </a:rPr>
              <a:t>T</a:t>
            </a:r>
            <a:r>
              <a:rPr lang="en-US" sz="2800" i="1" baseline="-25000" dirty="0" err="1">
                <a:solidFill>
                  <a:schemeClr val="accent2"/>
                </a:solidFill>
              </a:rPr>
              <a:t>init</a:t>
            </a:r>
            <a:r>
              <a:rPr lang="en-US" sz="2800" i="1" dirty="0">
                <a:solidFill>
                  <a:schemeClr val="accent2"/>
                </a:solidFill>
              </a:rPr>
              <a:t> &gt; </a:t>
            </a:r>
            <a:r>
              <a:rPr lang="en-US" sz="2800" i="1" dirty="0" err="1">
                <a:solidFill>
                  <a:schemeClr val="accent2"/>
                </a:solidFill>
              </a:rPr>
              <a:t>T</a:t>
            </a:r>
            <a:r>
              <a:rPr lang="en-US" sz="2800" i="1" baseline="-25000" dirty="0" err="1">
                <a:solidFill>
                  <a:schemeClr val="accent2"/>
                </a:solidFill>
              </a:rPr>
              <a:t>c</a:t>
            </a:r>
            <a:r>
              <a:rPr lang="en-US" sz="2800" i="1" dirty="0">
                <a:solidFill>
                  <a:schemeClr val="accent2"/>
                </a:solidFill>
              </a:rPr>
              <a:t> even for simple exponential!</a:t>
            </a:r>
          </a:p>
        </p:txBody>
      </p:sp>
      <p:sp>
        <p:nvSpPr>
          <p:cNvPr id="967694" name="Text Box 14"/>
          <p:cNvSpPr txBox="1">
            <a:spLocks noChangeArrowheads="1"/>
          </p:cNvSpPr>
          <p:nvPr/>
        </p:nvSpPr>
        <p:spPr bwMode="auto">
          <a:xfrm>
            <a:off x="3311525" y="6346825"/>
            <a:ext cx="278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pitchFamily="-112" charset="2"/>
              <a:buNone/>
            </a:pPr>
            <a:r>
              <a:rPr lang="en-US" sz="2000">
                <a:solidFill>
                  <a:schemeClr val="tx1"/>
                </a:solidFill>
              </a:rPr>
              <a:t>* and 1 billion events …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276600" y="3761936"/>
            <a:ext cx="1905000" cy="158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 dependence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K.Okada</a:t>
            </a:r>
            <a:r>
              <a:rPr lang="en-US" dirty="0" smtClean="0"/>
              <a:t> HP08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Ideas</a:t>
            </a:r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304800" y="1309687"/>
            <a:ext cx="3455988" cy="2881313"/>
            <a:chOff x="204" y="2024"/>
            <a:chExt cx="2177" cy="1815"/>
          </a:xfrm>
        </p:grpSpPr>
        <p:sp>
          <p:nvSpPr>
            <p:cNvPr id="11" name="Rectangle 43"/>
            <p:cNvSpPr>
              <a:spLocks noChangeArrowheads="1"/>
            </p:cNvSpPr>
            <p:nvPr/>
          </p:nvSpPr>
          <p:spPr bwMode="auto">
            <a:xfrm>
              <a:off x="204" y="2024"/>
              <a:ext cx="2177" cy="1815"/>
            </a:xfrm>
            <a:prstGeom prst="rect">
              <a:avLst/>
            </a:prstGeom>
            <a:solidFill>
              <a:srgbClr val="0000FF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340" y="2160"/>
              <a:ext cx="1225" cy="318"/>
            </a:xfrm>
            <a:prstGeom prst="rect">
              <a:avLst/>
            </a:prstGeom>
            <a:solidFill>
              <a:srgbClr val="000080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45"/>
            <p:cNvSpPr txBox="1">
              <a:spLocks noChangeArrowheads="1"/>
            </p:cNvSpPr>
            <p:nvPr/>
          </p:nvSpPr>
          <p:spPr bwMode="auto">
            <a:xfrm>
              <a:off x="431" y="2205"/>
              <a:ext cx="940" cy="23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</a:rPr>
                <a:t>hard scatter</a:t>
              </a: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340" y="2568"/>
              <a:ext cx="1225" cy="318"/>
            </a:xfrm>
            <a:prstGeom prst="rect">
              <a:avLst/>
            </a:prstGeom>
            <a:solidFill>
              <a:srgbClr val="000080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47"/>
            <p:cNvSpPr txBox="1">
              <a:spLocks noChangeArrowheads="1"/>
            </p:cNvSpPr>
            <p:nvPr/>
          </p:nvSpPr>
          <p:spPr bwMode="auto">
            <a:xfrm>
              <a:off x="431" y="2614"/>
              <a:ext cx="852" cy="23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</a:rPr>
                <a:t>Jet Brems.</a:t>
              </a:r>
            </a:p>
          </p:txBody>
        </p:sp>
        <p:sp>
          <p:nvSpPr>
            <p:cNvPr id="16" name="Rectangle 48"/>
            <p:cNvSpPr>
              <a:spLocks noChangeArrowheads="1"/>
            </p:cNvSpPr>
            <p:nvPr/>
          </p:nvSpPr>
          <p:spPr bwMode="auto">
            <a:xfrm>
              <a:off x="340" y="2976"/>
              <a:ext cx="1225" cy="318"/>
            </a:xfrm>
            <a:prstGeom prst="rect">
              <a:avLst/>
            </a:prstGeom>
            <a:solidFill>
              <a:srgbClr val="000080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49"/>
            <p:cNvSpPr txBox="1">
              <a:spLocks noChangeArrowheads="1"/>
            </p:cNvSpPr>
            <p:nvPr/>
          </p:nvSpPr>
          <p:spPr bwMode="auto">
            <a:xfrm>
              <a:off x="385" y="3022"/>
              <a:ext cx="1020" cy="23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</a:rPr>
                <a:t>Jet Fragment</a:t>
              </a:r>
            </a:p>
          </p:txBody>
        </p:sp>
        <p:sp>
          <p:nvSpPr>
            <p:cNvPr id="18" name="Rectangle 50"/>
            <p:cNvSpPr>
              <a:spLocks noChangeArrowheads="1"/>
            </p:cNvSpPr>
            <p:nvPr/>
          </p:nvSpPr>
          <p:spPr bwMode="auto">
            <a:xfrm>
              <a:off x="340" y="3385"/>
              <a:ext cx="1225" cy="318"/>
            </a:xfrm>
            <a:prstGeom prst="rect">
              <a:avLst/>
            </a:prstGeom>
            <a:solidFill>
              <a:srgbClr val="000080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1"/>
            <p:cNvSpPr txBox="1">
              <a:spLocks noChangeArrowheads="1"/>
            </p:cNvSpPr>
            <p:nvPr/>
          </p:nvSpPr>
          <p:spPr bwMode="auto">
            <a:xfrm>
              <a:off x="521" y="3430"/>
              <a:ext cx="516" cy="231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</a:rPr>
                <a:t>sQGP</a:t>
              </a:r>
            </a:p>
          </p:txBody>
        </p:sp>
        <p:sp>
          <p:nvSpPr>
            <p:cNvPr id="20" name="Oval 52"/>
            <p:cNvSpPr>
              <a:spLocks noChangeArrowheads="1"/>
            </p:cNvSpPr>
            <p:nvPr/>
          </p:nvSpPr>
          <p:spPr bwMode="auto">
            <a:xfrm>
              <a:off x="1610" y="2160"/>
              <a:ext cx="726" cy="317"/>
            </a:xfrm>
            <a:prstGeom prst="ellipse">
              <a:avLst/>
            </a:prstGeom>
            <a:solidFill>
              <a:srgbClr val="FF00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Text Box 53"/>
            <p:cNvSpPr txBox="1">
              <a:spLocks noChangeArrowheads="1"/>
            </p:cNvSpPr>
            <p:nvPr/>
          </p:nvSpPr>
          <p:spPr bwMode="auto">
            <a:xfrm>
              <a:off x="1701" y="2205"/>
              <a:ext cx="533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</a:rPr>
                <a:t>v</a:t>
              </a:r>
              <a:r>
                <a:rPr lang="en-US" altLang="ja-JP" b="1" baseline="-25000">
                  <a:solidFill>
                    <a:schemeClr val="bg1"/>
                  </a:solidFill>
                </a:rPr>
                <a:t>2</a:t>
              </a:r>
              <a:r>
                <a:rPr lang="en-US" altLang="ja-JP" b="1">
                  <a:solidFill>
                    <a:schemeClr val="bg1"/>
                  </a:solidFill>
                </a:rPr>
                <a:t> = 0 </a:t>
              </a:r>
            </a:p>
          </p:txBody>
        </p:sp>
        <p:sp>
          <p:nvSpPr>
            <p:cNvPr id="22" name="Oval 54"/>
            <p:cNvSpPr>
              <a:spLocks noChangeArrowheads="1"/>
            </p:cNvSpPr>
            <p:nvPr/>
          </p:nvSpPr>
          <p:spPr bwMode="auto">
            <a:xfrm>
              <a:off x="1610" y="2568"/>
              <a:ext cx="726" cy="317"/>
            </a:xfrm>
            <a:prstGeom prst="ellipse">
              <a:avLst/>
            </a:prstGeom>
            <a:solidFill>
              <a:srgbClr val="FF9900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Text Box 55"/>
            <p:cNvSpPr txBox="1">
              <a:spLocks noChangeArrowheads="1"/>
            </p:cNvSpPr>
            <p:nvPr/>
          </p:nvSpPr>
          <p:spPr bwMode="auto">
            <a:xfrm>
              <a:off x="1701" y="2614"/>
              <a:ext cx="533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v</a:t>
              </a:r>
              <a:r>
                <a:rPr lang="en-US" altLang="ja-JP" b="1" baseline="-25000" dirty="0">
                  <a:solidFill>
                    <a:schemeClr val="bg1"/>
                  </a:solidFill>
                </a:rPr>
                <a:t>2</a:t>
              </a:r>
              <a:r>
                <a:rPr lang="en-US" altLang="ja-JP" b="1" dirty="0">
                  <a:solidFill>
                    <a:schemeClr val="bg1"/>
                  </a:solidFill>
                </a:rPr>
                <a:t> &lt; 0 </a:t>
              </a:r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auto">
            <a:xfrm>
              <a:off x="1610" y="2976"/>
              <a:ext cx="726" cy="317"/>
            </a:xfrm>
            <a:prstGeom prst="ellipse">
              <a:avLst/>
            </a:prstGeom>
            <a:solidFill>
              <a:srgbClr val="3366FF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Text Box 57"/>
            <p:cNvSpPr txBox="1">
              <a:spLocks noChangeArrowheads="1"/>
            </p:cNvSpPr>
            <p:nvPr/>
          </p:nvSpPr>
          <p:spPr bwMode="auto">
            <a:xfrm>
              <a:off x="1701" y="3022"/>
              <a:ext cx="533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</a:rPr>
                <a:t>v</a:t>
              </a:r>
              <a:r>
                <a:rPr lang="en-US" altLang="ja-JP" b="1" baseline="-25000">
                  <a:solidFill>
                    <a:schemeClr val="bg1"/>
                  </a:solidFill>
                </a:rPr>
                <a:t>2</a:t>
              </a:r>
              <a:r>
                <a:rPr lang="en-US" altLang="ja-JP" b="1">
                  <a:solidFill>
                    <a:schemeClr val="bg1"/>
                  </a:solidFill>
                </a:rPr>
                <a:t> &gt; 0 </a:t>
              </a:r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auto">
            <a:xfrm>
              <a:off x="1610" y="3385"/>
              <a:ext cx="726" cy="317"/>
            </a:xfrm>
            <a:prstGeom prst="ellipse">
              <a:avLst/>
            </a:prstGeom>
            <a:solidFill>
              <a:srgbClr val="9999FF"/>
            </a:soli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auto">
            <a:xfrm>
              <a:off x="1701" y="3430"/>
              <a:ext cx="52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chemeClr val="bg1"/>
                  </a:solidFill>
                </a:rPr>
                <a:t>v</a:t>
              </a:r>
              <a:r>
                <a:rPr lang="en-US" altLang="ja-JP" b="1" baseline="-25000">
                  <a:solidFill>
                    <a:schemeClr val="bg1"/>
                  </a:solidFill>
                </a:rPr>
                <a:t>2</a:t>
              </a:r>
              <a:r>
                <a:rPr lang="en-US" altLang="ja-JP" b="1">
                  <a:solidFill>
                    <a:schemeClr val="bg1"/>
                  </a:solidFill>
                </a:rPr>
                <a:t> </a:t>
              </a:r>
              <a:r>
                <a:rPr lang="en-US" altLang="ja-JP" b="1">
                  <a:solidFill>
                    <a:schemeClr val="bg1"/>
                  </a:solidFill>
                  <a:cs typeface="Arial" charset="0"/>
                </a:rPr>
                <a:t>≥</a:t>
              </a:r>
              <a:r>
                <a:rPr lang="en-US" altLang="ja-JP" b="1">
                  <a:solidFill>
                    <a:schemeClr val="bg1"/>
                  </a:solidFill>
                </a:rPr>
                <a:t> 0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95800" y="1447800"/>
            <a:ext cx="4357688" cy="2257425"/>
            <a:chOff x="4572000" y="3843338"/>
            <a:chExt cx="4357688" cy="2257425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6440488" y="4132263"/>
              <a:ext cx="641350" cy="157321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 rot="11585796">
              <a:off x="6153150" y="4564063"/>
              <a:ext cx="498475" cy="277812"/>
            </a:xfrm>
            <a:prstGeom prst="notchedRightArrow">
              <a:avLst>
                <a:gd name="adj1" fmla="val 50000"/>
                <a:gd name="adj2" fmla="val 44857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n-US">
                <a:latin typeface="HGP明朝B" pitchFamily="18" charset="-128"/>
                <a:ea typeface="HGP明朝B" pitchFamily="18" charset="-128"/>
              </a:endParaRPr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 rot="15558765">
              <a:off x="6422232" y="4366419"/>
              <a:ext cx="647700" cy="179387"/>
            </a:xfrm>
            <a:prstGeom prst="notchedRightArrow">
              <a:avLst>
                <a:gd name="adj1" fmla="val 50000"/>
                <a:gd name="adj2" fmla="val 90266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>
                <a:latin typeface="HGP明朝B" pitchFamily="18" charset="-128"/>
                <a:ea typeface="HGP明朝B" pitchFamily="18" charset="-128"/>
              </a:endParaRPr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 rot="589237">
              <a:off x="6800850" y="4995863"/>
              <a:ext cx="498475" cy="279400"/>
            </a:xfrm>
            <a:prstGeom prst="notchedRightArrow">
              <a:avLst>
                <a:gd name="adj1" fmla="val 50000"/>
                <a:gd name="adj2" fmla="val 44602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HGP明朝B" pitchFamily="18" charset="-128"/>
                <a:ea typeface="HGP明朝B" pitchFamily="18" charset="-128"/>
              </a:endParaRPr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 rot="4521306">
              <a:off x="6422232" y="5301456"/>
              <a:ext cx="647700" cy="179387"/>
            </a:xfrm>
            <a:prstGeom prst="notchedRightArrow">
              <a:avLst>
                <a:gd name="adj1" fmla="val 50000"/>
                <a:gd name="adj2" fmla="val 90266"/>
              </a:avLst>
            </a:prstGeom>
            <a:solidFill>
              <a:srgbClr val="808080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>
                <a:latin typeface="HGP明朝B" pitchFamily="18" charset="-128"/>
                <a:ea typeface="HGP明朝B" pitchFamily="18" charset="-128"/>
              </a:endParaRPr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 rot="9350948" flipV="1">
              <a:off x="5792788" y="4779963"/>
              <a:ext cx="534987" cy="13811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 rot="5439250" flipV="1">
              <a:off x="6363494" y="5649119"/>
              <a:ext cx="693738" cy="10795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 rot="20870131" flipV="1">
              <a:off x="7161213" y="4995863"/>
              <a:ext cx="534987" cy="1397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 rot="16859264" flipV="1">
              <a:off x="6507163" y="4137025"/>
              <a:ext cx="693737" cy="1063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7019925" y="4365625"/>
              <a:ext cx="1598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 b="1">
                  <a:ea typeface="HGP明朝B" pitchFamily="18" charset="-128"/>
                </a:rPr>
                <a:t>annihilation</a:t>
              </a:r>
            </a:p>
            <a:p>
              <a:r>
                <a:rPr lang="en-US" altLang="ja-JP" sz="1200" b="1">
                  <a:ea typeface="HGP明朝B" pitchFamily="18" charset="-128"/>
                </a:rPr>
                <a:t>compton scattering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5145088" y="5643563"/>
              <a:ext cx="13509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 b="1" dirty="0" err="1">
                  <a:ea typeface="HGP明朝B" pitchFamily="18" charset="-128"/>
                </a:rPr>
                <a:t>Bremsstrahlung</a:t>
              </a:r>
              <a:endParaRPr lang="en-US" altLang="ja-JP" sz="1200" b="1" dirty="0">
                <a:ea typeface="HGP明朝B" pitchFamily="18" charset="-128"/>
              </a:endParaRPr>
            </a:p>
            <a:p>
              <a:r>
                <a:rPr lang="en-US" altLang="ja-JP" sz="1200" b="1" dirty="0">
                  <a:ea typeface="HGP明朝B" pitchFamily="18" charset="-128"/>
                </a:rPr>
                <a:t>  (energy loss)</a:t>
              </a:r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7664450" y="5140325"/>
              <a:ext cx="360363" cy="7143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8096250" y="5067300"/>
              <a:ext cx="833438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33CC"/>
                  </a:solidFill>
                  <a:ea typeface="HGP明朝B" pitchFamily="18" charset="-128"/>
                </a:rPr>
                <a:t>v</a:t>
              </a:r>
              <a:r>
                <a:rPr lang="en-US" altLang="ja-JP" baseline="-25000">
                  <a:solidFill>
                    <a:srgbClr val="FF33CC"/>
                  </a:solidFill>
                  <a:ea typeface="HGP明朝B" pitchFamily="18" charset="-128"/>
                </a:rPr>
                <a:t>2</a:t>
              </a:r>
              <a:r>
                <a:rPr lang="en-US" altLang="ja-JP">
                  <a:solidFill>
                    <a:srgbClr val="FF33CC"/>
                  </a:solidFill>
                  <a:ea typeface="HGP明朝B" pitchFamily="18" charset="-128"/>
                </a:rPr>
                <a:t> &gt; 0</a:t>
              </a:r>
              <a:r>
                <a:rPr lang="en-US" altLang="ja-JP">
                  <a:ea typeface="HGP明朝B" pitchFamily="18" charset="-128"/>
                </a:rPr>
                <a:t> 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7305675" y="5716588"/>
              <a:ext cx="833438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33CC"/>
                  </a:solidFill>
                  <a:ea typeface="HGP明朝B" pitchFamily="18" charset="-128"/>
                </a:rPr>
                <a:t>v</a:t>
              </a:r>
              <a:r>
                <a:rPr lang="en-US" altLang="ja-JP" baseline="-25000">
                  <a:solidFill>
                    <a:srgbClr val="FF33CC"/>
                  </a:solidFill>
                  <a:ea typeface="HGP明朝B" pitchFamily="18" charset="-128"/>
                </a:rPr>
                <a:t>2</a:t>
              </a:r>
              <a:r>
                <a:rPr lang="en-US" altLang="ja-JP">
                  <a:solidFill>
                    <a:srgbClr val="FF33CC"/>
                  </a:solidFill>
                  <a:ea typeface="HGP明朝B" pitchFamily="18" charset="-128"/>
                </a:rPr>
                <a:t> &lt; 0</a:t>
              </a:r>
              <a:r>
                <a:rPr lang="en-US" altLang="ja-JP">
                  <a:ea typeface="HGP明朝B" pitchFamily="18" charset="-128"/>
                </a:rPr>
                <a:t> </a:t>
              </a:r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6800850" y="5859463"/>
              <a:ext cx="504825" cy="144462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" name="Text Box 68"/>
            <p:cNvSpPr txBox="1">
              <a:spLocks noChangeArrowheads="1"/>
            </p:cNvSpPr>
            <p:nvPr/>
          </p:nvSpPr>
          <p:spPr bwMode="auto">
            <a:xfrm>
              <a:off x="4572000" y="3860800"/>
              <a:ext cx="1085850" cy="6667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photons </a:t>
              </a:r>
            </a:p>
            <a:p>
              <a:r>
                <a:rPr lang="en-US" altLang="ja-JP"/>
                <a:t>from jet 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57200" y="4572000"/>
            <a:ext cx="490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 is an additional sight of the matter.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decay_inc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85800"/>
            <a:ext cx="4652564" cy="3200400"/>
          </a:xfrm>
          <a:prstGeom prst="rect">
            <a:avLst/>
          </a:prstGeom>
          <a:noFill/>
        </p:spPr>
      </p:pic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4648200" y="685800"/>
            <a:ext cx="4343400" cy="3200400"/>
            <a:chOff x="612" y="1797"/>
            <a:chExt cx="3270" cy="2304"/>
          </a:xfrm>
        </p:grpSpPr>
        <p:pic>
          <p:nvPicPr>
            <p:cNvPr id="19" name="Picture 14" descr="dir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2" y="1797"/>
              <a:ext cx="3270" cy="2304"/>
            </a:xfrm>
            <a:prstGeom prst="rect">
              <a:avLst/>
            </a:prstGeom>
            <a:noFill/>
          </p:spPr>
        </p:pic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930" y="2024"/>
              <a:ext cx="816" cy="1860"/>
            </a:xfrm>
            <a:prstGeom prst="rect">
              <a:avLst/>
            </a:prstGeom>
            <a:solidFill>
              <a:srgbClr val="C0C0C0">
                <a:alpha val="42999"/>
              </a:srgb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Measurement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838200" y="3810000"/>
          <a:ext cx="4529830" cy="914400"/>
        </p:xfrm>
        <a:graphic>
          <a:graphicData uri="http://schemas.openxmlformats.org/presentationml/2006/ole">
            <p:oleObj spid="_x0000_s52226" name="Microsoft 数式 3.0" r:id="rId6" imgW="2222280" imgH="431640" progId="Equation.3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5511799" y="4005263"/>
          <a:ext cx="2656115" cy="871537"/>
        </p:xfrm>
        <a:graphic>
          <a:graphicData uri="http://schemas.openxmlformats.org/presentationml/2006/ole">
            <p:oleObj spid="_x0000_s52227" name="Microsoft 数式 3.0" r:id="rId7" imgW="927000" imgH="4190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800" y="4724400"/>
            <a:ext cx="3612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v2 is small at high pT ! 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5257800"/>
            <a:ext cx="731334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can we improve the precision?</a:t>
            </a:r>
          </a:p>
          <a:p>
            <a:pPr>
              <a:buFont typeface="Symbol" pitchFamily="18" charset="2"/>
              <a:buChar char="®"/>
            </a:pPr>
            <a:r>
              <a:rPr lang="en-US" sz="2400" dirty="0" smtClean="0">
                <a:sym typeface="Symbol"/>
              </a:rPr>
              <a:t>Statistics Run7=3*Run4, and *4 equivalent with RXPN. </a:t>
            </a:r>
          </a:p>
          <a:p>
            <a:pPr>
              <a:buFont typeface="Symbol" pitchFamily="18" charset="2"/>
              <a:buChar char="®"/>
            </a:pPr>
            <a:r>
              <a:rPr lang="en-US" sz="2400" dirty="0" smtClean="0">
                <a:sym typeface="Symbol"/>
              </a:rPr>
              <a:t>S/N improvement with the </a:t>
            </a:r>
            <a:r>
              <a:rPr lang="en-US" sz="2400" dirty="0" err="1" smtClean="0">
                <a:sym typeface="Symbol"/>
              </a:rPr>
              <a:t>dielectron</a:t>
            </a:r>
            <a:r>
              <a:rPr lang="en-US" sz="2400" dirty="0" smtClean="0">
                <a:sym typeface="Symbol"/>
              </a:rPr>
              <a:t> method. 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2000" y="990600"/>
            <a:ext cx="3429000" cy="2398931"/>
            <a:chOff x="762000" y="990600"/>
            <a:chExt cx="3429000" cy="2398931"/>
          </a:xfrm>
        </p:grpSpPr>
        <p:sp>
          <p:nvSpPr>
            <p:cNvPr id="17" name="TextBox 16"/>
            <p:cNvSpPr txBox="1"/>
            <p:nvPr/>
          </p:nvSpPr>
          <p:spPr>
            <a:xfrm>
              <a:off x="762000" y="990600"/>
              <a:ext cx="1659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Run4 MB</a:t>
              </a:r>
            </a:p>
            <a:p>
              <a:r>
                <a:rPr lang="en-US" dirty="0" err="1" smtClean="0"/>
                <a:t>Au+Au</a:t>
              </a:r>
              <a:r>
                <a:rPr lang="en-US" dirty="0" smtClean="0"/>
                <a:t> 200GeV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2743200"/>
              <a:ext cx="2007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Decay photon v2</a:t>
              </a:r>
            </a:p>
            <a:p>
              <a:r>
                <a:rPr lang="en-US" dirty="0" smtClean="0"/>
                <a:t>Inclusive photon v2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219200" y="2895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219200" y="3124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62200" y="1066800"/>
              <a:ext cx="1828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8862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Next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343400"/>
            <a:ext cx="66879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Run7 </a:t>
            </a:r>
            <a:r>
              <a:rPr lang="en-US" sz="2000" b="1" dirty="0" err="1" smtClean="0"/>
              <a:t>Au+Au</a:t>
            </a:r>
            <a:r>
              <a:rPr lang="en-US" sz="2000" b="1" dirty="0" smtClean="0"/>
              <a:t> statistics (3*Run4) with reaction plane detector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Run8 </a:t>
            </a:r>
            <a:r>
              <a:rPr lang="en-US" sz="2000" b="1" dirty="0" err="1" smtClean="0"/>
              <a:t>dAu</a:t>
            </a:r>
            <a:r>
              <a:rPr lang="en-US" sz="2000" b="1" dirty="0" smtClean="0"/>
              <a:t>  Check the cold nuclear effect.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HBD for </a:t>
            </a:r>
            <a:r>
              <a:rPr lang="en-US" sz="2000" b="1" dirty="0" err="1" smtClean="0"/>
              <a:t>dielectron</a:t>
            </a:r>
            <a:r>
              <a:rPr lang="en-US" sz="2000" b="1" dirty="0" smtClean="0"/>
              <a:t> analysis.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NCC extends the coverage to forward. </a:t>
            </a:r>
          </a:p>
          <a:p>
            <a:pPr>
              <a:buFont typeface="Arial" pitchFamily="34" charset="0"/>
              <a:buChar char="•"/>
            </a:pPr>
            <a:endParaRPr lang="en-US" sz="2000" b="1" dirty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High luminosity enables more precise correlation analysis</a:t>
            </a:r>
            <a:r>
              <a:rPr lang="en-US" sz="2000" dirty="0" smtClean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110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Results</a:t>
            </a:r>
            <a:endParaRPr lang="en-US" sz="20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2820" y="1255455"/>
            <a:ext cx="919084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The PHENIX detector is powerful for the EM probes.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Direct photon cross section is measured from pT = 1GeV/c to 20GeV/c.</a:t>
            </a:r>
          </a:p>
          <a:p>
            <a:r>
              <a:rPr lang="en-US" sz="2000" b="1" dirty="0">
                <a:latin typeface="Calibri" pitchFamily="34" charset="0"/>
              </a:rPr>
              <a:t>     R_AA drops at highest pT, it can be explained by the </a:t>
            </a:r>
            <a:r>
              <a:rPr lang="en-US" sz="2000" b="1" dirty="0" err="1">
                <a:latin typeface="Calibri" pitchFamily="34" charset="0"/>
              </a:rPr>
              <a:t>isospin</a:t>
            </a:r>
            <a:r>
              <a:rPr lang="en-US" sz="2000" b="1" dirty="0">
                <a:latin typeface="Calibri" pitchFamily="34" charset="0"/>
              </a:rPr>
              <a:t> effect. </a:t>
            </a:r>
          </a:p>
          <a:p>
            <a:r>
              <a:rPr lang="en-US" sz="2000" b="1" dirty="0">
                <a:latin typeface="Calibri" pitchFamily="34" charset="0"/>
              </a:rPr>
              <a:t>     At low pT, there is an </a:t>
            </a:r>
            <a:r>
              <a:rPr lang="en-US" sz="2000" b="1" dirty="0" smtClean="0">
                <a:latin typeface="Calibri" pitchFamily="34" charset="0"/>
              </a:rPr>
              <a:t>excess in </a:t>
            </a:r>
            <a:r>
              <a:rPr lang="en-US" sz="2000" b="1" dirty="0" err="1" smtClean="0">
                <a:latin typeface="Calibri" pitchFamily="34" charset="0"/>
              </a:rPr>
              <a:t>Au+Au</a:t>
            </a:r>
            <a:r>
              <a:rPr lang="en-US" sz="2000" b="1" dirty="0" smtClean="0">
                <a:latin typeface="Calibri" pitchFamily="34" charset="0"/>
              </a:rPr>
              <a:t>. </a:t>
            </a:r>
            <a:r>
              <a:rPr lang="en-US" sz="2000" b="1" dirty="0">
                <a:latin typeface="Calibri" pitchFamily="34" charset="0"/>
              </a:rPr>
              <a:t>From the inverse slope, the temperature </a:t>
            </a:r>
            <a:endParaRPr lang="en-US" sz="2000" b="1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     is estimated to </a:t>
            </a:r>
            <a:r>
              <a:rPr lang="en-US" sz="2000" b="1" dirty="0">
                <a:latin typeface="Calibri" pitchFamily="34" charset="0"/>
              </a:rPr>
              <a:t>be ~220MeV. </a:t>
            </a:r>
          </a:p>
          <a:p>
            <a:r>
              <a:rPr lang="en-US" sz="2000" b="1" dirty="0">
                <a:latin typeface="Calibri" pitchFamily="34" charset="0"/>
              </a:rPr>
              <a:t>     </a:t>
            </a:r>
            <a:r>
              <a:rPr lang="en-US" sz="2000" b="1" dirty="0" smtClean="0">
                <a:latin typeface="Calibri" pitchFamily="34" charset="0"/>
              </a:rPr>
              <a:t>The v2 is small at high </a:t>
            </a:r>
            <a:r>
              <a:rPr lang="en-US" sz="2000" b="1" dirty="0" err="1" smtClean="0">
                <a:latin typeface="Calibri" pitchFamily="34" charset="0"/>
              </a:rPr>
              <a:t>pT.</a:t>
            </a:r>
            <a:r>
              <a:rPr lang="en-US" sz="2000" b="1" dirty="0" smtClean="0">
                <a:latin typeface="Calibri" pitchFamily="34" charset="0"/>
              </a:rPr>
              <a:t> </a:t>
            </a:r>
            <a:endParaRPr lang="en-US" sz="20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Calibri" pitchFamily="34" charset="0"/>
              </a:rPr>
              <a:t>In the </a:t>
            </a:r>
            <a:r>
              <a:rPr lang="en-US" sz="2000" b="1" dirty="0" err="1">
                <a:latin typeface="Calibri" pitchFamily="34" charset="0"/>
              </a:rPr>
              <a:t>dielectron</a:t>
            </a:r>
            <a:r>
              <a:rPr lang="en-US" sz="2000" b="1" dirty="0">
                <a:latin typeface="Calibri" pitchFamily="34" charset="0"/>
              </a:rPr>
              <a:t> mass spectra, a large enhancement is seen in the low mass region. </a:t>
            </a:r>
          </a:p>
          <a:p>
            <a:r>
              <a:rPr lang="en-US" sz="2000" b="1" dirty="0">
                <a:latin typeface="Calibri" pitchFamily="34" charset="0"/>
              </a:rPr>
              <a:t>     We see it is dominated in low pT region.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BackUPs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not in the slide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914400"/>
            <a:ext cx="8064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d+Au</a:t>
            </a:r>
            <a:endParaRPr lang="en-US" dirty="0" smtClean="0"/>
          </a:p>
          <a:p>
            <a:r>
              <a:rPr lang="en-US" dirty="0" smtClean="0"/>
              <a:t>photon HBT analysis</a:t>
            </a:r>
          </a:p>
          <a:p>
            <a:r>
              <a:rPr lang="en-US" dirty="0" smtClean="0"/>
              <a:t>Direct photon consistency with external conversion method and pi0 tagging method.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376238" y="538163"/>
          <a:ext cx="7369175" cy="5567362"/>
        </p:xfrm>
        <a:graphic>
          <a:graphicData uri="http://schemas.openxmlformats.org/presentationml/2006/ole">
            <p:oleObj spid="_x0000_s60418" name="Worksheet" r:id="rId4" imgW="6867601" imgH="5248479" progId="Excel.Sheet.8">
              <p:embed/>
            </p:oleObj>
          </a:graphicData>
        </a:graphic>
      </p:graphicFrame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249238" y="5916613"/>
            <a:ext cx="82296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b="1" dirty="0">
                <a:solidFill>
                  <a:srgbClr val="CC0000"/>
                </a:solidFill>
                <a:latin typeface="Comic Sans MS" pitchFamily="66" charset="0"/>
              </a:rPr>
              <a:t>Collided 4 different species in 8 years:  </a:t>
            </a:r>
            <a:r>
              <a:rPr lang="en-US" sz="1600" b="1" dirty="0" err="1">
                <a:solidFill>
                  <a:srgbClr val="CC0000"/>
                </a:solidFill>
                <a:latin typeface="Comic Sans MS" pitchFamily="66" charset="0"/>
              </a:rPr>
              <a:t>Au+Au</a:t>
            </a:r>
            <a:r>
              <a:rPr lang="en-US" sz="1600" b="1" dirty="0">
                <a:solidFill>
                  <a:srgbClr val="CC0000"/>
                </a:solidFill>
                <a:latin typeface="Comic Sans MS" pitchFamily="66" charset="0"/>
              </a:rPr>
              <a:t>, </a:t>
            </a:r>
            <a:r>
              <a:rPr lang="en-US" sz="1600" b="1" dirty="0" err="1">
                <a:solidFill>
                  <a:srgbClr val="CC0000"/>
                </a:solidFill>
                <a:latin typeface="Comic Sans MS" pitchFamily="66" charset="0"/>
              </a:rPr>
              <a:t>d+Au</a:t>
            </a:r>
            <a:r>
              <a:rPr lang="en-US" sz="1600" b="1" dirty="0">
                <a:solidFill>
                  <a:srgbClr val="CC0000"/>
                </a:solidFill>
                <a:latin typeface="Comic Sans MS" pitchFamily="66" charset="0"/>
              </a:rPr>
              <a:t>, </a:t>
            </a:r>
            <a:r>
              <a:rPr lang="en-US" sz="1600" b="1" dirty="0" err="1">
                <a:solidFill>
                  <a:srgbClr val="CC0000"/>
                </a:solidFill>
                <a:latin typeface="Comic Sans MS" pitchFamily="66" charset="0"/>
              </a:rPr>
              <a:t>p+p</a:t>
            </a:r>
            <a:r>
              <a:rPr lang="en-US" sz="1600" b="1" dirty="0">
                <a:solidFill>
                  <a:srgbClr val="CC0000"/>
                </a:solidFill>
                <a:latin typeface="Comic Sans MS" pitchFamily="66" charset="0"/>
              </a:rPr>
              <a:t>, Cu+Cu</a:t>
            </a:r>
          </a:p>
          <a:p>
            <a:pPr>
              <a:buFont typeface="Wingdings" pitchFamily="2" charset="2"/>
              <a:buNone/>
            </a:pPr>
            <a:r>
              <a:rPr lang="en-US" sz="1600" b="1" dirty="0">
                <a:solidFill>
                  <a:srgbClr val="CC0000"/>
                </a:solidFill>
                <a:latin typeface="Comic Sans MS" pitchFamily="66" charset="0"/>
              </a:rPr>
              <a:t>6 energies run:  9.2 </a:t>
            </a:r>
            <a:r>
              <a:rPr lang="en-US" sz="1600" b="1" dirty="0" err="1">
                <a:solidFill>
                  <a:srgbClr val="CC0000"/>
                </a:solidFill>
                <a:latin typeface="Comic Sans MS" pitchFamily="66" charset="0"/>
              </a:rPr>
              <a:t>GeV</a:t>
            </a:r>
            <a:r>
              <a:rPr lang="en-US" sz="1600" b="1" dirty="0">
                <a:solidFill>
                  <a:srgbClr val="CC0000"/>
                </a:solidFill>
                <a:latin typeface="Comic Sans MS" pitchFamily="66" charset="0"/>
              </a:rPr>
              <a:t>, 19 </a:t>
            </a:r>
            <a:r>
              <a:rPr lang="en-US" sz="1600" b="1" dirty="0" err="1">
                <a:solidFill>
                  <a:srgbClr val="CC0000"/>
                </a:solidFill>
                <a:latin typeface="Comic Sans MS" pitchFamily="66" charset="0"/>
              </a:rPr>
              <a:t>GeV</a:t>
            </a:r>
            <a:r>
              <a:rPr lang="en-US" sz="1600" b="1" dirty="0">
                <a:solidFill>
                  <a:srgbClr val="CC0000"/>
                </a:solidFill>
                <a:latin typeface="Comic Sans MS" pitchFamily="66" charset="0"/>
              </a:rPr>
              <a:t>, 22.5 </a:t>
            </a:r>
            <a:r>
              <a:rPr lang="en-US" sz="1600" b="1" dirty="0" err="1">
                <a:solidFill>
                  <a:srgbClr val="CC0000"/>
                </a:solidFill>
                <a:latin typeface="Comic Sans MS" pitchFamily="66" charset="0"/>
              </a:rPr>
              <a:t>GeV</a:t>
            </a:r>
            <a:r>
              <a:rPr lang="en-US" sz="1600" b="1" dirty="0">
                <a:solidFill>
                  <a:srgbClr val="CC0000"/>
                </a:solidFill>
                <a:latin typeface="Comic Sans MS" pitchFamily="66" charset="0"/>
              </a:rPr>
              <a:t>, 62.4 </a:t>
            </a:r>
            <a:r>
              <a:rPr lang="en-US" sz="1600" b="1" dirty="0" err="1">
                <a:solidFill>
                  <a:srgbClr val="CC0000"/>
                </a:solidFill>
                <a:latin typeface="Comic Sans MS" pitchFamily="66" charset="0"/>
              </a:rPr>
              <a:t>GeV</a:t>
            </a:r>
            <a:r>
              <a:rPr lang="en-US" sz="1600" b="1" dirty="0">
                <a:solidFill>
                  <a:srgbClr val="CC0000"/>
                </a:solidFill>
                <a:latin typeface="Comic Sans MS" pitchFamily="66" charset="0"/>
              </a:rPr>
              <a:t>, 130 </a:t>
            </a:r>
            <a:r>
              <a:rPr lang="en-US" sz="1600" b="1" dirty="0" err="1">
                <a:solidFill>
                  <a:srgbClr val="CC0000"/>
                </a:solidFill>
                <a:latin typeface="Comic Sans MS" pitchFamily="66" charset="0"/>
              </a:rPr>
              <a:t>GeV</a:t>
            </a:r>
            <a:r>
              <a:rPr lang="en-US" sz="1600" b="1" dirty="0">
                <a:solidFill>
                  <a:srgbClr val="CC0000"/>
                </a:solidFill>
                <a:latin typeface="Comic Sans MS" pitchFamily="66" charset="0"/>
              </a:rPr>
              <a:t>, 200 </a:t>
            </a:r>
            <a:r>
              <a:rPr lang="en-US" sz="1600" b="1" dirty="0" err="1">
                <a:solidFill>
                  <a:srgbClr val="CC0000"/>
                </a:solidFill>
                <a:latin typeface="Comic Sans MS" pitchFamily="66" charset="0"/>
              </a:rPr>
              <a:t>GeV</a:t>
            </a:r>
            <a:endParaRPr lang="en-US" sz="16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76200"/>
            <a:ext cx="7848600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dirty="0">
                <a:latin typeface="Comic Sans MS" pitchFamily="66" charset="0"/>
                <a:ea typeface="+mj-ea"/>
                <a:cs typeface="+mj-cs"/>
              </a:rPr>
              <a:t>PHENIX Data Sets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96200" y="2133600"/>
            <a:ext cx="1066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200107" y="3694906"/>
            <a:ext cx="3124200" cy="1587"/>
          </a:xfrm>
          <a:prstGeom prst="straightConnector1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7696200" y="5257800"/>
            <a:ext cx="1066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96200" y="26670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96200" y="4951413"/>
            <a:ext cx="457200" cy="1587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010401" y="3810000"/>
            <a:ext cx="22860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20"/>
          <p:cNvSpPr txBox="1">
            <a:spLocks noChangeArrowheads="1"/>
          </p:cNvSpPr>
          <p:nvPr/>
        </p:nvSpPr>
        <p:spPr bwMode="auto">
          <a:xfrm rot="-5400000">
            <a:off x="7802563" y="3452813"/>
            <a:ext cx="1571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Comic Sans MS" pitchFamily="66" charset="0"/>
              </a:rPr>
              <a:t>30 x dAu</a:t>
            </a:r>
          </a:p>
        </p:txBody>
      </p:sp>
      <p:sp>
        <p:nvSpPr>
          <p:cNvPr id="1036" name="TextBox 21"/>
          <p:cNvSpPr txBox="1">
            <a:spLocks noChangeArrowheads="1"/>
          </p:cNvSpPr>
          <p:nvPr/>
        </p:nvSpPr>
        <p:spPr bwMode="auto">
          <a:xfrm rot="-5400000">
            <a:off x="7184232" y="3583781"/>
            <a:ext cx="15890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3 x AuAu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6/13/2008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D9FA-0661-49C4-A615-8165F21C04F5}" type="slidenum">
              <a:rPr lang="en-US"/>
              <a:pPr/>
              <a:t>29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K.Okada HP08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with PHENIX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143000"/>
            <a:ext cx="3087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Fine segmented </a:t>
            </a:r>
            <a:r>
              <a:rPr lang="en-US" sz="2400" b="1" dirty="0" err="1" smtClean="0"/>
              <a:t>EMCal</a:t>
            </a:r>
            <a:endParaRPr lang="en-US" sz="2400" b="1" dirty="0" smtClean="0"/>
          </a:p>
          <a:p>
            <a:r>
              <a:rPr lang="en-US" sz="2400" b="1" dirty="0" smtClean="0"/>
              <a:t>Electron identification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972270"/>
            <a:ext cx="19936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</a:t>
            </a:r>
          </a:p>
          <a:p>
            <a:r>
              <a:rPr lang="en-US" sz="2400" b="1" dirty="0" smtClean="0"/>
              <a:t>High DAQ rate</a:t>
            </a:r>
          </a:p>
          <a:p>
            <a:r>
              <a:rPr lang="en-US" sz="2400" b="1" dirty="0" smtClean="0"/>
              <a:t>Trigger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10000"/>
            <a:ext cx="3268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―</a:t>
            </a:r>
            <a:r>
              <a:rPr lang="en-US" sz="2800" b="1" dirty="0" smtClean="0"/>
              <a:t>Outline of this talk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833" y="4343400"/>
            <a:ext cx="4393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Direct photons at high </a:t>
            </a:r>
            <a:r>
              <a:rPr lang="en-US" sz="2400" b="1" dirty="0" err="1" smtClean="0"/>
              <a:t>pT</a:t>
            </a:r>
            <a:endParaRPr lang="en-US" sz="2400" b="1" dirty="0" smtClean="0"/>
          </a:p>
          <a:p>
            <a:r>
              <a:rPr lang="en-US" sz="2400" b="1" dirty="0" smtClean="0"/>
              <a:t>Low mass </a:t>
            </a:r>
            <a:r>
              <a:rPr lang="en-US" sz="2400" b="1" dirty="0" err="1" smtClean="0"/>
              <a:t>dileptons</a:t>
            </a:r>
            <a:endParaRPr lang="en-US" sz="2400" b="1" dirty="0" smtClean="0"/>
          </a:p>
          <a:p>
            <a:r>
              <a:rPr lang="en-US" sz="2400" b="1" dirty="0" smtClean="0"/>
              <a:t>Thermal photons via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-electrons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0" y="762000"/>
            <a:ext cx="3676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776952" y="5638800"/>
            <a:ext cx="3023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(Only for the mid rapidity)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495800"/>
            <a:ext cx="212344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1686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Measurement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371600"/>
            <a:ext cx="2663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Background subtraction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1006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</a:t>
            </a:r>
            <a:r>
              <a:rPr lang="en-US" sz="2000" baseline="30000" dirty="0" smtClean="0">
                <a:sym typeface="Symbol"/>
              </a:rPr>
              <a:t>0</a:t>
            </a:r>
            <a:r>
              <a:rPr lang="en-US" sz="2000" dirty="0" smtClean="0"/>
              <a:t> to 2</a:t>
            </a:r>
            <a:r>
              <a:rPr lang="en-US" sz="2000" dirty="0" smtClean="0">
                <a:sym typeface="Symbol"/>
              </a:rPr>
              <a:t>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791200"/>
            <a:ext cx="3635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Thanks to the fine segmentation!</a:t>
            </a:r>
            <a:endParaRPr lang="en-US" sz="2000" dirty="0"/>
          </a:p>
        </p:txBody>
      </p:sp>
      <p:grpSp>
        <p:nvGrpSpPr>
          <p:cNvPr id="6" name="Group 29"/>
          <p:cNvGrpSpPr>
            <a:grpSpLocks noChangeAspect="1"/>
          </p:cNvGrpSpPr>
          <p:nvPr/>
        </p:nvGrpSpPr>
        <p:grpSpPr>
          <a:xfrm>
            <a:off x="3276600" y="990600"/>
            <a:ext cx="5176520" cy="2938780"/>
            <a:chOff x="755650" y="1341438"/>
            <a:chExt cx="6470650" cy="3673475"/>
          </a:xfrm>
        </p:grpSpPr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755650" y="1341438"/>
              <a:ext cx="6470650" cy="3673475"/>
              <a:chOff x="1519" y="935"/>
              <a:chExt cx="4076" cy="2314"/>
            </a:xfrm>
          </p:grpSpPr>
          <p:pic>
            <p:nvPicPr>
              <p:cNvPr id="22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19" y="2115"/>
                <a:ext cx="1671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53" y="2069"/>
                <a:ext cx="167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4" name="Picture 1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23" y="2069"/>
                <a:ext cx="167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26" y="1026"/>
                <a:ext cx="167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1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44" y="981"/>
                <a:ext cx="167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" name="Picture 1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23" y="935"/>
                <a:ext cx="167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 rot="20801466">
              <a:off x="6227763" y="2774950"/>
              <a:ext cx="895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#</a:t>
              </a:r>
              <a:r>
                <a:rPr lang="en-US" altLang="ja-JP" dirty="0" err="1"/>
                <a:t>cell_z</a:t>
              </a:r>
              <a:endParaRPr lang="en-US" altLang="ja-JP" dirty="0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 rot="1724784">
              <a:off x="4572000" y="2708275"/>
              <a:ext cx="895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/>
                <a:t>#cell_y</a:t>
              </a:r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57200" y="4495800"/>
            <a:ext cx="3332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ym typeface="Symbol" pitchFamily="18" charset="2"/>
              </a:rPr>
              <a:t></a:t>
            </a:r>
            <a:r>
              <a:rPr lang="en-US" altLang="ja-JP" sz="2000" baseline="30000" dirty="0">
                <a:sym typeface="Symbol" pitchFamily="18" charset="2"/>
              </a:rPr>
              <a:t>0</a:t>
            </a:r>
            <a:r>
              <a:rPr lang="en-US" altLang="ja-JP" sz="2000" dirty="0"/>
              <a:t> 2gamma distance</a:t>
            </a:r>
          </a:p>
          <a:p>
            <a:r>
              <a:rPr lang="en-US" altLang="ja-JP" sz="2000" dirty="0"/>
              <a:t>         &gt; 28 tower / E</a:t>
            </a:r>
            <a:r>
              <a:rPr lang="en-US" altLang="ja-JP" sz="2000" dirty="0">
                <a:sym typeface="Symbol" pitchFamily="18" charset="2"/>
              </a:rPr>
              <a:t></a:t>
            </a:r>
            <a:r>
              <a:rPr lang="en-US" altLang="ja-JP" sz="2000" baseline="30000" dirty="0">
                <a:sym typeface="Symbol" pitchFamily="18" charset="2"/>
              </a:rPr>
              <a:t>0</a:t>
            </a:r>
            <a:r>
              <a:rPr lang="en-US" altLang="ja-JP" sz="2000" dirty="0"/>
              <a:t> [</a:t>
            </a:r>
            <a:r>
              <a:rPr lang="en-US" altLang="ja-JP" sz="2000" dirty="0" err="1"/>
              <a:t>GeV</a:t>
            </a:r>
            <a:r>
              <a:rPr lang="en-US" altLang="ja-JP" sz="2000" dirty="0"/>
              <a:t>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762000"/>
            <a:ext cx="20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EMCal</a:t>
            </a:r>
            <a:r>
              <a:rPr lang="en-US" dirty="0" smtClean="0"/>
              <a:t> hit examples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10800000" flipV="1">
            <a:off x="5971592" y="5333999"/>
            <a:ext cx="276808" cy="49764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019800" y="5638800"/>
            <a:ext cx="558282" cy="105747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20829318">
            <a:off x="5092663" y="495300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/>
              <a:t>=10GeV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 rot="20874126">
            <a:off x="5701303" y="583350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dirty="0" smtClean="0">
                <a:sym typeface="Symbol"/>
              </a:rPr>
              <a:t></a:t>
            </a:r>
            <a:r>
              <a:rPr lang="en-US" baseline="30000" dirty="0" smtClean="0">
                <a:sym typeface="Symbol"/>
              </a:rPr>
              <a:t>0</a:t>
            </a:r>
            <a:r>
              <a:rPr lang="en-US" dirty="0" smtClean="0"/>
              <a:t>=5GeV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4943" y="2172494"/>
            <a:ext cx="3816350" cy="389096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685800"/>
            <a:ext cx="5224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Signal </a:t>
            </a:r>
            <a:r>
              <a:rPr lang="en-US" sz="2000" dirty="0" smtClean="0"/>
              <a:t>: direct photons </a:t>
            </a:r>
          </a:p>
          <a:p>
            <a:r>
              <a:rPr lang="en-US" sz="2000" b="1" dirty="0" smtClean="0"/>
              <a:t>Noise</a:t>
            </a:r>
            <a:r>
              <a:rPr lang="en-US" sz="2000" dirty="0" smtClean="0"/>
              <a:t> : </a:t>
            </a:r>
            <a:r>
              <a:rPr lang="en-US" sz="2000" dirty="0" err="1" smtClean="0"/>
              <a:t>hadronic</a:t>
            </a:r>
            <a:r>
              <a:rPr lang="en-US" sz="2000" dirty="0" smtClean="0"/>
              <a:t> decay photons (mostly from </a:t>
            </a:r>
            <a:r>
              <a:rPr lang="en-US" sz="2000" dirty="0" smtClean="0">
                <a:sym typeface="Symbol"/>
              </a:rPr>
              <a:t></a:t>
            </a:r>
            <a:r>
              <a:rPr lang="en-US" sz="2000" baseline="30000" dirty="0" smtClean="0">
                <a:sym typeface="Symbol"/>
              </a:rPr>
              <a:t>0</a:t>
            </a:r>
            <a:r>
              <a:rPr lang="en-US" sz="20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Au+Au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24000" y="1676400"/>
            <a:ext cx="16764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(S+N)/N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16002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p+p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715000" y="1676400"/>
            <a:ext cx="14478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S/(S+N)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096000"/>
            <a:ext cx="5581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signal is significant for pT more than 3~5 </a:t>
            </a:r>
            <a:r>
              <a:rPr lang="en-US" sz="2000" dirty="0" err="1" smtClean="0"/>
              <a:t>GeV</a:t>
            </a:r>
            <a:r>
              <a:rPr lang="en-US" sz="2000" dirty="0" smtClean="0"/>
              <a:t>/c.</a:t>
            </a:r>
            <a:endParaRPr lang="en-US" sz="2000" dirty="0"/>
          </a:p>
        </p:txBody>
      </p:sp>
      <p:grpSp>
        <p:nvGrpSpPr>
          <p:cNvPr id="6" name="Group 18"/>
          <p:cNvGrpSpPr/>
          <p:nvPr/>
        </p:nvGrpSpPr>
        <p:grpSpPr>
          <a:xfrm>
            <a:off x="4267200" y="2057400"/>
            <a:ext cx="4767263" cy="3429000"/>
            <a:chOff x="0" y="1341438"/>
            <a:chExt cx="5834063" cy="3956050"/>
          </a:xfrm>
        </p:grpSpPr>
        <p:pic>
          <p:nvPicPr>
            <p:cNvPr id="20" name="Picture 2" descr="sn50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341438"/>
              <a:ext cx="5834063" cy="3956050"/>
            </a:xfrm>
            <a:prstGeom prst="rect">
              <a:avLst/>
            </a:prstGeom>
            <a:noFill/>
          </p:spPr>
        </p:pic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969963" y="1774825"/>
              <a:ext cx="10302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rgbClr val="FF00FF"/>
                  </a:solidFill>
                </a:rPr>
                <a:t>all </a:t>
              </a:r>
              <a:r>
                <a:rPr lang="en-US" altLang="ja-JP" sz="1400" b="1" dirty="0" err="1">
                  <a:solidFill>
                    <a:srgbClr val="FF00FF"/>
                  </a:solidFill>
                </a:rPr>
                <a:t>hadron</a:t>
              </a:r>
              <a:endParaRPr lang="en-US" altLang="ja-JP" sz="1400" b="1" dirty="0">
                <a:solidFill>
                  <a:srgbClr val="FF00FF"/>
                </a:solidFill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762000" y="2667000"/>
              <a:ext cx="1725613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sz="1400" b="1" dirty="0">
                  <a:solidFill>
                    <a:srgbClr val="FF6600"/>
                  </a:solidFill>
                </a:rPr>
                <a:t>all </a:t>
              </a:r>
              <a:r>
                <a:rPr lang="en-US" altLang="ja-JP" sz="1400" b="1" dirty="0">
                  <a:solidFill>
                    <a:srgbClr val="FF6600"/>
                  </a:solidFill>
                </a:rPr>
                <a:t>pi0</a:t>
              </a:r>
            </a:p>
            <a:p>
              <a:r>
                <a:rPr lang="en-US" altLang="ja-JP" sz="1400" b="1" dirty="0">
                  <a:solidFill>
                    <a:srgbClr val="FF6600"/>
                  </a:solidFill>
                </a:rPr>
                <a:t>(tagged </a:t>
              </a:r>
            </a:p>
            <a:p>
              <a:r>
                <a:rPr lang="en-US" altLang="ja-JP" sz="1400" b="1" dirty="0">
                  <a:solidFill>
                    <a:srgbClr val="FF6600"/>
                  </a:solidFill>
                </a:rPr>
                <a:t>+ missing partner)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00600" y="4724400"/>
            <a:ext cx="14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photon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C:\Users\Yasuyuki Akiba\Documents\phenix\phenix_publications\PPG086 RUN4_5 ICA\9 PPG086 BNL seminar\Fig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92263"/>
            <a:ext cx="6246813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Fraction of direct photons</a:t>
            </a:r>
          </a:p>
        </p:txBody>
      </p:sp>
      <p:sp>
        <p:nvSpPr>
          <p:cNvPr id="2560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1200" y="1295400"/>
            <a:ext cx="3200400" cy="4643438"/>
          </a:xfrm>
        </p:spPr>
        <p:txBody>
          <a:bodyPr>
            <a:normAutofit fontScale="85000" lnSpcReduction="20000"/>
          </a:bodyPr>
          <a:lstStyle/>
          <a:p>
            <a:pPr marL="228600" indent="-228600"/>
            <a:r>
              <a:rPr lang="en-US" smtClean="0"/>
              <a:t>Fraction of direct photons</a:t>
            </a:r>
          </a:p>
          <a:p>
            <a:pPr marL="228600" indent="-228600"/>
            <a:r>
              <a:rPr lang="en-US" smtClean="0"/>
              <a:t>Compared to direct photons from pQCD</a:t>
            </a:r>
          </a:p>
          <a:p>
            <a:pPr marL="228600" indent="-228600">
              <a:buFontTx/>
              <a:buNone/>
            </a:pPr>
            <a:r>
              <a:rPr lang="en-US" smtClean="0"/>
              <a:t>p+p</a:t>
            </a:r>
          </a:p>
          <a:p>
            <a:pPr marL="228600" indent="-228600"/>
            <a:r>
              <a:rPr lang="en-US" smtClean="0">
                <a:solidFill>
                  <a:srgbClr val="00B050"/>
                </a:solidFill>
              </a:rPr>
              <a:t>Consistent with NLO pQCD</a:t>
            </a:r>
          </a:p>
          <a:p>
            <a:pPr marL="228600" indent="-228600"/>
            <a:r>
              <a:rPr lang="en-US" smtClean="0"/>
              <a:t>favors small </a:t>
            </a:r>
            <a:r>
              <a:rPr lang="el-GR" smtClean="0"/>
              <a:t>μ</a:t>
            </a:r>
          </a:p>
          <a:p>
            <a:pPr marL="228600" indent="-228600">
              <a:buFontTx/>
              <a:buNone/>
            </a:pPr>
            <a:r>
              <a:rPr lang="en-US" smtClean="0"/>
              <a:t>Au+Au</a:t>
            </a:r>
          </a:p>
          <a:p>
            <a:pPr marL="228600" indent="-228600"/>
            <a:r>
              <a:rPr lang="en-US" smtClean="0">
                <a:solidFill>
                  <a:srgbClr val="FF0000"/>
                </a:solidFill>
              </a:rPr>
              <a:t>Clear excess above pQCD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838200" y="2895600"/>
            <a:ext cx="1328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μ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= 0.5p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T</a:t>
            </a:r>
          </a:p>
          <a:p>
            <a:pPr>
              <a:defRPr/>
            </a:pPr>
            <a:r>
              <a:rPr lang="el-GR" sz="2400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μ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= 1.0p</a:t>
            </a:r>
            <a:r>
              <a:rPr lang="en-US" sz="2400" baseline="-25000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</a:rPr>
              <a:t>T</a:t>
            </a:r>
            <a:endParaRPr lang="el-GR" sz="2400" baseline="-25000" dirty="0">
              <a:solidFill>
                <a:srgbClr val="0000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>
              <a:defRPr/>
            </a:pPr>
            <a:r>
              <a:rPr lang="el-GR" sz="2400" dirty="0">
                <a:solidFill>
                  <a:srgbClr val="33CC33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μ</a:t>
            </a:r>
            <a:r>
              <a:rPr lang="en-US" sz="2400" dirty="0">
                <a:solidFill>
                  <a:srgbClr val="33CC33"/>
                </a:solidFill>
                <a:latin typeface="Times New Roman" pitchFamily="18" charset="0"/>
                <a:ea typeface="ＭＳ Ｐゴシック" pitchFamily="34" charset="-128"/>
                <a:cs typeface="+mn-cs"/>
              </a:rPr>
              <a:t> </a:t>
            </a:r>
            <a:r>
              <a:rPr lang="en-US" sz="2400" dirty="0">
                <a:solidFill>
                  <a:srgbClr val="33CC33"/>
                </a:solidFill>
                <a:latin typeface="Times New Roman" pitchFamily="18" charset="0"/>
                <a:ea typeface="ＭＳ Ｐゴシック" pitchFamily="34" charset="-128"/>
              </a:rPr>
              <a:t>= 2.0p</a:t>
            </a:r>
            <a:r>
              <a:rPr lang="en-US" sz="2400" baseline="-25000" dirty="0">
                <a:solidFill>
                  <a:srgbClr val="33CC33"/>
                </a:solidFill>
                <a:latin typeface="Times New Roman" pitchFamily="18" charset="0"/>
                <a:ea typeface="ＭＳ Ｐゴシック" pitchFamily="34" charset="-128"/>
              </a:rPr>
              <a:t>T</a:t>
            </a:r>
            <a:endParaRPr lang="el-GR" sz="2400" baseline="-25000" dirty="0">
              <a:solidFill>
                <a:srgbClr val="33CC33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5606" name="Text Box 13"/>
          <p:cNvSpPr txBox="1">
            <a:spLocks noChangeArrowheads="1"/>
          </p:cNvSpPr>
          <p:nvPr/>
        </p:nvSpPr>
        <p:spPr bwMode="auto">
          <a:xfrm>
            <a:off x="838200" y="1524000"/>
            <a:ext cx="7016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p+p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3200400" y="1447800"/>
            <a:ext cx="18526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Au+Au (MB)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1752600" y="6096000"/>
            <a:ext cx="5964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NLO pQCD calculation is provided by Werner Vogelsang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1"/>
            <a:ext cx="4648200" cy="32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9558" name="Picture 6" descr="Raa_new_pho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19200"/>
            <a:ext cx="4497754" cy="2973092"/>
          </a:xfrm>
          <a:prstGeom prst="rect">
            <a:avLst/>
          </a:prstGeom>
          <a:noFill/>
        </p:spPr>
      </p:pic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Results: R</a:t>
            </a:r>
            <a:r>
              <a:rPr lang="en-US" sz="4000" baseline="-25000" dirty="0">
                <a:solidFill>
                  <a:schemeClr val="accent2"/>
                </a:solidFill>
              </a:rPr>
              <a:t>AA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685800" y="4495800"/>
            <a:ext cx="7451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i="0" dirty="0">
                <a:solidFill>
                  <a:srgbClr val="800000"/>
                </a:solidFill>
              </a:rPr>
              <a:t>The discrimination between models is dependent </a:t>
            </a:r>
          </a:p>
          <a:p>
            <a:pPr algn="ctr"/>
            <a:r>
              <a:rPr lang="en-US" sz="2200" i="0" dirty="0">
                <a:solidFill>
                  <a:srgbClr val="800000"/>
                </a:solidFill>
              </a:rPr>
              <a:t>on the high p</a:t>
            </a:r>
            <a:r>
              <a:rPr lang="en-US" sz="2200" i="0" baseline="-25000" dirty="0">
                <a:solidFill>
                  <a:srgbClr val="800000"/>
                </a:solidFill>
              </a:rPr>
              <a:t>T</a:t>
            </a:r>
            <a:r>
              <a:rPr lang="en-US" sz="2200" i="0" dirty="0">
                <a:solidFill>
                  <a:srgbClr val="800000"/>
                </a:solidFill>
              </a:rPr>
              <a:t> photons</a:t>
            </a:r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1981200" y="5486400"/>
            <a:ext cx="424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solidFill>
                  <a:srgbClr val="008000"/>
                </a:solidFill>
              </a:rPr>
              <a:t>See also F. </a:t>
            </a:r>
            <a:r>
              <a:rPr lang="en-US" sz="2000" i="0" dirty="0" err="1">
                <a:solidFill>
                  <a:srgbClr val="008000"/>
                </a:solidFill>
              </a:rPr>
              <a:t>Arleo</a:t>
            </a:r>
            <a:r>
              <a:rPr lang="en-US" sz="2000" i="0" dirty="0">
                <a:solidFill>
                  <a:srgbClr val="008000"/>
                </a:solidFill>
              </a:rPr>
              <a:t>, JHEP (2007)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6/13/2008</a:t>
            </a:r>
            <a:endParaRPr lang="en-US" altLang="ja-JP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K.Okada HP08</a:t>
            </a:r>
            <a:endParaRPr lang="en-US" altLang="ja-JP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Reaction </a:t>
            </a:r>
            <a:r>
              <a:rPr lang="en-US" altLang="ja-JP" dirty="0"/>
              <a:t>plane detector (RXNP)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50825" y="4868863"/>
            <a:ext cx="36004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RXNP has twice better resolution </a:t>
            </a:r>
          </a:p>
          <a:p>
            <a:r>
              <a:rPr lang="en-US" altLang="ja-JP"/>
              <a:t>than BBC. 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23850" y="981075"/>
            <a:ext cx="5467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Run7 has new detector for reaction plane definition. </a:t>
            </a:r>
          </a:p>
        </p:txBody>
      </p:sp>
      <p:pic>
        <p:nvPicPr>
          <p:cNvPr id="82952" name="Picture 8" descr="RXN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1438"/>
            <a:ext cx="3816350" cy="2881312"/>
          </a:xfrm>
          <a:prstGeom prst="rect">
            <a:avLst/>
          </a:prstGeom>
          <a:noFill/>
        </p:spPr>
      </p:pic>
      <p:pic>
        <p:nvPicPr>
          <p:cNvPr id="82953" name="Picture 9" descr="RpRes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916113"/>
            <a:ext cx="4824413" cy="3370262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Hadronic</a:t>
            </a:r>
            <a:r>
              <a:rPr lang="en-US" dirty="0" smtClean="0"/>
              <a:t> cocktail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8750" y="6121400"/>
            <a:ext cx="2133600" cy="365125"/>
          </a:xfrm>
        </p:spPr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685800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990600"/>
            <a:ext cx="35685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Hadronic</a:t>
            </a:r>
            <a:r>
              <a:rPr lang="en-US" sz="2400" dirty="0" smtClean="0"/>
              <a:t> cocktail from our 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easurements.</a:t>
            </a:r>
          </a:p>
          <a:p>
            <a:endParaRPr lang="en-US" sz="2400" dirty="0" smtClean="0"/>
          </a:p>
          <a:p>
            <a:r>
              <a:rPr lang="en-US" sz="2400" dirty="0" smtClean="0"/>
              <a:t>An excellent data set!</a:t>
            </a:r>
            <a:endParaRPr lang="en-US" sz="2400" dirty="0"/>
          </a:p>
        </p:txBody>
      </p:sp>
      <p:pic>
        <p:nvPicPr>
          <p:cNvPr id="10" name="Picture 2" descr="fig3_prelimin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46037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19400" y="3276600"/>
            <a:ext cx="1865312" cy="3048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PHENIX Preliminary</a:t>
            </a:r>
          </a:p>
        </p:txBody>
      </p:sp>
      <p:graphicFrame>
        <p:nvGraphicFramePr>
          <p:cNvPr id="14337" name="Object 4"/>
          <p:cNvGraphicFramePr>
            <a:graphicFrameLocks noChangeAspect="1"/>
          </p:cNvGraphicFramePr>
          <p:nvPr/>
        </p:nvGraphicFramePr>
        <p:xfrm>
          <a:off x="4953000" y="3429000"/>
          <a:ext cx="3840715" cy="828675"/>
        </p:xfrm>
        <a:graphic>
          <a:graphicData uri="http://schemas.openxmlformats.org/presentationml/2006/ole">
            <p:oleObj spid="_x0000_s191490" name="Microsoft Equation 3.0" r:id="rId5" imgW="2234880" imgH="482400" progId="Equation.3">
              <p:embed/>
            </p:oleObj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953000" y="4343400"/>
            <a:ext cx="4114800" cy="193899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Other mesons well measured in electronic and </a:t>
            </a:r>
            <a:r>
              <a:rPr lang="en-US" sz="2000" dirty="0" err="1">
                <a:solidFill>
                  <a:schemeClr val="accent2"/>
                </a:solidFill>
              </a:rPr>
              <a:t>hadronic</a:t>
            </a:r>
            <a:r>
              <a:rPr lang="en-US" sz="2000" dirty="0">
                <a:solidFill>
                  <a:schemeClr val="accent2"/>
                </a:solidFill>
              </a:rPr>
              <a:t> channel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Other mesons </a:t>
            </a:r>
            <a:r>
              <a:rPr lang="de-DE" sz="2000" dirty="0">
                <a:solidFill>
                  <a:schemeClr val="accent2"/>
                </a:solidFill>
              </a:rPr>
              <a:t>are </a:t>
            </a:r>
            <a:r>
              <a:rPr lang="en-US" sz="2000" dirty="0">
                <a:solidFill>
                  <a:schemeClr val="accent2"/>
                </a:solidFill>
              </a:rPr>
              <a:t>fit with: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m</a:t>
            </a:r>
            <a:r>
              <a:rPr lang="en-US" sz="2000" baseline="-25000" dirty="0" err="1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 scaling of π</a:t>
            </a:r>
            <a:r>
              <a:rPr lang="en-US" sz="2000" baseline="30000" dirty="0">
                <a:solidFill>
                  <a:srgbClr val="FF0000"/>
                </a:solidFill>
              </a:rPr>
              <a:t>0</a:t>
            </a:r>
            <a:r>
              <a:rPr lang="en-US" sz="2000" dirty="0">
                <a:solidFill>
                  <a:srgbClr val="FF0000"/>
                </a:solidFill>
              </a:rPr>
              <a:t> parameterization 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err="1">
                <a:solidFill>
                  <a:srgbClr val="FF0000"/>
                </a:solidFill>
              </a:rPr>
              <a:t>p</a:t>
            </a:r>
            <a:r>
              <a:rPr lang="en-US" sz="2000" baseline="-25000" dirty="0" err="1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rgbClr val="FF0000"/>
                </a:solidFill>
              </a:rPr>
              <a:t>→√(p</a:t>
            </a:r>
            <a:r>
              <a:rPr lang="en-US" sz="2000" baseline="-25000" dirty="0">
                <a:solidFill>
                  <a:srgbClr val="FF0000"/>
                </a:solidFill>
              </a:rPr>
              <a:t>T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+m</a:t>
            </a:r>
            <a:r>
              <a:rPr lang="en-US" sz="2000" baseline="-25000" dirty="0">
                <a:solidFill>
                  <a:srgbClr val="FF0000"/>
                </a:solidFill>
              </a:rPr>
              <a:t>meson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-m</a:t>
            </a:r>
            <a:r>
              <a:rPr lang="en-US" sz="2000" baseline="-25000" dirty="0">
                <a:solidFill>
                  <a:srgbClr val="FF0000"/>
                </a:solidFill>
              </a:rPr>
              <a:t>π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fit the normalization </a:t>
            </a:r>
            <a:r>
              <a:rPr lang="en-US" sz="2000" dirty="0" smtClean="0">
                <a:solidFill>
                  <a:srgbClr val="FF0000"/>
                </a:solidFill>
              </a:rPr>
              <a:t>constant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5438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     Theory comparison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33913" y="625475"/>
            <a:ext cx="4386262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Freeze-out Cocktail + “random” charm + </a:t>
            </a:r>
            <a:br>
              <a:rPr lang="en-US" sz="2000" dirty="0" smtClean="0"/>
            </a:br>
            <a:r>
              <a:rPr lang="en-US" sz="2000" dirty="0" smtClean="0">
                <a:latin typeface="Symbol" pitchFamily="18" charset="2"/>
              </a:rPr>
              <a:t>r</a:t>
            </a:r>
            <a:r>
              <a:rPr lang="en-US" sz="2000" dirty="0" smtClean="0"/>
              <a:t> spectral function</a:t>
            </a:r>
          </a:p>
          <a:p>
            <a:pPr eaLnBrk="1" hangingPunct="1">
              <a:buFontTx/>
              <a:buNone/>
            </a:pPr>
            <a:r>
              <a:rPr lang="en-US" sz="2000" i="1" dirty="0" smtClean="0">
                <a:solidFill>
                  <a:srgbClr val="0000FF"/>
                </a:solidFill>
              </a:rPr>
              <a:t>Low mass</a:t>
            </a:r>
          </a:p>
          <a:p>
            <a:pPr eaLnBrk="1" hangingPunct="1"/>
            <a:r>
              <a:rPr lang="en-US" sz="2000" dirty="0" smtClean="0">
                <a:solidFill>
                  <a:srgbClr val="0000FF"/>
                </a:solidFill>
              </a:rPr>
              <a:t>M&gt;0.4GeV/c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: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some calculations OK</a:t>
            </a:r>
          </a:p>
          <a:p>
            <a:pPr eaLnBrk="1" hangingPunct="1"/>
            <a:r>
              <a:rPr lang="en-US" sz="2000" dirty="0" smtClean="0">
                <a:solidFill>
                  <a:srgbClr val="0000FF"/>
                </a:solidFill>
              </a:rPr>
              <a:t>M&lt;0.4GeV/c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>
                <a:solidFill>
                  <a:srgbClr val="0000FF"/>
                </a:solidFill>
              </a:rPr>
              <a:t>: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not reproduced</a:t>
            </a:r>
          </a:p>
          <a:p>
            <a:pPr eaLnBrk="1" hangingPunct="1">
              <a:buFontTx/>
              <a:buNone/>
            </a:pPr>
            <a:r>
              <a:rPr lang="en-US" sz="2000" i="1" dirty="0" smtClean="0"/>
              <a:t>Intermediate mass</a:t>
            </a:r>
          </a:p>
          <a:p>
            <a:pPr eaLnBrk="1" hangingPunct="1"/>
            <a:r>
              <a:rPr lang="en-US" sz="2000" dirty="0" smtClean="0"/>
              <a:t>Random charm + thermal </a:t>
            </a:r>
            <a:r>
              <a:rPr lang="en-US" sz="2000" dirty="0" err="1" smtClean="0"/>
              <a:t>partonic</a:t>
            </a:r>
            <a:r>
              <a:rPr lang="en-US" sz="2000" dirty="0" smtClean="0"/>
              <a:t> may work </a:t>
            </a:r>
          </a:p>
        </p:txBody>
      </p:sp>
      <p:pic>
        <p:nvPicPr>
          <p:cNvPr id="16388" name="Picture 4" descr="theories_ma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7617" r="7545"/>
          <a:stretch>
            <a:fillRect/>
          </a:stretch>
        </p:blipFill>
        <p:spPr>
          <a:xfrm>
            <a:off x="14288" y="885825"/>
            <a:ext cx="4610100" cy="4467225"/>
          </a:xfrm>
          <a:noFill/>
        </p:spPr>
      </p:pic>
      <p:pic>
        <p:nvPicPr>
          <p:cNvPr id="46085" name="Picture 5" descr="theories_mass2"/>
          <p:cNvPicPr>
            <a:picLocks noChangeAspect="1" noChangeArrowheads="1"/>
          </p:cNvPicPr>
          <p:nvPr/>
        </p:nvPicPr>
        <p:blipFill>
          <a:blip r:embed="rId4"/>
          <a:srcRect t="2623" r="8072"/>
          <a:stretch>
            <a:fillRect/>
          </a:stretch>
        </p:blipFill>
        <p:spPr bwMode="auto">
          <a:xfrm>
            <a:off x="0" y="663575"/>
            <a:ext cx="4646613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800" y="38100"/>
            <a:ext cx="2574925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 sz="1400">
                <a:latin typeface="Comic Sans MS" pitchFamily="66" charset="0"/>
                <a:cs typeface="Arial" charset="0"/>
              </a:rPr>
              <a:t>R.Rapp + H.vanHees</a:t>
            </a:r>
          </a:p>
          <a:p>
            <a:r>
              <a:rPr lang="en-US" sz="1400">
                <a:latin typeface="Comic Sans MS" pitchFamily="66" charset="0"/>
                <a:cs typeface="Arial" charset="0"/>
              </a:rPr>
              <a:t>K.Dusling + I.Zahed</a:t>
            </a:r>
          </a:p>
          <a:p>
            <a:r>
              <a:rPr lang="en-US" sz="1400">
                <a:latin typeface="Comic Sans MS" pitchFamily="66" charset="0"/>
                <a:cs typeface="Arial" charset="0"/>
              </a:rPr>
              <a:t>E.Bratkovskaja + W.Cassing</a:t>
            </a:r>
          </a:p>
        </p:txBody>
      </p:sp>
      <p:pic>
        <p:nvPicPr>
          <p:cNvPr id="16391" name="Picture 7" descr="feynman-rh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25" y="5359400"/>
            <a:ext cx="3041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51600" y="5311775"/>
            <a:ext cx="2349500" cy="1285875"/>
            <a:chOff x="3592" y="376"/>
            <a:chExt cx="1480" cy="810"/>
          </a:xfrm>
        </p:grpSpPr>
        <p:sp>
          <p:nvSpPr>
            <p:cNvPr id="16405" name="Rectangle 44"/>
            <p:cNvSpPr>
              <a:spLocks noChangeArrowheads="1"/>
            </p:cNvSpPr>
            <p:nvPr/>
          </p:nvSpPr>
          <p:spPr bwMode="auto">
            <a:xfrm>
              <a:off x="3677" y="391"/>
              <a:ext cx="1308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>
                <a:cs typeface="Times New Roman" pitchFamily="18" charset="0"/>
              </a:endParaRPr>
            </a:p>
          </p:txBody>
        </p:sp>
        <p:pic>
          <p:nvPicPr>
            <p:cNvPr id="16406" name="Picture 4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45" y="667"/>
              <a:ext cx="477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7" name="Text Box 46"/>
            <p:cNvSpPr txBox="1">
              <a:spLocks noChangeArrowheads="1"/>
            </p:cNvSpPr>
            <p:nvPr/>
          </p:nvSpPr>
          <p:spPr bwMode="auto">
            <a:xfrm>
              <a:off x="3592" y="394"/>
              <a:ext cx="95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spcAft>
                  <a:spcPct val="50000"/>
                </a:spcAft>
                <a:buClr>
                  <a:srgbClr val="FFFF66"/>
                </a:buClr>
                <a:buFont typeface="Wingdings 2" pitchFamily="18" charset="2"/>
                <a:buNone/>
              </a:pPr>
              <a:r>
                <a:rPr lang="en-US" sz="1400" b="1">
                  <a:solidFill>
                    <a:schemeClr val="bg2"/>
                  </a:solidFill>
                  <a:cs typeface="Times New Roman" pitchFamily="18" charset="0"/>
                </a:rPr>
                <a:t>Gluon Compton</a:t>
              </a:r>
            </a:p>
          </p:txBody>
        </p:sp>
        <p:sp>
          <p:nvSpPr>
            <p:cNvPr id="16408" name="Text Box 47"/>
            <p:cNvSpPr txBox="1">
              <a:spLocks noChangeArrowheads="1"/>
            </p:cNvSpPr>
            <p:nvPr/>
          </p:nvSpPr>
          <p:spPr bwMode="auto">
            <a:xfrm>
              <a:off x="3899" y="585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rgbClr val="000099"/>
                  </a:solidFill>
                  <a:latin typeface="Comic Sans MS" pitchFamily="66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6409" name="Text Box 48"/>
            <p:cNvSpPr txBox="1">
              <a:spLocks noChangeArrowheads="1"/>
            </p:cNvSpPr>
            <p:nvPr/>
          </p:nvSpPr>
          <p:spPr bwMode="auto">
            <a:xfrm>
              <a:off x="4249" y="459"/>
              <a:ext cx="259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b="1">
                  <a:solidFill>
                    <a:srgbClr val="CC3300"/>
                  </a:solidFill>
                  <a:latin typeface="Symbol" pitchFamily="18" charset="2"/>
                  <a:cs typeface="Times New Roman" pitchFamily="18" charset="0"/>
                </a:rPr>
                <a:t>g</a:t>
              </a:r>
              <a:r>
                <a:rPr lang="en-US" sz="2400" b="1" baseline="30000">
                  <a:solidFill>
                    <a:srgbClr val="CC3300"/>
                  </a:solidFill>
                  <a:latin typeface="Symbol" pitchFamily="18" charset="2"/>
                  <a:cs typeface="Times New Roman" pitchFamily="18" charset="0"/>
                </a:rPr>
                <a:t>*</a:t>
              </a:r>
            </a:p>
          </p:txBody>
        </p:sp>
        <p:sp>
          <p:nvSpPr>
            <p:cNvPr id="16410" name="Text Box 49"/>
            <p:cNvSpPr txBox="1">
              <a:spLocks noChangeArrowheads="1"/>
            </p:cNvSpPr>
            <p:nvPr/>
          </p:nvSpPr>
          <p:spPr bwMode="auto">
            <a:xfrm>
              <a:off x="3903" y="921"/>
              <a:ext cx="201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rgbClr val="33CC33"/>
                  </a:solidFill>
                  <a:latin typeface="Comic Sans MS" pitchFamily="66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16411" name="Text Box 50"/>
            <p:cNvSpPr txBox="1">
              <a:spLocks noChangeArrowheads="1"/>
            </p:cNvSpPr>
            <p:nvPr/>
          </p:nvSpPr>
          <p:spPr bwMode="auto">
            <a:xfrm>
              <a:off x="4526" y="936"/>
              <a:ext cx="199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rgbClr val="000099"/>
                  </a:solidFill>
                  <a:latin typeface="Comic Sans MS" pitchFamily="66" charset="0"/>
                  <a:cs typeface="Times New Roman" pitchFamily="18" charset="0"/>
                </a:rPr>
                <a:t>q</a:t>
              </a:r>
            </a:p>
          </p:txBody>
        </p:sp>
        <p:sp>
          <p:nvSpPr>
            <p:cNvPr id="16412" name="Line 51"/>
            <p:cNvSpPr>
              <a:spLocks noChangeShapeType="1"/>
            </p:cNvSpPr>
            <p:nvPr/>
          </p:nvSpPr>
          <p:spPr bwMode="auto">
            <a:xfrm flipV="1">
              <a:off x="4519" y="511"/>
              <a:ext cx="197" cy="1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52"/>
            <p:cNvSpPr>
              <a:spLocks noChangeShapeType="1"/>
            </p:cNvSpPr>
            <p:nvPr/>
          </p:nvSpPr>
          <p:spPr bwMode="auto">
            <a:xfrm flipV="1">
              <a:off x="4519" y="600"/>
              <a:ext cx="286" cy="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Text Box 53"/>
            <p:cNvSpPr txBox="1">
              <a:spLocks noChangeArrowheads="1"/>
            </p:cNvSpPr>
            <p:nvPr/>
          </p:nvSpPr>
          <p:spPr bwMode="auto">
            <a:xfrm>
              <a:off x="4714" y="376"/>
              <a:ext cx="2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e</a:t>
              </a:r>
              <a:r>
                <a:rPr lang="en-US" sz="2000" b="1" baseline="30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6415" name="Text Box 54"/>
            <p:cNvSpPr txBox="1">
              <a:spLocks noChangeArrowheads="1"/>
            </p:cNvSpPr>
            <p:nvPr/>
          </p:nvSpPr>
          <p:spPr bwMode="auto">
            <a:xfrm>
              <a:off x="4804" y="495"/>
              <a:ext cx="268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e</a:t>
              </a:r>
              <a:r>
                <a:rPr lang="en-US" sz="2000" b="1" baseline="3000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078288" y="5226050"/>
            <a:ext cx="2190750" cy="1631950"/>
            <a:chOff x="3843" y="3042"/>
            <a:chExt cx="1380" cy="1028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843" y="3042"/>
              <a:ext cx="1380" cy="1028"/>
              <a:chOff x="3843" y="3042"/>
              <a:chExt cx="1380" cy="1028"/>
            </a:xfrm>
          </p:grpSpPr>
          <p:pic>
            <p:nvPicPr>
              <p:cNvPr id="16400" name="Picture 22" descr="feynman-rho"/>
              <p:cNvPicPr>
                <a:picLocks noChangeAspect="1" noChangeArrowheads="1"/>
              </p:cNvPicPr>
              <p:nvPr/>
            </p:nvPicPr>
            <p:blipFill>
              <a:blip r:embed="rId5"/>
              <a:srcRect r="76201"/>
              <a:stretch>
                <a:fillRect/>
              </a:stretch>
            </p:blipFill>
            <p:spPr bwMode="auto">
              <a:xfrm>
                <a:off x="3844" y="3109"/>
                <a:ext cx="456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1" name="Picture 23" descr="feynman-rho"/>
              <p:cNvPicPr>
                <a:picLocks noChangeAspect="1" noChangeArrowheads="1"/>
              </p:cNvPicPr>
              <p:nvPr/>
            </p:nvPicPr>
            <p:blipFill>
              <a:blip r:embed="rId5"/>
              <a:srcRect l="51617"/>
              <a:stretch>
                <a:fillRect/>
              </a:stretch>
            </p:blipFill>
            <p:spPr bwMode="auto">
              <a:xfrm>
                <a:off x="4296" y="3042"/>
                <a:ext cx="927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402" name="Picture 24" descr="feynman-rho"/>
              <p:cNvPicPr>
                <a:picLocks noChangeAspect="1" noChangeArrowheads="1"/>
              </p:cNvPicPr>
              <p:nvPr/>
            </p:nvPicPr>
            <p:blipFill>
              <a:blip r:embed="rId5"/>
              <a:srcRect t="57018" r="76201"/>
              <a:stretch>
                <a:fillRect/>
              </a:stretch>
            </p:blipFill>
            <p:spPr bwMode="auto">
              <a:xfrm>
                <a:off x="3843" y="3546"/>
                <a:ext cx="456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3" name="Text Box 25"/>
              <p:cNvSpPr txBox="1">
                <a:spLocks noChangeArrowheads="1"/>
              </p:cNvSpPr>
              <p:nvPr/>
            </p:nvSpPr>
            <p:spPr bwMode="auto">
              <a:xfrm>
                <a:off x="3893" y="3063"/>
                <a:ext cx="191" cy="23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mic Sans MS" pitchFamily="66" charset="0"/>
                    <a:cs typeface="Arial" charset="0"/>
                  </a:rPr>
                  <a:t>q</a:t>
                </a:r>
              </a:p>
            </p:txBody>
          </p:sp>
          <p:sp>
            <p:nvSpPr>
              <p:cNvPr id="16404" name="Text Box 26"/>
              <p:cNvSpPr txBox="1">
                <a:spLocks noChangeArrowheads="1"/>
              </p:cNvSpPr>
              <p:nvPr/>
            </p:nvSpPr>
            <p:spPr bwMode="auto">
              <a:xfrm>
                <a:off x="3957" y="3839"/>
                <a:ext cx="191" cy="23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mic Sans MS" pitchFamily="66" charset="0"/>
                    <a:cs typeface="Arial" charset="0"/>
                  </a:rPr>
                  <a:t>q</a:t>
                </a:r>
              </a:p>
            </p:txBody>
          </p:sp>
        </p:grpSp>
        <p:sp>
          <p:nvSpPr>
            <p:cNvPr id="16399" name="Line 27"/>
            <p:cNvSpPr>
              <a:spLocks noChangeShapeType="1"/>
            </p:cNvSpPr>
            <p:nvPr/>
          </p:nvSpPr>
          <p:spPr bwMode="auto">
            <a:xfrm>
              <a:off x="4016" y="3910"/>
              <a:ext cx="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963613" y="5326063"/>
            <a:ext cx="1463675" cy="3667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HADRONIC</a:t>
            </a:r>
          </a:p>
        </p:txBody>
      </p:sp>
      <p:sp>
        <p:nvSpPr>
          <p:cNvPr id="16395" name="Text Box 29"/>
          <p:cNvSpPr txBox="1">
            <a:spLocks noChangeArrowheads="1"/>
          </p:cNvSpPr>
          <p:nvPr/>
        </p:nvSpPr>
        <p:spPr bwMode="auto">
          <a:xfrm>
            <a:off x="5945188" y="4718050"/>
            <a:ext cx="1397000" cy="3667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Comic Sans MS" pitchFamily="66" charset="0"/>
                <a:cs typeface="Arial" charset="0"/>
              </a:rPr>
              <a:t>PARTONIC</a:t>
            </a:r>
          </a:p>
        </p:txBody>
      </p:sp>
      <p:sp>
        <p:nvSpPr>
          <p:cNvPr id="16396" name="Text Box 30"/>
          <p:cNvSpPr txBox="1">
            <a:spLocks noChangeArrowheads="1"/>
          </p:cNvSpPr>
          <p:nvPr/>
        </p:nvSpPr>
        <p:spPr bwMode="auto">
          <a:xfrm>
            <a:off x="1117600" y="6361113"/>
            <a:ext cx="1803400" cy="3667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  <a:cs typeface="Arial" charset="0"/>
              </a:rPr>
              <a:t>p</a:t>
            </a:r>
            <a:r>
              <a:rPr lang="en-US">
                <a:latin typeface="Comic Sans MS" pitchFamily="66" charset="0"/>
                <a:cs typeface="Arial" charset="0"/>
              </a:rPr>
              <a:t>-</a:t>
            </a:r>
            <a:r>
              <a:rPr lang="en-US">
                <a:latin typeface="Symbol" pitchFamily="18" charset="2"/>
                <a:cs typeface="Arial" charset="0"/>
              </a:rPr>
              <a:t>p</a:t>
            </a:r>
            <a:r>
              <a:rPr lang="en-US">
                <a:latin typeface="Comic Sans MS" pitchFamily="66" charset="0"/>
                <a:cs typeface="Arial" charset="0"/>
              </a:rPr>
              <a:t> annihilation</a:t>
            </a:r>
          </a:p>
        </p:txBody>
      </p:sp>
      <p:sp>
        <p:nvSpPr>
          <p:cNvPr id="16397" name="Text Box 31"/>
          <p:cNvSpPr txBox="1">
            <a:spLocks noChangeArrowheads="1"/>
          </p:cNvSpPr>
          <p:nvPr/>
        </p:nvSpPr>
        <p:spPr bwMode="auto">
          <a:xfrm>
            <a:off x="5005388" y="6542088"/>
            <a:ext cx="1790700" cy="3667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  <a:cs typeface="Arial" charset="0"/>
              </a:rPr>
              <a:t>q-q annihilation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6/13/2008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EE468-FA8A-4F3D-82C2-D93A6F1BE51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K.Okada HP08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 II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525" y="5629275"/>
            <a:ext cx="91344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2000" b="1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p+p: follows the cocktail for all the mass bins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Au+Au: significantly deviate at low p</a:t>
            </a:r>
            <a:r>
              <a:rPr lang="en-US" sz="2000" b="1" baseline="-25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T</a:t>
            </a:r>
            <a:r>
              <a:rPr lang="en-US" sz="2000" b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pic>
        <p:nvPicPr>
          <p:cNvPr id="18436" name="Picture 4" descr="invpt_pp_auau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5863" y="1066800"/>
            <a:ext cx="6770687" cy="4525963"/>
          </a:xfr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47825" y="765175"/>
            <a:ext cx="6111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p+p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810125" y="785813"/>
            <a:ext cx="9794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Au+Au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6362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Understanding the </a:t>
            </a:r>
            <a:r>
              <a:rPr lang="en-US" sz="4000" dirty="0" err="1" smtClean="0"/>
              <a:t>p</a:t>
            </a:r>
            <a:r>
              <a:rPr lang="en-US" sz="4000" baseline="-25000" dirty="0" err="1" smtClean="0"/>
              <a:t>T</a:t>
            </a:r>
            <a:r>
              <a:rPr lang="en-US" sz="4000" dirty="0" smtClean="0"/>
              <a:t> dependence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0"/>
            <a:ext cx="4191000" cy="452596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400" b="1" dirty="0" smtClean="0"/>
              <a:t>Comparison with cocktail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b="1" dirty="0" smtClean="0"/>
              <a:t>Single exponential fit: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b="1" dirty="0" smtClean="0"/>
              <a:t>Low-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T</a:t>
            </a:r>
            <a:r>
              <a:rPr lang="en-US" sz="2000" b="1" dirty="0" smtClean="0"/>
              <a:t>: 0&lt;</a:t>
            </a:r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T</a:t>
            </a:r>
            <a:r>
              <a:rPr lang="en-US" sz="2000" b="1" dirty="0" smtClean="0"/>
              <a:t>&lt;1 </a:t>
            </a:r>
            <a:r>
              <a:rPr lang="en-US" sz="2000" b="1" dirty="0" err="1" smtClean="0"/>
              <a:t>GeV</a:t>
            </a:r>
            <a:endParaRPr lang="en-US" sz="2000" b="1" dirty="0" smtClean="0"/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b="1" dirty="0" smtClean="0"/>
              <a:t>intermediate-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T</a:t>
            </a:r>
            <a:r>
              <a:rPr lang="en-US" sz="2000" b="1" dirty="0" smtClean="0"/>
              <a:t>: 1&lt;</a:t>
            </a:r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T</a:t>
            </a:r>
            <a:r>
              <a:rPr lang="en-US" sz="2000" b="1" dirty="0" smtClean="0"/>
              <a:t>&lt;2 </a:t>
            </a:r>
            <a:r>
              <a:rPr lang="en-US" sz="2000" b="1" dirty="0" err="1" smtClean="0"/>
              <a:t>GeV</a:t>
            </a:r>
            <a:endParaRPr lang="en-US" sz="2000" b="1" dirty="0" smtClean="0"/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b="1" dirty="0" smtClean="0">
                <a:sym typeface="Wingdings" pitchFamily="2" charset="2"/>
              </a:rPr>
              <a:t>2-components fits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b="1" dirty="0" smtClean="0">
                <a:sym typeface="Wingdings" pitchFamily="2" charset="2"/>
              </a:rPr>
              <a:t>2exponentials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b="1" dirty="0" err="1" smtClean="0">
                <a:sym typeface="Wingdings" pitchFamily="2" charset="2"/>
              </a:rPr>
              <a:t>m</a:t>
            </a:r>
            <a:r>
              <a:rPr lang="en-US" sz="2000" b="1" baseline="-25000" dirty="0" err="1" smtClean="0">
                <a:sym typeface="Wingdings" pitchFamily="2" charset="2"/>
              </a:rPr>
              <a:t>T</a:t>
            </a:r>
            <a:r>
              <a:rPr lang="en-US" sz="2000" b="1" dirty="0" smtClean="0">
                <a:sym typeface="Wingdings" pitchFamily="2" charset="2"/>
              </a:rPr>
              <a:t>-scaling of </a:t>
            </a:r>
            <a:r>
              <a:rPr lang="en-US" sz="2000" b="1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sz="2000" b="1" baseline="30000" dirty="0" smtClean="0">
                <a:sym typeface="Wingdings" pitchFamily="2" charset="2"/>
              </a:rPr>
              <a:t>0</a:t>
            </a:r>
            <a:r>
              <a:rPr lang="en-US" sz="2000" b="1" dirty="0" smtClean="0">
                <a:sym typeface="Wingdings" pitchFamily="2" charset="2"/>
              </a:rPr>
              <a:t> + exponential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Low </a:t>
            </a:r>
            <a:r>
              <a:rPr lang="en-US" sz="2400" b="1" dirty="0" err="1" smtClean="0">
                <a:solidFill>
                  <a:srgbClr val="0000FF"/>
                </a:solidFill>
              </a:rPr>
              <a:t>p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2400" b="1" dirty="0" smtClean="0"/>
              <a:t>: 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b="1" dirty="0" smtClean="0"/>
              <a:t>inverse slope of </a:t>
            </a:r>
            <a:br>
              <a:rPr lang="en-US" sz="2000" b="1" dirty="0" smtClean="0"/>
            </a:br>
            <a:r>
              <a:rPr lang="en-US" sz="2000" b="1" dirty="0" smtClean="0"/>
              <a:t>~ 120MeV 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b="1" dirty="0" smtClean="0"/>
              <a:t>accounts for most of the yield </a:t>
            </a:r>
            <a:endParaRPr lang="en-US" sz="2000" b="1" dirty="0" smtClean="0">
              <a:sym typeface="Wingdings" pitchFamily="2" charset="2"/>
            </a:endParaRPr>
          </a:p>
        </p:txBody>
      </p:sp>
      <p:pic>
        <p:nvPicPr>
          <p:cNvPr id="19460" name="Picture 4" descr="invmt_auau_cockta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8900" y="1143000"/>
            <a:ext cx="4891088" cy="5199063"/>
          </a:xfrm>
          <a:noFill/>
        </p:spPr>
      </p:pic>
      <p:pic>
        <p:nvPicPr>
          <p:cNvPr id="29701" name="Picture 5" descr="invmt_auau_loc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8" y="1141413"/>
            <a:ext cx="4891087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invmt_auau_glob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00" y="1154113"/>
            <a:ext cx="489108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invmt_auau_hgfi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1155700"/>
            <a:ext cx="4891088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6/13/2008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EE468-FA8A-4F3D-82C2-D93A6F1BE51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K.Okada HP08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Yields and Slopes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28575" y="4130675"/>
            <a:ext cx="8983663" cy="2574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Intermediate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p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: inverse slope increase with mass, consistent with radial flow.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Low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p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: </a:t>
            </a: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inverse slope of only ~ 120MeV!!! </a:t>
            </a: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accounts for most of the yield!!!</a:t>
            </a: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•"/>
            </a:pPr>
            <a:r>
              <a:rPr lang="en-US" sz="2400" b="1" dirty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Cold and Bright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93725" y="795338"/>
            <a:ext cx="1158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Monotype Sorts"/>
              <a:buNone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SLOPES</a:t>
            </a:r>
          </a:p>
        </p:txBody>
      </p:sp>
      <p:pic>
        <p:nvPicPr>
          <p:cNvPr id="20485" name="Picture 5" descr="slo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155700"/>
            <a:ext cx="44450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slopes_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3" y="1157288"/>
            <a:ext cx="443388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35500" y="795338"/>
            <a:ext cx="4470400" cy="3311525"/>
            <a:chOff x="2920" y="501"/>
            <a:chExt cx="2816" cy="2086"/>
          </a:xfrm>
        </p:grpSpPr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3246" y="501"/>
              <a:ext cx="713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Monotype Sorts"/>
                <a:buNone/>
              </a:pPr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YIELDS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20" y="706"/>
              <a:ext cx="2816" cy="1881"/>
              <a:chOff x="2920" y="658"/>
              <a:chExt cx="2816" cy="1881"/>
            </a:xfrm>
          </p:grpSpPr>
          <p:pic>
            <p:nvPicPr>
              <p:cNvPr id="20490" name="Picture 10" descr="yield_m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920" y="658"/>
                <a:ext cx="2816" cy="1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1" name="Text Box 11"/>
              <p:cNvSpPr txBox="1">
                <a:spLocks noChangeArrowheads="1"/>
              </p:cNvSpPr>
              <p:nvPr/>
            </p:nvSpPr>
            <p:spPr bwMode="auto">
              <a:xfrm>
                <a:off x="3545" y="2067"/>
                <a:ext cx="1457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Comic Sans MS" pitchFamily="66" charset="0"/>
                    <a:cs typeface="Arial" charset="0"/>
                  </a:rPr>
                  <a:t>Total yield (DATA)</a:t>
                </a:r>
              </a:p>
            </p:txBody>
          </p:sp>
          <p:sp>
            <p:nvSpPr>
              <p:cNvPr id="20492" name="Rectangle 12"/>
              <p:cNvSpPr>
                <a:spLocks noChangeArrowheads="1"/>
              </p:cNvSpPr>
              <p:nvPr/>
            </p:nvSpPr>
            <p:spPr bwMode="auto">
              <a:xfrm>
                <a:off x="4342" y="874"/>
                <a:ext cx="106" cy="9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3" name="Oval 13"/>
              <p:cNvSpPr>
                <a:spLocks noChangeArrowheads="1"/>
              </p:cNvSpPr>
              <p:nvPr/>
            </p:nvSpPr>
            <p:spPr bwMode="auto">
              <a:xfrm>
                <a:off x="3506" y="213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4" name="Rectangle 14"/>
              <p:cNvSpPr>
                <a:spLocks noChangeArrowheads="1"/>
              </p:cNvSpPr>
              <p:nvPr/>
            </p:nvSpPr>
            <p:spPr bwMode="auto">
              <a:xfrm>
                <a:off x="4433" y="889"/>
                <a:ext cx="1001" cy="44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5" name="Text Box 15"/>
              <p:cNvSpPr txBox="1">
                <a:spLocks noChangeArrowheads="1"/>
              </p:cNvSpPr>
              <p:nvPr/>
            </p:nvSpPr>
            <p:spPr bwMode="auto">
              <a:xfrm>
                <a:off x="4420" y="1023"/>
                <a:ext cx="1240" cy="32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pPr marL="168275" indent="-168275"/>
                <a:r>
                  <a:rPr lang="en-US" sz="1400">
                    <a:solidFill>
                      <a:srgbClr val="0000FF"/>
                    </a:solidFill>
                    <a:latin typeface="Comic Sans MS" pitchFamily="66" charset="0"/>
                    <a:cs typeface="Arial" charset="0"/>
                  </a:rPr>
                  <a:t>2expo fit</a:t>
                </a:r>
              </a:p>
              <a:p>
                <a:pPr marL="168275" indent="-168275"/>
                <a:r>
                  <a:rPr lang="en-US" sz="1400">
                    <a:solidFill>
                      <a:srgbClr val="FF0000"/>
                    </a:solidFill>
                    <a:latin typeface="Comic Sans MS" pitchFamily="66" charset="0"/>
                    <a:cs typeface="Arial" charset="0"/>
                  </a:rPr>
                  <a:t>m</a:t>
                </a:r>
                <a:r>
                  <a:rPr lang="en-US" sz="1400" baseline="-25000">
                    <a:solidFill>
                      <a:srgbClr val="FF0000"/>
                    </a:solidFill>
                    <a:latin typeface="Comic Sans MS" pitchFamily="66" charset="0"/>
                    <a:cs typeface="Arial" charset="0"/>
                  </a:rPr>
                  <a:t>T</a:t>
                </a:r>
                <a:r>
                  <a:rPr lang="en-US" sz="1400">
                    <a:solidFill>
                      <a:srgbClr val="FF0000"/>
                    </a:solidFill>
                    <a:latin typeface="Comic Sans MS" pitchFamily="66" charset="0"/>
                    <a:cs typeface="Arial" charset="0"/>
                  </a:rPr>
                  <a:t>-scaling +expo fit</a:t>
                </a:r>
              </a:p>
            </p:txBody>
          </p:sp>
          <p:sp>
            <p:nvSpPr>
              <p:cNvPr id="20496" name="Rectangle 16"/>
              <p:cNvSpPr>
                <a:spLocks noChangeArrowheads="1"/>
              </p:cNvSpPr>
              <p:nvPr/>
            </p:nvSpPr>
            <p:spPr bwMode="auto">
              <a:xfrm>
                <a:off x="4239" y="853"/>
                <a:ext cx="1396" cy="49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7" name="Text Box 17"/>
              <p:cNvSpPr txBox="1">
                <a:spLocks noChangeArrowheads="1"/>
              </p:cNvSpPr>
              <p:nvPr/>
            </p:nvSpPr>
            <p:spPr bwMode="auto">
              <a:xfrm>
                <a:off x="4219" y="878"/>
                <a:ext cx="1457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Comic Sans MS" pitchFamily="66" charset="0"/>
                    <a:cs typeface="Arial" charset="0"/>
                  </a:rPr>
                  <a:t>Low-p</a:t>
                </a:r>
                <a:r>
                  <a:rPr lang="en-US" sz="1400" baseline="-25000">
                    <a:latin typeface="Comic Sans MS" pitchFamily="66" charset="0"/>
                    <a:cs typeface="Arial" charset="0"/>
                  </a:rPr>
                  <a:t>T</a:t>
                </a:r>
                <a:r>
                  <a:rPr lang="en-US" sz="1400">
                    <a:latin typeface="Comic Sans MS" pitchFamily="66" charset="0"/>
                    <a:cs typeface="Arial" charset="0"/>
                  </a:rPr>
                  <a:t> yield </a:t>
                </a:r>
              </a:p>
            </p:txBody>
          </p:sp>
        </p:grp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2285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Measurement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322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Background subtraction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828800"/>
            <a:ext cx="11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ym typeface="Symbol"/>
              </a:rPr>
              <a:t></a:t>
            </a:r>
            <a:r>
              <a:rPr lang="en-US" sz="2400" b="1" baseline="30000" dirty="0" smtClean="0">
                <a:sym typeface="Symbol"/>
              </a:rPr>
              <a:t>0</a:t>
            </a:r>
            <a:r>
              <a:rPr lang="en-US" sz="2400" b="1" dirty="0" smtClean="0"/>
              <a:t> to 2</a:t>
            </a:r>
            <a:r>
              <a:rPr lang="en-US" sz="2400" b="1" dirty="0" smtClean="0">
                <a:sym typeface="Symbol"/>
              </a:rPr>
              <a:t>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171890"/>
            <a:ext cx="411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Thanks to the fine granularity!</a:t>
            </a:r>
            <a:endParaRPr lang="en-US" sz="2400" b="1" dirty="0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533400" y="2362200"/>
            <a:ext cx="3663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>
                <a:sym typeface="Symbol" pitchFamily="18" charset="2"/>
              </a:rPr>
              <a:t></a:t>
            </a:r>
            <a:r>
              <a:rPr lang="en-US" altLang="ja-JP" sz="2400" b="1" baseline="30000" dirty="0">
                <a:sym typeface="Symbol" pitchFamily="18" charset="2"/>
              </a:rPr>
              <a:t>0</a:t>
            </a:r>
            <a:r>
              <a:rPr lang="en-US" altLang="ja-JP" sz="2400" b="1" dirty="0"/>
              <a:t> 2gamma distance</a:t>
            </a:r>
          </a:p>
          <a:p>
            <a:r>
              <a:rPr lang="en-US" altLang="ja-JP" sz="2400" b="1" dirty="0"/>
              <a:t>         &gt; 28 tower / E</a:t>
            </a:r>
            <a:r>
              <a:rPr lang="en-US" altLang="ja-JP" sz="2400" b="1" dirty="0">
                <a:sym typeface="Symbol" pitchFamily="18" charset="2"/>
              </a:rPr>
              <a:t></a:t>
            </a:r>
            <a:r>
              <a:rPr lang="en-US" altLang="ja-JP" sz="2400" b="1" baseline="30000" dirty="0">
                <a:sym typeface="Symbol" pitchFamily="18" charset="2"/>
              </a:rPr>
              <a:t>0</a:t>
            </a:r>
            <a:r>
              <a:rPr lang="en-US" altLang="ja-JP" sz="2400" b="1" dirty="0"/>
              <a:t> [</a:t>
            </a:r>
            <a:r>
              <a:rPr lang="en-US" altLang="ja-JP" sz="2400" b="1" dirty="0" err="1"/>
              <a:t>GeV</a:t>
            </a:r>
            <a:r>
              <a:rPr lang="en-US" altLang="ja-JP" sz="2400" b="1" dirty="0"/>
              <a:t>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76800" y="838200"/>
            <a:ext cx="21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EMCal</a:t>
            </a:r>
            <a:r>
              <a:rPr lang="en-US" sz="2000" dirty="0" smtClean="0"/>
              <a:t> hit example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06862" y="1219200"/>
            <a:ext cx="4203737" cy="3276600"/>
            <a:chOff x="4406863" y="1219200"/>
            <a:chExt cx="2600692" cy="1707041"/>
          </a:xfrm>
        </p:grpSpPr>
        <p:pic>
          <p:nvPicPr>
            <p:cNvPr id="41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219200"/>
              <a:ext cx="2123440" cy="1440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4" name="Straight Connector 33"/>
            <p:cNvCxnSpPr/>
            <p:nvPr/>
          </p:nvCxnSpPr>
          <p:spPr>
            <a:xfrm rot="10800000" flipV="1">
              <a:off x="5285792" y="2057399"/>
              <a:ext cx="276808" cy="49764"/>
            </a:xfrm>
            <a:prstGeom prst="line">
              <a:avLst/>
            </a:prstGeom>
            <a:ln w="5080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5334000" y="2362200"/>
              <a:ext cx="558282" cy="105747"/>
            </a:xfrm>
            <a:prstGeom prst="line">
              <a:avLst/>
            </a:prstGeom>
            <a:ln w="50800">
              <a:solidFill>
                <a:srgbClr val="FF00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20829318">
              <a:off x="4406863" y="1676400"/>
              <a:ext cx="128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dirty="0" smtClean="0">
                  <a:sym typeface="Symbol"/>
                </a:rPr>
                <a:t></a:t>
              </a:r>
              <a:r>
                <a:rPr lang="en-US" baseline="30000" dirty="0" smtClean="0">
                  <a:sym typeface="Symbol"/>
                </a:rPr>
                <a:t>0</a:t>
              </a:r>
              <a:r>
                <a:rPr lang="en-US" dirty="0" smtClean="0"/>
                <a:t>=10GeV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 rot="20874126">
              <a:off x="5015503" y="2556909"/>
              <a:ext cx="1127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dirty="0" smtClean="0">
                  <a:sym typeface="Symbol"/>
                </a:rPr>
                <a:t></a:t>
              </a:r>
              <a:r>
                <a:rPr lang="en-US" baseline="30000" dirty="0" smtClean="0">
                  <a:sym typeface="Symbol"/>
                </a:rPr>
                <a:t>0</a:t>
              </a:r>
              <a:r>
                <a:rPr lang="en-US" dirty="0" smtClean="0"/>
                <a:t>=5GeV</a:t>
              </a:r>
              <a:endParaRPr lang="en-US" dirty="0"/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 rot="1724784">
              <a:off x="4574072" y="2196874"/>
              <a:ext cx="7649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/>
                <a:t>#</a:t>
              </a:r>
              <a:r>
                <a:rPr lang="en-US" altLang="ja-JP" sz="1600" dirty="0" err="1"/>
                <a:t>cell_y</a:t>
              </a:r>
              <a:endParaRPr lang="en-US" altLang="ja-JP" sz="1600" dirty="0"/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 rot="20801466">
              <a:off x="6253823" y="2272533"/>
              <a:ext cx="7537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/>
                <a:t>#</a:t>
              </a:r>
              <a:r>
                <a:rPr lang="en-US" altLang="ja-JP" sz="1600" dirty="0" err="1"/>
                <a:t>cell_z</a:t>
              </a:r>
              <a:endParaRPr lang="en-US" altLang="ja-JP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t_au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563" y="1114425"/>
            <a:ext cx="4808537" cy="5421313"/>
          </a:xfr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Theory Comparison II</a:t>
            </a:r>
          </a:p>
        </p:txBody>
      </p:sp>
      <p:pic>
        <p:nvPicPr>
          <p:cNvPr id="48132" name="Picture 4" descr="rapp_p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" y="1114425"/>
            <a:ext cx="48260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dusling_p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" y="1114425"/>
            <a:ext cx="48260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bratkovskaja_p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1009650"/>
            <a:ext cx="207803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105400" y="3733800"/>
            <a:ext cx="3771900" cy="11906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Calculations from</a:t>
            </a:r>
          </a:p>
          <a:p>
            <a:r>
              <a:rPr lang="en-US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R.Rapp &amp; H.vanHees</a:t>
            </a:r>
          </a:p>
          <a:p>
            <a:r>
              <a:rPr lang="en-US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K.Dusling &amp; I.Zahed</a:t>
            </a:r>
          </a:p>
          <a:p>
            <a:r>
              <a:rPr lang="en-US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E.Bratovskaja &amp; W.Cassing (in 4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p</a:t>
            </a:r>
            <a:r>
              <a:rPr lang="en-US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)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638800" y="5562600"/>
            <a:ext cx="2667000" cy="641350"/>
          </a:xfrm>
          <a:prstGeom prst="rect">
            <a:avLst/>
          </a:prstGeom>
          <a:solidFill>
            <a:srgbClr val="F2F0AE"/>
          </a:solidFill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The cold component is not yet explained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Dielectons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K.Okada</a:t>
            </a:r>
            <a:r>
              <a:rPr lang="en-US" dirty="0" smtClean="0"/>
              <a:t> HP08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762000"/>
            <a:ext cx="630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are three dimensions ;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ee</a:t>
            </a:r>
            <a:r>
              <a:rPr lang="en-US" sz="2400" dirty="0" smtClean="0"/>
              <a:t>, p</a:t>
            </a:r>
            <a:r>
              <a:rPr lang="en-US" sz="2400" baseline="-25000" dirty="0" smtClean="0"/>
              <a:t>Tee</a:t>
            </a:r>
            <a:r>
              <a:rPr lang="en-US" sz="2400" dirty="0" smtClean="0"/>
              <a:t>, Centrality.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4876800"/>
            <a:ext cx="334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:  The low mass enhancement.</a:t>
            </a:r>
            <a:endParaRPr lang="en-US" sz="2000" dirty="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83820" y="1393966"/>
            <a:ext cx="5631180" cy="3406634"/>
            <a:chOff x="261257" y="1371600"/>
            <a:chExt cx="8044543" cy="4866620"/>
          </a:xfrm>
        </p:grpSpPr>
        <p:grpSp>
          <p:nvGrpSpPr>
            <p:cNvPr id="10" name="Group 9"/>
            <p:cNvGrpSpPr/>
            <p:nvPr/>
          </p:nvGrpSpPr>
          <p:grpSpPr>
            <a:xfrm>
              <a:off x="261257" y="1371600"/>
              <a:ext cx="8044543" cy="4866620"/>
              <a:chOff x="261257" y="1371600"/>
              <a:chExt cx="8044543" cy="4866620"/>
            </a:xfrm>
            <a:noFill/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2133600" y="5486400"/>
                <a:ext cx="5181600" cy="76200"/>
              </a:xfrm>
              <a:prstGeom prst="straightConnector1">
                <a:avLst/>
              </a:prstGeom>
              <a:grpFill/>
              <a:ln w="635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342900" y="3695700"/>
                <a:ext cx="3581400" cy="1588"/>
              </a:xfrm>
              <a:prstGeom prst="straightConnector1">
                <a:avLst/>
              </a:prstGeom>
              <a:grpFill/>
              <a:ln w="635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5400000" flipH="1" flipV="1">
                <a:off x="1295400" y="2438400"/>
                <a:ext cx="3886200" cy="2209800"/>
              </a:xfrm>
              <a:prstGeom prst="straightConnector1">
                <a:avLst/>
              </a:prstGeom>
              <a:grpFill/>
              <a:ln w="635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13"/>
              <p:cNvSpPr/>
              <p:nvPr/>
            </p:nvSpPr>
            <p:spPr>
              <a:xfrm>
                <a:off x="2112135" y="3374265"/>
                <a:ext cx="3966693" cy="2150772"/>
              </a:xfrm>
              <a:custGeom>
                <a:avLst/>
                <a:gdLst>
                  <a:gd name="connsiteX0" fmla="*/ 0 w 3966693"/>
                  <a:gd name="connsiteY0" fmla="*/ 0 h 2150772"/>
                  <a:gd name="connsiteX1" fmla="*/ 309093 w 3966693"/>
                  <a:gd name="connsiteY1" fmla="*/ 875763 h 2150772"/>
                  <a:gd name="connsiteX2" fmla="*/ 1004552 w 3966693"/>
                  <a:gd name="connsiteY2" fmla="*/ 1171977 h 2150772"/>
                  <a:gd name="connsiteX3" fmla="*/ 1120462 w 3966693"/>
                  <a:gd name="connsiteY3" fmla="*/ 1107583 h 2150772"/>
                  <a:gd name="connsiteX4" fmla="*/ 1210614 w 3966693"/>
                  <a:gd name="connsiteY4" fmla="*/ 1236372 h 2150772"/>
                  <a:gd name="connsiteX5" fmla="*/ 1468192 w 3966693"/>
                  <a:gd name="connsiteY5" fmla="*/ 1043189 h 2150772"/>
                  <a:gd name="connsiteX6" fmla="*/ 1468192 w 3966693"/>
                  <a:gd name="connsiteY6" fmla="*/ 1378039 h 2150772"/>
                  <a:gd name="connsiteX7" fmla="*/ 3593206 w 3966693"/>
                  <a:gd name="connsiteY7" fmla="*/ 2060620 h 2150772"/>
                  <a:gd name="connsiteX8" fmla="*/ 3812147 w 3966693"/>
                  <a:gd name="connsiteY8" fmla="*/ 1931831 h 2150772"/>
                  <a:gd name="connsiteX9" fmla="*/ 3966693 w 3966693"/>
                  <a:gd name="connsiteY9" fmla="*/ 2150772 h 2150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66693" h="2150772">
                    <a:moveTo>
                      <a:pt x="0" y="0"/>
                    </a:moveTo>
                    <a:lnTo>
                      <a:pt x="309093" y="875763"/>
                    </a:lnTo>
                    <a:lnTo>
                      <a:pt x="1004552" y="1171977"/>
                    </a:lnTo>
                    <a:lnTo>
                      <a:pt x="1120462" y="1107583"/>
                    </a:lnTo>
                    <a:lnTo>
                      <a:pt x="1210614" y="1236372"/>
                    </a:lnTo>
                    <a:lnTo>
                      <a:pt x="1468192" y="1043189"/>
                    </a:lnTo>
                    <a:lnTo>
                      <a:pt x="1468192" y="1378039"/>
                    </a:lnTo>
                    <a:lnTo>
                      <a:pt x="3593206" y="2060620"/>
                    </a:lnTo>
                    <a:lnTo>
                      <a:pt x="3812147" y="1931831"/>
                    </a:lnTo>
                    <a:lnTo>
                      <a:pt x="3966693" y="2150772"/>
                    </a:lnTo>
                  </a:path>
                </a:pathLst>
              </a:custGeom>
              <a:grpFill/>
              <a:ln w="38100">
                <a:solidFill>
                  <a:srgbClr val="180D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768958" y="2859110"/>
                <a:ext cx="2575774" cy="1545465"/>
              </a:xfrm>
              <a:custGeom>
                <a:avLst/>
                <a:gdLst>
                  <a:gd name="connsiteX0" fmla="*/ 0 w 2575774"/>
                  <a:gd name="connsiteY0" fmla="*/ 0 h 1545465"/>
                  <a:gd name="connsiteX1" fmla="*/ 244698 w 2575774"/>
                  <a:gd name="connsiteY1" fmla="*/ 785611 h 1545465"/>
                  <a:gd name="connsiteX2" fmla="*/ 1017431 w 2575774"/>
                  <a:gd name="connsiteY2" fmla="*/ 1107583 h 1545465"/>
                  <a:gd name="connsiteX3" fmla="*/ 1133341 w 2575774"/>
                  <a:gd name="connsiteY3" fmla="*/ 1043189 h 1545465"/>
                  <a:gd name="connsiteX4" fmla="*/ 1262129 w 2575774"/>
                  <a:gd name="connsiteY4" fmla="*/ 1107583 h 1545465"/>
                  <a:gd name="connsiteX5" fmla="*/ 1378039 w 2575774"/>
                  <a:gd name="connsiteY5" fmla="*/ 1030310 h 1545465"/>
                  <a:gd name="connsiteX6" fmla="*/ 1481070 w 2575774"/>
                  <a:gd name="connsiteY6" fmla="*/ 1197735 h 1545465"/>
                  <a:gd name="connsiteX7" fmla="*/ 2575774 w 2575774"/>
                  <a:gd name="connsiteY7" fmla="*/ 1545465 h 154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5774" h="1545465">
                    <a:moveTo>
                      <a:pt x="0" y="0"/>
                    </a:moveTo>
                    <a:lnTo>
                      <a:pt x="244698" y="785611"/>
                    </a:lnTo>
                    <a:lnTo>
                      <a:pt x="1017431" y="1107583"/>
                    </a:lnTo>
                    <a:lnTo>
                      <a:pt x="1133341" y="1043189"/>
                    </a:lnTo>
                    <a:cubicBezTo>
                      <a:pt x="1253003" y="1109668"/>
                      <a:pt x="1205052" y="1107583"/>
                      <a:pt x="1262129" y="1107583"/>
                    </a:cubicBezTo>
                    <a:lnTo>
                      <a:pt x="1378039" y="1030310"/>
                    </a:lnTo>
                    <a:lnTo>
                      <a:pt x="1481070" y="1197735"/>
                    </a:lnTo>
                    <a:lnTo>
                      <a:pt x="2575774" y="1545465"/>
                    </a:lnTo>
                  </a:path>
                </a:pathLst>
              </a:custGeom>
              <a:grpFill/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259132" y="4365938"/>
                <a:ext cx="167426" cy="90152"/>
              </a:xfrm>
              <a:custGeom>
                <a:avLst/>
                <a:gdLst>
                  <a:gd name="connsiteX0" fmla="*/ 0 w 167426"/>
                  <a:gd name="connsiteY0" fmla="*/ 90152 h 90152"/>
                  <a:gd name="connsiteX1" fmla="*/ 141668 w 167426"/>
                  <a:gd name="connsiteY1" fmla="*/ 0 h 90152"/>
                  <a:gd name="connsiteX2" fmla="*/ 167426 w 167426"/>
                  <a:gd name="connsiteY2" fmla="*/ 77273 h 9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426" h="90152">
                    <a:moveTo>
                      <a:pt x="0" y="90152"/>
                    </a:moveTo>
                    <a:lnTo>
                      <a:pt x="141668" y="0"/>
                    </a:lnTo>
                    <a:lnTo>
                      <a:pt x="167426" y="77273"/>
                    </a:lnTo>
                  </a:path>
                </a:pathLst>
              </a:custGeom>
              <a:grpFill/>
              <a:ln w="25400">
                <a:solidFill>
                  <a:srgbClr val="180D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335628" y="2524259"/>
                <a:ext cx="2034862" cy="850006"/>
              </a:xfrm>
              <a:custGeom>
                <a:avLst/>
                <a:gdLst>
                  <a:gd name="connsiteX0" fmla="*/ 0 w 2034862"/>
                  <a:gd name="connsiteY0" fmla="*/ 0 h 850006"/>
                  <a:gd name="connsiteX1" fmla="*/ 90152 w 2034862"/>
                  <a:gd name="connsiteY1" fmla="*/ 437882 h 850006"/>
                  <a:gd name="connsiteX2" fmla="*/ 991673 w 2034862"/>
                  <a:gd name="connsiteY2" fmla="*/ 682580 h 850006"/>
                  <a:gd name="connsiteX3" fmla="*/ 1159099 w 2034862"/>
                  <a:gd name="connsiteY3" fmla="*/ 656823 h 850006"/>
                  <a:gd name="connsiteX4" fmla="*/ 1210614 w 2034862"/>
                  <a:gd name="connsiteY4" fmla="*/ 695459 h 850006"/>
                  <a:gd name="connsiteX5" fmla="*/ 1339403 w 2034862"/>
                  <a:gd name="connsiteY5" fmla="*/ 605307 h 850006"/>
                  <a:gd name="connsiteX6" fmla="*/ 1403797 w 2034862"/>
                  <a:gd name="connsiteY6" fmla="*/ 708338 h 850006"/>
                  <a:gd name="connsiteX7" fmla="*/ 2034862 w 2034862"/>
                  <a:gd name="connsiteY7" fmla="*/ 850006 h 8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4862" h="850006">
                    <a:moveTo>
                      <a:pt x="0" y="0"/>
                    </a:moveTo>
                    <a:lnTo>
                      <a:pt x="90152" y="437882"/>
                    </a:lnTo>
                    <a:lnTo>
                      <a:pt x="991673" y="682580"/>
                    </a:lnTo>
                    <a:cubicBezTo>
                      <a:pt x="1150455" y="656117"/>
                      <a:pt x="1093994" y="656823"/>
                      <a:pt x="1159099" y="656823"/>
                    </a:cubicBezTo>
                    <a:lnTo>
                      <a:pt x="1210614" y="695459"/>
                    </a:lnTo>
                    <a:lnTo>
                      <a:pt x="1339403" y="605307"/>
                    </a:lnTo>
                    <a:lnTo>
                      <a:pt x="1403797" y="708338"/>
                    </a:lnTo>
                    <a:lnTo>
                      <a:pt x="2034862" y="850006"/>
                    </a:lnTo>
                  </a:path>
                </a:pathLst>
              </a:custGeom>
              <a:grpFill/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6800045" y="3322749"/>
                <a:ext cx="167425" cy="103031"/>
              </a:xfrm>
              <a:custGeom>
                <a:avLst/>
                <a:gdLst>
                  <a:gd name="connsiteX0" fmla="*/ 0 w 167425"/>
                  <a:gd name="connsiteY0" fmla="*/ 90152 h 103031"/>
                  <a:gd name="connsiteX1" fmla="*/ 115910 w 167425"/>
                  <a:gd name="connsiteY1" fmla="*/ 0 h 103031"/>
                  <a:gd name="connsiteX2" fmla="*/ 167425 w 167425"/>
                  <a:gd name="connsiteY2" fmla="*/ 103031 h 10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7425" h="103031">
                    <a:moveTo>
                      <a:pt x="0" y="90152"/>
                    </a:moveTo>
                    <a:lnTo>
                      <a:pt x="115910" y="0"/>
                    </a:lnTo>
                    <a:lnTo>
                      <a:pt x="167425" y="103031"/>
                    </a:lnTo>
                  </a:path>
                </a:pathLst>
              </a:custGeom>
              <a:grpFill/>
              <a:ln w="25400">
                <a:solidFill>
                  <a:srgbClr val="180D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2819400" y="4343400"/>
                <a:ext cx="4953000" cy="15240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352800" y="3352800"/>
                <a:ext cx="4953000" cy="152400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200400" y="1371600"/>
                <a:ext cx="495649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</a:t>
                </a:r>
                <a:r>
                  <a:rPr lang="en-US" sz="2800" b="1" baseline="-25000" dirty="0" smtClean="0"/>
                  <a:t>T</a:t>
                </a:r>
                <a:endParaRPr lang="en-US" sz="2800" b="1" baseline="-25000" dirty="0"/>
              </a:p>
            </p:txBody>
          </p:sp>
          <p:graphicFrame>
            <p:nvGraphicFramePr>
              <p:cNvPr id="22" name="Object 21"/>
              <p:cNvGraphicFramePr>
                <a:graphicFrameLocks noChangeAspect="1"/>
              </p:cNvGraphicFramePr>
              <p:nvPr/>
            </p:nvGraphicFramePr>
            <p:xfrm>
              <a:off x="261257" y="1371600"/>
              <a:ext cx="1696891" cy="1153886"/>
            </p:xfrm>
            <a:graphic>
              <a:graphicData uri="http://schemas.openxmlformats.org/presentationml/2006/ole">
                <p:oleObj spid="_x0000_s4097" name="Equation" r:id="rId4" imgW="634680" imgH="431640" progId="Equation.3">
                  <p:embed/>
                </p:oleObj>
              </a:graphicData>
            </a:graphic>
          </p:graphicFrame>
          <p:sp>
            <p:nvSpPr>
              <p:cNvPr id="23" name="TextBox 22"/>
              <p:cNvSpPr txBox="1"/>
              <p:nvPr/>
            </p:nvSpPr>
            <p:spPr>
              <a:xfrm>
                <a:off x="7086600" y="5715000"/>
                <a:ext cx="708848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m</a:t>
                </a:r>
                <a:r>
                  <a:rPr lang="en-US" sz="2800" baseline="-25000" dirty="0" err="1" smtClean="0"/>
                  <a:t>ee</a:t>
                </a:r>
                <a:endParaRPr lang="en-US" sz="2800" baseline="-25000" dirty="0"/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2382592" y="4043966"/>
              <a:ext cx="1120462" cy="566671"/>
            </a:xfrm>
            <a:custGeom>
              <a:avLst/>
              <a:gdLst>
                <a:gd name="connsiteX0" fmla="*/ 0 w 1120462"/>
                <a:gd name="connsiteY0" fmla="*/ 0 h 566671"/>
                <a:gd name="connsiteX1" fmla="*/ 515154 w 1120462"/>
                <a:gd name="connsiteY1" fmla="*/ 64395 h 566671"/>
                <a:gd name="connsiteX2" fmla="*/ 927278 w 1120462"/>
                <a:gd name="connsiteY2" fmla="*/ 244699 h 566671"/>
                <a:gd name="connsiteX3" fmla="*/ 1120462 w 1120462"/>
                <a:gd name="connsiteY3" fmla="*/ 373488 h 566671"/>
                <a:gd name="connsiteX4" fmla="*/ 991673 w 1120462"/>
                <a:gd name="connsiteY4" fmla="*/ 528034 h 566671"/>
                <a:gd name="connsiteX5" fmla="*/ 901521 w 1120462"/>
                <a:gd name="connsiteY5" fmla="*/ 566671 h 566671"/>
                <a:gd name="connsiteX6" fmla="*/ 64394 w 1120462"/>
                <a:gd name="connsiteY6" fmla="*/ 244699 h 566671"/>
                <a:gd name="connsiteX7" fmla="*/ 0 w 1120462"/>
                <a:gd name="connsiteY7" fmla="*/ 0 h 56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0462" h="566671">
                  <a:moveTo>
                    <a:pt x="0" y="0"/>
                  </a:moveTo>
                  <a:lnTo>
                    <a:pt x="515154" y="64395"/>
                  </a:lnTo>
                  <a:lnTo>
                    <a:pt x="927278" y="244699"/>
                  </a:lnTo>
                  <a:lnTo>
                    <a:pt x="1120462" y="373488"/>
                  </a:lnTo>
                  <a:lnTo>
                    <a:pt x="991673" y="528034"/>
                  </a:lnTo>
                  <a:lnTo>
                    <a:pt x="901521" y="566671"/>
                  </a:lnTo>
                  <a:lnTo>
                    <a:pt x="64394" y="244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4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013656" y="3580327"/>
              <a:ext cx="1094705" cy="386366"/>
            </a:xfrm>
            <a:custGeom>
              <a:avLst/>
              <a:gdLst>
                <a:gd name="connsiteX0" fmla="*/ 0 w 1094705"/>
                <a:gd name="connsiteY0" fmla="*/ 64394 h 386366"/>
                <a:gd name="connsiteX1" fmla="*/ 734096 w 1094705"/>
                <a:gd name="connsiteY1" fmla="*/ 386366 h 386366"/>
                <a:gd name="connsiteX2" fmla="*/ 1081826 w 1094705"/>
                <a:gd name="connsiteY2" fmla="*/ 386366 h 386366"/>
                <a:gd name="connsiteX3" fmla="*/ 1094705 w 1094705"/>
                <a:gd name="connsiteY3" fmla="*/ 296214 h 386366"/>
                <a:gd name="connsiteX4" fmla="*/ 167426 w 1094705"/>
                <a:gd name="connsiteY4" fmla="*/ 0 h 386366"/>
                <a:gd name="connsiteX5" fmla="*/ 0 w 1094705"/>
                <a:gd name="connsiteY5" fmla="*/ 64394 h 38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4705" h="386366">
                  <a:moveTo>
                    <a:pt x="0" y="64394"/>
                  </a:moveTo>
                  <a:lnTo>
                    <a:pt x="734096" y="386366"/>
                  </a:lnTo>
                  <a:lnTo>
                    <a:pt x="1081826" y="386366"/>
                  </a:lnTo>
                  <a:lnTo>
                    <a:pt x="1094705" y="296214"/>
                  </a:lnTo>
                  <a:lnTo>
                    <a:pt x="167426" y="0"/>
                  </a:lnTo>
                  <a:lnTo>
                    <a:pt x="0" y="64394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451538" y="2949262"/>
              <a:ext cx="953037" cy="257577"/>
            </a:xfrm>
            <a:custGeom>
              <a:avLst/>
              <a:gdLst>
                <a:gd name="connsiteX0" fmla="*/ 0 w 953037"/>
                <a:gd name="connsiteY0" fmla="*/ 0 h 257577"/>
                <a:gd name="connsiteX1" fmla="*/ 901521 w 953037"/>
                <a:gd name="connsiteY1" fmla="*/ 193183 h 257577"/>
                <a:gd name="connsiteX2" fmla="*/ 953037 w 953037"/>
                <a:gd name="connsiteY2" fmla="*/ 231820 h 257577"/>
                <a:gd name="connsiteX3" fmla="*/ 875763 w 953037"/>
                <a:gd name="connsiteY3" fmla="*/ 257577 h 257577"/>
                <a:gd name="connsiteX4" fmla="*/ 0 w 953037"/>
                <a:gd name="connsiteY4" fmla="*/ 0 h 25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037" h="257577">
                  <a:moveTo>
                    <a:pt x="0" y="0"/>
                  </a:moveTo>
                  <a:lnTo>
                    <a:pt x="901521" y="193183"/>
                  </a:lnTo>
                  <a:lnTo>
                    <a:pt x="953037" y="231820"/>
                  </a:lnTo>
                  <a:lnTo>
                    <a:pt x="875763" y="257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72418" y="1828800"/>
            <a:ext cx="570344" cy="457200"/>
            <a:chOff x="1828800" y="152400"/>
            <a:chExt cx="265544" cy="228600"/>
          </a:xfrm>
        </p:grpSpPr>
        <p:sp>
          <p:nvSpPr>
            <p:cNvPr id="33" name="Oval 32"/>
            <p:cNvSpPr/>
            <p:nvPr/>
          </p:nvSpPr>
          <p:spPr>
            <a:xfrm>
              <a:off x="1828800" y="152400"/>
              <a:ext cx="228600" cy="228600"/>
            </a:xfrm>
            <a:prstGeom prst="ellipse">
              <a:avLst/>
            </a:prstGeom>
            <a:solidFill>
              <a:srgbClr val="EE1ED5">
                <a:alpha val="53725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865744" y="152400"/>
              <a:ext cx="228600" cy="228600"/>
            </a:xfrm>
            <a:prstGeom prst="ellipse">
              <a:avLst/>
            </a:prstGeom>
            <a:solidFill>
              <a:srgbClr val="EE1ED5">
                <a:alpha val="53725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96218" y="4038600"/>
            <a:ext cx="762000" cy="457200"/>
            <a:chOff x="1828800" y="533400"/>
            <a:chExt cx="381000" cy="228600"/>
          </a:xfrm>
        </p:grpSpPr>
        <p:sp>
          <p:nvSpPr>
            <p:cNvPr id="36" name="Oval 35"/>
            <p:cNvSpPr/>
            <p:nvPr/>
          </p:nvSpPr>
          <p:spPr>
            <a:xfrm>
              <a:off x="1828800" y="533400"/>
              <a:ext cx="228600" cy="228600"/>
            </a:xfrm>
            <a:prstGeom prst="ellipse">
              <a:avLst/>
            </a:prstGeom>
            <a:solidFill>
              <a:srgbClr val="92D050">
                <a:alpha val="54000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981200" y="533400"/>
              <a:ext cx="228600" cy="228600"/>
            </a:xfrm>
            <a:prstGeom prst="ellipse">
              <a:avLst/>
            </a:prstGeom>
            <a:solidFill>
              <a:srgbClr val="92D050">
                <a:alpha val="54000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5400000" flipH="1" flipV="1">
            <a:off x="7101712" y="3161506"/>
            <a:ext cx="1599406" cy="79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15200" y="4495800"/>
            <a:ext cx="139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Centrality</a:t>
            </a:r>
            <a:endParaRPr lang="en-US" sz="2400" dirty="0"/>
          </a:p>
        </p:txBody>
      </p:sp>
      <p:sp>
        <p:nvSpPr>
          <p:cNvPr id="40" name="Freeform 39"/>
          <p:cNvSpPr/>
          <p:nvPr/>
        </p:nvSpPr>
        <p:spPr>
          <a:xfrm>
            <a:off x="228600" y="4800600"/>
            <a:ext cx="784323" cy="396670"/>
          </a:xfrm>
          <a:custGeom>
            <a:avLst/>
            <a:gdLst>
              <a:gd name="connsiteX0" fmla="*/ 0 w 1120462"/>
              <a:gd name="connsiteY0" fmla="*/ 0 h 566671"/>
              <a:gd name="connsiteX1" fmla="*/ 515154 w 1120462"/>
              <a:gd name="connsiteY1" fmla="*/ 64395 h 566671"/>
              <a:gd name="connsiteX2" fmla="*/ 927278 w 1120462"/>
              <a:gd name="connsiteY2" fmla="*/ 244699 h 566671"/>
              <a:gd name="connsiteX3" fmla="*/ 1120462 w 1120462"/>
              <a:gd name="connsiteY3" fmla="*/ 373488 h 566671"/>
              <a:gd name="connsiteX4" fmla="*/ 991673 w 1120462"/>
              <a:gd name="connsiteY4" fmla="*/ 528034 h 566671"/>
              <a:gd name="connsiteX5" fmla="*/ 901521 w 1120462"/>
              <a:gd name="connsiteY5" fmla="*/ 566671 h 566671"/>
              <a:gd name="connsiteX6" fmla="*/ 64394 w 1120462"/>
              <a:gd name="connsiteY6" fmla="*/ 244699 h 566671"/>
              <a:gd name="connsiteX7" fmla="*/ 0 w 1120462"/>
              <a:gd name="connsiteY7" fmla="*/ 0 h 56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0462" h="566671">
                <a:moveTo>
                  <a:pt x="0" y="0"/>
                </a:moveTo>
                <a:lnTo>
                  <a:pt x="515154" y="64395"/>
                </a:lnTo>
                <a:lnTo>
                  <a:pt x="927278" y="244699"/>
                </a:lnTo>
                <a:lnTo>
                  <a:pt x="1120462" y="373488"/>
                </a:lnTo>
                <a:lnTo>
                  <a:pt x="991673" y="528034"/>
                </a:lnTo>
                <a:lnTo>
                  <a:pt x="901521" y="566671"/>
                </a:lnTo>
                <a:lnTo>
                  <a:pt x="64394" y="244699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81000" y="5486400"/>
            <a:ext cx="2628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following slides show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200" y="5791200"/>
            <a:ext cx="447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The centrality dependence of integrated </a:t>
            </a:r>
            <a:r>
              <a:rPr lang="en-US" dirty="0" err="1" smtClean="0"/>
              <a:t>pT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 err="1" smtClean="0"/>
              <a:t>pT</a:t>
            </a:r>
            <a:r>
              <a:rPr lang="en-US" dirty="0" smtClean="0"/>
              <a:t> dependence of integrated centrality. 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2171700" y="43053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57400" y="4343400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1GeV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6019800" y="3429000"/>
            <a:ext cx="838200" cy="914400"/>
            <a:chOff x="6019800" y="2743200"/>
            <a:chExt cx="838200" cy="914400"/>
          </a:xfrm>
        </p:grpSpPr>
        <p:cxnSp>
          <p:nvCxnSpPr>
            <p:cNvPr id="42" name="Straight Connector 41"/>
            <p:cNvCxnSpPr/>
            <p:nvPr/>
          </p:nvCxnSpPr>
          <p:spPr>
            <a:xfrm rot="16200000" flipH="1">
              <a:off x="5981700" y="2781300"/>
              <a:ext cx="914400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5943600" y="2819400"/>
              <a:ext cx="914400" cy="76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photon spectra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762000"/>
            <a:ext cx="3962400" cy="990600"/>
          </a:xfrm>
          <a:prstGeom prst="rect">
            <a:avLst/>
          </a:prstGeom>
          <a:solidFill>
            <a:srgbClr val="FBEA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p+p</a:t>
            </a:r>
            <a:r>
              <a:rPr lang="en-US" sz="2400" b="1" dirty="0" smtClean="0">
                <a:solidFill>
                  <a:schemeClr val="tx1"/>
                </a:solidFill>
              </a:rPr>
              <a:t> 200GeV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Good agreement with </a:t>
            </a:r>
            <a:r>
              <a:rPr lang="en-US" sz="2400" b="1" dirty="0" err="1" smtClean="0">
                <a:solidFill>
                  <a:schemeClr val="tx1"/>
                </a:solidFill>
              </a:rPr>
              <a:t>pQCD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3" descr="pbsc_dirphoton_qm06_compP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114799" cy="455991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381000" y="1143000"/>
            <a:ext cx="3886200" cy="533400"/>
          </a:xfrm>
          <a:prstGeom prst="rect">
            <a:avLst/>
          </a:prstGeom>
          <a:solidFill>
            <a:srgbClr val="FBEA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Au+Au</a:t>
            </a:r>
            <a:r>
              <a:rPr lang="en-US" sz="2400" b="1" dirty="0" smtClean="0">
                <a:solidFill>
                  <a:schemeClr val="tx1"/>
                </a:solidFill>
              </a:rPr>
              <a:t> 200GeV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43840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Run4</a:t>
            </a:r>
            <a:endParaRPr lang="en-US" dirty="0"/>
          </a:p>
        </p:txBody>
      </p:sp>
      <p:pic>
        <p:nvPicPr>
          <p:cNvPr id="12" name="Picture 21" descr="run5pp_photon_sub_theoryupto25"/>
          <p:cNvPicPr>
            <a:picLocks noChangeAspect="1" noChangeArrowheads="1"/>
          </p:cNvPicPr>
          <p:nvPr/>
        </p:nvPicPr>
        <p:blipFill>
          <a:blip r:embed="rId4"/>
          <a:srcRect l="2971" r="8046"/>
          <a:stretch>
            <a:fillRect/>
          </a:stretch>
        </p:blipFill>
        <p:spPr>
          <a:xfrm>
            <a:off x="4343400" y="1828800"/>
            <a:ext cx="4191000" cy="4648200"/>
          </a:xfrm>
          <a:prstGeom prst="rect">
            <a:avLst/>
          </a:prstGeom>
          <a:noFill/>
          <a:ln/>
        </p:spPr>
      </p:pic>
      <p:pic>
        <p:nvPicPr>
          <p:cNvPr id="13" name="Picture 22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7092" y="4479926"/>
            <a:ext cx="875769" cy="35211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0" y="31242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Run5pp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4891" y="3429000"/>
            <a:ext cx="2129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Consistent to </a:t>
            </a:r>
          </a:p>
          <a:p>
            <a:r>
              <a:rPr lang="en-US" dirty="0" smtClean="0"/>
              <a:t>Run3 final </a:t>
            </a:r>
          </a:p>
          <a:p>
            <a:r>
              <a:rPr lang="en-US" dirty="0" smtClean="0"/>
              <a:t>PRL98,012002(2007)</a:t>
            </a:r>
            <a:endParaRPr lang="en-US" dirty="0"/>
          </a:p>
        </p:txBody>
      </p:sp>
      <p:grpSp>
        <p:nvGrpSpPr>
          <p:cNvPr id="6" name="Group 26"/>
          <p:cNvGrpSpPr/>
          <p:nvPr/>
        </p:nvGrpSpPr>
        <p:grpSpPr>
          <a:xfrm>
            <a:off x="3163456" y="3276600"/>
            <a:ext cx="265544" cy="228600"/>
            <a:chOff x="1828800" y="152400"/>
            <a:chExt cx="265544" cy="228600"/>
          </a:xfrm>
        </p:grpSpPr>
        <p:sp>
          <p:nvSpPr>
            <p:cNvPr id="22" name="Oval 21"/>
            <p:cNvSpPr/>
            <p:nvPr/>
          </p:nvSpPr>
          <p:spPr>
            <a:xfrm>
              <a:off x="1828800" y="152400"/>
              <a:ext cx="228600" cy="228600"/>
            </a:xfrm>
            <a:prstGeom prst="ellipse">
              <a:avLst/>
            </a:prstGeom>
            <a:solidFill>
              <a:srgbClr val="EE1ED5">
                <a:alpha val="53725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865744" y="152400"/>
              <a:ext cx="228600" cy="228600"/>
            </a:xfrm>
            <a:prstGeom prst="ellipse">
              <a:avLst/>
            </a:prstGeom>
            <a:solidFill>
              <a:srgbClr val="EE1ED5">
                <a:alpha val="53725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3124200" y="5257800"/>
            <a:ext cx="381000" cy="228600"/>
            <a:chOff x="1828800" y="533400"/>
            <a:chExt cx="381000" cy="228600"/>
          </a:xfrm>
        </p:grpSpPr>
        <p:sp>
          <p:nvSpPr>
            <p:cNvPr id="24" name="Oval 23"/>
            <p:cNvSpPr/>
            <p:nvPr/>
          </p:nvSpPr>
          <p:spPr>
            <a:xfrm>
              <a:off x="1828800" y="533400"/>
              <a:ext cx="228600" cy="228600"/>
            </a:xfrm>
            <a:prstGeom prst="ellipse">
              <a:avLst/>
            </a:prstGeom>
            <a:solidFill>
              <a:srgbClr val="92D050">
                <a:alpha val="54000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981200" y="533400"/>
              <a:ext cx="228600" cy="228600"/>
            </a:xfrm>
            <a:prstGeom prst="ellipse">
              <a:avLst/>
            </a:prstGeom>
            <a:solidFill>
              <a:srgbClr val="92D050">
                <a:alpha val="54000"/>
              </a:srgbClr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5400000" flipH="1" flipV="1">
            <a:off x="2477294" y="4380706"/>
            <a:ext cx="1599406" cy="79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Direct photon R</a:t>
            </a:r>
            <a:r>
              <a:rPr lang="en-US" baseline="-25000" dirty="0" smtClean="0"/>
              <a:t>AA</a:t>
            </a:r>
            <a:endParaRPr lang="en-US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72859" y="762000"/>
            <a:ext cx="3294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This plot is already shown </a:t>
            </a:r>
          </a:p>
          <a:p>
            <a:r>
              <a:rPr lang="en-US" sz="2000" b="1" dirty="0"/>
              <a:t>m</a:t>
            </a:r>
            <a:r>
              <a:rPr lang="en-US" sz="2000" b="1" dirty="0" smtClean="0"/>
              <a:t>any times as a preliminary. 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1828800"/>
            <a:ext cx="324511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Comments</a:t>
            </a:r>
            <a:endParaRPr lang="en-US" sz="2000" b="1" dirty="0"/>
          </a:p>
          <a:p>
            <a:r>
              <a:rPr lang="en-US" sz="2000" b="1" dirty="0" smtClean="0"/>
              <a:t>A difficulty in high pT region.</a:t>
            </a:r>
          </a:p>
          <a:p>
            <a:r>
              <a:rPr lang="en-US" sz="2000" b="1" dirty="0" smtClean="0"/>
              <a:t>(=pi0 merging, very rare.)</a:t>
            </a:r>
          </a:p>
          <a:p>
            <a:r>
              <a:rPr lang="en-US" sz="2000" b="1" dirty="0" smtClean="0"/>
              <a:t>We need to be careful.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Various checks are done.</a:t>
            </a:r>
          </a:p>
          <a:p>
            <a:r>
              <a:rPr lang="en-US" sz="2000" b="1" dirty="0" smtClean="0"/>
              <a:t>It is confirmed that the </a:t>
            </a:r>
          </a:p>
          <a:p>
            <a:r>
              <a:rPr lang="en-US" sz="2000" b="1" dirty="0" smtClean="0"/>
              <a:t>decrease of R_AA at high </a:t>
            </a:r>
            <a:r>
              <a:rPr lang="en-US" sz="2000" b="1" dirty="0" err="1" smtClean="0"/>
              <a:t>pT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is real, but with a slight </a:t>
            </a:r>
          </a:p>
          <a:p>
            <a:r>
              <a:rPr lang="en-US" sz="2000" b="1" dirty="0" smtClean="0"/>
              <a:t>increase.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5105400"/>
            <a:ext cx="3304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final plot is coming soon!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7" name="Picture 18" descr="03_eta_gamma_pi0_raa_combined"/>
          <p:cNvPicPr>
            <a:picLocks noChangeAspect="1" noChangeArrowheads="1"/>
          </p:cNvPicPr>
          <p:nvPr/>
        </p:nvPicPr>
        <p:blipFill>
          <a:blip r:embed="rId3"/>
          <a:srcRect r="3914"/>
          <a:stretch>
            <a:fillRect/>
          </a:stretch>
        </p:blipFill>
        <p:spPr bwMode="auto">
          <a:xfrm>
            <a:off x="26815" y="1371600"/>
            <a:ext cx="5611985" cy="39624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33400" y="838200"/>
            <a:ext cx="266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AA </a:t>
            </a:r>
            <a:r>
              <a:rPr lang="en-US" sz="2800" dirty="0" smtClean="0"/>
              <a:t>(since QM06)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2677180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ym typeface="Symbol"/>
              </a:rPr>
              <a:t>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365760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ym typeface="Symbol"/>
              </a:rPr>
              <a:t></a:t>
            </a:r>
            <a:r>
              <a:rPr lang="en-US" sz="2400" b="1" baseline="30000" dirty="0" smtClean="0">
                <a:sym typeface="Symbol"/>
              </a:rPr>
              <a:t>0</a:t>
            </a:r>
            <a:r>
              <a:rPr lang="en-US" sz="2400" b="1" dirty="0" smtClean="0">
                <a:sym typeface="Symbol"/>
              </a:rPr>
              <a:t>, </a:t>
            </a:r>
            <a:endParaRPr lang="en-US" sz="24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85800" y="3135922"/>
            <a:ext cx="5410200" cy="3502408"/>
            <a:chOff x="685800" y="3135922"/>
            <a:chExt cx="5410200" cy="3502408"/>
          </a:xfrm>
        </p:grpSpPr>
        <p:sp>
          <p:nvSpPr>
            <p:cNvPr id="14" name="TextBox 13"/>
            <p:cNvSpPr txBox="1"/>
            <p:nvPr/>
          </p:nvSpPr>
          <p:spPr>
            <a:xfrm>
              <a:off x="2080121" y="5410200"/>
              <a:ext cx="3330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Curves : </a:t>
              </a:r>
              <a:r>
                <a:rPr lang="en-US" dirty="0" err="1" smtClean="0"/>
                <a:t>F.Arleo</a:t>
              </a:r>
              <a:r>
                <a:rPr lang="en-US" dirty="0" smtClean="0"/>
                <a:t> JHEP09(2006)015</a:t>
              </a:r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85800" y="3135922"/>
              <a:ext cx="4702126" cy="998806"/>
              <a:chOff x="685800" y="2912012"/>
              <a:chExt cx="4702126" cy="998806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575582" y="3416105"/>
                <a:ext cx="3784209" cy="494713"/>
              </a:xfrm>
              <a:custGeom>
                <a:avLst/>
                <a:gdLst>
                  <a:gd name="connsiteX0" fmla="*/ 0 w 3784209"/>
                  <a:gd name="connsiteY0" fmla="*/ 494713 h 494713"/>
                  <a:gd name="connsiteX1" fmla="*/ 351692 w 3784209"/>
                  <a:gd name="connsiteY1" fmla="*/ 213360 h 494713"/>
                  <a:gd name="connsiteX2" fmla="*/ 914400 w 3784209"/>
                  <a:gd name="connsiteY2" fmla="*/ 44547 h 494713"/>
                  <a:gd name="connsiteX3" fmla="*/ 1674055 w 3784209"/>
                  <a:gd name="connsiteY3" fmla="*/ 2344 h 494713"/>
                  <a:gd name="connsiteX4" fmla="*/ 2743200 w 3784209"/>
                  <a:gd name="connsiteY4" fmla="*/ 30480 h 494713"/>
                  <a:gd name="connsiteX5" fmla="*/ 3784209 w 3784209"/>
                  <a:gd name="connsiteY5" fmla="*/ 86750 h 4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4209" h="494713">
                    <a:moveTo>
                      <a:pt x="0" y="494713"/>
                    </a:moveTo>
                    <a:cubicBezTo>
                      <a:pt x="99646" y="391550"/>
                      <a:pt x="199292" y="288388"/>
                      <a:pt x="351692" y="213360"/>
                    </a:cubicBezTo>
                    <a:cubicBezTo>
                      <a:pt x="504092" y="138332"/>
                      <a:pt x="694006" y="79716"/>
                      <a:pt x="914400" y="44547"/>
                    </a:cubicBezTo>
                    <a:cubicBezTo>
                      <a:pt x="1134794" y="9378"/>
                      <a:pt x="1369255" y="4689"/>
                      <a:pt x="1674055" y="2344"/>
                    </a:cubicBezTo>
                    <a:cubicBezTo>
                      <a:pt x="1978855" y="0"/>
                      <a:pt x="2391508" y="16412"/>
                      <a:pt x="2743200" y="30480"/>
                    </a:cubicBezTo>
                    <a:cubicBezTo>
                      <a:pt x="3094892" y="44548"/>
                      <a:pt x="3439550" y="65649"/>
                      <a:pt x="3784209" y="86750"/>
                    </a:cubicBez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1575582" y="3066757"/>
                <a:ext cx="3784209" cy="225083"/>
              </a:xfrm>
              <a:custGeom>
                <a:avLst/>
                <a:gdLst>
                  <a:gd name="connsiteX0" fmla="*/ 0 w 3784209"/>
                  <a:gd name="connsiteY0" fmla="*/ 0 h 225083"/>
                  <a:gd name="connsiteX1" fmla="*/ 2011680 w 3784209"/>
                  <a:gd name="connsiteY1" fmla="*/ 154745 h 225083"/>
                  <a:gd name="connsiteX2" fmla="*/ 3784209 w 3784209"/>
                  <a:gd name="connsiteY2" fmla="*/ 225083 h 225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84209" h="225083">
                    <a:moveTo>
                      <a:pt x="0" y="0"/>
                    </a:moveTo>
                    <a:lnTo>
                      <a:pt x="2011680" y="154745"/>
                    </a:lnTo>
                    <a:cubicBezTo>
                      <a:pt x="2642382" y="192259"/>
                      <a:pt x="3213295" y="208671"/>
                      <a:pt x="3784209" y="225083"/>
                    </a:cubicBezTo>
                  </a:path>
                </a:pathLst>
              </a:cu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561514" y="2912012"/>
                <a:ext cx="3826412" cy="365760"/>
              </a:xfrm>
              <a:custGeom>
                <a:avLst/>
                <a:gdLst>
                  <a:gd name="connsiteX0" fmla="*/ 0 w 3826412"/>
                  <a:gd name="connsiteY0" fmla="*/ 0 h 365760"/>
                  <a:gd name="connsiteX1" fmla="*/ 1350498 w 3826412"/>
                  <a:gd name="connsiteY1" fmla="*/ 70339 h 365760"/>
                  <a:gd name="connsiteX2" fmla="*/ 2841674 w 3826412"/>
                  <a:gd name="connsiteY2" fmla="*/ 253219 h 365760"/>
                  <a:gd name="connsiteX3" fmla="*/ 3826412 w 3826412"/>
                  <a:gd name="connsiteY3" fmla="*/ 36576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412" h="365760">
                    <a:moveTo>
                      <a:pt x="0" y="0"/>
                    </a:moveTo>
                    <a:cubicBezTo>
                      <a:pt x="438443" y="14068"/>
                      <a:pt x="876886" y="28136"/>
                      <a:pt x="1350498" y="70339"/>
                    </a:cubicBezTo>
                    <a:cubicBezTo>
                      <a:pt x="1824110" y="112542"/>
                      <a:pt x="2841674" y="253219"/>
                      <a:pt x="2841674" y="253219"/>
                    </a:cubicBezTo>
                    <a:lnTo>
                      <a:pt x="3826412" y="365760"/>
                    </a:lnTo>
                  </a:path>
                </a:pathLst>
              </a:cu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685800" y="3014004"/>
                <a:ext cx="46482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2743200" y="5943600"/>
              <a:ext cx="533400" cy="1588"/>
            </a:xfrm>
            <a:prstGeom prst="line">
              <a:avLst/>
            </a:prstGeom>
            <a:ln w="254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743200" y="6172200"/>
              <a:ext cx="533400" cy="158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743200" y="6475412"/>
              <a:ext cx="53340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291963" y="5715000"/>
              <a:ext cx="28040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Isospin</a:t>
              </a:r>
              <a:r>
                <a:rPr lang="en-US" dirty="0" smtClean="0"/>
                <a:t> effect</a:t>
              </a:r>
            </a:p>
            <a:p>
              <a:r>
                <a:rPr lang="en-US" dirty="0" smtClean="0"/>
                <a:t>+cold nuclear effect (EKS)</a:t>
              </a:r>
            </a:p>
            <a:p>
              <a:r>
                <a:rPr lang="en-US" dirty="0" smtClean="0"/>
                <a:t>+energy loss 20&lt;</a:t>
              </a:r>
              <a:r>
                <a:rPr lang="en-US" dirty="0" smtClean="0">
                  <a:sym typeface="Symbol"/>
                </a:rPr>
                <a:t></a:t>
              </a:r>
              <a:r>
                <a:rPr lang="en-US" baseline="-25000" dirty="0" smtClean="0">
                  <a:sym typeface="Symbol"/>
                </a:rPr>
                <a:t>c</a:t>
              </a:r>
              <a:r>
                <a:rPr lang="en-US" dirty="0" smtClean="0">
                  <a:sym typeface="Symbol"/>
                </a:rPr>
                <a:t> &lt;25GeV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Cu+Cu </a:t>
            </a:r>
            <a:r>
              <a:rPr lang="en-US" dirty="0" smtClean="0">
                <a:sym typeface="Symbol"/>
              </a:rPr>
              <a:t>s=200GeV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K.Okada</a:t>
            </a:r>
            <a:r>
              <a:rPr lang="en-US" dirty="0" smtClean="0"/>
              <a:t> HP08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04800" y="914400"/>
            <a:ext cx="1039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folHlink"/>
                </a:solidFill>
                <a:latin typeface="Chalkboard" charset="0"/>
              </a:rPr>
              <a:t>(</a:t>
            </a:r>
            <a:r>
              <a:rPr lang="en-US" sz="2000" dirty="0">
                <a:solidFill>
                  <a:schemeClr val="folHlink"/>
                </a:solidFill>
                <a:latin typeface="Chalkboard" charset="0"/>
              </a:rPr>
              <a:t>Run 5)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19800" y="914400"/>
            <a:ext cx="25749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folHlink"/>
                </a:solidFill>
                <a:latin typeface="Chalkboard" charset="0"/>
              </a:rPr>
              <a:t> Direct </a:t>
            </a:r>
            <a:r>
              <a:rPr lang="en-US" sz="2000" dirty="0">
                <a:solidFill>
                  <a:schemeClr val="folHlink"/>
                </a:solidFill>
                <a:latin typeface="Symbol" charset="2"/>
                <a:sym typeface="Symbol" charset="2"/>
              </a:rPr>
              <a:t></a:t>
            </a:r>
            <a:r>
              <a:rPr lang="en-US" sz="2000" dirty="0">
                <a:solidFill>
                  <a:schemeClr val="folHlink"/>
                </a:solidFill>
                <a:latin typeface="Chalkboard" charset="0"/>
              </a:rPr>
              <a:t> R</a:t>
            </a:r>
            <a:r>
              <a:rPr lang="en-US" sz="2000" baseline="-25000" dirty="0">
                <a:solidFill>
                  <a:schemeClr val="folHlink"/>
                </a:solidFill>
                <a:latin typeface="Chalkboard" charset="0"/>
              </a:rPr>
              <a:t>AA</a:t>
            </a:r>
            <a:r>
              <a:rPr lang="en-US" sz="2000" dirty="0">
                <a:solidFill>
                  <a:schemeClr val="folHlink"/>
                </a:solidFill>
                <a:latin typeface="Chalkboard" charset="0"/>
              </a:rPr>
              <a:t> </a:t>
            </a:r>
            <a:r>
              <a:rPr lang="en-US" sz="2000" dirty="0" err="1">
                <a:solidFill>
                  <a:schemeClr val="folHlink"/>
                </a:solidFill>
                <a:latin typeface="Chalkboard" charset="0"/>
              </a:rPr>
              <a:t>vs</a:t>
            </a:r>
            <a:r>
              <a:rPr lang="en-US" sz="2000" dirty="0">
                <a:solidFill>
                  <a:schemeClr val="folHlink"/>
                </a:solidFill>
                <a:latin typeface="Chalkboard" charset="0"/>
              </a:rPr>
              <a:t> </a:t>
            </a:r>
            <a:r>
              <a:rPr lang="en-US" sz="2000" dirty="0" err="1">
                <a:solidFill>
                  <a:schemeClr val="folHlink"/>
                </a:solidFill>
                <a:latin typeface="Chalkboard" charset="0"/>
              </a:rPr>
              <a:t>N</a:t>
            </a:r>
            <a:r>
              <a:rPr lang="en-US" sz="2000" baseline="-25000" dirty="0" err="1">
                <a:solidFill>
                  <a:schemeClr val="folHlink"/>
                </a:solidFill>
                <a:latin typeface="Chalkboard" charset="0"/>
              </a:rPr>
              <a:t>part</a:t>
            </a:r>
            <a:endParaRPr lang="en-US" sz="2000" dirty="0">
              <a:solidFill>
                <a:schemeClr val="folHlink"/>
              </a:solidFill>
              <a:latin typeface="Chalkboard" charset="0"/>
            </a:endParaRPr>
          </a:p>
        </p:txBody>
      </p:sp>
      <p:sp>
        <p:nvSpPr>
          <p:cNvPr id="13" name="Rectangle 31"/>
          <p:cNvSpPr txBox="1">
            <a:spLocks noChangeArrowheads="1"/>
          </p:cNvSpPr>
          <p:nvPr/>
        </p:nvSpPr>
        <p:spPr>
          <a:xfrm>
            <a:off x="609600" y="4495800"/>
            <a:ext cx="6400800" cy="1295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  <a:sym typeface="Symbol" charset="2"/>
              </a:rPr>
              <a:t>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  <a:sym typeface="Symbol" charset="2"/>
              </a:rPr>
              <a:t>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there other evidence for nuclear effects?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Reduced/enhanced radiation due to jet quenching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371600"/>
            <a:ext cx="4528129" cy="2667000"/>
            <a:chOff x="0" y="1371600"/>
            <a:chExt cx="4528129" cy="2667000"/>
          </a:xfrm>
        </p:grpSpPr>
        <p:pic>
          <p:nvPicPr>
            <p:cNvPr id="6" name="Picture 4" descr="dirgammaCuCu200_34_0001"/>
            <p:cNvPicPr>
              <a:picLocks noChangeAspect="1" noChangeArrowheads="1"/>
            </p:cNvPicPr>
            <p:nvPr/>
          </p:nvPicPr>
          <p:blipFill>
            <a:blip r:embed="rId3" cstate="print"/>
            <a:srcRect l="2133" t="4124" b="3299"/>
            <a:stretch>
              <a:fillRect/>
            </a:stretch>
          </p:blipFill>
          <p:spPr bwMode="auto">
            <a:xfrm>
              <a:off x="0" y="1371600"/>
              <a:ext cx="4528129" cy="2667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331567" y="1676400"/>
              <a:ext cx="2011833" cy="369332"/>
            </a:xfrm>
            <a:prstGeom prst="rect">
              <a:avLst/>
            </a:prstGeom>
            <a:solidFill>
              <a:srgbClr val="FBEABB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PHENIX Preliminary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29175" y="1344613"/>
            <a:ext cx="4162425" cy="3151187"/>
            <a:chOff x="4829175" y="1344613"/>
            <a:chExt cx="4162425" cy="3151187"/>
          </a:xfrm>
        </p:grpSpPr>
        <p:pic>
          <p:nvPicPr>
            <p:cNvPr id="7" name="Picture 6" descr="dirgammaCuCu200_40_0002"/>
            <p:cNvPicPr>
              <a:picLocks noChangeAspect="1" noChangeArrowheads="1"/>
            </p:cNvPicPr>
            <p:nvPr/>
          </p:nvPicPr>
          <p:blipFill>
            <a:blip r:embed="rId4"/>
            <a:srcRect l="4884" t="4338" r="9769"/>
            <a:stretch>
              <a:fillRect/>
            </a:stretch>
          </p:blipFill>
          <p:spPr bwMode="auto">
            <a:xfrm>
              <a:off x="4829175" y="1344613"/>
              <a:ext cx="4162425" cy="3151187"/>
            </a:xfrm>
            <a:prstGeom prst="rect">
              <a:avLst/>
            </a:prstGeom>
            <a:noFill/>
          </p:spPr>
        </p:pic>
        <p:sp>
          <p:nvSpPr>
            <p:cNvPr id="22" name="Rectangle 21"/>
            <p:cNvSpPr/>
            <p:nvPr/>
          </p:nvSpPr>
          <p:spPr>
            <a:xfrm>
              <a:off x="5562600" y="3505200"/>
              <a:ext cx="762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43600" y="3352800"/>
              <a:ext cx="1295400" cy="674132"/>
              <a:chOff x="5943600" y="3429000"/>
              <a:chExt cx="1295400" cy="67413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943600" y="3429000"/>
                <a:ext cx="1295400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</a:t>
                </a:r>
                <a:r>
                  <a:rPr lang="en-US" dirty="0" err="1" smtClean="0"/>
                  <a:t>Au+Au</a:t>
                </a:r>
                <a:r>
                  <a:rPr lang="en-US" dirty="0" smtClean="0"/>
                  <a:t> 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43600" y="3733800"/>
                <a:ext cx="1295400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       </a:t>
                </a:r>
                <a:r>
                  <a:rPr lang="en-US" dirty="0" smtClean="0"/>
                  <a:t>Cu+Cu</a:t>
                </a:r>
                <a:endParaRPr lang="en-US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6096000" y="3505200"/>
                <a:ext cx="152400" cy="457200"/>
                <a:chOff x="6096000" y="3505200"/>
                <a:chExt cx="152400" cy="45720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6096000" y="3505200"/>
                  <a:ext cx="152400" cy="15240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096000" y="3810000"/>
                  <a:ext cx="152400" cy="152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TextBox 25"/>
          <p:cNvSpPr txBox="1"/>
          <p:nvPr/>
        </p:nvSpPr>
        <p:spPr>
          <a:xfrm>
            <a:off x="7543800" y="3276600"/>
            <a:ext cx="1256819" cy="646331"/>
          </a:xfrm>
          <a:prstGeom prst="rect">
            <a:avLst/>
          </a:prstGeom>
          <a:solidFill>
            <a:srgbClr val="FBEAB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PHENIX </a:t>
            </a:r>
          </a:p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600608" y="2277008"/>
            <a:ext cx="218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 = NLO </a:t>
            </a:r>
            <a:r>
              <a:rPr lang="en-US" dirty="0" err="1" smtClean="0"/>
              <a:t>pQCD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Au+Au</a:t>
            </a:r>
            <a:r>
              <a:rPr lang="en-US" dirty="0" smtClean="0"/>
              <a:t> and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s=62.4GeV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6/13/2008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K.Okada HP08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FBE3-2B3B-4199-87C1-353A8C48BCA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57400"/>
            <a:ext cx="3581400" cy="410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338639" y="3034243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p+p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0525" y="28956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Au+Au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404" y="685800"/>
            <a:ext cx="5386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pT</a:t>
            </a:r>
            <a:r>
              <a:rPr lang="en-US" sz="2400" b="1" dirty="0" smtClean="0"/>
              <a:t>=21GeV at </a:t>
            </a:r>
            <a:r>
              <a:rPr lang="en-US" sz="2400" b="1" dirty="0" smtClean="0">
                <a:sym typeface="Symbol"/>
              </a:rPr>
              <a:t>s=</a:t>
            </a:r>
            <a:r>
              <a:rPr lang="en-US" sz="2400" b="1" dirty="0" smtClean="0"/>
              <a:t>200GeV corresponds  to</a:t>
            </a:r>
          </a:p>
          <a:p>
            <a:r>
              <a:rPr lang="en-US" sz="2400" b="1" dirty="0" smtClean="0"/>
              <a:t>pt=7GeV at </a:t>
            </a:r>
            <a:r>
              <a:rPr lang="en-US" sz="2400" b="1" dirty="0" smtClean="0">
                <a:sym typeface="Symbol"/>
              </a:rPr>
              <a:t>s</a:t>
            </a:r>
            <a:r>
              <a:rPr lang="en-US" sz="2400" b="1" dirty="0" smtClean="0"/>
              <a:t>=62GeV in x</a:t>
            </a:r>
            <a:r>
              <a:rPr lang="en-US" sz="2400" b="1" baseline="-25000" dirty="0" smtClean="0"/>
              <a:t>T</a:t>
            </a:r>
            <a:endParaRPr lang="en-US" sz="2400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1524000"/>
            <a:ext cx="5237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Free from the difficulty of pi0 photons merging.</a:t>
            </a:r>
          </a:p>
          <a:p>
            <a:r>
              <a:rPr lang="en-US" sz="2000" b="1" dirty="0" smtClean="0"/>
              <a:t>The </a:t>
            </a:r>
            <a:r>
              <a:rPr lang="en-US" sz="2000" b="1" dirty="0" err="1" smtClean="0"/>
              <a:t>isospin</a:t>
            </a:r>
            <a:r>
              <a:rPr lang="en-US" sz="2000" b="1" dirty="0" smtClean="0"/>
              <a:t> effect should appear.  </a:t>
            </a:r>
            <a:endParaRPr lang="en-US" sz="20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2362200"/>
            <a:ext cx="460071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905000" y="5943600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Symbol"/>
              </a:rPr>
              <a:t>s=200GeV </a:t>
            </a:r>
            <a:r>
              <a:rPr lang="en-US" sz="2000" dirty="0" err="1" smtClean="0">
                <a:sym typeface="Symbol"/>
              </a:rPr>
              <a:t>pT</a:t>
            </a:r>
            <a:r>
              <a:rPr lang="en-US" sz="2000" dirty="0" smtClean="0">
                <a:sym typeface="Symbol"/>
              </a:rPr>
              <a:t>=21GeV</a:t>
            </a:r>
          </a:p>
          <a:p>
            <a:r>
              <a:rPr lang="en-US" sz="2000" dirty="0" smtClean="0">
                <a:sym typeface="Symbol"/>
              </a:rPr>
              <a:t>at the same </a:t>
            </a:r>
            <a:r>
              <a:rPr lang="en-US" sz="2000" dirty="0" err="1" smtClean="0">
                <a:sym typeface="Symbol"/>
              </a:rPr>
              <a:t>xT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713586" y="5715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2881843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Au+Au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337538" y="3581400"/>
            <a:ext cx="4806462" cy="3124200"/>
            <a:chOff x="4337538" y="3581400"/>
            <a:chExt cx="4806462" cy="312420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/>
            <a:srcRect t="10345" r="6461"/>
            <a:stretch>
              <a:fillRect/>
            </a:stretch>
          </p:blipFill>
          <p:spPr bwMode="auto">
            <a:xfrm>
              <a:off x="4337538" y="3581400"/>
              <a:ext cx="4806462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5"/>
            <a:srcRect t="88372" r="81235"/>
            <a:stretch>
              <a:fillRect/>
            </a:stretch>
          </p:blipFill>
          <p:spPr bwMode="auto">
            <a:xfrm>
              <a:off x="6019800" y="3886200"/>
              <a:ext cx="914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 photons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6/13/2008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err="1" smtClean="0"/>
              <a:t>K.Okada</a:t>
            </a:r>
            <a:r>
              <a:rPr lang="en-US" dirty="0" smtClean="0"/>
              <a:t> HP08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F772FBE3-2B3B-4199-87C1-353A8C48BC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180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Components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971490"/>
            <a:ext cx="5432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Direct = prompt + fragmentation + medium effect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0877" y="1295400"/>
            <a:ext cx="836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important to include the jet quenching effect to understand the direct photon yield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676400"/>
            <a:ext cx="5691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―</a:t>
            </a:r>
            <a:r>
              <a:rPr lang="en-US" sz="2000" b="1" dirty="0" smtClean="0"/>
              <a:t>Decomposition study (for </a:t>
            </a:r>
            <a:r>
              <a:rPr lang="en-US" sz="2000" b="1" dirty="0" err="1" smtClean="0"/>
              <a:t>p+p</a:t>
            </a:r>
            <a:r>
              <a:rPr lang="en-US" sz="2000" b="1" dirty="0" smtClean="0"/>
              <a:t> case to begin with.)</a:t>
            </a:r>
            <a:endParaRPr lang="en-US" b="1" dirty="0"/>
          </a:p>
        </p:txBody>
      </p:sp>
      <p:pic>
        <p:nvPicPr>
          <p:cNvPr id="14" name="Picture 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14600"/>
            <a:ext cx="4040187" cy="245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381000" y="4876800"/>
            <a:ext cx="274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PHENIX, </a:t>
            </a:r>
            <a:r>
              <a:rPr lang="en-US" dirty="0"/>
              <a:t>PRL98, 012002 (2007)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18653" y="3924943"/>
            <a:ext cx="1219200" cy="686388"/>
            <a:chOff x="1375783" y="2487613"/>
            <a:chExt cx="1629682" cy="789575"/>
          </a:xfrm>
        </p:grpSpPr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1706033" y="2594614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 dirty="0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2585157" y="2700440"/>
              <a:ext cx="4203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0" dirty="0" err="1">
                  <a:latin typeface="Times New Roman" pitchFamily="18" charset="0"/>
                </a:rPr>
                <a:t>E</a:t>
              </a:r>
              <a:r>
                <a:rPr lang="en-US" altLang="ja-JP" b="0" dirty="0" err="1">
                  <a:latin typeface="Symbol" pitchFamily="18" charset="2"/>
                </a:rPr>
                <a:t>g</a:t>
              </a:r>
              <a:endParaRPr lang="en-US" altLang="ja-JP" b="0" dirty="0">
                <a:latin typeface="Symbol" pitchFamily="18" charset="2"/>
              </a:endParaRPr>
            </a:p>
          </p:txBody>
        </p:sp>
        <p:sp>
          <p:nvSpPr>
            <p:cNvPr id="20" name="Oval 32"/>
            <p:cNvSpPr>
              <a:spLocks noChangeArrowheads="1"/>
            </p:cNvSpPr>
            <p:nvPr/>
          </p:nvSpPr>
          <p:spPr bwMode="auto">
            <a:xfrm rot="5400000">
              <a:off x="1748210" y="2721898"/>
              <a:ext cx="788987" cy="3204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rot="5400000">
              <a:off x="1564188" y="2299787"/>
              <a:ext cx="373916" cy="7495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 rot="5400000" flipH="1">
              <a:off x="1543033" y="2694868"/>
              <a:ext cx="415071" cy="7495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 rot="5400000" flipV="1">
              <a:off x="1979847" y="2258054"/>
              <a:ext cx="41154" cy="12492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36"/>
            <p:cNvSpPr>
              <a:spLocks noChangeArrowheads="1"/>
            </p:cNvSpPr>
            <p:nvPr/>
          </p:nvSpPr>
          <p:spPr bwMode="auto">
            <a:xfrm rot="5400000">
              <a:off x="2122126" y="2864177"/>
              <a:ext cx="41154" cy="35859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rot="5400000" flipV="1">
              <a:off x="1531854" y="2741897"/>
              <a:ext cx="82309" cy="3215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 rot="5400000">
              <a:off x="1671142" y="2758399"/>
              <a:ext cx="165793" cy="41643"/>
            </a:xfrm>
            <a:custGeom>
              <a:avLst/>
              <a:gdLst/>
              <a:ahLst/>
              <a:cxnLst>
                <a:cxn ang="0">
                  <a:pos x="192" y="8"/>
                </a:cxn>
                <a:cxn ang="0">
                  <a:pos x="96" y="8"/>
                </a:cxn>
                <a:cxn ang="0">
                  <a:pos x="0" y="56"/>
                </a:cxn>
              </a:cxnLst>
              <a:rect l="0" t="0" r="r" b="b"/>
              <a:pathLst>
                <a:path w="192" h="56">
                  <a:moveTo>
                    <a:pt x="192" y="8"/>
                  </a:moveTo>
                  <a:cubicBezTo>
                    <a:pt x="160" y="4"/>
                    <a:pt x="128" y="0"/>
                    <a:pt x="96" y="8"/>
                  </a:cubicBezTo>
                  <a:cubicBezTo>
                    <a:pt x="64" y="16"/>
                    <a:pt x="32" y="36"/>
                    <a:pt x="0" y="56"/>
                  </a:cubicBezTo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56"/>
          <p:cNvSpPr txBox="1">
            <a:spLocks noChangeArrowheads="1"/>
          </p:cNvSpPr>
          <p:nvPr/>
        </p:nvSpPr>
        <p:spPr bwMode="auto">
          <a:xfrm>
            <a:off x="76200" y="2133600"/>
            <a:ext cx="2667000" cy="40011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Symbol" pitchFamily="18" charset="2"/>
              </a:rPr>
              <a:t>g</a:t>
            </a:r>
            <a:r>
              <a:rPr lang="en-US" altLang="ja-JP" sz="2000" b="1" dirty="0"/>
              <a:t>(Isolated)/</a:t>
            </a:r>
            <a:r>
              <a:rPr lang="en-US" altLang="ja-JP" sz="2000" b="1" dirty="0">
                <a:latin typeface="Symbol" pitchFamily="18" charset="2"/>
              </a:rPr>
              <a:t>g</a:t>
            </a:r>
            <a:r>
              <a:rPr lang="en-US" altLang="ja-JP" sz="2000" b="1" dirty="0"/>
              <a:t>(all direct)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953000" y="2133600"/>
            <a:ext cx="4147674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Hadron</a:t>
            </a:r>
            <a:r>
              <a:rPr lang="en-US" sz="2000" b="1" dirty="0" smtClean="0"/>
              <a:t> tagged events </a:t>
            </a:r>
            <a:r>
              <a:rPr lang="en-US" sz="2000" b="1" dirty="0" smtClean="0">
                <a:sym typeface="Symbol"/>
              </a:rPr>
              <a:t> correlation</a:t>
            </a:r>
            <a:endParaRPr lang="en-US" sz="2000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802078" y="6336268"/>
            <a:ext cx="204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Hanks (Parallel 8)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" y="5257800"/>
            <a:ext cx="4114800" cy="1066800"/>
          </a:xfrm>
          <a:prstGeom prst="rect">
            <a:avLst/>
          </a:prstGeom>
          <a:solidFill>
            <a:srgbClr val="FBEA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 isolation cut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(high pT region : easy to understand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Low pT region : underlying activity effect.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Difficult with a limited acceptance?)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53000" y="2667000"/>
            <a:ext cx="1752600" cy="707156"/>
            <a:chOff x="4953000" y="2798838"/>
            <a:chExt cx="1752600" cy="70715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953000" y="3427412"/>
              <a:ext cx="1752600" cy="1588"/>
            </a:xfrm>
            <a:prstGeom prst="line">
              <a:avLst/>
            </a:prstGeom>
            <a:ln w="317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639594" y="3429000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4992914" y="2798838"/>
              <a:ext cx="1582057" cy="624115"/>
            </a:xfrm>
            <a:custGeom>
              <a:avLst/>
              <a:gdLst>
                <a:gd name="connsiteX0" fmla="*/ 0 w 1582057"/>
                <a:gd name="connsiteY0" fmla="*/ 597505 h 624115"/>
                <a:gd name="connsiteX1" fmla="*/ 348343 w 1582057"/>
                <a:gd name="connsiteY1" fmla="*/ 539448 h 624115"/>
                <a:gd name="connsiteX2" fmla="*/ 609600 w 1582057"/>
                <a:gd name="connsiteY2" fmla="*/ 89505 h 624115"/>
                <a:gd name="connsiteX3" fmla="*/ 754743 w 1582057"/>
                <a:gd name="connsiteY3" fmla="*/ 31448 h 624115"/>
                <a:gd name="connsiteX4" fmla="*/ 928915 w 1582057"/>
                <a:gd name="connsiteY4" fmla="*/ 278191 h 624115"/>
                <a:gd name="connsiteX5" fmla="*/ 1219200 w 1582057"/>
                <a:gd name="connsiteY5" fmla="*/ 539448 h 624115"/>
                <a:gd name="connsiteX6" fmla="*/ 1582057 w 1582057"/>
                <a:gd name="connsiteY6" fmla="*/ 612019 h 62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2057" h="624115">
                  <a:moveTo>
                    <a:pt x="0" y="597505"/>
                  </a:moveTo>
                  <a:cubicBezTo>
                    <a:pt x="123371" y="610810"/>
                    <a:pt x="246743" y="624115"/>
                    <a:pt x="348343" y="539448"/>
                  </a:cubicBezTo>
                  <a:cubicBezTo>
                    <a:pt x="449943" y="454781"/>
                    <a:pt x="541867" y="174172"/>
                    <a:pt x="609600" y="89505"/>
                  </a:cubicBezTo>
                  <a:cubicBezTo>
                    <a:pt x="677333" y="4838"/>
                    <a:pt x="701524" y="0"/>
                    <a:pt x="754743" y="31448"/>
                  </a:cubicBezTo>
                  <a:cubicBezTo>
                    <a:pt x="807962" y="62896"/>
                    <a:pt x="851506" y="193524"/>
                    <a:pt x="928915" y="278191"/>
                  </a:cubicBezTo>
                  <a:cubicBezTo>
                    <a:pt x="1006324" y="362858"/>
                    <a:pt x="1110343" y="483810"/>
                    <a:pt x="1219200" y="539448"/>
                  </a:cubicBezTo>
                  <a:cubicBezTo>
                    <a:pt x="1328057" y="595086"/>
                    <a:pt x="1455057" y="603552"/>
                    <a:pt x="1582057" y="612019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239657" y="2905276"/>
              <a:ext cx="1161143" cy="534610"/>
            </a:xfrm>
            <a:custGeom>
              <a:avLst/>
              <a:gdLst>
                <a:gd name="connsiteX0" fmla="*/ 0 w 1161143"/>
                <a:gd name="connsiteY0" fmla="*/ 520095 h 534610"/>
                <a:gd name="connsiteX1" fmla="*/ 246743 w 1161143"/>
                <a:gd name="connsiteY1" fmla="*/ 389467 h 534610"/>
                <a:gd name="connsiteX2" fmla="*/ 406400 w 1161143"/>
                <a:gd name="connsiteY2" fmla="*/ 41124 h 534610"/>
                <a:gd name="connsiteX3" fmla="*/ 566057 w 1161143"/>
                <a:gd name="connsiteY3" fmla="*/ 142724 h 534610"/>
                <a:gd name="connsiteX4" fmla="*/ 740229 w 1161143"/>
                <a:gd name="connsiteY4" fmla="*/ 360438 h 534610"/>
                <a:gd name="connsiteX5" fmla="*/ 827314 w 1161143"/>
                <a:gd name="connsiteY5" fmla="*/ 447524 h 534610"/>
                <a:gd name="connsiteX6" fmla="*/ 1161143 w 1161143"/>
                <a:gd name="connsiteY6" fmla="*/ 534610 h 53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1143" h="534610">
                  <a:moveTo>
                    <a:pt x="0" y="520095"/>
                  </a:moveTo>
                  <a:cubicBezTo>
                    <a:pt x="89505" y="494695"/>
                    <a:pt x="179010" y="469295"/>
                    <a:pt x="246743" y="389467"/>
                  </a:cubicBezTo>
                  <a:cubicBezTo>
                    <a:pt x="314476" y="309639"/>
                    <a:pt x="353181" y="82248"/>
                    <a:pt x="406400" y="41124"/>
                  </a:cubicBezTo>
                  <a:cubicBezTo>
                    <a:pt x="459619" y="0"/>
                    <a:pt x="510419" y="89505"/>
                    <a:pt x="566057" y="142724"/>
                  </a:cubicBezTo>
                  <a:cubicBezTo>
                    <a:pt x="621695" y="195943"/>
                    <a:pt x="696686" y="309638"/>
                    <a:pt x="740229" y="360438"/>
                  </a:cubicBezTo>
                  <a:cubicBezTo>
                    <a:pt x="783772" y="411238"/>
                    <a:pt x="757162" y="418495"/>
                    <a:pt x="827314" y="447524"/>
                  </a:cubicBezTo>
                  <a:cubicBezTo>
                    <a:pt x="897466" y="476553"/>
                    <a:pt x="1029304" y="505581"/>
                    <a:pt x="1161143" y="534610"/>
                  </a:cubicBezTo>
                </a:path>
              </a:pathLst>
            </a:cu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6958597" y="2667000"/>
          <a:ext cx="2033003" cy="1003300"/>
        </p:xfrm>
        <a:graphic>
          <a:graphicData uri="http://schemas.openxmlformats.org/presentationml/2006/ole">
            <p:oleObj spid="_x0000_s20481" name="Equation" r:id="rId7" imgW="977760" imgH="482400" progId="Equation.3">
              <p:embed/>
            </p:oleObj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778500" y="3296412"/>
          <a:ext cx="1003300" cy="361188"/>
        </p:xfrm>
        <a:graphic>
          <a:graphicData uri="http://schemas.openxmlformats.org/presentationml/2006/ole">
            <p:oleObj spid="_x0000_s20482" name="Equation" r:id="rId8" imgW="634680" imgH="228600" progId="Equation.3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648200" y="3288268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2408</Words>
  <Application>Microsoft Office PowerPoint</Application>
  <PresentationFormat>On-screen Show (4:3)</PresentationFormat>
  <Paragraphs>633</Paragraphs>
  <Slides>41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Office Theme</vt:lpstr>
      <vt:lpstr>Equation</vt:lpstr>
      <vt:lpstr>Microsoft 数式 3.0</vt:lpstr>
      <vt:lpstr>Worksheet</vt:lpstr>
      <vt:lpstr>Microsoft Equation 3.0</vt:lpstr>
      <vt:lpstr>PHENIX EM probes</vt:lpstr>
      <vt:lpstr>EM probe introduction</vt:lpstr>
      <vt:lpstr>Why with PHENIX</vt:lpstr>
      <vt:lpstr>Direct photon</vt:lpstr>
      <vt:lpstr>Direct photon spectra</vt:lpstr>
      <vt:lpstr>Direct photon RAA</vt:lpstr>
      <vt:lpstr>Cu+Cu s=200GeV</vt:lpstr>
      <vt:lpstr>Au+Au and p+p s=62.4GeV</vt:lpstr>
      <vt:lpstr>Fragmentation photons</vt:lpstr>
      <vt:lpstr>Fragmentation photons</vt:lpstr>
      <vt:lpstr>Electron(s)</vt:lpstr>
      <vt:lpstr>Dielectron analysis</vt:lpstr>
      <vt:lpstr>p+p cocktail comparison</vt:lpstr>
      <vt:lpstr>Au+Au Cocktail comparison</vt:lpstr>
      <vt:lpstr>Centrality Dependence</vt:lpstr>
      <vt:lpstr>Dielectrons</vt:lpstr>
      <vt:lpstr>Dielectons</vt:lpstr>
      <vt:lpstr>Dielectron = photon?</vt:lpstr>
      <vt:lpstr>Dielectron=photon</vt:lpstr>
      <vt:lpstr>Dielectron=photon</vt:lpstr>
      <vt:lpstr>Dielectron=photon</vt:lpstr>
      <vt:lpstr>Theory comparison</vt:lpstr>
      <vt:lpstr>Initial temperature (with aid of models)*</vt:lpstr>
      <vt:lpstr>RP dependence</vt:lpstr>
      <vt:lpstr>v2 Measurement</vt:lpstr>
      <vt:lpstr>Summary</vt:lpstr>
      <vt:lpstr>BackUPs</vt:lpstr>
      <vt:lpstr>Something not in the slide</vt:lpstr>
      <vt:lpstr>Slide 29</vt:lpstr>
      <vt:lpstr>Direct photon</vt:lpstr>
      <vt:lpstr>Direct photon</vt:lpstr>
      <vt:lpstr>Fraction of direct photons</vt:lpstr>
      <vt:lpstr>Results: RAA</vt:lpstr>
      <vt:lpstr>Reaction plane detector (RXNP)</vt:lpstr>
      <vt:lpstr>Hadronic cocktail</vt:lpstr>
      <vt:lpstr>     Theory comparison</vt:lpstr>
      <vt:lpstr>pT dependence II </vt:lpstr>
      <vt:lpstr>Understanding the pT dependence</vt:lpstr>
      <vt:lpstr>Yields and Slopes</vt:lpstr>
      <vt:lpstr>Theory Comparison II</vt:lpstr>
      <vt:lpstr>Dielectons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EM probes</dc:title>
  <dc:creator>Kensuke okada</dc:creator>
  <cp:lastModifiedBy>Kensuke Okada</cp:lastModifiedBy>
  <cp:revision>156</cp:revision>
  <dcterms:created xsi:type="dcterms:W3CDTF">2008-05-26T14:59:11Z</dcterms:created>
  <dcterms:modified xsi:type="dcterms:W3CDTF">2008-06-13T07:57:06Z</dcterms:modified>
</cp:coreProperties>
</file>