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1" r:id="rId13"/>
    <p:sldId id="269" r:id="rId14"/>
    <p:sldId id="270" r:id="rId15"/>
    <p:sldId id="276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7F7F7"/>
    <a:srgbClr val="DDDBDD"/>
    <a:srgbClr val="D4D2D4"/>
    <a:srgbClr val="8A82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16C9B-660B-427A-8645-18F0FBD77493}" type="datetimeFigureOut">
              <a:rPr lang="en-US" smtClean="0"/>
              <a:pPr/>
              <a:t>9/29/2008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6825B-0FFC-4CFB-AD74-80FB845C8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DF79-9553-41AC-9A60-14F5343141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DF79-9553-41AC-9A60-14F5343141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DF79-9553-41AC-9A60-14F5343141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DDF79-9553-41AC-9A60-14F53431413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数字要チェック</a:t>
            </a:r>
            <a:endParaRPr lang="en-US" altLang="ja-JP" dirty="0" smtClean="0"/>
          </a:p>
          <a:p>
            <a:r>
              <a:rPr lang="ja-JP" altLang="en-US" smtClean="0"/>
              <a:t>はじめの勢いが大分衰えてきていますが、まだ実際の測定について述べていません。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HBD</a:t>
            </a:r>
            <a:r>
              <a:rPr lang="en-US" baseline="0" dirty="0" smtClean="0"/>
              <a:t> material how much?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Rejection in</a:t>
            </a:r>
            <a:r>
              <a:rPr lang="en-US" baseline="0" dirty="0" smtClean="0"/>
              <a:t> Japanese?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6825B-0FFC-4CFB-AD74-80FB845C88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69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K.Okada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05891-249F-4725-AAA6-3A026DC1B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PEHNIX</a:t>
            </a:r>
            <a:r>
              <a:rPr lang="ja-JP" altLang="en-US" smtClean="0"/>
              <a:t>セントラルアームにおける</a:t>
            </a:r>
            <a:r>
              <a:rPr lang="en-US" altLang="ja-JP" dirty="0" smtClean="0">
                <a:sym typeface="Symbol"/>
              </a:rPr>
              <a:t>s=500GeV </a:t>
            </a:r>
            <a:r>
              <a:rPr lang="en-US" dirty="0" smtClean="0"/>
              <a:t>(</a:t>
            </a:r>
            <a:r>
              <a:rPr lang="ja-JP" altLang="en-US" smtClean="0"/>
              <a:t>偏極）陽子衝突の物理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Kensuke Okada</a:t>
            </a:r>
            <a:r>
              <a:rPr lang="ja-JP" altLang="en-US" smtClean="0"/>
              <a:t> </a:t>
            </a:r>
            <a:r>
              <a:rPr lang="en-US" altLang="ja-JP" dirty="0" smtClean="0"/>
              <a:t>for PHENIX</a:t>
            </a:r>
            <a:endParaRPr lang="en-US" dirty="0" smtClean="0"/>
          </a:p>
          <a:p>
            <a:r>
              <a:rPr lang="en-US" dirty="0" smtClean="0"/>
              <a:t>RIKEN-BNL Research Center </a:t>
            </a:r>
          </a:p>
          <a:p>
            <a:r>
              <a:rPr lang="en-US" dirty="0" smtClean="0"/>
              <a:t>JPS September 23, 2008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電磁㌍メータ分解能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30" y="5391090"/>
            <a:ext cx="3541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ボーナス：荷電パイ粒子の排除</a:t>
            </a:r>
            <a:endParaRPr lang="en-US" sz="20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143000"/>
            <a:ext cx="4852988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00600" y="1219200"/>
            <a:ext cx="18303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Energy resolution</a:t>
            </a:r>
          </a:p>
          <a:p>
            <a:r>
              <a:rPr lang="en-US">
                <a:latin typeface="Calibri" pitchFamily="34" charset="0"/>
              </a:rPr>
              <a:t>Test beam</a:t>
            </a:r>
          </a:p>
          <a:p>
            <a:r>
              <a:rPr lang="en-US">
                <a:latin typeface="Calibri" pitchFamily="34" charset="0"/>
              </a:rPr>
              <a:t>(PbSc)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525" y="2667000"/>
            <a:ext cx="3345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PEHNIX data ~6%</a:t>
            </a:r>
            <a:r>
              <a:rPr lang="en-US" sz="2000" b="1" dirty="0">
                <a:latin typeface="Calibri" pitchFamily="34" charset="0"/>
                <a:sym typeface="Symbol" pitchFamily="18" charset="2"/>
              </a:rPr>
              <a:t>8%/</a:t>
            </a:r>
            <a:r>
              <a:rPr lang="en-US" sz="2000" b="1" dirty="0" err="1">
                <a:latin typeface="Calibri" pitchFamily="34" charset="0"/>
                <a:sym typeface="Symbol" pitchFamily="18" charset="2"/>
              </a:rPr>
              <a:t>sqrt</a:t>
            </a:r>
            <a:r>
              <a:rPr lang="en-US" sz="2000" b="1" dirty="0">
                <a:latin typeface="Calibri" pitchFamily="34" charset="0"/>
                <a:sym typeface="Symbol" pitchFamily="18" charset="2"/>
              </a:rPr>
              <a:t>(E)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86600" y="3276600"/>
            <a:ext cx="1219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4495800" y="3581400"/>
            <a:ext cx="2514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2895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6251" y="2286000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現在の分解能　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1898" y="4629090"/>
            <a:ext cx="6348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（</a:t>
            </a:r>
            <a:r>
              <a:rPr lang="en-US" altLang="ja-JP" sz="2000" b="1" dirty="0" smtClean="0"/>
              <a:t>DC</a:t>
            </a:r>
            <a:r>
              <a:rPr lang="ja-JP" altLang="en-US" sz="2000" b="1" smtClean="0"/>
              <a:t>ではなく）こちらを運動量測定に使うのが得策である。</a:t>
            </a:r>
            <a:endParaRPr lang="en-US" sz="2000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7430294" y="4076700"/>
            <a:ext cx="838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34200" y="426720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40GeV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3200400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2.1 %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2667000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6%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荷電パイ粒子の排除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114800" y="3231642"/>
            <a:ext cx="5013593" cy="3245358"/>
            <a:chOff x="3878858" y="3200400"/>
            <a:chExt cx="5013593" cy="3245358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78858" y="3200400"/>
              <a:ext cx="5013593" cy="3245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9" name="Straight Connector 8"/>
            <p:cNvCxnSpPr/>
            <p:nvPr/>
          </p:nvCxnSpPr>
          <p:spPr>
            <a:xfrm>
              <a:off x="4876800" y="4724400"/>
              <a:ext cx="2514600" cy="1371600"/>
            </a:xfrm>
            <a:prstGeom prst="line">
              <a:avLst/>
            </a:prstGeom>
            <a:ln w="2222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76200" y="762000"/>
            <a:ext cx="5715000" cy="3886200"/>
            <a:chOff x="685800" y="1524000"/>
            <a:chExt cx="6477000" cy="4216977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1524000"/>
              <a:ext cx="6477000" cy="421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1"/>
            <p:cNvSpPr/>
            <p:nvPr/>
          </p:nvSpPr>
          <p:spPr>
            <a:xfrm>
              <a:off x="1295400" y="5029680"/>
              <a:ext cx="152400" cy="1524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657600" y="4724838"/>
              <a:ext cx="152400" cy="15242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2000" y="1219200"/>
            <a:ext cx="3139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40GeV </a:t>
            </a:r>
            <a:r>
              <a:rPr lang="ja-JP" altLang="en-US" sz="2000" b="1" smtClean="0"/>
              <a:t>荷電パイ粒子、電子</a:t>
            </a:r>
            <a:endParaRPr lang="en-US" altLang="ja-JP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05202" y="4639270"/>
            <a:ext cx="26340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４０</a:t>
            </a:r>
            <a:r>
              <a:rPr lang="en-US" altLang="ja-JP" sz="2000" b="1" dirty="0" err="1" smtClean="0"/>
              <a:t>GeV</a:t>
            </a:r>
            <a:r>
              <a:rPr lang="ja-JP" altLang="en-US" sz="2000" b="1" smtClean="0"/>
              <a:t>　荷電パイ粒子</a:t>
            </a:r>
            <a:endParaRPr lang="en-US" altLang="ja-JP" sz="2000" b="1" dirty="0" smtClean="0"/>
          </a:p>
          <a:p>
            <a:r>
              <a:rPr lang="en-US" altLang="ja-JP" sz="2000" b="1" dirty="0" err="1" smtClean="0"/>
              <a:t>EMCal</a:t>
            </a:r>
            <a:r>
              <a:rPr lang="en-US" altLang="ja-JP" sz="2000" b="1" dirty="0" smtClean="0"/>
              <a:t> 30GeV </a:t>
            </a:r>
            <a:r>
              <a:rPr lang="ja-JP" altLang="en-US" sz="2000" b="1" smtClean="0"/>
              <a:t>以上で</a:t>
            </a:r>
            <a:endParaRPr lang="en-US" altLang="ja-JP" sz="2000" b="1" dirty="0" smtClean="0"/>
          </a:p>
          <a:p>
            <a:r>
              <a:rPr lang="ja-JP" altLang="en-US" sz="2000" b="1" smtClean="0"/>
              <a:t>～３０の棄却率</a:t>
            </a:r>
            <a:endParaRPr lang="en-US" altLang="ja-JP" sz="2000" b="1" dirty="0" smtClean="0"/>
          </a:p>
        </p:txBody>
      </p:sp>
      <p:sp>
        <p:nvSpPr>
          <p:cNvPr id="17" name="Oval 16"/>
          <p:cNvSpPr/>
          <p:nvPr/>
        </p:nvSpPr>
        <p:spPr>
          <a:xfrm>
            <a:off x="304800" y="3810000"/>
            <a:ext cx="685800" cy="4572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9" name="Straight Arrow Connector 18"/>
          <p:cNvCxnSpPr>
            <a:stCxn id="17" idx="6"/>
          </p:cNvCxnSpPr>
          <p:nvPr/>
        </p:nvCxnSpPr>
        <p:spPr>
          <a:xfrm>
            <a:off x="990600" y="4038600"/>
            <a:ext cx="4267200" cy="158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5848290"/>
            <a:ext cx="3829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W+ &gt; e+ </a:t>
            </a:r>
            <a:r>
              <a:rPr lang="ja-JP" altLang="en-US" sz="2000" b="1" smtClean="0"/>
              <a:t>にとっては希望がもてる。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2514600"/>
            <a:ext cx="2409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テストビーム結果</a:t>
            </a:r>
            <a:endParaRPr lang="en-US" altLang="ja-JP" b="1" dirty="0" smtClean="0"/>
          </a:p>
          <a:p>
            <a:r>
              <a:rPr lang="ja-JP" altLang="en-US" b="1" smtClean="0"/>
              <a:t>＆シミュレーション結果</a:t>
            </a:r>
            <a:endParaRPr lang="en-US" altLang="ja-JP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36576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2D050"/>
                </a:solidFill>
              </a:rPr>
              <a:t>30</a:t>
            </a:r>
            <a:endParaRPr lang="en-US" sz="2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他のハドロン</a:t>
            </a:r>
            <a:r>
              <a:rPr lang="en-US" altLang="ja-JP" dirty="0" smtClean="0"/>
              <a:t>BG</a:t>
            </a:r>
            <a:r>
              <a:rPr lang="ja-JP" altLang="en-US" smtClean="0"/>
              <a:t>除去の見込み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914400"/>
            <a:ext cx="79704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―</a:t>
            </a:r>
            <a:r>
              <a:rPr lang="ja-JP" altLang="en-US" smtClean="0">
                <a:latin typeface="Calibri" pitchFamily="34" charset="0"/>
              </a:rPr>
              <a:t>　</a:t>
            </a:r>
            <a:r>
              <a:rPr lang="ja-JP" altLang="en-US" b="1" smtClean="0">
                <a:latin typeface="Calibri" pitchFamily="34" charset="0"/>
              </a:rPr>
              <a:t>電磁カロリーメータでの反応の違いを利用するもの</a:t>
            </a:r>
            <a:endParaRPr lang="en-US" b="1" dirty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　　落とすエネルギーでの測定　</a:t>
            </a:r>
            <a:r>
              <a:rPr lang="en-US" dirty="0" smtClean="0">
                <a:latin typeface="Calibri" pitchFamily="34" charset="0"/>
              </a:rPr>
              <a:t>:  </a:t>
            </a:r>
            <a:r>
              <a:rPr lang="en-US" dirty="0">
                <a:latin typeface="Calibri" pitchFamily="34" charset="0"/>
              </a:rPr>
              <a:t>~30 </a:t>
            </a:r>
          </a:p>
          <a:p>
            <a:r>
              <a:rPr lang="en-US" dirty="0">
                <a:latin typeface="Calibri" pitchFamily="34" charset="0"/>
              </a:rPr>
              <a:t>           </a:t>
            </a:r>
            <a:r>
              <a:rPr lang="ja-JP" altLang="en-US" smtClean="0">
                <a:latin typeface="Calibri" pitchFamily="34" charset="0"/>
              </a:rPr>
              <a:t>エネルギー運動量マッチング：　期待できない（運動量精度が良くないため）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           </a:t>
            </a:r>
            <a:r>
              <a:rPr lang="ja-JP" altLang="en-US" smtClean="0">
                <a:latin typeface="Calibri" pitchFamily="34" charset="0"/>
              </a:rPr>
              <a:t>クラスターの形状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ja-JP" altLang="en-US" smtClean="0">
                <a:latin typeface="Calibri" pitchFamily="34" charset="0"/>
              </a:rPr>
              <a:t>　良くても２倍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7913" y="3810000"/>
            <a:ext cx="521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―</a:t>
            </a:r>
            <a:r>
              <a:rPr lang="en-US" b="1" dirty="0" smtClean="0">
                <a:latin typeface="Calibri" pitchFamily="34" charset="0"/>
              </a:rPr>
              <a:t>TEC/TRD</a:t>
            </a:r>
          </a:p>
          <a:p>
            <a:r>
              <a:rPr lang="ja-JP" altLang="en-US" b="1" smtClean="0">
                <a:latin typeface="Calibri" pitchFamily="34" charset="0"/>
              </a:rPr>
              <a:t>　　</a:t>
            </a:r>
            <a:r>
              <a:rPr lang="ja-JP" altLang="en-US" smtClean="0">
                <a:latin typeface="Calibri" pitchFamily="34" charset="0"/>
              </a:rPr>
              <a:t>キセノンガスが使えれば理想的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アクセプタンスが減るが、少なくとも比較に使える</a:t>
            </a:r>
            <a:endParaRPr lang="en-US" altLang="ja-JP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2276475"/>
            <a:ext cx="62231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―</a:t>
            </a:r>
            <a:r>
              <a:rPr lang="ja-JP" altLang="en-US" b="1" smtClean="0">
                <a:latin typeface="Calibri" pitchFamily="34" charset="0"/>
              </a:rPr>
              <a:t>　</a:t>
            </a:r>
            <a:r>
              <a:rPr lang="en-US" altLang="ja-JP" b="1" dirty="0" smtClean="0">
                <a:latin typeface="Calibri" pitchFamily="34" charset="0"/>
              </a:rPr>
              <a:t>W</a:t>
            </a:r>
            <a:r>
              <a:rPr lang="ja-JP" altLang="en-US" b="1" smtClean="0">
                <a:latin typeface="Calibri" pitchFamily="34" charset="0"/>
              </a:rPr>
              <a:t>崩壊の電子が孤立していることを利用するもの（検討中）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6450" y="2581275"/>
            <a:ext cx="7656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mtClean="0">
                <a:latin typeface="Calibri" pitchFamily="34" charset="0"/>
                <a:sym typeface="Symbol"/>
              </a:rPr>
              <a:t></a:t>
            </a:r>
            <a:r>
              <a:rPr lang="en-US" altLang="ja-JP" dirty="0" smtClean="0">
                <a:latin typeface="Calibri" pitchFamily="34" charset="0"/>
                <a:sym typeface="Symbol"/>
              </a:rPr>
              <a:t>s=200GeV</a:t>
            </a:r>
            <a:r>
              <a:rPr lang="ja-JP" altLang="en-US" smtClean="0">
                <a:latin typeface="Calibri" pitchFamily="34" charset="0"/>
                <a:sym typeface="Symbol"/>
              </a:rPr>
              <a:t>の</a:t>
            </a:r>
            <a:r>
              <a:rPr lang="ja-JP" altLang="en-US" smtClean="0">
                <a:latin typeface="Calibri" pitchFamily="34" charset="0"/>
              </a:rPr>
              <a:t>直接光子と中性パイの崩壊光子の孤立条件の測定より　：　～２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en-US" altLang="ja-JP" dirty="0" smtClean="0">
                <a:latin typeface="Calibri" pitchFamily="34" charset="0"/>
              </a:rPr>
              <a:t>PYTHIA</a:t>
            </a:r>
            <a:r>
              <a:rPr lang="ja-JP" altLang="en-US" smtClean="0">
                <a:latin typeface="Calibri" pitchFamily="34" charset="0"/>
              </a:rPr>
              <a:t>シミュレーションでの見積もり ：　検討中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実験準備状況まとめ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81050" y="1371600"/>
            <a:ext cx="72827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mtClean="0">
                <a:latin typeface="Calibri" pitchFamily="34" charset="0"/>
              </a:rPr>
              <a:t>電磁カロリーメータのゲイン変更　（現在～２０</a:t>
            </a:r>
            <a:r>
              <a:rPr lang="en-US" altLang="ja-JP" dirty="0" err="1" smtClean="0">
                <a:latin typeface="Calibri" pitchFamily="34" charset="0"/>
              </a:rPr>
              <a:t>GeV</a:t>
            </a:r>
            <a:r>
              <a:rPr lang="en-US" altLang="ja-JP" dirty="0" smtClean="0">
                <a:latin typeface="Calibri" pitchFamily="34" charset="0"/>
              </a:rPr>
              <a:t> max </a:t>
            </a:r>
            <a:r>
              <a:rPr lang="ja-JP" altLang="en-US" smtClean="0">
                <a:latin typeface="Calibri" pitchFamily="34" charset="0"/>
              </a:rPr>
              <a:t>）</a:t>
            </a:r>
            <a:endParaRPr lang="en-US" dirty="0" smtClean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現状のキャリブレーションを基に変更すれば比較的簡単であろう　　　　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不具合が少しあるのでこの際に改善したい。　　</a:t>
            </a:r>
            <a:endParaRPr lang="en-US" altLang="ja-JP" dirty="0" smtClean="0">
              <a:latin typeface="Calibri" pitchFamily="34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781050" y="2438400"/>
            <a:ext cx="48542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mtClean="0">
                <a:latin typeface="Calibri" pitchFamily="34" charset="0"/>
              </a:rPr>
              <a:t>電荷の区別のためにビーム位置の決定が重要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フィル毎にキャリブレーションが必要なのか？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ゼロ磁場でのデータ取得以外の方法の検討</a:t>
            </a:r>
            <a:endParaRPr lang="en-US" dirty="0" smtClean="0">
              <a:latin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04850" y="4354513"/>
            <a:ext cx="1371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4850" y="914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899697" y="4735513"/>
            <a:ext cx="46689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GEANT</a:t>
            </a:r>
            <a:r>
              <a:rPr lang="ja-JP" altLang="en-US" smtClean="0">
                <a:latin typeface="Calibri" pitchFamily="34" charset="0"/>
              </a:rPr>
              <a:t>ベースのモンテカルロプログラムの整備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ja-JP" altLang="en-US" smtClean="0">
                <a:latin typeface="Calibri" pitchFamily="34" charset="0"/>
              </a:rPr>
              <a:t>　　</a:t>
            </a:r>
            <a:r>
              <a:rPr lang="en-US" altLang="ja-JP" dirty="0" err="1" smtClean="0">
                <a:latin typeface="Calibri" pitchFamily="34" charset="0"/>
              </a:rPr>
              <a:t>EMCal</a:t>
            </a:r>
            <a:r>
              <a:rPr lang="ja-JP" altLang="en-US" smtClean="0">
                <a:latin typeface="Calibri" pitchFamily="34" charset="0"/>
              </a:rPr>
              <a:t>中の高エネルギーシャワー</a:t>
            </a:r>
            <a:endParaRPr lang="en-US" altLang="ja-JP" dirty="0" smtClean="0">
              <a:latin typeface="Calibri" pitchFamily="34" charset="0"/>
            </a:endParaRPr>
          </a:p>
          <a:p>
            <a:r>
              <a:rPr lang="en-US" altLang="ja-JP" dirty="0" smtClean="0">
                <a:latin typeface="Calibri" pitchFamily="34" charset="0"/>
              </a:rPr>
              <a:t>      </a:t>
            </a:r>
            <a:r>
              <a:rPr lang="ja-JP" altLang="en-US" smtClean="0">
                <a:latin typeface="Calibri" pitchFamily="34" charset="0"/>
              </a:rPr>
              <a:t>ハドロンシャワーの信頼性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628650" y="925513"/>
            <a:ext cx="20489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Calibri" pitchFamily="34" charset="0"/>
              </a:rPr>
              <a:t>Run9</a:t>
            </a:r>
            <a:r>
              <a:rPr lang="ja-JP" altLang="en-US" b="1" smtClean="0">
                <a:latin typeface="Calibri" pitchFamily="34" charset="0"/>
              </a:rPr>
              <a:t>のための準備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711360" y="4367213"/>
            <a:ext cx="2412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 smtClean="0">
                <a:latin typeface="Calibri" pitchFamily="34" charset="0"/>
              </a:rPr>
              <a:t>ソフトウェアと解析手法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まとめ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267200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Run9</a:t>
            </a:r>
            <a:r>
              <a:rPr lang="ja-JP" altLang="en-US" sz="2000" b="1" smtClean="0"/>
              <a:t>の見通し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9545" y="838200"/>
            <a:ext cx="8505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RHIC</a:t>
            </a:r>
            <a:r>
              <a:rPr lang="ja-JP" altLang="en-US" sz="2000" b="1" smtClean="0"/>
              <a:t>スピン三本柱のひとつ　：　</a:t>
            </a:r>
            <a:r>
              <a:rPr lang="en-US" altLang="ja-JP" sz="2000" b="1" dirty="0" smtClean="0"/>
              <a:t>W</a:t>
            </a:r>
            <a:r>
              <a:rPr lang="ja-JP" altLang="en-US" sz="2000" b="1" smtClean="0"/>
              <a:t>ボゾンで探る陽子スピンの（反）クォーク成分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447800"/>
            <a:ext cx="6580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PHENIX</a:t>
            </a:r>
            <a:r>
              <a:rPr lang="ja-JP" altLang="en-US" sz="2000" b="1" smtClean="0"/>
              <a:t>セントラルアームでは高エネルギー電子を捕まえる。</a:t>
            </a:r>
            <a:endParaRPr lang="en-US" altLang="ja-JP" sz="2000" b="1" dirty="0" smtClean="0"/>
          </a:p>
          <a:p>
            <a:r>
              <a:rPr lang="ja-JP" altLang="en-US" sz="2000" b="1" smtClean="0"/>
              <a:t>　　　アクセプタンスは</a:t>
            </a:r>
            <a:r>
              <a:rPr lang="en-US" altLang="ja-JP" sz="2000" b="1" dirty="0" smtClean="0"/>
              <a:t>W+</a:t>
            </a:r>
            <a:r>
              <a:rPr lang="ja-JP" altLang="en-US" sz="2000" b="1" smtClean="0"/>
              <a:t>が多く、</a:t>
            </a:r>
            <a:r>
              <a:rPr lang="en-US" altLang="ja-JP" sz="2000" b="1" dirty="0" smtClean="0"/>
              <a:t>W-</a:t>
            </a:r>
            <a:r>
              <a:rPr lang="ja-JP" altLang="en-US" sz="2000" b="1" smtClean="0"/>
              <a:t>は少ない。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8345" y="2286000"/>
            <a:ext cx="637065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smtClean="0"/>
              <a:t>トリガー　　</a:t>
            </a:r>
            <a:r>
              <a:rPr lang="en-US" altLang="ja-JP" sz="2000" dirty="0" smtClean="0"/>
              <a:t>OK</a:t>
            </a:r>
          </a:p>
          <a:p>
            <a:r>
              <a:rPr lang="ja-JP" altLang="en-US" sz="2000" smtClean="0"/>
              <a:t>電荷識別　</a:t>
            </a:r>
            <a:r>
              <a:rPr lang="en-US" altLang="ja-JP" sz="2000" dirty="0" smtClean="0"/>
              <a:t>OK</a:t>
            </a:r>
            <a:r>
              <a:rPr lang="ja-JP" altLang="en-US" sz="2000" smtClean="0"/>
              <a:t>　（</a:t>
            </a:r>
            <a:r>
              <a:rPr lang="en-US" altLang="ja-JP" sz="2000" dirty="0" smtClean="0"/>
              <a:t>vertex</a:t>
            </a:r>
            <a:r>
              <a:rPr lang="ja-JP" altLang="en-US" sz="2000" smtClean="0"/>
              <a:t>の決定が重要）</a:t>
            </a:r>
            <a:endParaRPr lang="en-US" altLang="ja-JP" sz="2000" dirty="0" smtClean="0"/>
          </a:p>
          <a:p>
            <a:r>
              <a:rPr lang="ja-JP" altLang="en-US" sz="2000" smtClean="0"/>
              <a:t>バックグラウンド排除率</a:t>
            </a:r>
            <a:endParaRPr lang="en-US" altLang="ja-JP" sz="2000" dirty="0" smtClean="0"/>
          </a:p>
          <a:p>
            <a:r>
              <a:rPr lang="ja-JP" altLang="en-US" sz="2000" smtClean="0"/>
              <a:t>　中性パイ粒子起源：　＞１００</a:t>
            </a:r>
            <a:endParaRPr lang="en-US" altLang="ja-JP" sz="2000" dirty="0" smtClean="0"/>
          </a:p>
          <a:p>
            <a:r>
              <a:rPr lang="ja-JP" altLang="en-US" sz="2000" smtClean="0"/>
              <a:t>　荷電パイ粒子起源：　＞３０　　　　　</a:t>
            </a:r>
            <a:r>
              <a:rPr lang="ja-JP" altLang="en-US" sz="2000" smtClean="0">
                <a:sym typeface="Symbol"/>
              </a:rPr>
              <a:t></a:t>
            </a:r>
            <a:r>
              <a:rPr lang="en-US" altLang="ja-JP" sz="2000" dirty="0" smtClean="0"/>
              <a:t>W+</a:t>
            </a:r>
            <a:r>
              <a:rPr lang="ja-JP" altLang="en-US" sz="2000" smtClean="0"/>
              <a:t>にとっては十分</a:t>
            </a:r>
            <a:endParaRPr lang="en-US" altLang="ja-JP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838200" y="4724400"/>
            <a:ext cx="5513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５００</a:t>
            </a:r>
            <a:r>
              <a:rPr lang="en-US" altLang="ja-JP" dirty="0" err="1" smtClean="0"/>
              <a:t>GeV</a:t>
            </a:r>
            <a:r>
              <a:rPr lang="ja-JP" altLang="en-US" smtClean="0"/>
              <a:t>　</a:t>
            </a:r>
            <a:r>
              <a:rPr lang="en-US" altLang="ja-JP" dirty="0" smtClean="0"/>
              <a:t>run</a:t>
            </a:r>
            <a:r>
              <a:rPr lang="ja-JP" altLang="en-US" smtClean="0"/>
              <a:t>は３週間程度か？（メインは２００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 run)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509" y="5162490"/>
            <a:ext cx="78454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7.5/</a:t>
            </a:r>
            <a:r>
              <a:rPr lang="en-US" altLang="ja-JP" sz="2000" dirty="0" err="1" smtClean="0"/>
              <a:t>pb</a:t>
            </a:r>
            <a:r>
              <a:rPr lang="en-US" altLang="ja-JP" sz="2000" dirty="0" smtClean="0"/>
              <a:t> (recorded)* 3 = 22.5/</a:t>
            </a:r>
            <a:r>
              <a:rPr lang="en-US" altLang="ja-JP" sz="2000" dirty="0" err="1" smtClean="0"/>
              <a:t>pb</a:t>
            </a:r>
            <a:endParaRPr lang="en-US" altLang="ja-JP" sz="2000" dirty="0" smtClean="0"/>
          </a:p>
          <a:p>
            <a:r>
              <a:rPr lang="en-US" sz="2000" dirty="0" smtClean="0">
                <a:sym typeface="Symbol"/>
              </a:rPr>
              <a:t>W+e+</a:t>
            </a:r>
            <a:r>
              <a:rPr lang="ja-JP" altLang="en-US" sz="2000" smtClean="0">
                <a:sym typeface="Symbol"/>
              </a:rPr>
              <a:t>の期待される非対称度</a:t>
            </a:r>
            <a:r>
              <a:rPr lang="en-US" altLang="ja-JP" sz="2000" dirty="0" smtClean="0">
                <a:sym typeface="Symbol"/>
              </a:rPr>
              <a:t>~0.4</a:t>
            </a:r>
            <a:r>
              <a:rPr lang="ja-JP" altLang="en-US" sz="2000" smtClean="0">
                <a:sym typeface="Symbol"/>
              </a:rPr>
              <a:t>に対して　</a:t>
            </a:r>
            <a:r>
              <a:rPr lang="en-US" sz="2000" dirty="0" smtClean="0">
                <a:sym typeface="Symbol"/>
              </a:rPr>
              <a:t>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L</a:t>
            </a:r>
            <a:r>
              <a:rPr lang="en-US" sz="2000" dirty="0" smtClean="0"/>
              <a:t>=0.07</a:t>
            </a:r>
            <a:r>
              <a:rPr lang="ja-JP" altLang="en-US" sz="2000" smtClean="0"/>
              <a:t>　</a:t>
            </a:r>
            <a:r>
              <a:rPr lang="en-US" altLang="ja-JP" sz="2000" dirty="0" smtClean="0"/>
              <a:t>(with 50% </a:t>
            </a:r>
            <a:r>
              <a:rPr lang="en-US" altLang="ja-JP" sz="2000" dirty="0" err="1" smtClean="0"/>
              <a:t>pol</a:t>
            </a:r>
            <a:r>
              <a:rPr lang="en-US" altLang="ja-JP" sz="2000" dirty="0" smtClean="0"/>
              <a:t>)</a:t>
            </a:r>
            <a:r>
              <a:rPr lang="ja-JP" altLang="en-US" sz="2000" smtClean="0"/>
              <a:t>　</a:t>
            </a:r>
            <a:endParaRPr lang="en-US" sz="2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914400" y="5943600"/>
            <a:ext cx="448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e+</a:t>
            </a:r>
            <a:r>
              <a:rPr lang="ja-JP" altLang="en-US" smtClean="0"/>
              <a:t>の有限の非対称度の確認が初めの一歩。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/>
          <a:lstStyle/>
          <a:p>
            <a:r>
              <a:rPr lang="ja-JP" altLang="en-US" smtClean="0"/>
              <a:t>バックアップ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PHENIX algorithm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2133600"/>
            <a:ext cx="716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914900" y="2781300"/>
            <a:ext cx="220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268361" y="2133600"/>
            <a:ext cx="5171768" cy="1199535"/>
          </a:xfrm>
          <a:custGeom>
            <a:avLst/>
            <a:gdLst>
              <a:gd name="connsiteX0" fmla="*/ 0 w 5171768"/>
              <a:gd name="connsiteY0" fmla="*/ 0 h 1199535"/>
              <a:gd name="connsiteX1" fmla="*/ 2025445 w 5171768"/>
              <a:gd name="connsiteY1" fmla="*/ 19665 h 1199535"/>
              <a:gd name="connsiteX2" fmla="*/ 3657600 w 5171768"/>
              <a:gd name="connsiteY2" fmla="*/ 68826 h 1199535"/>
              <a:gd name="connsiteX3" fmla="*/ 4404852 w 5171768"/>
              <a:gd name="connsiteY3" fmla="*/ 363794 h 1199535"/>
              <a:gd name="connsiteX4" fmla="*/ 5171768 w 5171768"/>
              <a:gd name="connsiteY4" fmla="*/ 1199535 h 119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1768" h="1199535">
                <a:moveTo>
                  <a:pt x="0" y="0"/>
                </a:moveTo>
                <a:lnTo>
                  <a:pt x="2025445" y="19665"/>
                </a:lnTo>
                <a:cubicBezTo>
                  <a:pt x="2635045" y="31136"/>
                  <a:pt x="3261032" y="11471"/>
                  <a:pt x="3657600" y="68826"/>
                </a:cubicBezTo>
                <a:cubicBezTo>
                  <a:pt x="4054168" y="126181"/>
                  <a:pt x="4152491" y="175343"/>
                  <a:pt x="4404852" y="363794"/>
                </a:cubicBezTo>
                <a:cubicBezTo>
                  <a:pt x="4657213" y="552245"/>
                  <a:pt x="4914490" y="875890"/>
                  <a:pt x="5171768" y="1199535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524000"/>
            <a:ext cx="1371600" cy="236220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133600"/>
            <a:ext cx="63246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6341806" y="2880852"/>
            <a:ext cx="149123" cy="324464"/>
          </a:xfrm>
          <a:custGeom>
            <a:avLst/>
            <a:gdLst>
              <a:gd name="connsiteX0" fmla="*/ 127820 w 149123"/>
              <a:gd name="connsiteY0" fmla="*/ 0 h 324464"/>
              <a:gd name="connsiteX1" fmla="*/ 127820 w 149123"/>
              <a:gd name="connsiteY1" fmla="*/ 157316 h 324464"/>
              <a:gd name="connsiteX2" fmla="*/ 0 w 149123"/>
              <a:gd name="connsiteY2" fmla="*/ 324464 h 32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9123" h="324464">
                <a:moveTo>
                  <a:pt x="127820" y="0"/>
                </a:moveTo>
                <a:cubicBezTo>
                  <a:pt x="138471" y="51619"/>
                  <a:pt x="149123" y="103239"/>
                  <a:pt x="127820" y="157316"/>
                </a:cubicBezTo>
                <a:cubicBezTo>
                  <a:pt x="106517" y="211393"/>
                  <a:pt x="53258" y="267928"/>
                  <a:pt x="0" y="3244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77000" y="2971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4343400"/>
            <a:ext cx="508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ideal if the magnetic field is localized at the end.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1676400"/>
            <a:ext cx="767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vertex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1143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9/16/2008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W-&gt;e charge identification</a:t>
            </a:r>
            <a:endParaRPr lang="en-US" dirty="0"/>
          </a:p>
        </p:txBody>
      </p:sp>
      <p:pic>
        <p:nvPicPr>
          <p:cNvPr id="1026" name="Picture 2" descr="C:\Users\okada_2\Desktop\mapp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790700"/>
            <a:ext cx="6629400" cy="44577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53000" y="1371600"/>
            <a:ext cx="319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map (from Sim3D++.root)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286000"/>
            <a:ext cx="7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auss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6324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2590800"/>
            <a:ext cx="1178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 points</a:t>
            </a:r>
          </a:p>
          <a:p>
            <a:r>
              <a:rPr lang="en-US" dirty="0" smtClean="0"/>
              <a:t>z=0,phi=0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295400"/>
            <a:ext cx="883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++ field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9/16/2008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okada_2\Desktop\mapp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752600"/>
            <a:ext cx="6629400" cy="4457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953000" y="1371600"/>
            <a:ext cx="3099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map (from Sim3D+-.root)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371600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+- field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9/16/2008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 integral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14478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1238865" y="1442064"/>
            <a:ext cx="6154993" cy="1212645"/>
          </a:xfrm>
          <a:custGeom>
            <a:avLst/>
            <a:gdLst>
              <a:gd name="connsiteX0" fmla="*/ 0 w 6154993"/>
              <a:gd name="connsiteY0" fmla="*/ 0 h 1209368"/>
              <a:gd name="connsiteX1" fmla="*/ 1130709 w 6154993"/>
              <a:gd name="connsiteY1" fmla="*/ 68826 h 1209368"/>
              <a:gd name="connsiteX2" fmla="*/ 2694038 w 6154993"/>
              <a:gd name="connsiteY2" fmla="*/ 245806 h 1209368"/>
              <a:gd name="connsiteX3" fmla="*/ 4385187 w 6154993"/>
              <a:gd name="connsiteY3" fmla="*/ 432619 h 1209368"/>
              <a:gd name="connsiteX4" fmla="*/ 5496232 w 6154993"/>
              <a:gd name="connsiteY4" fmla="*/ 796413 h 1209368"/>
              <a:gd name="connsiteX5" fmla="*/ 6154993 w 6154993"/>
              <a:gd name="connsiteY5" fmla="*/ 1209368 h 1209368"/>
              <a:gd name="connsiteX0" fmla="*/ 0 w 6154993"/>
              <a:gd name="connsiteY0" fmla="*/ 0 h 1209368"/>
              <a:gd name="connsiteX1" fmla="*/ 1130709 w 6154993"/>
              <a:gd name="connsiteY1" fmla="*/ 68826 h 1209368"/>
              <a:gd name="connsiteX2" fmla="*/ 2694038 w 6154993"/>
              <a:gd name="connsiteY2" fmla="*/ 245806 h 1209368"/>
              <a:gd name="connsiteX3" fmla="*/ 4385187 w 6154993"/>
              <a:gd name="connsiteY3" fmla="*/ 432619 h 1209368"/>
              <a:gd name="connsiteX4" fmla="*/ 5496232 w 6154993"/>
              <a:gd name="connsiteY4" fmla="*/ 796413 h 1209368"/>
              <a:gd name="connsiteX5" fmla="*/ 6154993 w 6154993"/>
              <a:gd name="connsiteY5" fmla="*/ 1209368 h 1209368"/>
              <a:gd name="connsiteX0" fmla="*/ 0 w 6154993"/>
              <a:gd name="connsiteY0" fmla="*/ 0 h 1209368"/>
              <a:gd name="connsiteX1" fmla="*/ 1130709 w 6154993"/>
              <a:gd name="connsiteY1" fmla="*/ 68826 h 1209368"/>
              <a:gd name="connsiteX2" fmla="*/ 2694038 w 6154993"/>
              <a:gd name="connsiteY2" fmla="*/ 245806 h 1209368"/>
              <a:gd name="connsiteX3" fmla="*/ 4385187 w 6154993"/>
              <a:gd name="connsiteY3" fmla="*/ 432619 h 1209368"/>
              <a:gd name="connsiteX4" fmla="*/ 5496232 w 6154993"/>
              <a:gd name="connsiteY4" fmla="*/ 796413 h 1209368"/>
              <a:gd name="connsiteX5" fmla="*/ 6154993 w 6154993"/>
              <a:gd name="connsiteY5" fmla="*/ 1209368 h 1209368"/>
              <a:gd name="connsiteX0" fmla="*/ 0 w 6154993"/>
              <a:gd name="connsiteY0" fmla="*/ 0 h 1209368"/>
              <a:gd name="connsiteX1" fmla="*/ 1130709 w 6154993"/>
              <a:gd name="connsiteY1" fmla="*/ 68826 h 1209368"/>
              <a:gd name="connsiteX2" fmla="*/ 2694038 w 6154993"/>
              <a:gd name="connsiteY2" fmla="*/ 245806 h 1209368"/>
              <a:gd name="connsiteX3" fmla="*/ 4385187 w 6154993"/>
              <a:gd name="connsiteY3" fmla="*/ 432619 h 1209368"/>
              <a:gd name="connsiteX4" fmla="*/ 5496232 w 6154993"/>
              <a:gd name="connsiteY4" fmla="*/ 796413 h 1209368"/>
              <a:gd name="connsiteX5" fmla="*/ 6154993 w 6154993"/>
              <a:gd name="connsiteY5" fmla="*/ 1209368 h 1209368"/>
              <a:gd name="connsiteX0" fmla="*/ 0 w 6154993"/>
              <a:gd name="connsiteY0" fmla="*/ 0 h 1209368"/>
              <a:gd name="connsiteX1" fmla="*/ 1130709 w 6154993"/>
              <a:gd name="connsiteY1" fmla="*/ 68826 h 1209368"/>
              <a:gd name="connsiteX2" fmla="*/ 2694038 w 6154993"/>
              <a:gd name="connsiteY2" fmla="*/ 245806 h 1209368"/>
              <a:gd name="connsiteX3" fmla="*/ 4385187 w 6154993"/>
              <a:gd name="connsiteY3" fmla="*/ 432619 h 1209368"/>
              <a:gd name="connsiteX4" fmla="*/ 5496232 w 6154993"/>
              <a:gd name="connsiteY4" fmla="*/ 796413 h 1209368"/>
              <a:gd name="connsiteX5" fmla="*/ 6154993 w 6154993"/>
              <a:gd name="connsiteY5" fmla="*/ 1209368 h 1209368"/>
              <a:gd name="connsiteX0" fmla="*/ 0 w 6154993"/>
              <a:gd name="connsiteY0" fmla="*/ 3277 h 1212645"/>
              <a:gd name="connsiteX1" fmla="*/ 1130709 w 6154993"/>
              <a:gd name="connsiteY1" fmla="*/ 72103 h 1212645"/>
              <a:gd name="connsiteX2" fmla="*/ 4385187 w 6154993"/>
              <a:gd name="connsiteY2" fmla="*/ 435896 h 1212645"/>
              <a:gd name="connsiteX3" fmla="*/ 5496232 w 6154993"/>
              <a:gd name="connsiteY3" fmla="*/ 799690 h 1212645"/>
              <a:gd name="connsiteX4" fmla="*/ 6154993 w 6154993"/>
              <a:gd name="connsiteY4" fmla="*/ 1212645 h 1212645"/>
              <a:gd name="connsiteX0" fmla="*/ 0 w 6154993"/>
              <a:gd name="connsiteY0" fmla="*/ 3277 h 1212645"/>
              <a:gd name="connsiteX1" fmla="*/ 1130709 w 6154993"/>
              <a:gd name="connsiteY1" fmla="*/ 72103 h 1212645"/>
              <a:gd name="connsiteX2" fmla="*/ 2684206 w 6154993"/>
              <a:gd name="connsiteY2" fmla="*/ 219588 h 1212645"/>
              <a:gd name="connsiteX3" fmla="*/ 4385187 w 6154993"/>
              <a:gd name="connsiteY3" fmla="*/ 435896 h 1212645"/>
              <a:gd name="connsiteX4" fmla="*/ 5496232 w 6154993"/>
              <a:gd name="connsiteY4" fmla="*/ 799690 h 1212645"/>
              <a:gd name="connsiteX5" fmla="*/ 6154993 w 6154993"/>
              <a:gd name="connsiteY5" fmla="*/ 1212645 h 121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4993" h="1212645">
                <a:moveTo>
                  <a:pt x="0" y="3277"/>
                </a:moveTo>
                <a:cubicBezTo>
                  <a:pt x="340851" y="17206"/>
                  <a:pt x="399845" y="0"/>
                  <a:pt x="1130709" y="72103"/>
                </a:cubicBezTo>
                <a:cubicBezTo>
                  <a:pt x="1578077" y="108155"/>
                  <a:pt x="2141793" y="158956"/>
                  <a:pt x="2684206" y="219588"/>
                </a:cubicBezTo>
                <a:cubicBezTo>
                  <a:pt x="3226619" y="280220"/>
                  <a:pt x="3916516" y="339212"/>
                  <a:pt x="4385187" y="435896"/>
                </a:cubicBezTo>
                <a:cubicBezTo>
                  <a:pt x="4853858" y="532580"/>
                  <a:pt x="5201264" y="670232"/>
                  <a:pt x="5496232" y="799690"/>
                </a:cubicBezTo>
                <a:cubicBezTo>
                  <a:pt x="5791200" y="929148"/>
                  <a:pt x="5973096" y="1070896"/>
                  <a:pt x="6154993" y="12126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524000" y="15240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77194" y="15232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828006" y="15232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182394" y="16002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5588" y="15994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486400" y="1599406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4420" y="1066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0020" y="106680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524500" y="19431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19800" y="21336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16002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/>
              </a:rPr>
              <a:t></a:t>
            </a:r>
            <a:r>
              <a:rPr lang="en-US" dirty="0" smtClean="0">
                <a:sym typeface="Symbol"/>
              </a:rPr>
              <a:t>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600" y="2133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6961239" y="2133600"/>
            <a:ext cx="75381" cy="216310"/>
          </a:xfrm>
          <a:custGeom>
            <a:avLst/>
            <a:gdLst>
              <a:gd name="connsiteX0" fmla="*/ 39329 w 75381"/>
              <a:gd name="connsiteY0" fmla="*/ 0 h 216310"/>
              <a:gd name="connsiteX1" fmla="*/ 68826 w 75381"/>
              <a:gd name="connsiteY1" fmla="*/ 117987 h 216310"/>
              <a:gd name="connsiteX2" fmla="*/ 0 w 75381"/>
              <a:gd name="connsiteY2" fmla="*/ 216310 h 216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381" h="216310">
                <a:moveTo>
                  <a:pt x="39329" y="0"/>
                </a:moveTo>
                <a:cubicBezTo>
                  <a:pt x="57355" y="40967"/>
                  <a:pt x="75381" y="81935"/>
                  <a:pt x="68826" y="117987"/>
                </a:cubicBezTo>
                <a:cubicBezTo>
                  <a:pt x="62271" y="154039"/>
                  <a:pt x="31135" y="185174"/>
                  <a:pt x="0" y="2163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6210300" y="17907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066800" y="2362200"/>
          <a:ext cx="914400" cy="990600"/>
        </p:xfrm>
        <a:graphic>
          <a:graphicData uri="http://schemas.openxmlformats.org/presentationml/2006/ole">
            <p:oleObj spid="_x0000_s1026" name="Equation" r:id="rId4" imgW="609480" imgH="66024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514600" y="2286000"/>
          <a:ext cx="1452282" cy="609600"/>
        </p:xfrm>
        <a:graphic>
          <a:graphicData uri="http://schemas.openxmlformats.org/presentationml/2006/ole">
            <p:oleObj spid="_x0000_s1027" name="Equation" r:id="rId5" imgW="1028520" imgH="43164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343400" y="3048000"/>
          <a:ext cx="1879600" cy="457200"/>
        </p:xfrm>
        <a:graphic>
          <a:graphicData uri="http://schemas.openxmlformats.org/presentationml/2006/ole">
            <p:oleObj spid="_x0000_s1028" name="Equation" r:id="rId6" imgW="939600" imgH="2286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33400" y="3505200"/>
            <a:ext cx="248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40GeV charged particle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200" y="3849469"/>
            <a:ext cx="6268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++ field : </a:t>
            </a:r>
            <a:r>
              <a:rPr lang="en-US" dirty="0" smtClean="0">
                <a:sym typeface="Symbol"/>
              </a:rPr>
              <a:t>=7.73[</a:t>
            </a:r>
            <a:r>
              <a:rPr lang="en-US" dirty="0" err="1" smtClean="0">
                <a:sym typeface="Symbol"/>
              </a:rPr>
              <a:t>mrad</a:t>
            </a:r>
            <a:r>
              <a:rPr lang="en-US" dirty="0" smtClean="0">
                <a:sym typeface="Symbol"/>
              </a:rPr>
              <a:t>], x=0.0117[m], l=2.2m    =2.4 [</a:t>
            </a:r>
            <a:r>
              <a:rPr lang="en-US" dirty="0" err="1" smtClean="0">
                <a:sym typeface="Symbol"/>
              </a:rPr>
              <a:t>mrad</a:t>
            </a:r>
            <a:r>
              <a:rPr lang="en-US" dirty="0" smtClean="0">
                <a:sym typeface="Symbol"/>
              </a:rPr>
              <a:t>]</a:t>
            </a:r>
          </a:p>
          <a:p>
            <a:r>
              <a:rPr lang="en-US" dirty="0" smtClean="0">
                <a:sym typeface="Symbol"/>
              </a:rPr>
              <a:t>+- field : =3.24[</a:t>
            </a:r>
            <a:r>
              <a:rPr lang="en-US" dirty="0" err="1" smtClean="0">
                <a:sym typeface="Symbol"/>
              </a:rPr>
              <a:t>mrad</a:t>
            </a:r>
            <a:r>
              <a:rPr lang="en-US" dirty="0" smtClean="0">
                <a:sym typeface="Symbol"/>
              </a:rPr>
              <a:t>], x=0.00331[m], l=2.2m    =1.7 [</a:t>
            </a:r>
            <a:r>
              <a:rPr lang="en-US" dirty="0" err="1" smtClean="0">
                <a:sym typeface="Symbol"/>
              </a:rPr>
              <a:t>mrad</a:t>
            </a:r>
            <a:r>
              <a:rPr lang="en-US" dirty="0" smtClean="0">
                <a:sym typeface="Symbol"/>
              </a:rPr>
              <a:t>]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9600" y="4724400"/>
            <a:ext cx="629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DC resolution (~0.5mrad), the +- field is feasible (3</a:t>
            </a:r>
            <a:r>
              <a:rPr lang="en-US" dirty="0" smtClean="0">
                <a:sym typeface="Symbol"/>
              </a:rPr>
              <a:t> effect)</a:t>
            </a:r>
            <a:r>
              <a:rPr lang="en-US" dirty="0" smtClean="0"/>
              <a:t>.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81000" y="5105400"/>
            <a:ext cx="746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600" y="5257800"/>
            <a:ext cx="536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it assumed ultimate vertex position resolution.</a:t>
            </a:r>
          </a:p>
          <a:p>
            <a:endParaRPr lang="en-US" dirty="0" smtClean="0"/>
          </a:p>
          <a:p>
            <a:r>
              <a:rPr lang="en-US" dirty="0" smtClean="0">
                <a:sym typeface="Symbol"/>
              </a:rPr>
              <a:t>How precise can we determine the position?</a:t>
            </a:r>
          </a:p>
          <a:p>
            <a:r>
              <a:rPr lang="en-US" dirty="0" smtClean="0"/>
              <a:t>The beam size itself is </a:t>
            </a:r>
            <a:r>
              <a:rPr lang="en-US" dirty="0" smtClean="0">
                <a:sym typeface="Symbol"/>
              </a:rPr>
              <a:t>~0.3mm from the </a:t>
            </a:r>
            <a:r>
              <a:rPr lang="en-US" dirty="0" err="1" smtClean="0">
                <a:sym typeface="Symbol"/>
              </a:rPr>
              <a:t>vernier</a:t>
            </a:r>
            <a:r>
              <a:rPr lang="en-US" dirty="0" smtClean="0">
                <a:sym typeface="Symbol"/>
              </a:rPr>
              <a:t> scan. </a:t>
            </a:r>
            <a:endParaRPr lang="en-US" dirty="0" smtClean="0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9/16/2008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RHIC </a:t>
            </a:r>
            <a:r>
              <a:rPr lang="ja-JP" altLang="en-US" smtClean="0"/>
              <a:t>スピンプログラム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2286000"/>
            <a:ext cx="3506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mtClean="0">
                <a:sym typeface="Symbol"/>
              </a:rPr>
              <a:t></a:t>
            </a:r>
            <a:r>
              <a:rPr lang="ja-JP" altLang="en-US" sz="2400" b="1" smtClean="0"/>
              <a:t>３つのスピンプログラム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3657600" y="3579811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73589" y="3406914"/>
            <a:ext cx="3251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s=500GeV program</a:t>
            </a:r>
          </a:p>
          <a:p>
            <a:r>
              <a:rPr lang="ja-JP" altLang="en-US" sz="2000" b="1" smtClean="0">
                <a:sym typeface="Symbol"/>
              </a:rPr>
              <a:t>これから始まろうとしている。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914400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ym typeface="Symbol"/>
              </a:rPr>
              <a:t></a:t>
            </a:r>
            <a:r>
              <a:rPr lang="en-US" sz="2400" b="1" dirty="0" smtClean="0"/>
              <a:t>RHIC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9200" y="1371600"/>
            <a:ext cx="3831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世界で唯一の偏極陽子コライダー</a:t>
            </a:r>
            <a:endParaRPr lang="en-US" sz="2000" b="1" dirty="0" smtClean="0"/>
          </a:p>
          <a:p>
            <a:r>
              <a:rPr lang="ja-JP" altLang="en-US" sz="2000" b="1" smtClean="0"/>
              <a:t>最高衝突エネルギーは５００</a:t>
            </a:r>
            <a:r>
              <a:rPr lang="en-US" altLang="ja-JP" sz="2000" b="1" dirty="0" err="1" smtClean="0"/>
              <a:t>GeV</a:t>
            </a:r>
            <a:r>
              <a:rPr lang="en-US" altLang="ja-JP" sz="2000" b="1" dirty="0" smtClean="0"/>
              <a:t>  </a:t>
            </a:r>
            <a:endParaRPr lang="en-US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2743200"/>
            <a:ext cx="22509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縦偏極プログラム</a:t>
            </a:r>
            <a:endParaRPr lang="en-US" altLang="ja-JP" sz="2000" b="1" dirty="0" smtClean="0"/>
          </a:p>
          <a:p>
            <a:r>
              <a:rPr lang="ja-JP" altLang="en-US" sz="2000" b="1" smtClean="0"/>
              <a:t>横偏極プログラム</a:t>
            </a:r>
            <a:endParaRPr lang="en-US" altLang="ja-JP" sz="2000" b="1" dirty="0" smtClean="0"/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W</a:t>
            </a:r>
            <a:r>
              <a:rPr lang="ja-JP" altLang="en-US" sz="2000" b="1" smtClean="0">
                <a:solidFill>
                  <a:srgbClr val="FF0000"/>
                </a:solidFill>
              </a:rPr>
              <a:t>ボゾンプログラム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5715000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ja-JP" altLang="en-US" smtClean="0"/>
              <a:t>ボゾンプログラムとは？</a:t>
            </a:r>
            <a:r>
              <a:rPr lang="ja-JP" altLang="en-US" smtClean="0">
                <a:sym typeface="Symbol"/>
              </a:rPr>
              <a:t>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ja-JP" altLang="en-US" smtClean="0"/>
              <a:t>陽子スピンの（反）クォーク成分の測定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9/23/2008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2706469"/>
            <a:ext cx="4354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W</a:t>
            </a:r>
            <a:r>
              <a:rPr lang="ja-JP" altLang="en-US" sz="2000" b="1" smtClean="0"/>
              <a:t>ボゾンの生成　</a:t>
            </a:r>
            <a:endParaRPr lang="en-US" altLang="ja-JP" sz="2000" b="1" dirty="0" smtClean="0"/>
          </a:p>
          <a:p>
            <a:r>
              <a:rPr lang="ja-JP" altLang="en-US" sz="2000" b="1" smtClean="0"/>
              <a:t>弱い相互作用はパリティを破っている。</a:t>
            </a:r>
            <a:endParaRPr lang="en-US" altLang="ja-JP" sz="20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182413" y="3468469"/>
            <a:ext cx="1636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d-</a:t>
            </a:r>
            <a:r>
              <a:rPr lang="en-US" dirty="0" err="1" smtClean="0"/>
              <a:t>bar+u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W+ </a:t>
            </a:r>
          </a:p>
          <a:p>
            <a:r>
              <a:rPr lang="en-US" dirty="0" smtClean="0"/>
              <a:t>u-</a:t>
            </a:r>
            <a:r>
              <a:rPr lang="en-US" dirty="0" err="1" smtClean="0"/>
              <a:t>bar+d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W-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1066800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mtClean="0">
                <a:sym typeface="Symbol"/>
              </a:rPr>
              <a:t></a:t>
            </a:r>
            <a:r>
              <a:rPr lang="ja-JP" altLang="en-US" sz="2400" b="1" smtClean="0"/>
              <a:t>これまでの知見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1447800"/>
            <a:ext cx="4743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Semi Deep Inelastic Scattering (SDIS)</a:t>
            </a:r>
            <a:r>
              <a:rPr lang="ja-JP" altLang="en-US" sz="2000" b="1" smtClean="0"/>
              <a:t>では、</a:t>
            </a:r>
            <a:endParaRPr lang="en-US" altLang="ja-JP" sz="2000" b="1" dirty="0" smtClean="0"/>
          </a:p>
          <a:p>
            <a:r>
              <a:rPr lang="ja-JP" altLang="en-US" sz="2000" b="1" smtClean="0"/>
              <a:t>クォークの破砕関数に頼る必要がある。</a:t>
            </a:r>
            <a:endParaRPr lang="en-US" altLang="ja-JP" sz="20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914400" y="4092714"/>
            <a:ext cx="2203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d-bar, u-bar</a:t>
            </a:r>
            <a:r>
              <a:rPr lang="ja-JP" altLang="en-US" sz="2000" b="1" smtClean="0"/>
              <a:t>は必ず</a:t>
            </a:r>
            <a:endParaRPr lang="en-US" altLang="ja-JP" sz="2000" b="1" dirty="0" smtClean="0"/>
          </a:p>
          <a:p>
            <a:r>
              <a:rPr lang="ja-JP" altLang="en-US" sz="2000" b="1" smtClean="0"/>
              <a:t>正のヘリシティー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4876800"/>
            <a:ext cx="3456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W+</a:t>
            </a:r>
            <a:r>
              <a:rPr lang="ja-JP" altLang="en-US" smtClean="0"/>
              <a:t>　</a:t>
            </a:r>
            <a:r>
              <a:rPr lang="en-US" altLang="ja-JP" dirty="0" smtClean="0"/>
              <a:t>A</a:t>
            </a:r>
            <a:r>
              <a:rPr lang="en-US" altLang="ja-JP" baseline="-25000" dirty="0" smtClean="0"/>
              <a:t>L</a:t>
            </a:r>
            <a:r>
              <a:rPr lang="en-US" altLang="ja-JP" dirty="0" smtClean="0"/>
              <a:t>:</a:t>
            </a:r>
            <a:r>
              <a:rPr lang="ja-JP" altLang="en-US" smtClean="0"/>
              <a:t>　シングルスピン非対称度</a:t>
            </a:r>
            <a:endParaRPr lang="en-US" altLang="ja-JP" dirty="0" smtClean="0"/>
          </a:p>
          <a:p>
            <a:r>
              <a:rPr lang="ja-JP" altLang="en-US" smtClean="0"/>
              <a:t>陽子中の</a:t>
            </a:r>
            <a:r>
              <a:rPr lang="en-US" altLang="ja-JP" dirty="0" smtClean="0"/>
              <a:t>d-bar</a:t>
            </a:r>
            <a:r>
              <a:rPr lang="ja-JP" altLang="en-US" smtClean="0"/>
              <a:t>スピン情報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8347" y="2286000"/>
            <a:ext cx="3807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ym typeface="Symbol"/>
              </a:rPr>
              <a:t></a:t>
            </a:r>
            <a:r>
              <a:rPr lang="en-US" altLang="ja-JP" sz="2400" b="1" dirty="0" smtClean="0"/>
              <a:t>RHIC</a:t>
            </a:r>
            <a:r>
              <a:rPr lang="ja-JP" altLang="en-US" sz="2400" b="1" smtClean="0"/>
              <a:t>　</a:t>
            </a:r>
            <a:r>
              <a:rPr lang="en-US" altLang="ja-JP" sz="2400" b="1" dirty="0" smtClean="0"/>
              <a:t>W</a:t>
            </a:r>
            <a:r>
              <a:rPr lang="ja-JP" altLang="en-US" sz="2400" b="1" smtClean="0"/>
              <a:t>ボゾンプログラム</a:t>
            </a:r>
            <a:endParaRPr lang="en-US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4419600" y="4292600"/>
            <a:ext cx="4572000" cy="2032000"/>
            <a:chOff x="4419600" y="4292600"/>
            <a:chExt cx="4572000" cy="2032000"/>
          </a:xfrm>
        </p:grpSpPr>
        <p:grpSp>
          <p:nvGrpSpPr>
            <p:cNvPr id="25" name="Group 24"/>
            <p:cNvGrpSpPr/>
            <p:nvPr/>
          </p:nvGrpSpPr>
          <p:grpSpPr>
            <a:xfrm>
              <a:off x="4419600" y="4292600"/>
              <a:ext cx="4572000" cy="2032000"/>
              <a:chOff x="4419600" y="4406900"/>
              <a:chExt cx="4572000" cy="20320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419600" y="4406900"/>
                <a:ext cx="4572000" cy="203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18" name="Straight Arrow Connector 17"/>
              <p:cNvCxnSpPr/>
              <p:nvPr/>
            </p:nvCxnSpPr>
            <p:spPr>
              <a:xfrm>
                <a:off x="5105400" y="4953000"/>
                <a:ext cx="53340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7391400" y="4953000"/>
                <a:ext cx="53340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334000" y="5332412"/>
                <a:ext cx="533400" cy="1588"/>
              </a:xfrm>
              <a:prstGeom prst="straightConnector1">
                <a:avLst/>
              </a:prstGeom>
              <a:ln w="4445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7620000" y="5334000"/>
                <a:ext cx="533400" cy="1588"/>
              </a:xfrm>
              <a:prstGeom prst="straightConnector1">
                <a:avLst/>
              </a:prstGeom>
              <a:ln w="4445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6248400" y="472440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b="1" smtClean="0">
                    <a:solidFill>
                      <a:srgbClr val="FF0000"/>
                    </a:solidFill>
                  </a:rPr>
                  <a:t>陽子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477000" y="5105400"/>
                <a:ext cx="69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92D050"/>
                    </a:solidFill>
                  </a:rPr>
                  <a:t>d-bar</a:t>
                </a:r>
                <a:endParaRPr lang="en-US" b="1" dirty="0">
                  <a:solidFill>
                    <a:srgbClr val="92D050"/>
                  </a:solidFill>
                </a:endParaRP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6172200" y="4953000"/>
              <a:ext cx="3810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34400" y="4953000"/>
              <a:ext cx="3810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偏極クォーク分布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914400"/>
            <a:ext cx="7081058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4900" y="4343400"/>
            <a:ext cx="445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95400" y="5486400"/>
            <a:ext cx="74606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ｘ依存性には</a:t>
            </a:r>
            <a:r>
              <a:rPr lang="en-US" altLang="ja-JP" sz="2000" b="1" dirty="0" smtClean="0"/>
              <a:t>W</a:t>
            </a:r>
            <a:r>
              <a:rPr lang="ja-JP" altLang="en-US" sz="2000" b="1" smtClean="0"/>
              <a:t>ボゾンがどう作られたかも重要な情報。</a:t>
            </a:r>
            <a:endParaRPr lang="en-US" altLang="ja-JP" sz="2000" b="1" dirty="0" smtClean="0"/>
          </a:p>
          <a:p>
            <a:r>
              <a:rPr lang="ja-JP" altLang="en-US" sz="2000" b="1" smtClean="0"/>
              <a:t>ところが</a:t>
            </a:r>
            <a:r>
              <a:rPr lang="en-US" altLang="ja-JP" sz="2000" b="1" dirty="0" smtClean="0"/>
              <a:t> </a:t>
            </a:r>
            <a:r>
              <a:rPr lang="ja-JP" altLang="en-US" sz="2000" b="1" smtClean="0"/>
              <a:t>検出器で</a:t>
            </a:r>
            <a:r>
              <a:rPr lang="en-US" altLang="ja-JP" sz="2000" b="1" dirty="0" smtClean="0"/>
              <a:t>W</a:t>
            </a:r>
            <a:r>
              <a:rPr lang="ja-JP" altLang="en-US" sz="2000" b="1" smtClean="0"/>
              <a:t>ボゾンを直接捕らえる訳ではないので話は複雑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190500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ym typeface="Symbol"/>
              </a:rPr>
              <a:t>xu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320040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ym typeface="Symbol"/>
              </a:rPr>
              <a:t>xd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5957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x</a:t>
            </a:r>
            <a:r>
              <a:rPr lang="en-US" sz="2400" b="1" dirty="0" err="1" smtClean="0">
                <a:sym typeface="Symbol"/>
              </a:rPr>
              <a:t>u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31197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x</a:t>
            </a:r>
            <a:r>
              <a:rPr lang="en-US" sz="2400" b="1" dirty="0" err="1" smtClean="0">
                <a:sym typeface="Symbol"/>
              </a:rPr>
              <a:t>d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553200" y="1751012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53200" y="32004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10000" y="388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62400" y="3657600"/>
            <a:ext cx="49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r>
              <a:rPr lang="en-US" sz="2400" b="1" baseline="-25000" dirty="0" smtClean="0"/>
              <a:t>Bj</a:t>
            </a:r>
            <a:endParaRPr lang="en-US" sz="2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</a:t>
            </a:r>
            <a:r>
              <a:rPr lang="ja-JP" altLang="en-US" smtClean="0"/>
              <a:t>ボゾンの捕え方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742890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>
                <a:sym typeface="Symbol"/>
              </a:rPr>
              <a:t></a:t>
            </a:r>
            <a:r>
              <a:rPr lang="en-US" altLang="ja-JP" sz="2000" b="1" dirty="0" smtClean="0"/>
              <a:t>PHENIX</a:t>
            </a:r>
            <a:r>
              <a:rPr lang="ja-JP" altLang="en-US" sz="2000" b="1" smtClean="0"/>
              <a:t>検出器</a:t>
            </a:r>
            <a:endParaRPr lang="en-US" altLang="ja-JP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14400" y="1981200"/>
            <a:ext cx="3443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○　レプトン崩壊モードの捕獲</a:t>
            </a:r>
            <a:endParaRPr lang="en-US" altLang="ja-JP" sz="2000" b="1" dirty="0" smtClean="0"/>
          </a:p>
          <a:p>
            <a:r>
              <a:rPr lang="en-US" altLang="ja-JP" sz="2000" b="1" dirty="0" smtClean="0"/>
              <a:t>×</a:t>
            </a:r>
            <a:r>
              <a:rPr lang="ja-JP" altLang="en-US" sz="2000" b="1" smtClean="0"/>
              <a:t>　</a:t>
            </a:r>
            <a:r>
              <a:rPr lang="en-US" altLang="ja-JP" sz="2000" b="1" dirty="0" smtClean="0">
                <a:sym typeface="Symbol"/>
              </a:rPr>
              <a:t>W</a:t>
            </a:r>
            <a:r>
              <a:rPr lang="ja-JP" altLang="en-US" sz="2000" b="1" smtClean="0">
                <a:sym typeface="Symbol"/>
              </a:rPr>
              <a:t>ボゾン質量再構成</a:t>
            </a:r>
            <a:endParaRPr lang="en-US" altLang="ja-JP" sz="2000" b="1" dirty="0" smtClean="0">
              <a:sym typeface="Symbo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143000"/>
            <a:ext cx="79672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優れた電子（セントラルアーム）、ミュー粒子（ミューオンアーム）検出能力</a:t>
            </a:r>
            <a:endParaRPr lang="en-US" altLang="ja-JP" sz="2000" b="1" dirty="0" smtClean="0"/>
          </a:p>
          <a:p>
            <a:r>
              <a:rPr lang="ja-JP" altLang="en-US" sz="2000" b="1" smtClean="0"/>
              <a:t>（その代わり）４</a:t>
            </a:r>
            <a:r>
              <a:rPr lang="ja-JP" altLang="en-US" sz="2000" b="1" smtClean="0">
                <a:sym typeface="Symbol"/>
              </a:rPr>
              <a:t>検出器ではない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1042" y="2952690"/>
            <a:ext cx="4158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>
                <a:sym typeface="Symbol"/>
              </a:rPr>
              <a:t></a:t>
            </a:r>
            <a:r>
              <a:rPr lang="ja-JP" altLang="en-US" sz="2000" b="1" smtClean="0"/>
              <a:t>セントラルアーム </a:t>
            </a:r>
            <a:r>
              <a:rPr lang="en-US" altLang="ja-JP" sz="2000" b="1" dirty="0" smtClean="0"/>
              <a:t>(W+</a:t>
            </a:r>
            <a:r>
              <a:rPr lang="ja-JP" altLang="en-US" sz="2000" b="1" smtClean="0"/>
              <a:t>と</a:t>
            </a:r>
            <a:r>
              <a:rPr lang="en-US" altLang="ja-JP" sz="2000" b="1" dirty="0" smtClean="0"/>
              <a:t>W-</a:t>
            </a:r>
            <a:r>
              <a:rPr lang="ja-JP" altLang="en-US" sz="2000" b="1" smtClean="0"/>
              <a:t>の違い）</a:t>
            </a:r>
            <a:endParaRPr lang="en-US" sz="2000" b="1" dirty="0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1440180" y="3562962"/>
            <a:ext cx="2293620" cy="1161438"/>
            <a:chOff x="381000" y="2074603"/>
            <a:chExt cx="3276600" cy="1659197"/>
          </a:xfrm>
        </p:grpSpPr>
        <p:cxnSp>
          <p:nvCxnSpPr>
            <p:cNvPr id="17" name="Straight Connector 16"/>
            <p:cNvCxnSpPr>
              <a:cxnSpLocks noChangeAspect="1"/>
            </p:cNvCxnSpPr>
            <p:nvPr/>
          </p:nvCxnSpPr>
          <p:spPr>
            <a:xfrm>
              <a:off x="381000" y="2971800"/>
              <a:ext cx="3276600" cy="32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ight Arrow 17"/>
            <p:cNvSpPr/>
            <p:nvPr/>
          </p:nvSpPr>
          <p:spPr>
            <a:xfrm>
              <a:off x="2514600" y="2743200"/>
              <a:ext cx="533400" cy="457200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990600" y="2743200"/>
              <a:ext cx="533400" cy="457200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cxnSpLocks noChangeAspect="1"/>
            </p:cNvCxnSpPr>
            <p:nvPr/>
          </p:nvCxnSpPr>
          <p:spPr>
            <a:xfrm flipV="1">
              <a:off x="838200" y="2362200"/>
              <a:ext cx="220980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ight Arrow 20"/>
            <p:cNvSpPr/>
            <p:nvPr/>
          </p:nvSpPr>
          <p:spPr>
            <a:xfrm rot="19614881">
              <a:off x="2892382" y="2074603"/>
              <a:ext cx="533400" cy="4572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440180" y="5105400"/>
            <a:ext cx="2293620" cy="982745"/>
            <a:chOff x="533400" y="4495800"/>
            <a:chExt cx="3276600" cy="1403922"/>
          </a:xfrm>
        </p:grpSpPr>
        <p:cxnSp>
          <p:nvCxnSpPr>
            <p:cNvPr id="23" name="Straight Connector 22"/>
            <p:cNvCxnSpPr>
              <a:cxnSpLocks noChangeAspect="1"/>
            </p:cNvCxnSpPr>
            <p:nvPr/>
          </p:nvCxnSpPr>
          <p:spPr>
            <a:xfrm>
              <a:off x="533400" y="5105400"/>
              <a:ext cx="3276600" cy="32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ight Arrow 23"/>
            <p:cNvSpPr/>
            <p:nvPr/>
          </p:nvSpPr>
          <p:spPr>
            <a:xfrm>
              <a:off x="2667000" y="4876800"/>
              <a:ext cx="533400" cy="457200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1143000" y="4876800"/>
              <a:ext cx="533400" cy="457200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cxnSpLocks noChangeAspect="1"/>
            </p:cNvCxnSpPr>
            <p:nvPr/>
          </p:nvCxnSpPr>
          <p:spPr>
            <a:xfrm flipV="1">
              <a:off x="990600" y="4495800"/>
              <a:ext cx="2209800" cy="1371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ight Arrow 26"/>
            <p:cNvSpPr/>
            <p:nvPr/>
          </p:nvSpPr>
          <p:spPr>
            <a:xfrm rot="19614881">
              <a:off x="1072148" y="5442522"/>
              <a:ext cx="533400" cy="4572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5577839" y="3345736"/>
            <a:ext cx="2346960" cy="1226264"/>
            <a:chOff x="5562600" y="1829594"/>
            <a:chExt cx="3352800" cy="1751806"/>
          </a:xfrm>
        </p:grpSpPr>
        <p:cxnSp>
          <p:nvCxnSpPr>
            <p:cNvPr id="29" name="Straight Connector 28"/>
            <p:cNvCxnSpPr/>
            <p:nvPr/>
          </p:nvCxnSpPr>
          <p:spPr>
            <a:xfrm rot="5400000" flipH="1" flipV="1">
              <a:off x="6134100" y="2400300"/>
              <a:ext cx="1143000" cy="1588"/>
            </a:xfrm>
            <a:prstGeom prst="line">
              <a:avLst/>
            </a:prstGeom>
            <a:ln w="254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5562600" y="2971800"/>
              <a:ext cx="1143000" cy="6096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cxnSpLocks noChangeAspect="1"/>
            </p:cNvCxnSpPr>
            <p:nvPr/>
          </p:nvCxnSpPr>
          <p:spPr>
            <a:xfrm>
              <a:off x="5638800" y="2971800"/>
              <a:ext cx="3276600" cy="32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5577840" y="4945936"/>
            <a:ext cx="2346960" cy="1226264"/>
            <a:chOff x="5562601" y="4115593"/>
            <a:chExt cx="3352800" cy="1751806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6134101" y="4686299"/>
              <a:ext cx="11430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 flipV="1">
              <a:off x="5562601" y="5257799"/>
              <a:ext cx="1143000" cy="609600"/>
            </a:xfrm>
            <a:prstGeom prst="line">
              <a:avLst/>
            </a:prstGeom>
            <a:ln w="25400"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 noChangeAspect="1"/>
            </p:cNvCxnSpPr>
            <p:nvPr/>
          </p:nvCxnSpPr>
          <p:spPr>
            <a:xfrm>
              <a:off x="5638801" y="5257799"/>
              <a:ext cx="3276600" cy="3201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304800" y="39624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W+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" y="525333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W-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1224262" y="3790890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d-bar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505200" y="386709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143000" y="5162490"/>
            <a:ext cx="756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u-bar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63676" y="5181600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505200" y="3333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e+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371600" y="592449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e-</a:t>
            </a:r>
            <a:endParaRPr lang="en-US" sz="2000" b="1" dirty="0"/>
          </a:p>
        </p:txBody>
      </p:sp>
      <p:sp>
        <p:nvSpPr>
          <p:cNvPr id="44" name="Oval 43"/>
          <p:cNvSpPr/>
          <p:nvPr/>
        </p:nvSpPr>
        <p:spPr>
          <a:xfrm>
            <a:off x="5943600" y="2895600"/>
            <a:ext cx="9144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943600" y="6172200"/>
            <a:ext cx="914400" cy="381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Smiley Face 46"/>
          <p:cNvSpPr/>
          <p:nvPr/>
        </p:nvSpPr>
        <p:spPr>
          <a:xfrm>
            <a:off x="6172200" y="2971800"/>
            <a:ext cx="381000" cy="3048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/>
          <p:cNvSpPr/>
          <p:nvPr/>
        </p:nvSpPr>
        <p:spPr>
          <a:xfrm>
            <a:off x="6172200" y="6172200"/>
            <a:ext cx="457200" cy="304800"/>
          </a:xfrm>
          <a:prstGeom prst="smileyFace">
            <a:avLst>
              <a:gd name="adj" fmla="val -465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416854" y="3352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e+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245744" y="600069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e-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46482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重心系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512004" y="46482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実験室系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886200" y="4876800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483834" y="44196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ym typeface="Symbol"/>
              </a:rPr>
              <a:t></a:t>
            </a:r>
            <a:endParaRPr lang="en-US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276600" y="479613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ym typeface="Symbol"/>
              </a:rPr>
              <a:t>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セントラルアームでの</a:t>
            </a:r>
            <a:r>
              <a:rPr lang="en-US" altLang="ja-JP" dirty="0" smtClean="0"/>
              <a:t>W-&gt;e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152400" y="914400"/>
            <a:ext cx="6073052" cy="3931158"/>
            <a:chOff x="569602" y="838200"/>
            <a:chExt cx="7887080" cy="5105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9602" y="838200"/>
              <a:ext cx="7887080" cy="510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Freeform 8"/>
            <p:cNvSpPr/>
            <p:nvPr/>
          </p:nvSpPr>
          <p:spPr>
            <a:xfrm>
              <a:off x="2106592" y="1192192"/>
              <a:ext cx="5845216" cy="3611302"/>
            </a:xfrm>
            <a:custGeom>
              <a:avLst/>
              <a:gdLst>
                <a:gd name="connsiteX0" fmla="*/ 486137 w 5845216"/>
                <a:gd name="connsiteY0" fmla="*/ 0 h 3611302"/>
                <a:gd name="connsiteX1" fmla="*/ 1805651 w 5845216"/>
                <a:gd name="connsiteY1" fmla="*/ 891251 h 3611302"/>
                <a:gd name="connsiteX2" fmla="*/ 4027990 w 5845216"/>
                <a:gd name="connsiteY2" fmla="*/ 2164466 h 3611302"/>
                <a:gd name="connsiteX3" fmla="*/ 5833641 w 5845216"/>
                <a:gd name="connsiteY3" fmla="*/ 3067292 h 3611302"/>
                <a:gd name="connsiteX4" fmla="*/ 5845216 w 5845216"/>
                <a:gd name="connsiteY4" fmla="*/ 3611302 h 3611302"/>
                <a:gd name="connsiteX5" fmla="*/ 4282633 w 5845216"/>
                <a:gd name="connsiteY5" fmla="*/ 2835798 h 3611302"/>
                <a:gd name="connsiteX6" fmla="*/ 3657600 w 5845216"/>
                <a:gd name="connsiteY6" fmla="*/ 2476983 h 3611302"/>
                <a:gd name="connsiteX7" fmla="*/ 1551008 w 5845216"/>
                <a:gd name="connsiteY7" fmla="*/ 1215342 h 3611302"/>
                <a:gd name="connsiteX8" fmla="*/ 405114 w 5845216"/>
                <a:gd name="connsiteY8" fmla="*/ 416689 h 3611302"/>
                <a:gd name="connsiteX9" fmla="*/ 0 w 5845216"/>
                <a:gd name="connsiteY9" fmla="*/ 0 h 3611302"/>
                <a:gd name="connsiteX10" fmla="*/ 486137 w 5845216"/>
                <a:gd name="connsiteY10" fmla="*/ 0 h 3611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845216" h="3611302">
                  <a:moveTo>
                    <a:pt x="486137" y="0"/>
                  </a:moveTo>
                  <a:lnTo>
                    <a:pt x="1805651" y="891251"/>
                  </a:lnTo>
                  <a:lnTo>
                    <a:pt x="4027990" y="2164466"/>
                  </a:lnTo>
                  <a:lnTo>
                    <a:pt x="5833641" y="3067292"/>
                  </a:lnTo>
                  <a:lnTo>
                    <a:pt x="5845216" y="3611302"/>
                  </a:lnTo>
                  <a:lnTo>
                    <a:pt x="4282633" y="2835798"/>
                  </a:lnTo>
                  <a:lnTo>
                    <a:pt x="3657600" y="2476983"/>
                  </a:lnTo>
                  <a:lnTo>
                    <a:pt x="1551008" y="1215342"/>
                  </a:lnTo>
                  <a:lnTo>
                    <a:pt x="405114" y="416689"/>
                  </a:lnTo>
                  <a:lnTo>
                    <a:pt x="0" y="0"/>
                  </a:lnTo>
                  <a:lnTo>
                    <a:pt x="486137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1219199"/>
              <a:ext cx="1295400" cy="47552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657600" y="5144869"/>
            <a:ext cx="180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ヤコビアンピーク</a:t>
            </a:r>
            <a:endParaRPr lang="en-US" altLang="ja-JP" dirty="0" smtClean="0"/>
          </a:p>
          <a:p>
            <a:r>
              <a:rPr lang="en-US" altLang="ja-JP" dirty="0" smtClean="0"/>
              <a:t>M_W/2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3810000" y="4876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1371600"/>
            <a:ext cx="2791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セントラルアームで</a:t>
            </a:r>
            <a:endParaRPr lang="en-US" altLang="ja-JP" b="1" dirty="0" smtClean="0"/>
          </a:p>
          <a:p>
            <a:r>
              <a:rPr lang="ja-JP" altLang="en-US" b="1" smtClean="0"/>
              <a:t>期待される電子、陽電子の</a:t>
            </a:r>
            <a:endParaRPr lang="en-US" altLang="ja-JP" b="1" dirty="0" smtClean="0"/>
          </a:p>
          <a:p>
            <a:r>
              <a:rPr lang="en-US" b="1" dirty="0" err="1" smtClean="0"/>
              <a:t>pT</a:t>
            </a:r>
            <a:r>
              <a:rPr lang="ja-JP" altLang="en-US" b="1" smtClean="0"/>
              <a:t>分布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50069" y="2590800"/>
            <a:ext cx="1927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前述の理由により</a:t>
            </a:r>
            <a:endParaRPr lang="en-US" altLang="ja-JP" b="1" dirty="0" smtClean="0"/>
          </a:p>
          <a:p>
            <a:r>
              <a:rPr lang="en-US" b="1" dirty="0" smtClean="0"/>
              <a:t>e+</a:t>
            </a:r>
            <a:r>
              <a:rPr lang="ja-JP" altLang="en-US" b="1" smtClean="0"/>
              <a:t>が</a:t>
            </a:r>
            <a:r>
              <a:rPr lang="en-US" altLang="ja-JP" b="1" dirty="0" smtClean="0"/>
              <a:t>e-</a:t>
            </a:r>
            <a:r>
              <a:rPr lang="ja-JP" altLang="en-US" b="1" smtClean="0"/>
              <a:t>より多い</a:t>
            </a:r>
            <a:endParaRPr lang="en-US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172200" y="3581400"/>
            <a:ext cx="219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W</a:t>
            </a:r>
            <a:r>
              <a:rPr lang="ja-JP" altLang="en-US" b="1" smtClean="0"/>
              <a:t>の二体崩壊からの</a:t>
            </a:r>
            <a:endParaRPr lang="en-US" altLang="ja-JP" b="1" dirty="0" smtClean="0"/>
          </a:p>
          <a:p>
            <a:r>
              <a:rPr lang="ja-JP" altLang="en-US" b="1" smtClean="0"/>
              <a:t>特徴的な形</a:t>
            </a:r>
            <a:endParaRPr lang="en-US" altLang="ja-JP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2895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e+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12757" y="35769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e-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02458" y="127629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MC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期待される非対称度</a:t>
            </a:r>
            <a:r>
              <a:rPr lang="en-US" altLang="ja-JP" dirty="0" smtClean="0"/>
              <a:t>(A</a:t>
            </a:r>
            <a:r>
              <a:rPr lang="en-US" altLang="ja-JP" baseline="-25000" dirty="0" smtClean="0"/>
              <a:t>L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454" y="685800"/>
            <a:ext cx="744089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62800" y="1905000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300/</a:t>
            </a:r>
            <a:r>
              <a:rPr lang="en-US" dirty="0" err="1" smtClean="0"/>
              <a:t>pb</a:t>
            </a:r>
            <a:endParaRPr lang="en-US" dirty="0" smtClean="0"/>
          </a:p>
          <a:p>
            <a:r>
              <a:rPr lang="en-US" dirty="0" smtClean="0"/>
              <a:t>70/</a:t>
            </a:r>
            <a:r>
              <a:rPr lang="en-US" dirty="0" err="1" smtClean="0"/>
              <a:t>pb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" y="2069068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-0.4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90600" y="2177534"/>
            <a:ext cx="457200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4025" y="4724400"/>
            <a:ext cx="3446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>
                <a:sym typeface="Symbol"/>
              </a:rPr>
              <a:t>　</a:t>
            </a:r>
            <a:r>
              <a:rPr lang="ja-JP" altLang="en-US" sz="2000" b="1" smtClean="0"/>
              <a:t>もう少し近い将来の見通し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5144869"/>
            <a:ext cx="4325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３週間の</a:t>
            </a:r>
            <a:r>
              <a:rPr lang="en-US" altLang="ja-JP" dirty="0" smtClean="0"/>
              <a:t>physics run (</a:t>
            </a:r>
            <a:r>
              <a:rPr lang="ja-JP" altLang="en-US" smtClean="0"/>
              <a:t>準備期間は約５週間）</a:t>
            </a:r>
            <a:endParaRPr lang="en-US" altLang="ja-JP" dirty="0" smtClean="0"/>
          </a:p>
          <a:p>
            <a:r>
              <a:rPr lang="en-US" altLang="ja-JP" dirty="0" smtClean="0"/>
              <a:t>7.5/</a:t>
            </a:r>
            <a:r>
              <a:rPr lang="en-US" altLang="ja-JP" dirty="0" err="1" smtClean="0"/>
              <a:t>pb</a:t>
            </a:r>
            <a:r>
              <a:rPr lang="en-US" altLang="ja-JP" dirty="0" smtClean="0"/>
              <a:t> (recorded)* 3 = 22.5/</a:t>
            </a:r>
            <a:r>
              <a:rPr lang="en-US" altLang="ja-JP" dirty="0" err="1" smtClean="0"/>
              <a:t>pb</a:t>
            </a:r>
            <a:endParaRPr lang="en-US" altLang="ja-JP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830669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420</a:t>
            </a:r>
            <a:r>
              <a:rPr lang="ja-JP" altLang="en-US" smtClean="0"/>
              <a:t>個の</a:t>
            </a:r>
            <a:r>
              <a:rPr lang="en-US" altLang="ja-JP" dirty="0" smtClean="0"/>
              <a:t>e+, </a:t>
            </a:r>
          </a:p>
          <a:p>
            <a:r>
              <a:rPr lang="en-US" altLang="ja-JP" dirty="0" smtClean="0"/>
              <a:t>70</a:t>
            </a:r>
            <a:r>
              <a:rPr lang="ja-JP" altLang="en-US" smtClean="0"/>
              <a:t>個の</a:t>
            </a:r>
            <a:r>
              <a:rPr lang="en-US" altLang="ja-JP" dirty="0" smtClean="0"/>
              <a:t>e-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38400" y="60198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5791200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</a:t>
            </a:r>
            <a:r>
              <a:rPr lang="en-US" dirty="0" smtClean="0"/>
              <a:t>A</a:t>
            </a:r>
            <a:r>
              <a:rPr lang="en-US" baseline="-25000" dirty="0" smtClean="0"/>
              <a:t>L</a:t>
            </a:r>
            <a:r>
              <a:rPr lang="en-US" dirty="0" smtClean="0"/>
              <a:t>=0.07</a:t>
            </a:r>
            <a:r>
              <a:rPr lang="ja-JP" altLang="en-US" smtClean="0"/>
              <a:t>　</a:t>
            </a:r>
            <a:r>
              <a:rPr lang="en-US" altLang="ja-JP" dirty="0" smtClean="0"/>
              <a:t>(with 50% </a:t>
            </a:r>
            <a:r>
              <a:rPr lang="en-US" altLang="ja-JP" dirty="0" err="1" smtClean="0"/>
              <a:t>pol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24600" y="5334000"/>
            <a:ext cx="2704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とにかく今までの</a:t>
            </a:r>
            <a:r>
              <a:rPr lang="en-US" altLang="ja-JP" b="1" dirty="0" smtClean="0"/>
              <a:t>PHENIX</a:t>
            </a:r>
          </a:p>
          <a:p>
            <a:r>
              <a:rPr lang="ja-JP" altLang="en-US" b="1" smtClean="0"/>
              <a:t>で初めてセントラルアーム</a:t>
            </a:r>
            <a:endParaRPr lang="en-US" altLang="ja-JP" b="1" dirty="0" smtClean="0"/>
          </a:p>
          <a:p>
            <a:r>
              <a:rPr lang="ja-JP" altLang="en-US" b="1" smtClean="0"/>
              <a:t>で０でない非対称度が</a:t>
            </a:r>
            <a:endParaRPr lang="en-US" altLang="ja-JP" b="1" dirty="0" smtClean="0"/>
          </a:p>
          <a:p>
            <a:r>
              <a:rPr lang="ja-JP" altLang="en-US" b="1" smtClean="0"/>
              <a:t>検出できる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17557" y="914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e+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12957" y="9099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e-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セントラルアームでの</a:t>
            </a:r>
            <a:r>
              <a:rPr lang="en-US" altLang="ja-JP" dirty="0" err="1" smtClean="0"/>
              <a:t>W</a:t>
            </a:r>
            <a:r>
              <a:rPr lang="en-US" altLang="ja-JP" dirty="0" err="1" smtClean="0">
                <a:sym typeface="Symbol"/>
              </a:rPr>
              <a:t></a:t>
            </a:r>
            <a:r>
              <a:rPr lang="en-US" altLang="ja-JP" dirty="0" err="1" smtClean="0"/>
              <a:t>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9348" y="1828800"/>
            <a:ext cx="6073052" cy="393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23694" y="1524000"/>
            <a:ext cx="2967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3. </a:t>
            </a:r>
            <a:r>
              <a:rPr lang="ja-JP" altLang="en-US" sz="2000" b="1" smtClean="0"/>
              <a:t>バックグラウンドの問題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773668"/>
            <a:ext cx="3525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1. </a:t>
            </a:r>
            <a:r>
              <a:rPr lang="ja-JP" altLang="en-US" sz="2000" b="1" smtClean="0"/>
              <a:t>データ取得：　</a:t>
            </a:r>
            <a:r>
              <a:rPr lang="en-US" altLang="ja-JP" sz="2000" b="1" dirty="0" err="1" smtClean="0"/>
              <a:t>EMCal</a:t>
            </a:r>
            <a:r>
              <a:rPr lang="en-US" altLang="ja-JP" sz="2000" b="1" dirty="0" smtClean="0"/>
              <a:t> </a:t>
            </a:r>
            <a:r>
              <a:rPr lang="ja-JP" altLang="en-US" sz="2000" b="1" smtClean="0"/>
              <a:t>トリガー</a:t>
            </a:r>
            <a:endParaRPr lang="en-US" altLang="ja-JP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33400" y="1143000"/>
            <a:ext cx="5750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2. </a:t>
            </a:r>
            <a:r>
              <a:rPr lang="ja-JP" altLang="en-US" sz="2000" b="1" smtClean="0"/>
              <a:t>高エネルギー粒子の電荷識別：　磁場、飛跡構成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5562600"/>
            <a:ext cx="8182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ym typeface="Symbol"/>
              </a:rPr>
              <a:t></a:t>
            </a:r>
            <a:r>
              <a:rPr lang="en-US" sz="2000" b="1" dirty="0" smtClean="0"/>
              <a:t>0 </a:t>
            </a:r>
            <a:r>
              <a:rPr lang="en-US" sz="2000" b="1" dirty="0" smtClean="0">
                <a:sym typeface="Symbol"/>
              </a:rPr>
              <a:t>2 </a:t>
            </a:r>
            <a:r>
              <a:rPr lang="en-US" sz="2000" b="1" dirty="0" smtClean="0"/>
              <a:t> conversion electron : </a:t>
            </a:r>
            <a:r>
              <a:rPr lang="ja-JP" altLang="en-US" sz="2000" b="1" smtClean="0"/>
              <a:t>　</a:t>
            </a:r>
            <a:endParaRPr lang="en-US" altLang="ja-JP" sz="2000" b="1" dirty="0" smtClean="0"/>
          </a:p>
          <a:p>
            <a:r>
              <a:rPr lang="en-US" altLang="ja-JP" sz="2000" b="1" dirty="0" smtClean="0"/>
              <a:t>       </a:t>
            </a:r>
            <a:r>
              <a:rPr lang="ja-JP" altLang="en-US" sz="2000" b="1" smtClean="0"/>
              <a:t>崩壊で平均的にエネルギー半分 </a:t>
            </a:r>
            <a:r>
              <a:rPr lang="en-US" altLang="ja-JP" sz="2000" b="1" dirty="0" smtClean="0"/>
              <a:t>(*0.26)</a:t>
            </a:r>
            <a:r>
              <a:rPr lang="ja-JP" altLang="en-US" sz="2000" b="1" smtClean="0"/>
              <a:t> </a:t>
            </a:r>
            <a:r>
              <a:rPr lang="en-US" altLang="ja-JP" sz="2000" b="1" dirty="0" smtClean="0"/>
              <a:t>&amp; </a:t>
            </a:r>
            <a:r>
              <a:rPr lang="en-US" sz="2000" b="1" dirty="0" smtClean="0"/>
              <a:t>material before DC (*~3%)  </a:t>
            </a:r>
          </a:p>
          <a:p>
            <a:r>
              <a:rPr lang="en-US" sz="2000" b="1" dirty="0" smtClean="0">
                <a:sym typeface="Symbol"/>
              </a:rPr>
              <a:t></a:t>
            </a:r>
            <a:r>
              <a:rPr lang="en-US" sz="2000" b="1" dirty="0" smtClean="0"/>
              <a:t>+- </a:t>
            </a:r>
            <a:r>
              <a:rPr lang="en-US" sz="2000" b="1" dirty="0" smtClean="0">
                <a:sym typeface="Symbol"/>
              </a:rPr>
              <a:t></a:t>
            </a:r>
            <a:r>
              <a:rPr lang="ja-JP" altLang="en-US" sz="2000" b="1" smtClean="0">
                <a:sym typeface="Symbol"/>
              </a:rPr>
              <a:t>　電子と見間違い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26458" y="2133600"/>
            <a:ext cx="545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MC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96309" y="3810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e+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94466" y="44913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e-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電荷の識別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K.Okada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05891-249F-4725-AAA6-3A026DC1B32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914400"/>
            <a:ext cx="457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PHENIX</a:t>
            </a:r>
            <a:r>
              <a:rPr lang="ja-JP" altLang="en-US" smtClean="0"/>
              <a:t>の基本アルゴリズム</a:t>
            </a:r>
            <a:r>
              <a:rPr lang="en-US" altLang="ja-JP" dirty="0" smtClean="0"/>
              <a:t>(no inner tracking)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3581400"/>
            <a:ext cx="5999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smtClean="0"/>
              <a:t>磁場オプションー１</a:t>
            </a:r>
            <a:r>
              <a:rPr lang="en-US" altLang="ja-JP" sz="2400" b="1" dirty="0" smtClean="0"/>
              <a:t>(</a:t>
            </a:r>
            <a:r>
              <a:rPr lang="en-US" sz="2400" b="1" dirty="0" smtClean="0"/>
              <a:t>++ field) : </a:t>
            </a:r>
            <a:r>
              <a:rPr lang="en-US" sz="2400" b="1" dirty="0" smtClean="0">
                <a:sym typeface="Symbol"/>
              </a:rPr>
              <a:t>=2.4 [</a:t>
            </a:r>
            <a:r>
              <a:rPr lang="en-US" sz="2400" b="1" dirty="0" err="1" smtClean="0">
                <a:sym typeface="Symbol"/>
              </a:rPr>
              <a:t>mrad</a:t>
            </a:r>
            <a:r>
              <a:rPr lang="en-US" sz="2400" b="1" dirty="0" smtClean="0">
                <a:sym typeface="Symbol"/>
              </a:rPr>
              <a:t>] </a:t>
            </a:r>
            <a:r>
              <a:rPr lang="ja-JP" altLang="en-US" sz="2400" b="1" smtClean="0"/>
              <a:t>　</a:t>
            </a:r>
            <a:r>
              <a:rPr lang="en-US" sz="2400" b="1" dirty="0" smtClean="0"/>
              <a:t> </a:t>
            </a:r>
          </a:p>
          <a:p>
            <a:r>
              <a:rPr lang="ja-JP" altLang="en-US" sz="2400" b="1" smtClean="0"/>
              <a:t>　　　オプションー２</a:t>
            </a:r>
            <a:r>
              <a:rPr lang="en-US" altLang="ja-JP" sz="2400" b="1" dirty="0" smtClean="0"/>
              <a:t>(</a:t>
            </a:r>
            <a:r>
              <a:rPr lang="en-US" sz="2400" b="1" dirty="0" smtClean="0"/>
              <a:t>+- field): </a:t>
            </a:r>
            <a:r>
              <a:rPr lang="en-US" sz="2400" b="1" dirty="0" smtClean="0">
                <a:sym typeface="Symbol"/>
              </a:rPr>
              <a:t>=1.7 [</a:t>
            </a:r>
            <a:r>
              <a:rPr lang="en-US" sz="2400" b="1" dirty="0" err="1" smtClean="0">
                <a:sym typeface="Symbol"/>
              </a:rPr>
              <a:t>mrad</a:t>
            </a:r>
            <a:r>
              <a:rPr lang="en-US" sz="2400" b="1" dirty="0" smtClean="0">
                <a:sym typeface="Symbol"/>
              </a:rPr>
              <a:t>]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2109" y="4648200"/>
            <a:ext cx="5359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大丈夫。</a:t>
            </a:r>
            <a:endParaRPr lang="en-US" altLang="ja-JP" b="1" dirty="0" smtClean="0"/>
          </a:p>
          <a:p>
            <a:r>
              <a:rPr lang="ja-JP" altLang="en-US" b="1" smtClean="0"/>
              <a:t>    ただ特にオプション２の場合</a:t>
            </a:r>
            <a:r>
              <a:rPr lang="ja-JP" altLang="en-US" b="1" smtClean="0">
                <a:sym typeface="Symbol"/>
              </a:rPr>
              <a:t></a:t>
            </a:r>
            <a:r>
              <a:rPr lang="en-US" altLang="ja-JP" b="1" dirty="0" smtClean="0">
                <a:sym typeface="Symbol"/>
              </a:rPr>
              <a:t>x</a:t>
            </a:r>
            <a:r>
              <a:rPr lang="ja-JP" altLang="en-US" b="1" smtClean="0">
                <a:sym typeface="Symbol"/>
              </a:rPr>
              <a:t>が</a:t>
            </a:r>
            <a:r>
              <a:rPr lang="en-US" altLang="ja-JP" b="1" dirty="0" smtClean="0">
                <a:sym typeface="Symbol"/>
              </a:rPr>
              <a:t>3mm</a:t>
            </a:r>
            <a:r>
              <a:rPr lang="ja-JP" altLang="en-US" b="1" smtClean="0">
                <a:sym typeface="Symbol"/>
              </a:rPr>
              <a:t>しかないので</a:t>
            </a:r>
            <a:endParaRPr lang="en-US" altLang="ja-JP" b="1" dirty="0" smtClean="0">
              <a:sym typeface="Symbol"/>
            </a:endParaRPr>
          </a:p>
          <a:p>
            <a:r>
              <a:rPr lang="ja-JP" altLang="en-US" b="1" smtClean="0"/>
              <a:t>    ビームポジションの決定が重要。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802868"/>
            <a:ext cx="4187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それから運動量の測定精度は大分悪い。</a:t>
            </a:r>
            <a:endParaRPr lang="en-US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990600" y="1524000"/>
            <a:ext cx="7162800" cy="1523487"/>
            <a:chOff x="1219200" y="1524000"/>
            <a:chExt cx="7162800" cy="23622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219200" y="2133600"/>
              <a:ext cx="7162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990306" y="2746256"/>
              <a:ext cx="2209801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1268361" y="2133600"/>
              <a:ext cx="5171768" cy="1199535"/>
            </a:xfrm>
            <a:custGeom>
              <a:avLst/>
              <a:gdLst>
                <a:gd name="connsiteX0" fmla="*/ 0 w 5171768"/>
                <a:gd name="connsiteY0" fmla="*/ 0 h 1199535"/>
                <a:gd name="connsiteX1" fmla="*/ 2025445 w 5171768"/>
                <a:gd name="connsiteY1" fmla="*/ 19665 h 1199535"/>
                <a:gd name="connsiteX2" fmla="*/ 3657600 w 5171768"/>
                <a:gd name="connsiteY2" fmla="*/ 68826 h 1199535"/>
                <a:gd name="connsiteX3" fmla="*/ 4404852 w 5171768"/>
                <a:gd name="connsiteY3" fmla="*/ 363794 h 1199535"/>
                <a:gd name="connsiteX4" fmla="*/ 5171768 w 5171768"/>
                <a:gd name="connsiteY4" fmla="*/ 1199535 h 119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71768" h="1199535">
                  <a:moveTo>
                    <a:pt x="0" y="0"/>
                  </a:moveTo>
                  <a:lnTo>
                    <a:pt x="2025445" y="19665"/>
                  </a:lnTo>
                  <a:cubicBezTo>
                    <a:pt x="2635045" y="31136"/>
                    <a:pt x="3261032" y="11471"/>
                    <a:pt x="3657600" y="68826"/>
                  </a:cubicBezTo>
                  <a:cubicBezTo>
                    <a:pt x="4054168" y="126181"/>
                    <a:pt x="4152491" y="175343"/>
                    <a:pt x="4404852" y="363794"/>
                  </a:cubicBezTo>
                  <a:cubicBezTo>
                    <a:pt x="4657213" y="552245"/>
                    <a:pt x="4914490" y="875890"/>
                    <a:pt x="5171768" y="1199535"/>
                  </a:cubicBezTo>
                </a:path>
              </a:pathLst>
            </a:custGeom>
            <a:ln w="254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0" y="1524000"/>
              <a:ext cx="1371600" cy="23622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219200" y="2133600"/>
              <a:ext cx="63246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6341806" y="2880852"/>
              <a:ext cx="149123" cy="324464"/>
            </a:xfrm>
            <a:custGeom>
              <a:avLst/>
              <a:gdLst>
                <a:gd name="connsiteX0" fmla="*/ 127820 w 149123"/>
                <a:gd name="connsiteY0" fmla="*/ 0 h 324464"/>
                <a:gd name="connsiteX1" fmla="*/ 127820 w 149123"/>
                <a:gd name="connsiteY1" fmla="*/ 157316 h 324464"/>
                <a:gd name="connsiteX2" fmla="*/ 0 w 149123"/>
                <a:gd name="connsiteY2" fmla="*/ 324464 h 324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123" h="324464">
                  <a:moveTo>
                    <a:pt x="127820" y="0"/>
                  </a:moveTo>
                  <a:cubicBezTo>
                    <a:pt x="138471" y="51619"/>
                    <a:pt x="149123" y="103239"/>
                    <a:pt x="127820" y="157316"/>
                  </a:cubicBezTo>
                  <a:cubicBezTo>
                    <a:pt x="106517" y="211393"/>
                    <a:pt x="53258" y="267928"/>
                    <a:pt x="0" y="324464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19600" y="2514600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 field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7956" y="1447800"/>
            <a:ext cx="56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vtx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900801" y="1197114"/>
            <a:ext cx="1109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Drift </a:t>
            </a:r>
          </a:p>
          <a:p>
            <a:r>
              <a:rPr lang="en-US" sz="2000" dirty="0" smtClean="0"/>
              <a:t>chamber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6326970" y="243393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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3011" y="3124200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40GeV </a:t>
            </a:r>
            <a:r>
              <a:rPr lang="ja-JP" altLang="en-US" sz="2400" b="1" smtClean="0"/>
              <a:t>荷電粒子に対して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810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W+ or W-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00800" y="3886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smtClean="0"/>
              <a:t>対</a:t>
            </a:r>
            <a:endParaRPr lang="en-US" altLang="ja-JP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3620869"/>
            <a:ext cx="2021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DC</a:t>
            </a:r>
            <a:r>
              <a:rPr lang="ja-JP" altLang="en-US" sz="2400" smtClean="0"/>
              <a:t>の分解能</a:t>
            </a:r>
            <a:endParaRPr lang="en-US" altLang="ja-JP" sz="2400" dirty="0" smtClean="0"/>
          </a:p>
          <a:p>
            <a:r>
              <a:rPr lang="ja-JP" altLang="ja-JP" sz="2400" smtClean="0">
                <a:sym typeface="Symbol"/>
              </a:rPr>
              <a:t></a:t>
            </a:r>
            <a:r>
              <a:rPr lang="ja-JP" altLang="en-US" sz="2400" smtClean="0">
                <a:sym typeface="Symbol"/>
              </a:rPr>
              <a:t></a:t>
            </a:r>
            <a:r>
              <a:rPr lang="en-US" altLang="ja-JP" sz="2400" dirty="0" smtClean="0">
                <a:sym typeface="Symbol"/>
              </a:rPr>
              <a:t>=0.5[</a:t>
            </a:r>
            <a:r>
              <a:rPr lang="en-US" altLang="ja-JP" sz="2400" dirty="0" err="1" smtClean="0">
                <a:sym typeface="Symbol"/>
              </a:rPr>
              <a:t>mrad</a:t>
            </a:r>
            <a:r>
              <a:rPr lang="en-US" altLang="ja-JP" sz="2400" dirty="0" smtClean="0">
                <a:sym typeface="Symbol"/>
              </a:rPr>
              <a:t>] 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5790406" y="2133600"/>
            <a:ext cx="45799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51884" y="19050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x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1404</Words>
  <Application>Microsoft Office PowerPoint</Application>
  <PresentationFormat>On-screen Show (4:3)</PresentationFormat>
  <Paragraphs>273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PEHNIXセントラルアームにおけるs=500GeV (偏極）陽子衝突の物理</vt:lpstr>
      <vt:lpstr>RHIC スピンプログラム</vt:lpstr>
      <vt:lpstr>陽子スピンの（反）クォーク成分の測定</vt:lpstr>
      <vt:lpstr>偏極クォーク分布</vt:lpstr>
      <vt:lpstr>Wボゾンの捕え方</vt:lpstr>
      <vt:lpstr>セントラルアームでのW-&gt;e</vt:lpstr>
      <vt:lpstr>期待される非対称度(AL)</vt:lpstr>
      <vt:lpstr>セントラルアームでのWe</vt:lpstr>
      <vt:lpstr>電荷の識別</vt:lpstr>
      <vt:lpstr>電磁㌍メータ分解能</vt:lpstr>
      <vt:lpstr>荷電パイ粒子の排除</vt:lpstr>
      <vt:lpstr>他のハドロンBG除去の見込み</vt:lpstr>
      <vt:lpstr>実験準備状況まとめ</vt:lpstr>
      <vt:lpstr>まとめ</vt:lpstr>
      <vt:lpstr>バックアップ</vt:lpstr>
      <vt:lpstr>PHENIX algorithm </vt:lpstr>
      <vt:lpstr>W-&gt;e charge identification</vt:lpstr>
      <vt:lpstr>Slide 18</vt:lpstr>
      <vt:lpstr>Magnetic field integral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(polarized) p+p at s=500GeV  in PHENIX Central Arm</dc:title>
  <dc:creator>Kensuke Okada</dc:creator>
  <cp:lastModifiedBy>Kensuke okada</cp:lastModifiedBy>
  <cp:revision>35</cp:revision>
  <dcterms:created xsi:type="dcterms:W3CDTF">2008-09-17T14:32:07Z</dcterms:created>
  <dcterms:modified xsi:type="dcterms:W3CDTF">2008-09-29T16:04:52Z</dcterms:modified>
</cp:coreProperties>
</file>