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8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459" r:id="rId3"/>
    <p:sldId id="479" r:id="rId4"/>
    <p:sldId id="476" r:id="rId5"/>
    <p:sldId id="477" r:id="rId6"/>
    <p:sldId id="478" r:id="rId7"/>
    <p:sldId id="480" r:id="rId8"/>
    <p:sldId id="486" r:id="rId9"/>
    <p:sldId id="487" r:id="rId10"/>
  </p:sldIdLst>
  <p:sldSz cx="9144000" cy="6858000" type="screen4x3"/>
  <p:notesSz cx="6997700" cy="9271000"/>
  <p:embeddedFontLst>
    <p:embeddedFont>
      <p:font typeface="Franklin Gothic Heavy" pitchFamily="34" charset="0"/>
      <p:regular r:id="rId13"/>
      <p:italic r:id="rId14"/>
    </p:embeddedFont>
    <p:embeddedFont>
      <p:font typeface="Franklin Gothic Medium Cond" pitchFamily="34" charset="0"/>
      <p:regular r:id="rId15"/>
    </p:embeddedFont>
    <p:embeddedFont>
      <p:font typeface="Franklin Gothic Demi" pitchFamily="34" charset="0"/>
      <p:regular r:id="rId16"/>
      <p:italic r:id="rId17"/>
    </p:embeddedFont>
    <p:embeddedFont>
      <p:font typeface="Franklin Gothic Medium" pitchFamily="34" charset="0"/>
      <p:regular r:id="rId18"/>
      <p:italic r:id="rId19"/>
    </p:embeddedFont>
    <p:embeddedFont>
      <p:font typeface="Franklin Gothic Book" pitchFamily="34" charset="0"/>
      <p:regular r:id="rId20"/>
      <p:italic r:id="rId21"/>
    </p:embeddedFont>
    <p:embeddedFont>
      <p:font typeface="SolexRegularLining"/>
      <p:regular r:id="rId22"/>
    </p:embeddedFont>
    <p:embeddedFont>
      <p:font typeface="SolexBlackLiningItalic"/>
      <p:italic r:id="rId23"/>
    </p:embeddedFont>
  </p:embeddedFontLst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70E6F6"/>
    <a:srgbClr val="0070C0"/>
    <a:srgbClr val="000099"/>
    <a:srgbClr val="083763"/>
    <a:srgbClr val="DDDDDD"/>
    <a:srgbClr val="CC9B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21" autoAdjust="0"/>
    <p:restoredTop sz="93412" autoAdjust="0"/>
  </p:normalViewPr>
  <p:slideViewPr>
    <p:cSldViewPr showGuides="1">
      <p:cViewPr varScale="1">
        <p:scale>
          <a:sx n="98" d="100"/>
          <a:sy n="98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162" y="-90"/>
      </p:cViewPr>
      <p:guideLst>
        <p:guide orient="horz" pos="2921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D83\UNSECUSERS$\slewis\Transition%20Package\Budget\20081014-FY05-09%20Historic%20Budget%20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7.9865091863517118E-2"/>
          <c:y val="3.4510291476723326E-2"/>
          <c:w val="0.9018015748031496"/>
          <c:h val="0.70111847861122623"/>
        </c:manualLayout>
      </c:layout>
      <c:barChart>
        <c:barDir val="col"/>
        <c:grouping val="clustered"/>
        <c:ser>
          <c:idx val="0"/>
          <c:order val="0"/>
          <c:tx>
            <c:strRef>
              <c:f>'CIO Total'!$A$2</c:f>
              <c:strCache>
                <c:ptCount val="1"/>
                <c:pt idx="0">
                  <c:v>Chief Information Office</c:v>
                </c:pt>
              </c:strCache>
            </c:strRef>
          </c:tx>
          <c:spPr>
            <a:gradFill flip="none" rotWithShape="1">
              <a:gsLst>
                <a:gs pos="0">
                  <a:prstClr val="black">
                    <a:lumMod val="50000"/>
                    <a:lumOff val="50000"/>
                  </a:prstClr>
                </a:gs>
                <a:gs pos="50000">
                  <a:prstClr val="white">
                    <a:lumMod val="75000"/>
                  </a:prstClr>
                </a:gs>
                <a:gs pos="100000">
                  <a:schemeClr val="tx1">
                    <a:lumMod val="95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  <a:lumOff val="50000"/>
                </a:schemeClr>
              </a:solidFill>
            </a:ln>
          </c:spPr>
          <c:dLbls>
            <c:numFmt formatCode="&quot;$&quot;#,##0.0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Franklin Gothic Medium Cond" pitchFamily="34" charset="0"/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'CIO Total'!$B$1:$I$1</c:f>
              <c:strCache>
                <c:ptCount val="8"/>
                <c:pt idx="0">
                  <c:v>FY 2005 Enacted</c:v>
                </c:pt>
                <c:pt idx="1">
                  <c:v>FY 2006 Enacted</c:v>
                </c:pt>
                <c:pt idx="2">
                  <c:v>FY 2007 Enacted</c:v>
                </c:pt>
                <c:pt idx="3">
                  <c:v>FY 2008 President's Request</c:v>
                </c:pt>
                <c:pt idx="4">
                  <c:v>FY 2008 Enacted</c:v>
                </c:pt>
                <c:pt idx="5">
                  <c:v>FY 2009 President's Request * (With the census and HFIF amendment)</c:v>
                </c:pt>
                <c:pt idx="6">
                  <c:v>House Markup</c:v>
                </c:pt>
                <c:pt idx="7">
                  <c:v>Senate Markup</c:v>
                </c:pt>
              </c:strCache>
            </c:strRef>
          </c:cat>
          <c:val>
            <c:numRef>
              <c:f>'CIO Total'!$B$2:$I$2</c:f>
              <c:numCache>
                <c:formatCode>General</c:formatCode>
                <c:ptCount val="8"/>
                <c:pt idx="0">
                  <c:v>26672</c:v>
                </c:pt>
                <c:pt idx="1">
                  <c:v>24438.5</c:v>
                </c:pt>
                <c:pt idx="2">
                  <c:v>26163.200000000001</c:v>
                </c:pt>
                <c:pt idx="3">
                  <c:v>27740.5</c:v>
                </c:pt>
                <c:pt idx="4">
                  <c:v>26091.5</c:v>
                </c:pt>
                <c:pt idx="5">
                  <c:v>27363</c:v>
                </c:pt>
                <c:pt idx="6">
                  <c:v>27383.5</c:v>
                </c:pt>
                <c:pt idx="7">
                  <c:v>27383.5</c:v>
                </c:pt>
              </c:numCache>
            </c:numRef>
          </c:val>
        </c:ser>
        <c:gapWidth val="76"/>
        <c:axId val="190621184"/>
        <c:axId val="190628992"/>
      </c:barChart>
      <c:catAx>
        <c:axId val="190621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>
                <a:latin typeface="Franklin Gothic Medium Cond" pitchFamily="34" charset="0"/>
              </a:defRPr>
            </a:pPr>
            <a:endParaRPr lang="en-US"/>
          </a:p>
        </c:txPr>
        <c:crossAx val="190628992"/>
        <c:crosses val="autoZero"/>
        <c:auto val="1"/>
        <c:lblAlgn val="ctr"/>
        <c:lblOffset val="100"/>
      </c:catAx>
      <c:valAx>
        <c:axId val="190628992"/>
        <c:scaling>
          <c:orientation val="minMax"/>
        </c:scaling>
        <c:axPos val="l"/>
        <c:majorGridlines/>
        <c:numFmt formatCode="&quot;$&quot;#,##0.00" sourceLinked="0"/>
        <c:tickLblPos val="nextTo"/>
        <c:txPr>
          <a:bodyPr/>
          <a:lstStyle/>
          <a:p>
            <a:pPr>
              <a:defRPr sz="1200">
                <a:latin typeface="Franklin Gothic Medium Cond" pitchFamily="34" charset="0"/>
              </a:defRPr>
            </a:pPr>
            <a:endParaRPr lang="en-US"/>
          </a:p>
        </c:txPr>
        <c:crossAx val="190621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0000000000000024E-2"/>
                <c:y val="3.4510291476723326E-2"/>
              </c:manualLayout>
            </c:layout>
            <c:txPr>
              <a:bodyPr rot="0" vert="horz"/>
              <a:lstStyle/>
              <a:p>
                <a:pPr>
                  <a:defRPr sz="1100" b="0">
                    <a:latin typeface="Franklin Gothic Medium Cond" pitchFamily="34" charset="0"/>
                  </a:defRPr>
                </a:pPr>
                <a:endParaRPr lang="en-US"/>
              </a:p>
            </c:txPr>
          </c:dispUnitsLbl>
        </c:dispUnits>
      </c:valAx>
    </c:plotArea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386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9" tIns="45848" rIns="91699" bIns="45848" numCol="1" anchor="t" anchorCtr="0" compatLnSpc="1">
            <a:prstTxWarp prst="textNoShape">
              <a:avLst/>
            </a:prstTxWarp>
          </a:bodyPr>
          <a:lstStyle>
            <a:lvl1pPr defTabSz="9174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4730" y="0"/>
            <a:ext cx="3031386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9" tIns="45848" rIns="91699" bIns="45848" numCol="1" anchor="t" anchorCtr="0" compatLnSpc="1">
            <a:prstTxWarp prst="textNoShape">
              <a:avLst/>
            </a:prstTxWarp>
          </a:bodyPr>
          <a:lstStyle>
            <a:lvl1pPr algn="r" defTabSz="9174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550"/>
            <a:ext cx="303138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9" tIns="45848" rIns="91699" bIns="45848" numCol="1" anchor="b" anchorCtr="0" compatLnSpc="1">
            <a:prstTxWarp prst="textNoShape">
              <a:avLst/>
            </a:prstTxWarp>
          </a:bodyPr>
          <a:lstStyle>
            <a:lvl1pPr defTabSz="9174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4730" y="8805550"/>
            <a:ext cx="303138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9" tIns="45848" rIns="91699" bIns="45848" numCol="1" anchor="b" anchorCtr="0" compatLnSpc="1">
            <a:prstTxWarp prst="textNoShape">
              <a:avLst/>
            </a:prstTxWarp>
          </a:bodyPr>
          <a:lstStyle>
            <a:lvl1pPr algn="r" defTabSz="917478">
              <a:defRPr sz="1200">
                <a:latin typeface="Arial" charset="0"/>
              </a:defRPr>
            </a:lvl1pPr>
          </a:lstStyle>
          <a:p>
            <a:pPr>
              <a:defRPr/>
            </a:pPr>
            <a:fld id="{AB988C10-7732-41B7-84A7-65C7DCDB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1386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5" tIns="46714" rIns="93425" bIns="46714" numCol="1" anchor="t" anchorCtr="0" compatLnSpc="1">
            <a:prstTxWarp prst="textNoShape">
              <a:avLst/>
            </a:prstTxWarp>
          </a:bodyPr>
          <a:lstStyle>
            <a:lvl1pPr defTabSz="93494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6315" y="0"/>
            <a:ext cx="3029801" cy="4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5" tIns="46714" rIns="93425" bIns="46714" numCol="1" anchor="t" anchorCtr="0" compatLnSpc="1">
            <a:prstTxWarp prst="textNoShape">
              <a:avLst/>
            </a:prstTxWarp>
          </a:bodyPr>
          <a:lstStyle>
            <a:lvl1pPr algn="r" defTabSz="93494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4" y="4404359"/>
            <a:ext cx="5596892" cy="41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5" tIns="46714" rIns="93425" bIns="46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550"/>
            <a:ext cx="303138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5" tIns="46714" rIns="93425" bIns="46714" numCol="1" anchor="b" anchorCtr="0" compatLnSpc="1">
            <a:prstTxWarp prst="textNoShape">
              <a:avLst/>
            </a:prstTxWarp>
          </a:bodyPr>
          <a:lstStyle>
            <a:lvl1pPr defTabSz="93494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6315" y="8805550"/>
            <a:ext cx="3029801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5" tIns="46714" rIns="93425" bIns="46714" numCol="1" anchor="b" anchorCtr="0" compatLnSpc="1">
            <a:prstTxWarp prst="textNoShape">
              <a:avLst/>
            </a:prstTxWarp>
          </a:bodyPr>
          <a:lstStyle>
            <a:lvl1pPr algn="r" defTabSz="934940">
              <a:defRPr sz="1200">
                <a:latin typeface="Arial" charset="0"/>
              </a:defRPr>
            </a:lvl1pPr>
          </a:lstStyle>
          <a:p>
            <a:pPr>
              <a:defRPr/>
            </a:pPr>
            <a:fld id="{BAD64A5B-EF08-4868-A039-BA05CB78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22B98D81-C527-4149-A54B-3C1291579395}" type="slidenum">
              <a:rPr lang="en-US" smtClean="0"/>
              <a:pPr defTabSz="934377"/>
              <a:t>1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124" y="4404359"/>
            <a:ext cx="6615806" cy="41700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1F3C60FF-F2FC-40ED-B3B4-9CC2AC222506}" type="slidenum">
              <a:rPr lang="en-US" smtClean="0"/>
              <a:pPr defTabSz="934377"/>
              <a:t>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0B8B4C27-DD16-4C35-B4B0-E69702FE2D9F}" type="slidenum">
              <a:rPr lang="en-US" smtClean="0"/>
              <a:pPr defTabSz="934377"/>
              <a:t>3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FCD91A41-1A42-4CE1-B438-F1441DBD2A43}" type="slidenum">
              <a:rPr lang="en-US" smtClean="0"/>
              <a:pPr defTabSz="934377"/>
              <a:t>4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433ABBBA-C8DE-41A0-A43A-1BFEF11ECF32}" type="slidenum">
              <a:rPr lang="en-US" smtClean="0"/>
              <a:pPr defTabSz="934377"/>
              <a:t>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B1AA1904-DBE3-42AE-ACF9-B61F1567B0D0}" type="slidenum">
              <a:rPr lang="en-US" smtClean="0"/>
              <a:pPr defTabSz="934377"/>
              <a:t>6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37B5B1AF-B1AB-4BA1-90FD-B7F62AB2FB72}" type="slidenum">
              <a:rPr lang="en-US" smtClean="0"/>
              <a:pPr defTabSz="934377"/>
              <a:t>7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D4A9FD2A-F852-4A85-AE23-BBCA732AFDEA}" type="slidenum">
              <a:rPr lang="en-US" smtClean="0"/>
              <a:pPr defTabSz="934377"/>
              <a:t>8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377"/>
            <a:fld id="{36DDAE9C-C0EC-47EF-940B-AD10B7D3FD9F}" type="slidenum">
              <a:rPr lang="en-US" smtClean="0"/>
              <a:pPr defTabSz="934377"/>
              <a:t>9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209800"/>
          </a:xfrm>
          <a:ln/>
        </p:spPr>
        <p:txBody>
          <a:bodyPr/>
          <a:lstStyle>
            <a:lvl1pPr algn="l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181600"/>
            <a:ext cx="5486400" cy="1676400"/>
          </a:xfrm>
        </p:spPr>
        <p:txBody>
          <a:bodyPr tIns="182880" rIns="182880"/>
          <a:lstStyle>
            <a:lvl1pPr algn="l">
              <a:defRPr sz="3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9144000" cy="2971800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" y="2285999"/>
            <a:ext cx="3441192" cy="2815521"/>
          </a:xfrm>
          <a:prstGeom prst="rect">
            <a:avLst/>
          </a:prstGeom>
          <a:blipFill dpi="0" rotWithShape="1">
            <a:blip r:embed="rId3"/>
            <a:srcRect/>
            <a:tile tx="-133350" ty="0" sx="70000" sy="70000" flip="none" algn="tl"/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2286000"/>
            <a:ext cx="3453384" cy="28254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15200" y="2286000"/>
            <a:ext cx="16764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15200" y="3733800"/>
            <a:ext cx="167640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FFFF">
                <a:alpha val="74902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E107-0336-4E11-9BA1-1DF978EDD6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767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E579-F91D-4A92-87A0-62731F3D8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304" y="1535113"/>
            <a:ext cx="3810000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304" y="2174875"/>
            <a:ext cx="38100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304" y="1535113"/>
            <a:ext cx="3811496" cy="639762"/>
          </a:xfrm>
        </p:spPr>
        <p:txBody>
          <a:bodyPr anchor="b"/>
          <a:lstStyle>
            <a:lvl1pPr marL="0" indent="0">
              <a:buNone/>
              <a:defRPr sz="2000" b="0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304" y="2174875"/>
            <a:ext cx="3811496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4D1B-3CDC-483D-B02B-6D50F5ED0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3A7F-22DF-4797-93CA-E747625EEB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7290-13EC-4CE7-9344-5548D2337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n/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0F7BAB-E6BD-4A6F-84D5-C4098093B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2800" y="1447800"/>
            <a:ext cx="3657600" cy="5093208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5800" y="1447800"/>
            <a:ext cx="3657600" cy="5093208"/>
          </a:xfr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74320" tIns="2560320" rIns="274320" rtlCol="0" anchor="t" anchorCtr="0"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800" dirty="0" smtClean="0">
                <a:solidFill>
                  <a:srgbClr val="008000"/>
                </a:solidFill>
                <a:latin typeface="Franklin Gothic Medium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65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79212" y="1447800"/>
            <a:ext cx="152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1200" dirty="0" smtClean="0">
                <a:solidFill>
                  <a:srgbClr val="000066"/>
                </a:solidFill>
                <a:latin typeface="Franklin Gothic Heavy" pitchFamily="34" charset="0"/>
                <a:ea typeface="+mn-ea"/>
                <a:cs typeface="+mn-cs"/>
              </a:rPr>
              <a:t>VISION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648200" y="2057400"/>
            <a:ext cx="3352800" cy="1828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95499" y="1447800"/>
            <a:ext cx="1858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1200" dirty="0" smtClean="0">
                <a:solidFill>
                  <a:schemeClr val="accent5">
                    <a:lumMod val="50000"/>
                  </a:schemeClr>
                </a:solidFill>
                <a:latin typeface="Franklin Gothic Heavy" pitchFamily="34" charset="0"/>
                <a:ea typeface="+mn-ea"/>
                <a:cs typeface="+mn-cs"/>
              </a:rPr>
              <a:t>MISSION</a:t>
            </a: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uxtonEarth_FullP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" y="283"/>
            <a:ext cx="9143244" cy="685743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76200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CC"/>
                </a:solidFill>
                <a:latin typeface="Franklin Gothic Medium Cond" pitchFamily="34" charset="0"/>
              </a:defRPr>
            </a:lvl1pPr>
          </a:lstStyle>
          <a:p>
            <a:pPr>
              <a:defRPr/>
            </a:pPr>
            <a:fld id="{490F7BAB-E6BD-4A6F-84D5-C4098093B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Dept of Commerce Sea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7475" y="6588125"/>
            <a:ext cx="236538" cy="234950"/>
          </a:xfrm>
          <a:prstGeom prst="rect">
            <a:avLst/>
          </a:prstGeom>
          <a:noFill/>
        </p:spPr>
      </p:pic>
      <p:pic>
        <p:nvPicPr>
          <p:cNvPr id="1032" name="Picture 8" descr="NOA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6075" y="6591300"/>
            <a:ext cx="228600" cy="228600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effectLst/>
          <a:latin typeface="Franklin Gothic Demi" pitchFamily="34" charset="0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SolexBlackLiningItalic" pitchFamily="2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75000"/>
        </a:spcBef>
        <a:spcAft>
          <a:spcPct val="0"/>
        </a:spcAft>
        <a:defRPr sz="2800">
          <a:solidFill>
            <a:schemeClr val="accent1">
              <a:lumMod val="50000"/>
            </a:schemeClr>
          </a:solidFill>
          <a:latin typeface="Franklin Gothic Medium" pitchFamily="34" charset="0"/>
          <a:ea typeface="+mn-ea"/>
          <a:cs typeface="+mn-cs"/>
        </a:defRPr>
      </a:lvl1pPr>
      <a:lvl2pPr marL="514350" indent="-285750" algn="l" rtl="0" eaLnBrk="1" fontAlgn="base" hangingPunct="1">
        <a:spcBef>
          <a:spcPct val="5000"/>
        </a:spcBef>
        <a:spcAft>
          <a:spcPct val="0"/>
        </a:spcAft>
        <a:buFontTx/>
        <a:buBlip>
          <a:blip r:embed="rId13"/>
        </a:buBlip>
        <a:defRPr sz="20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2pPr>
      <a:lvl3pPr marL="9144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4"/>
        </a:buBlip>
        <a:defRPr sz="18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3pPr>
      <a:lvl4pPr marL="1257300" indent="-228600" algn="l" rtl="0" eaLnBrk="1" fontAlgn="base" hangingPunct="1">
        <a:spcBef>
          <a:spcPct val="5000"/>
        </a:spcBef>
        <a:spcAft>
          <a:spcPct val="0"/>
        </a:spcAft>
        <a:buFontTx/>
        <a:buBlip>
          <a:blip r:embed="rId15"/>
        </a:buBlip>
        <a:defRPr sz="1600">
          <a:solidFill>
            <a:schemeClr val="accent1">
              <a:lumMod val="50000"/>
            </a:schemeClr>
          </a:solidFill>
          <a:latin typeface="Franklin Gothic Medium Cond" pitchFamily="34" charset="0"/>
        </a:defRPr>
      </a:lvl4pPr>
      <a:lvl5pPr marL="1600200" indent="-228600" algn="l" rtl="0" eaLnBrk="1" fontAlgn="base" hangingPunct="1">
        <a:spcBef>
          <a:spcPct val="5000"/>
        </a:spcBef>
        <a:spcAft>
          <a:spcPct val="0"/>
        </a:spcAft>
        <a:buChar char="»"/>
        <a:defRPr sz="1600">
          <a:solidFill>
            <a:schemeClr val="accent2"/>
          </a:solidFill>
          <a:latin typeface="Franklin Gothic Medium Cond" pitchFamily="34" charset="0"/>
        </a:defRPr>
      </a:lvl5pPr>
      <a:lvl6pPr marL="20574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6pPr>
      <a:lvl7pPr marL="25146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7pPr>
      <a:lvl8pPr marL="29718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8pPr>
      <a:lvl9pPr marL="3429000" indent="-228600" algn="l" rtl="0" eaLnBrk="1" fontAlgn="base" hangingPunct="1">
        <a:spcBef>
          <a:spcPct val="5000"/>
        </a:spcBef>
        <a:spcAft>
          <a:spcPct val="0"/>
        </a:spcAft>
        <a:buChar char="»"/>
        <a:defRPr>
          <a:solidFill>
            <a:schemeClr val="accent2"/>
          </a:solidFill>
          <a:latin typeface="SolexRegularLining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NOAA’s Information Technology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latin typeface="Franklin Gothic Medium Cond" pitchFamily="34" charset="0"/>
              </a:rPr>
              <a:t>Office of the Chief Information Officer (OCIO)</a:t>
            </a:r>
          </a:p>
        </p:txBody>
      </p:sp>
      <p:sp>
        <p:nvSpPr>
          <p:cNvPr id="13315" name="Rectangle 1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Office of the Chief Information Officer</a:t>
            </a:r>
            <a:br>
              <a:rPr lang="en-US" sz="3200" dirty="0" smtClean="0"/>
            </a:br>
            <a:r>
              <a:rPr lang="en-US" sz="2000" dirty="0" smtClean="0">
                <a:latin typeface="Franklin Gothic Medium Cond" pitchFamily="34" charset="0"/>
              </a:rPr>
              <a:t>NOAA’s Information Technology</a:t>
            </a:r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43114A-2D35-4C63-B883-37B4D7A855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 secure and agile information enterprise with advanced computing capability that propels NOAA’s scientific and operational missions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 deliver information and technology services that enable NOAA’s mission</a:t>
            </a:r>
          </a:p>
          <a:p>
            <a:endParaRPr lang="en-US" dirty="0"/>
          </a:p>
        </p:txBody>
      </p:sp>
      <p:pic>
        <p:nvPicPr>
          <p:cNvPr id="20" name="Picture Placeholder 19" descr="noaa-supercomputerbanks2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8193" b="8193"/>
          <a:stretch>
            <a:fillRect/>
          </a:stretch>
        </p:blipFill>
        <p:spPr/>
      </p:pic>
      <p:pic>
        <p:nvPicPr>
          <p:cNvPr id="21" name="Picture Placeholder 20" descr="AWIPS Tallahassee WFO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3636" b="136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Franklin Gothic Demi" pitchFamily="34" charset="0"/>
              </a:rPr>
              <a:t>Leadership</a:t>
            </a:r>
            <a:endParaRPr lang="en-US" sz="3600" i="1" smtClean="0">
              <a:latin typeface="Franklin Gothic Demi" pitchFamily="34" charset="0"/>
            </a:endParaRPr>
          </a:p>
        </p:txBody>
      </p:sp>
      <p:pic>
        <p:nvPicPr>
          <p:cNvPr id="15367" name="Picture 2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600200"/>
            <a:ext cx="1374775" cy="1752600"/>
          </a:xfrm>
          <a:noFill/>
          <a:ln>
            <a:solidFill>
              <a:srgbClr val="08376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Office of the Chief Information Officer: NOAA's Information Technology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FDBE31-A44A-4B19-A3AF-64CD380AFB11}" type="slidenum">
              <a:rPr lang="en-US"/>
              <a:pPr>
                <a:defRPr/>
              </a:pPr>
              <a:t>3</a:t>
            </a:fld>
            <a:endParaRPr lang="en-US"/>
          </a:p>
        </p:txBody>
      </p:sp>
      <p:grpSp>
        <p:nvGrpSpPr>
          <p:cNvPr id="15366" name="Organization Chart 4"/>
          <p:cNvGrpSpPr>
            <a:grpSpLocks noChangeAspect="1"/>
          </p:cNvGrpSpPr>
          <p:nvPr/>
        </p:nvGrpSpPr>
        <p:grpSpPr bwMode="auto">
          <a:xfrm>
            <a:off x="228600" y="3581400"/>
            <a:ext cx="8539163" cy="2819400"/>
            <a:chOff x="1133" y="4560"/>
            <a:chExt cx="13447" cy="4687"/>
          </a:xfrm>
        </p:grpSpPr>
        <p:cxnSp>
          <p:nvCxnSpPr>
            <p:cNvPr id="6153" name="_s1028"/>
            <p:cNvCxnSpPr>
              <a:cxnSpLocks noChangeShapeType="1"/>
              <a:stCxn id="6169" idx="0"/>
              <a:endCxn id="6161" idx="2"/>
            </p:cNvCxnSpPr>
            <p:nvPr/>
          </p:nvCxnSpPr>
          <p:spPr bwMode="auto">
            <a:xfrm rot="5400000" flipH="1">
              <a:off x="10507" y="3309"/>
              <a:ext cx="575" cy="5885"/>
            </a:xfrm>
            <a:prstGeom prst="bentConnector3">
              <a:avLst>
                <a:gd name="adj1" fmla="val 33028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370" name="_s1029"/>
            <p:cNvCxnSpPr>
              <a:cxnSpLocks noChangeShapeType="1"/>
              <a:stCxn id="6168" idx="0"/>
              <a:endCxn id="6161" idx="2"/>
            </p:cNvCxnSpPr>
            <p:nvPr/>
          </p:nvCxnSpPr>
          <p:spPr bwMode="auto">
            <a:xfrm rot="5400000" flipH="1">
              <a:off x="9624" y="4193"/>
              <a:ext cx="575" cy="4117"/>
            </a:xfrm>
            <a:prstGeom prst="bentConnector3">
              <a:avLst>
                <a:gd name="adj1" fmla="val 33028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5371" name="_s1030"/>
            <p:cNvCxnSpPr>
              <a:cxnSpLocks noChangeShapeType="1"/>
              <a:stCxn id="6167" idx="0"/>
              <a:endCxn id="6161" idx="2"/>
            </p:cNvCxnSpPr>
            <p:nvPr/>
          </p:nvCxnSpPr>
          <p:spPr bwMode="auto">
            <a:xfrm rot="5400000" flipH="1">
              <a:off x="8769" y="5048"/>
              <a:ext cx="575" cy="2407"/>
            </a:xfrm>
            <a:prstGeom prst="bentConnector3">
              <a:avLst>
                <a:gd name="adj1" fmla="val 33028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5372" name="_s1031"/>
            <p:cNvCxnSpPr>
              <a:cxnSpLocks noChangeShapeType="1"/>
              <a:stCxn id="6166" idx="0"/>
              <a:endCxn id="6161" idx="2"/>
            </p:cNvCxnSpPr>
            <p:nvPr/>
          </p:nvCxnSpPr>
          <p:spPr bwMode="auto">
            <a:xfrm rot="5400000" flipH="1">
              <a:off x="7965" y="5852"/>
              <a:ext cx="575" cy="800"/>
            </a:xfrm>
            <a:prstGeom prst="bentConnector3">
              <a:avLst>
                <a:gd name="adj1" fmla="val 33028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5373" name="_s1032"/>
            <p:cNvCxnSpPr>
              <a:cxnSpLocks noChangeShapeType="1"/>
              <a:stCxn id="6165" idx="0"/>
              <a:endCxn id="6161" idx="2"/>
            </p:cNvCxnSpPr>
            <p:nvPr/>
          </p:nvCxnSpPr>
          <p:spPr bwMode="auto">
            <a:xfrm rot="-5400000">
              <a:off x="7155" y="5842"/>
              <a:ext cx="575" cy="820"/>
            </a:xfrm>
            <a:prstGeom prst="bentConnector3">
              <a:avLst>
                <a:gd name="adj1" fmla="val 33028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5374" name="_s1033"/>
            <p:cNvCxnSpPr>
              <a:cxnSpLocks noChangeShapeType="1"/>
              <a:stCxn id="6164" idx="0"/>
              <a:endCxn id="6161" idx="2"/>
            </p:cNvCxnSpPr>
            <p:nvPr/>
          </p:nvCxnSpPr>
          <p:spPr bwMode="auto">
            <a:xfrm rot="-5400000">
              <a:off x="6339" y="5025"/>
              <a:ext cx="575" cy="2453"/>
            </a:xfrm>
            <a:prstGeom prst="bentConnector3">
              <a:avLst>
                <a:gd name="adj1" fmla="val 33028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5375" name="_s1034"/>
            <p:cNvCxnSpPr>
              <a:cxnSpLocks noChangeShapeType="1"/>
              <a:stCxn id="6163" idx="0"/>
              <a:endCxn id="6161" idx="2"/>
            </p:cNvCxnSpPr>
            <p:nvPr/>
          </p:nvCxnSpPr>
          <p:spPr bwMode="auto">
            <a:xfrm rot="-5400000">
              <a:off x="5515" y="4217"/>
              <a:ext cx="591" cy="4085"/>
            </a:xfrm>
            <a:prstGeom prst="bentConnector3">
              <a:avLst>
                <a:gd name="adj1" fmla="val 3214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6160" name="_s1035"/>
            <p:cNvCxnSpPr>
              <a:cxnSpLocks noChangeShapeType="1"/>
              <a:stCxn id="6162" idx="0"/>
              <a:endCxn id="6161" idx="2"/>
            </p:cNvCxnSpPr>
            <p:nvPr/>
          </p:nvCxnSpPr>
          <p:spPr bwMode="auto">
            <a:xfrm rot="-5400000">
              <a:off x="4644" y="3331"/>
              <a:ext cx="575" cy="5842"/>
            </a:xfrm>
            <a:prstGeom prst="bentConnector3">
              <a:avLst>
                <a:gd name="adj1" fmla="val 33028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161" name="_s1036"/>
            <p:cNvSpPr>
              <a:spLocks noChangeArrowheads="1"/>
            </p:cNvSpPr>
            <p:nvPr/>
          </p:nvSpPr>
          <p:spPr bwMode="auto">
            <a:xfrm>
              <a:off x="4973" y="4687"/>
              <a:ext cx="5760" cy="127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5074" tIns="7536" rIns="15074" bIns="7536"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Chief Information Officer and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Director, High Performance Computing and Communications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Joseph F. </a:t>
              </a:r>
              <a:r>
                <a:rPr lang="en-US" sz="1050" dirty="0" err="1">
                  <a:solidFill>
                    <a:srgbClr val="000000"/>
                  </a:solidFill>
                  <a:latin typeface="+mn-lt"/>
                </a:rPr>
                <a:t>Klimavicz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2" name="_s1037"/>
            <p:cNvSpPr>
              <a:spLocks noChangeArrowheads="1"/>
            </p:cNvSpPr>
            <p:nvPr/>
          </p:nvSpPr>
          <p:spPr bwMode="auto">
            <a:xfrm>
              <a:off x="1141" y="6539"/>
              <a:ext cx="1740" cy="256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5074" tIns="7536" rIns="15074" bIns="7536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High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Performance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Computing and 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Communications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Mike Kane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(Acting)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3" name="_s1038"/>
            <p:cNvSpPr>
              <a:spLocks noChangeArrowheads="1"/>
            </p:cNvSpPr>
            <p:nvPr/>
          </p:nvSpPr>
          <p:spPr bwMode="auto">
            <a:xfrm>
              <a:off x="3035" y="6555"/>
              <a:ext cx="1465" cy="257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5074" tIns="7536" rIns="15074" bIns="7536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Homeland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Security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Program 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CAPT. Wade Blake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4" name="_s1039"/>
            <p:cNvSpPr>
              <a:spLocks noChangeArrowheads="1"/>
            </p:cNvSpPr>
            <p:nvPr/>
          </p:nvSpPr>
          <p:spPr bwMode="auto">
            <a:xfrm>
              <a:off x="4680" y="6539"/>
              <a:ext cx="1440" cy="256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5074" tIns="7536" rIns="15074" bIns="7536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IT Security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Larry Reed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5" name="_s1040"/>
            <p:cNvSpPr>
              <a:spLocks noChangeArrowheads="1"/>
            </p:cNvSpPr>
            <p:nvPr/>
          </p:nvSpPr>
          <p:spPr bwMode="auto">
            <a:xfrm>
              <a:off x="6300" y="6539"/>
              <a:ext cx="1465" cy="256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38038" tIns="19019" rIns="38038" bIns="19019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Business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Management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Kathy Stowe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6" name="_s1041"/>
            <p:cNvSpPr>
              <a:spLocks noChangeArrowheads="1"/>
            </p:cNvSpPr>
            <p:nvPr/>
          </p:nvSpPr>
          <p:spPr bwMode="auto">
            <a:xfrm>
              <a:off x="7920" y="6539"/>
              <a:ext cx="1465" cy="256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47488" tIns="23743" rIns="47488" bIns="23743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Enterprise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Architecture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David Layton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7" name="_s1042"/>
            <p:cNvSpPr>
              <a:spLocks noChangeArrowheads="1"/>
            </p:cNvSpPr>
            <p:nvPr/>
          </p:nvSpPr>
          <p:spPr bwMode="auto">
            <a:xfrm>
              <a:off x="9540" y="6539"/>
              <a:ext cx="1440" cy="256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59359" tIns="29679" rIns="59359" bIns="29679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Policy,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Planning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and Analysis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Robert Swisher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8" name="_s1043"/>
            <p:cNvSpPr>
              <a:spLocks noChangeArrowheads="1"/>
            </p:cNvSpPr>
            <p:nvPr/>
          </p:nvSpPr>
          <p:spPr bwMode="auto">
            <a:xfrm>
              <a:off x="11160" y="6539"/>
              <a:ext cx="1620" cy="256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7453" tIns="33728" rIns="67453" bIns="33728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Program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Management 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John </a:t>
              </a:r>
              <a:r>
                <a:rPr lang="en-US" sz="1050" dirty="0" err="1">
                  <a:solidFill>
                    <a:srgbClr val="000000"/>
                  </a:solidFill>
                  <a:latin typeface="+mn-lt"/>
                </a:rPr>
                <a:t>Unekis</a:t>
              </a: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(Acting)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6169" name="_s1044"/>
            <p:cNvSpPr>
              <a:spLocks noChangeArrowheads="1"/>
            </p:cNvSpPr>
            <p:nvPr/>
          </p:nvSpPr>
          <p:spPr bwMode="auto">
            <a:xfrm>
              <a:off x="12900" y="6539"/>
              <a:ext cx="1672" cy="256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79357" tIns="39678" rIns="79357" bIns="39678" anchor="ctr"/>
            <a:lstStyle/>
            <a:p>
              <a:pPr algn="ctr">
                <a:defRPr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Information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Systems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Management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Office</a:t>
              </a: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endParaRPr lang="en-US" sz="105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US" sz="1050" dirty="0">
                  <a:solidFill>
                    <a:srgbClr val="000000"/>
                  </a:solidFill>
                  <a:latin typeface="+mn-lt"/>
                </a:rPr>
                <a:t>John </a:t>
              </a:r>
              <a:r>
                <a:rPr lang="en-US" sz="1050" dirty="0" err="1">
                  <a:solidFill>
                    <a:srgbClr val="000000"/>
                  </a:solidFill>
                  <a:latin typeface="+mn-lt"/>
                </a:rPr>
                <a:t>Villemarette</a:t>
              </a:r>
              <a:endParaRPr lang="en-US" sz="2800" dirty="0">
                <a:latin typeface="+mn-lt"/>
              </a:endParaRPr>
            </a:p>
          </p:txBody>
        </p:sp>
      </p:grpSp>
      <p:sp>
        <p:nvSpPr>
          <p:cNvPr id="15368" name="Text Box 29"/>
          <p:cNvSpPr txBox="1">
            <a:spLocks noChangeArrowheads="1"/>
          </p:cNvSpPr>
          <p:nvPr/>
        </p:nvSpPr>
        <p:spPr bwMode="auto">
          <a:xfrm>
            <a:off x="1600200" y="1524000"/>
            <a:ext cx="754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Franklin Gothic Medium" pitchFamily="34" charset="0"/>
              </a:rPr>
              <a:t>Joseph F. </a:t>
            </a:r>
            <a:r>
              <a:rPr lang="en-US" b="1" dirty="0" err="1">
                <a:solidFill>
                  <a:schemeClr val="bg1"/>
                </a:solidFill>
                <a:latin typeface="Franklin Gothic Medium" pitchFamily="34" charset="0"/>
              </a:rPr>
              <a:t>Klimavicz</a:t>
            </a:r>
            <a:endParaRPr lang="en-US" b="1" dirty="0">
              <a:solidFill>
                <a:schemeClr val="bg1"/>
              </a:solidFill>
              <a:latin typeface="Franklin Gothic Medium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Franklin Gothic Medium" pitchFamily="34" charset="0"/>
              </a:rPr>
              <a:t>Chief Information Officer and </a:t>
            </a:r>
          </a:p>
          <a:p>
            <a:r>
              <a:rPr lang="en-US" sz="1800" b="1" dirty="0">
                <a:solidFill>
                  <a:schemeClr val="bg1"/>
                </a:solidFill>
                <a:latin typeface="Franklin Gothic Medium" pitchFamily="34" charset="0"/>
              </a:rPr>
              <a:t>Director, High Performance Computing and Communications</a:t>
            </a:r>
            <a:r>
              <a:rPr lang="en-US" sz="2000" b="1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Franklin Gothic Medium" pitchFamily="34" charset="0"/>
            </a:endParaRPr>
          </a:p>
          <a:p>
            <a:pPr marL="233363" lvl="1"/>
            <a:r>
              <a:rPr lang="en-US" sz="1600" i="1" dirty="0">
                <a:solidFill>
                  <a:schemeClr val="bg1"/>
                </a:solidFill>
                <a:latin typeface="Franklin Gothic Medium" pitchFamily="34" charset="0"/>
              </a:rPr>
              <a:t>Implements the Clinger-Cohen Act, Federal Information Security Management Act, and other statutory requirements pertaining to the acquisition, management, and use of NOAA’s information and information technology (IT) resources.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267200"/>
          </a:xfrm>
        </p:spPr>
        <p:txBody>
          <a:bodyPr/>
          <a:lstStyle/>
          <a:p>
            <a:r>
              <a:rPr lang="en-US" sz="2400" dirty="0" smtClean="0"/>
              <a:t>Provide Enterprise Information Technology (IT)</a:t>
            </a:r>
          </a:p>
          <a:p>
            <a:r>
              <a:rPr lang="en-US" sz="2400" dirty="0" smtClean="0"/>
              <a:t>Develop, Manage &amp; Ensure Quality IT Investments ($700M FY09)</a:t>
            </a:r>
          </a:p>
          <a:p>
            <a:r>
              <a:rPr lang="en-US" sz="2400" dirty="0" smtClean="0"/>
              <a:t>Manage NOAA’s High Performance Computing and Communications Infrastructure/Resources</a:t>
            </a:r>
          </a:p>
          <a:p>
            <a:r>
              <a:rPr lang="en-US" sz="2400" dirty="0" smtClean="0"/>
              <a:t>Ensure NOAA’s Business Continuity</a:t>
            </a:r>
          </a:p>
          <a:p>
            <a:r>
              <a:rPr lang="en-US" sz="2400" dirty="0" smtClean="0"/>
              <a:t>Protect NOAA’s Information and IT Resources</a:t>
            </a:r>
          </a:p>
          <a:p>
            <a:r>
              <a:rPr lang="en-US" sz="2400" dirty="0" smtClean="0"/>
              <a:t>Attract and Develop Skilled IT Workforce</a:t>
            </a:r>
          </a:p>
          <a:p>
            <a:endParaRPr lang="en-US" sz="2400" dirty="0"/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BC5CA3-9DFF-4580-B6F9-C463870A04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8915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spcAft>
                <a:spcPts val="1200"/>
              </a:spcAft>
              <a:buFontTx/>
              <a:buChar char="•"/>
            </a:pPr>
            <a:endParaRPr lang="en-US" dirty="0">
              <a:solidFill>
                <a:srgbClr val="083763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676400"/>
            <a:ext cx="80772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latin typeface="Franklin Gothic Heavy" pitchFamily="34" charset="0"/>
              </a:rPr>
              <a:t>Efficient and Effective Enterprise IT for NOAA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Legislation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038600" cy="4267200"/>
          </a:xfrm>
        </p:spPr>
        <p:txBody>
          <a:bodyPr/>
          <a:lstStyle/>
          <a:p>
            <a:r>
              <a:rPr lang="en-US" sz="1800" dirty="0" smtClean="0"/>
              <a:t>Clinger-Cohen Act</a:t>
            </a:r>
          </a:p>
          <a:p>
            <a:r>
              <a:rPr lang="en-US" sz="1800" dirty="0" smtClean="0"/>
              <a:t>Government Performance and Results Act</a:t>
            </a:r>
          </a:p>
          <a:p>
            <a:r>
              <a:rPr lang="en-US" sz="1800" dirty="0" smtClean="0"/>
              <a:t>E-Government Act</a:t>
            </a:r>
          </a:p>
          <a:p>
            <a:r>
              <a:rPr lang="en-US" sz="1800" dirty="0" smtClean="0"/>
              <a:t>Federal Information Security and Management Act (FISMA)</a:t>
            </a:r>
          </a:p>
          <a:p>
            <a:r>
              <a:rPr lang="en-US" sz="1800" dirty="0" smtClean="0"/>
              <a:t>Privacy Act</a:t>
            </a:r>
          </a:p>
          <a:p>
            <a:r>
              <a:rPr lang="en-US" sz="1800" dirty="0" smtClean="0"/>
              <a:t>Information Quality Act</a:t>
            </a:r>
          </a:p>
          <a:p>
            <a:r>
              <a:rPr lang="en-US" sz="1800" dirty="0" smtClean="0"/>
              <a:t>Federal Records Act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2286000"/>
            <a:ext cx="4076700" cy="4267200"/>
          </a:xfrm>
        </p:spPr>
        <p:txBody>
          <a:bodyPr/>
          <a:lstStyle/>
          <a:p>
            <a:r>
              <a:rPr lang="en-US" sz="1800" dirty="0" smtClean="0"/>
              <a:t>Rehabilitation Act – Section 508</a:t>
            </a:r>
          </a:p>
          <a:p>
            <a:r>
              <a:rPr lang="en-US" sz="1800" dirty="0" smtClean="0"/>
              <a:t>Telecommunications Act</a:t>
            </a:r>
          </a:p>
          <a:p>
            <a:r>
              <a:rPr lang="en-US" sz="1800" dirty="0" smtClean="0"/>
              <a:t>Paperwork Reduction Act</a:t>
            </a:r>
          </a:p>
          <a:p>
            <a:r>
              <a:rPr lang="en-US" sz="1800" dirty="0" smtClean="0"/>
              <a:t>Government Paperwork Elimination Act</a:t>
            </a:r>
          </a:p>
          <a:p>
            <a:r>
              <a:rPr lang="en-US" sz="1800" dirty="0" smtClean="0"/>
              <a:t>National Continuity Policy (NSPD-51/HSPD-20)</a:t>
            </a:r>
          </a:p>
          <a:p>
            <a:r>
              <a:rPr lang="en-US" sz="1800" dirty="0" smtClean="0"/>
              <a:t>High Performance Computing and Communications Act</a:t>
            </a: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D71073-8B46-4247-AEDA-3514C9C60C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8839200" cy="5238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Franklin Gothic Heavy" pitchFamily="34" charset="0"/>
              </a:rPr>
              <a:t>Implement Legislation with Policies and Guidance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Franklin Gothic Demi" pitchFamily="34" charset="0"/>
              </a:rPr>
              <a:t>OCIO Budget</a:t>
            </a:r>
            <a:endParaRPr lang="en-US" sz="3600" i="1" smtClean="0">
              <a:latin typeface="Franklin Gothic Demi" pitchFamily="34" charset="0"/>
            </a:endParaRP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Office of the Chief Information Officer: NOAA's Information Technology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5E902E-2796-459A-9F6B-F5DB15C90D4A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752600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Franklin Gothic Demi" pitchFamily="34" charset="0"/>
              </a:rPr>
              <a:t>Facilities and Personnel</a:t>
            </a:r>
            <a:endParaRPr lang="en-US" sz="3600" i="1" smtClean="0">
              <a:latin typeface="Franklin Gothic Demi" pitchFamily="34" charset="0"/>
            </a:endParaRPr>
          </a:p>
        </p:txBody>
      </p:sp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Office of the Chief Information Officer: NOAA's Information Technology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DAFE9-CADE-49AE-A285-34A3B8C5E4A6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1030" name="Group 4"/>
          <p:cNvGrpSpPr>
            <a:grpSpLocks/>
          </p:cNvGrpSpPr>
          <p:nvPr/>
        </p:nvGrpSpPr>
        <p:grpSpPr bwMode="auto">
          <a:xfrm>
            <a:off x="76200" y="1524000"/>
            <a:ext cx="6248400" cy="3790950"/>
            <a:chOff x="144" y="192"/>
            <a:chExt cx="5232" cy="3668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1104" y="1096"/>
            <a:ext cx="4272" cy="2764"/>
          </p:xfrm>
          <a:graphic>
            <a:graphicData uri="http://schemas.openxmlformats.org/presentationml/2006/ole">
              <p:oleObj spid="_x0000_s1026" name="Visio" r:id="rId4" imgW="7552182" imgH="4886249" progId="Visio.Drawing.11">
                <p:embed/>
              </p:oleObj>
            </a:graphicData>
          </a:graphic>
        </p:graphicFrame>
        <p:grpSp>
          <p:nvGrpSpPr>
            <p:cNvPr id="1054" name="Group 6"/>
            <p:cNvGrpSpPr>
              <a:grpSpLocks/>
            </p:cNvGrpSpPr>
            <p:nvPr/>
          </p:nvGrpSpPr>
          <p:grpSpPr bwMode="auto">
            <a:xfrm>
              <a:off x="144" y="192"/>
              <a:ext cx="1296" cy="3541"/>
              <a:chOff x="144" y="192"/>
              <a:chExt cx="1296" cy="3541"/>
            </a:xfrm>
          </p:grpSpPr>
          <p:pic>
            <p:nvPicPr>
              <p:cNvPr id="1055" name="Picture 7" descr="hi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4" y="3072"/>
                <a:ext cx="912" cy="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6" name="Picture 8" descr="ak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2" y="192"/>
                <a:ext cx="1248" cy="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94283" name="AutoShape 11"/>
          <p:cNvSpPr>
            <a:spLocks noChangeArrowheads="1"/>
          </p:cNvSpPr>
          <p:nvPr/>
        </p:nvSpPr>
        <p:spPr bwMode="auto">
          <a:xfrm>
            <a:off x="5562600" y="350520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4284" name="AutoShape 12"/>
          <p:cNvSpPr>
            <a:spLocks noChangeArrowheads="1"/>
          </p:cNvSpPr>
          <p:nvPr/>
        </p:nvSpPr>
        <p:spPr bwMode="auto">
          <a:xfrm>
            <a:off x="5638800" y="365760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4285" name="AutoShape 13"/>
          <p:cNvSpPr>
            <a:spLocks noChangeArrowheads="1"/>
          </p:cNvSpPr>
          <p:nvPr/>
        </p:nvSpPr>
        <p:spPr bwMode="auto">
          <a:xfrm>
            <a:off x="2895600" y="365760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4286" name="AutoShape 14"/>
          <p:cNvSpPr>
            <a:spLocks noChangeArrowheads="1"/>
          </p:cNvSpPr>
          <p:nvPr/>
        </p:nvSpPr>
        <p:spPr bwMode="auto">
          <a:xfrm>
            <a:off x="3886200" y="381000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4287" name="AutoShape 15"/>
          <p:cNvSpPr>
            <a:spLocks noChangeArrowheads="1"/>
          </p:cNvSpPr>
          <p:nvPr/>
        </p:nvSpPr>
        <p:spPr bwMode="auto">
          <a:xfrm>
            <a:off x="1524000" y="274320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4288" name="AutoShape 16"/>
          <p:cNvSpPr>
            <a:spLocks noChangeArrowheads="1"/>
          </p:cNvSpPr>
          <p:nvPr/>
        </p:nvSpPr>
        <p:spPr bwMode="auto">
          <a:xfrm>
            <a:off x="457200" y="457200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4289" name="AutoShape 17"/>
          <p:cNvSpPr>
            <a:spLocks noChangeArrowheads="1"/>
          </p:cNvSpPr>
          <p:nvPr/>
        </p:nvSpPr>
        <p:spPr bwMode="auto">
          <a:xfrm>
            <a:off x="5562600" y="356235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4290" name="AutoShape 18"/>
          <p:cNvSpPr>
            <a:spLocks noChangeArrowheads="1"/>
          </p:cNvSpPr>
          <p:nvPr/>
        </p:nvSpPr>
        <p:spPr bwMode="auto">
          <a:xfrm>
            <a:off x="5638800" y="3352800"/>
            <a:ext cx="171450" cy="147638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9" name="Text Box 19"/>
          <p:cNvSpPr txBox="1">
            <a:spLocks noChangeArrowheads="1"/>
          </p:cNvSpPr>
          <p:nvPr/>
        </p:nvSpPr>
        <p:spPr bwMode="auto">
          <a:xfrm>
            <a:off x="6553200" y="1981200"/>
            <a:ext cx="2438400" cy="2209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74625" indent="-174625">
              <a:spcAft>
                <a:spcPct val="20000"/>
              </a:spcAft>
            </a:pPr>
            <a:r>
              <a:rPr lang="en-US" b="1" dirty="0">
                <a:latin typeface="Franklin Gothic Heavy" pitchFamily="34" charset="0"/>
              </a:rPr>
              <a:t>OCIO </a:t>
            </a:r>
            <a:r>
              <a:rPr lang="en-US" b="1" dirty="0" smtClean="0">
                <a:latin typeface="Franklin Gothic Heavy" pitchFamily="34" charset="0"/>
              </a:rPr>
              <a:t>Personnel</a:t>
            </a:r>
            <a:endParaRPr lang="en-US" sz="2000" dirty="0">
              <a:latin typeface="Franklin Gothic Medium" pitchFamily="34" charset="0"/>
            </a:endParaRPr>
          </a:p>
          <a:p>
            <a:pPr marL="114300">
              <a:spcAft>
                <a:spcPct val="20000"/>
              </a:spcAft>
              <a:tabLst>
                <a:tab pos="1657350" algn="l"/>
              </a:tabLst>
            </a:pPr>
            <a:r>
              <a:rPr lang="en-US" sz="2000" dirty="0" smtClean="0">
                <a:latin typeface="Franklin Gothic Medium" pitchFamily="34" charset="0"/>
              </a:rPr>
              <a:t>FTEs	109</a:t>
            </a:r>
            <a:endParaRPr lang="en-US" sz="2000" dirty="0">
              <a:latin typeface="Franklin Gothic Medium" pitchFamily="34" charset="0"/>
            </a:endParaRPr>
          </a:p>
          <a:p>
            <a:pPr marL="114300">
              <a:spcAft>
                <a:spcPct val="20000"/>
              </a:spcAft>
              <a:tabLst>
                <a:tab pos="1657350" algn="l"/>
              </a:tabLst>
            </a:pPr>
            <a:r>
              <a:rPr lang="en-US" sz="2000" dirty="0" smtClean="0">
                <a:latin typeface="Franklin Gothic Medium" pitchFamily="34" charset="0"/>
              </a:rPr>
              <a:t>Contractors	128</a:t>
            </a:r>
            <a:endParaRPr lang="en-US" sz="2000" dirty="0">
              <a:latin typeface="Franklin Gothic Medium" pitchFamily="34" charset="0"/>
            </a:endParaRPr>
          </a:p>
          <a:p>
            <a:pPr marL="114300">
              <a:spcAft>
                <a:spcPct val="20000"/>
              </a:spcAft>
              <a:tabLst>
                <a:tab pos="1657350" algn="l"/>
              </a:tabLst>
            </a:pPr>
            <a:r>
              <a:rPr lang="en-US" sz="2000" dirty="0" smtClean="0">
                <a:latin typeface="Franklin Gothic Medium" pitchFamily="34" charset="0"/>
              </a:rPr>
              <a:t>Political	0</a:t>
            </a:r>
            <a:endParaRPr lang="en-US" sz="2000" dirty="0">
              <a:latin typeface="Franklin Gothic Medium" pitchFamily="34" charset="0"/>
            </a:endParaRPr>
          </a:p>
          <a:p>
            <a:pPr marL="114300">
              <a:spcAft>
                <a:spcPct val="20000"/>
              </a:spcAft>
              <a:tabLst>
                <a:tab pos="1657350" algn="l"/>
              </a:tabLst>
            </a:pPr>
            <a:r>
              <a:rPr lang="en-US" sz="2000" dirty="0" smtClean="0">
                <a:latin typeface="Franklin Gothic Medium" pitchFamily="34" charset="0"/>
              </a:rPr>
              <a:t>Vacant	10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040" name="Text Box 20"/>
          <p:cNvSpPr txBox="1">
            <a:spLocks noChangeArrowheads="1"/>
          </p:cNvSpPr>
          <p:nvPr/>
        </p:nvSpPr>
        <p:spPr bwMode="auto">
          <a:xfrm>
            <a:off x="533400" y="5486400"/>
            <a:ext cx="1447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Franklin Gothic Medium Cond" pitchFamily="34" charset="0"/>
              </a:rPr>
              <a:t>OCIO Support</a:t>
            </a:r>
          </a:p>
        </p:txBody>
      </p:sp>
      <p:sp>
        <p:nvSpPr>
          <p:cNvPr id="694293" name="AutoShape 21"/>
          <p:cNvSpPr>
            <a:spLocks noChangeArrowheads="1"/>
          </p:cNvSpPr>
          <p:nvPr/>
        </p:nvSpPr>
        <p:spPr bwMode="auto">
          <a:xfrm>
            <a:off x="381000" y="5553869"/>
            <a:ext cx="152400" cy="152400"/>
          </a:xfrm>
          <a:prstGeom prst="star5">
            <a:avLst/>
          </a:prstGeom>
          <a:solidFill>
            <a:schemeClr val="tx2">
              <a:lumMod val="2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2" name="Rectangle 22"/>
          <p:cNvSpPr>
            <a:spLocks noChangeArrowheads="1"/>
          </p:cNvSpPr>
          <p:nvPr/>
        </p:nvSpPr>
        <p:spPr bwMode="auto">
          <a:xfrm>
            <a:off x="304800" y="5334000"/>
            <a:ext cx="37338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3" name="Oval 23"/>
          <p:cNvSpPr>
            <a:spLocks noChangeArrowheads="1"/>
          </p:cNvSpPr>
          <p:nvPr/>
        </p:nvSpPr>
        <p:spPr bwMode="auto">
          <a:xfrm>
            <a:off x="411480" y="5821680"/>
            <a:ext cx="91440" cy="91440"/>
          </a:xfrm>
          <a:prstGeom prst="ellipse">
            <a:avLst/>
          </a:prstGeom>
          <a:solidFill>
            <a:srgbClr val="FF0000"/>
          </a:solidFill>
          <a:ln w="8001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Text Box 24"/>
          <p:cNvSpPr txBox="1">
            <a:spLocks noChangeArrowheads="1"/>
          </p:cNvSpPr>
          <p:nvPr/>
        </p:nvSpPr>
        <p:spPr bwMode="auto">
          <a:xfrm>
            <a:off x="533400" y="5741988"/>
            <a:ext cx="3581400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Franklin Gothic Medium Cond" pitchFamily="34" charset="0"/>
              </a:rPr>
              <a:t>NOAA Administrative Support Centers</a:t>
            </a:r>
          </a:p>
        </p:txBody>
      </p:sp>
      <p:sp>
        <p:nvSpPr>
          <p:cNvPr id="1045" name="Rectangle 25"/>
          <p:cNvSpPr>
            <a:spLocks noChangeArrowheads="1"/>
          </p:cNvSpPr>
          <p:nvPr/>
        </p:nvSpPr>
        <p:spPr bwMode="auto">
          <a:xfrm>
            <a:off x="425132" y="6096000"/>
            <a:ext cx="77788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6"/>
          <p:cNvSpPr txBox="1">
            <a:spLocks noChangeArrowheads="1"/>
          </p:cNvSpPr>
          <p:nvPr/>
        </p:nvSpPr>
        <p:spPr bwMode="auto">
          <a:xfrm>
            <a:off x="533400" y="6019800"/>
            <a:ext cx="3352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Franklin Gothic Medium Cond" pitchFamily="34" charset="0"/>
              </a:rPr>
              <a:t>NOAA High Performance Computing</a:t>
            </a:r>
          </a:p>
        </p:txBody>
      </p:sp>
      <p:sp>
        <p:nvSpPr>
          <p:cNvPr id="1047" name="Oval 27"/>
          <p:cNvSpPr>
            <a:spLocks noChangeArrowheads="1"/>
          </p:cNvSpPr>
          <p:nvPr/>
        </p:nvSpPr>
        <p:spPr bwMode="auto">
          <a:xfrm>
            <a:off x="5638800" y="3562349"/>
            <a:ext cx="91440" cy="91440"/>
          </a:xfrm>
          <a:prstGeom prst="ellipse">
            <a:avLst/>
          </a:prstGeom>
          <a:solidFill>
            <a:srgbClr val="FF0000"/>
          </a:solidFill>
          <a:ln w="8001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Oval 28"/>
          <p:cNvSpPr>
            <a:spLocks noChangeArrowheads="1"/>
          </p:cNvSpPr>
          <p:nvPr/>
        </p:nvSpPr>
        <p:spPr bwMode="auto">
          <a:xfrm>
            <a:off x="3962400" y="3867149"/>
            <a:ext cx="91440" cy="91440"/>
          </a:xfrm>
          <a:prstGeom prst="ellipse">
            <a:avLst/>
          </a:prstGeom>
          <a:solidFill>
            <a:srgbClr val="FF0000"/>
          </a:solidFill>
          <a:ln w="8001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Oval 29"/>
          <p:cNvSpPr>
            <a:spLocks noChangeArrowheads="1"/>
          </p:cNvSpPr>
          <p:nvPr/>
        </p:nvSpPr>
        <p:spPr bwMode="auto">
          <a:xfrm>
            <a:off x="1636713" y="2801938"/>
            <a:ext cx="91440" cy="91440"/>
          </a:xfrm>
          <a:prstGeom prst="ellipse">
            <a:avLst/>
          </a:prstGeom>
          <a:solidFill>
            <a:srgbClr val="FF0000"/>
          </a:solidFill>
          <a:ln w="8001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Oval 30"/>
          <p:cNvSpPr>
            <a:spLocks noChangeArrowheads="1"/>
          </p:cNvSpPr>
          <p:nvPr/>
        </p:nvSpPr>
        <p:spPr bwMode="auto">
          <a:xfrm>
            <a:off x="2819400" y="3733799"/>
            <a:ext cx="91440" cy="91440"/>
          </a:xfrm>
          <a:prstGeom prst="ellipse">
            <a:avLst/>
          </a:prstGeom>
          <a:solidFill>
            <a:srgbClr val="FF0000"/>
          </a:solidFill>
          <a:ln w="8001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Rectangle 31"/>
          <p:cNvSpPr>
            <a:spLocks noChangeArrowheads="1"/>
          </p:cNvSpPr>
          <p:nvPr/>
        </p:nvSpPr>
        <p:spPr bwMode="auto">
          <a:xfrm>
            <a:off x="5715000" y="3409950"/>
            <a:ext cx="77788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32"/>
          <p:cNvSpPr>
            <a:spLocks noChangeArrowheads="1"/>
          </p:cNvSpPr>
          <p:nvPr/>
        </p:nvSpPr>
        <p:spPr bwMode="auto">
          <a:xfrm>
            <a:off x="5713413" y="3562350"/>
            <a:ext cx="77787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33"/>
          <p:cNvSpPr>
            <a:spLocks noChangeArrowheads="1"/>
          </p:cNvSpPr>
          <p:nvPr/>
        </p:nvSpPr>
        <p:spPr bwMode="auto">
          <a:xfrm>
            <a:off x="2895600" y="3810000"/>
            <a:ext cx="77788" cy="76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NOAA OCIO 500-day Plan_P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05000"/>
            <a:ext cx="2057400" cy="24479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Progress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676400"/>
            <a:ext cx="6553200" cy="4876800"/>
          </a:xfrm>
        </p:spPr>
        <p:txBody>
          <a:bodyPr/>
          <a:lstStyle/>
          <a:p>
            <a:r>
              <a:rPr lang="en-US" dirty="0" smtClean="0"/>
              <a:t>Past 500-days (April 2007-Sept 2008)</a:t>
            </a:r>
          </a:p>
          <a:p>
            <a:pPr lvl="1"/>
            <a:r>
              <a:rPr lang="en-US" dirty="0" smtClean="0"/>
              <a:t>Standardized and Automated  Certification and Accreditation </a:t>
            </a:r>
          </a:p>
          <a:p>
            <a:pPr lvl="1"/>
            <a:r>
              <a:rPr lang="en-US" dirty="0" smtClean="0"/>
              <a:t>Created and Deployed Enterprise Standard for Mobile Computing</a:t>
            </a:r>
          </a:p>
          <a:p>
            <a:pPr lvl="1"/>
            <a:r>
              <a:rPr lang="en-US" dirty="0" smtClean="0"/>
              <a:t>Aligned OCIO Organization to New IT Governance Model</a:t>
            </a:r>
          </a:p>
          <a:p>
            <a:pPr lvl="1"/>
            <a:r>
              <a:rPr lang="en-US" dirty="0" smtClean="0"/>
              <a:t>Increased NOAA’s HPC Capacity by a Factor of Five at No Cost</a:t>
            </a:r>
          </a:p>
          <a:p>
            <a:pPr lvl="1"/>
            <a:r>
              <a:rPr lang="en-US" dirty="0" smtClean="0"/>
              <a:t>Strengthened NOAA’s Support to Emergency Response Community</a:t>
            </a:r>
          </a:p>
          <a:p>
            <a:pPr lvl="1"/>
            <a:r>
              <a:rPr lang="en-US" dirty="0" smtClean="0"/>
              <a:t>Maintained 99.9% Availability of Systems and Networks</a:t>
            </a:r>
          </a:p>
          <a:p>
            <a:pPr lvl="1"/>
            <a:r>
              <a:rPr lang="en-US" dirty="0" smtClean="0"/>
              <a:t>Began Implementation of NOAA IT Workforce Investment Strategy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05FA1-74BF-43FE-A565-1630842F4D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Ahead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676400"/>
            <a:ext cx="5943600" cy="4876800"/>
          </a:xfrm>
        </p:spPr>
        <p:txBody>
          <a:bodyPr/>
          <a:lstStyle/>
          <a:p>
            <a:r>
              <a:rPr lang="en-US" dirty="0" smtClean="0"/>
              <a:t>Next 500-days (Oct 2008-Feb 2010)</a:t>
            </a:r>
          </a:p>
          <a:p>
            <a:pPr lvl="1"/>
            <a:r>
              <a:rPr lang="en-US" dirty="0" smtClean="0"/>
              <a:t>Secure Information and IT Infrastructure</a:t>
            </a:r>
          </a:p>
          <a:p>
            <a:pPr lvl="1"/>
            <a:r>
              <a:rPr lang="en-US" dirty="0" smtClean="0"/>
              <a:t>Increase Efficiency and Effectiveness through Enterprise-wide Solutions</a:t>
            </a:r>
          </a:p>
          <a:p>
            <a:pPr lvl="1"/>
            <a:r>
              <a:rPr lang="en-US" dirty="0" smtClean="0"/>
              <a:t>Build Robust High Performance Computing</a:t>
            </a:r>
          </a:p>
          <a:p>
            <a:pPr lvl="1"/>
            <a:r>
              <a:rPr lang="en-US" dirty="0" smtClean="0"/>
              <a:t>Operate IT as Customer-focused Service Provider</a:t>
            </a:r>
          </a:p>
          <a:p>
            <a:pPr lvl="1"/>
            <a:r>
              <a:rPr lang="en-US" dirty="0" smtClean="0"/>
              <a:t>Attract, Develop, and Retain a Skilled IT Workforce</a:t>
            </a:r>
          </a:p>
          <a:p>
            <a:endParaRPr lang="en-US" dirty="0"/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Chief Information Officer: NOAA's Information Technology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AC658-4049-449B-B0A1-8B3F94114F1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373" name="Picture 13" descr="2008 NOAA_P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5732" y="1752600"/>
            <a:ext cx="2579668" cy="3048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44471&quot;&gt;&lt;object type=&quot;3&quot; unique_id=&quot;44472&quot;&gt;&lt;property id=&quot;20148&quot; value=&quot;5&quot;/&gt;&lt;property id=&quot;20300&quot; value=&quot;Slide 1 - &amp;quot;NOAA’s Information Technology&amp;#x0D;&amp;#x0A;Office of the Chief Information Officer (OCIO)&amp;quot;&quot;/&gt;&lt;property id=&quot;20307&quot; value=&quot;256&quot;/&gt;&lt;/object&gt;&lt;object type=&quot;3&quot; unique_id=&quot;44473&quot;&gt;&lt;property id=&quot;20148&quot; value=&quot;5&quot;/&gt;&lt;property id=&quot;20300&quot; value=&quot;Slide 2 - &amp;quot;Office of the Chief Information Officer&amp;#x0D;&amp;#x0A;NOAA’s Information Technology&amp;quot;&quot;/&gt;&lt;property id=&quot;20307&quot; value=&quot;459&quot;/&gt;&lt;/object&gt;&lt;object type=&quot;3&quot; unique_id=&quot;44474&quot;&gt;&lt;property id=&quot;20148&quot; value=&quot;5&quot;/&gt;&lt;property id=&quot;20300&quot; value=&quot;Slide 3 - &amp;quot;Leadership&amp;quot;&quot;/&gt;&lt;property id=&quot;20307&quot; value=&quot;479&quot;/&gt;&lt;/object&gt;&lt;object type=&quot;3&quot; unique_id=&quot;44476&quot;&gt;&lt;property id=&quot;20148&quot; value=&quot;5&quot;/&gt;&lt;property id=&quot;20300&quot; value=&quot;Slide 4 - &amp;quot;Services&amp;quot;&quot;/&gt;&lt;property id=&quot;20307&quot; value=&quot;476&quot;/&gt;&lt;/object&gt;&lt;object type=&quot;3&quot; unique_id=&quot;44477&quot;&gt;&lt;property id=&quot;20148&quot; value=&quot;5&quot;/&gt;&lt;property id=&quot;20300&quot; value=&quot;Slide 5 - &amp;quot;IT Legislation&amp;quot;&quot;/&gt;&lt;property id=&quot;20307&quot; value=&quot;477&quot;/&gt;&lt;/object&gt;&lt;object type=&quot;3&quot; unique_id=&quot;44478&quot;&gt;&lt;property id=&quot;20148&quot; value=&quot;5&quot;/&gt;&lt;property id=&quot;20300&quot; value=&quot;Slide 6 - &amp;quot;OCIO Budget&amp;quot;&quot;/&gt;&lt;property id=&quot;20307&quot; value=&quot;478&quot;/&gt;&lt;/object&gt;&lt;object type=&quot;3&quot; unique_id=&quot;44479&quot;&gt;&lt;property id=&quot;20148&quot; value=&quot;5&quot;/&gt;&lt;property id=&quot;20300&quot; value=&quot;Slide 7 - &amp;quot;Facilities and Personnel&amp;quot;&quot;/&gt;&lt;property id=&quot;20307&quot; value=&quot;480&quot;/&gt;&lt;/object&gt;&lt;object type=&quot;3&quot; unique_id=&quot;44483&quot;&gt;&lt;property id=&quot;20148&quot; value=&quot;5&quot;/&gt;&lt;property id=&quot;20300&quot; value=&quot;Slide 8 - &amp;quot;Progress&amp;quot;&quot;/&gt;&lt;property id=&quot;20307&quot; value=&quot;486&quot;/&gt;&lt;/object&gt;&lt;object type=&quot;3&quot; unique_id=&quot;44484&quot;&gt;&lt;property id=&quot;20148&quot; value=&quot;5&quot;/&gt;&lt;property id=&quot;20300&quot; value=&quot;Slide 9 - &amp;quot;Looking Ahead&amp;quot;&quot;/&gt;&lt;property id=&quot;20307&quot; value=&quot;487&quot;/&gt;&lt;/object&gt;&lt;/object&gt;&lt;object type=&quot;8&quot; unique_id=&quot;4449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uxton_EnergyBriefing">
  <a:themeElements>
    <a:clrScheme name="Edited Multi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OAR</Template>
  <TotalTime>0</TotalTime>
  <Words>491</Words>
  <Application>Microsoft Office PowerPoint</Application>
  <PresentationFormat>On-screen Show (4:3)</PresentationFormat>
  <Paragraphs>151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Franklin Gothic Heavy</vt:lpstr>
      <vt:lpstr>Franklin Gothic Medium Cond</vt:lpstr>
      <vt:lpstr>Franklin Gothic Demi</vt:lpstr>
      <vt:lpstr>Franklin Gothic Medium</vt:lpstr>
      <vt:lpstr>Franklin Gothic Book</vt:lpstr>
      <vt:lpstr>Times New Roman</vt:lpstr>
      <vt:lpstr>SolexRegularLining</vt:lpstr>
      <vt:lpstr>SolexBlackLiningItalic</vt:lpstr>
      <vt:lpstr>luxton_EnergyBriefing</vt:lpstr>
      <vt:lpstr>Visio</vt:lpstr>
      <vt:lpstr>NOAA’s Information Technology Office of the Chief Information Officer (OCIO)</vt:lpstr>
      <vt:lpstr>Office of the Chief Information Officer NOAA’s Information Technology</vt:lpstr>
      <vt:lpstr>Leadership</vt:lpstr>
      <vt:lpstr>Services</vt:lpstr>
      <vt:lpstr>IT Legislation</vt:lpstr>
      <vt:lpstr>OCIO Budget</vt:lpstr>
      <vt:lpstr>Facilities and Personnel</vt:lpstr>
      <vt:lpstr>Progress</vt:lpstr>
      <vt:lpstr>Looking Ahead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2008-11-07T21:06:43Z</dcterms:created>
  <dcterms:modified xsi:type="dcterms:W3CDTF">2008-11-07T21:06:47Z</dcterms:modified>
</cp:coreProperties>
</file>