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71" r:id="rId3"/>
    <p:sldId id="276" r:id="rId4"/>
    <p:sldId id="273" r:id="rId5"/>
    <p:sldId id="272" r:id="rId6"/>
    <p:sldId id="275" r:id="rId7"/>
    <p:sldId id="288" r:id="rId8"/>
    <p:sldId id="277" r:id="rId9"/>
    <p:sldId id="292" r:id="rId10"/>
    <p:sldId id="293" r:id="rId11"/>
    <p:sldId id="287" r:id="rId12"/>
    <p:sldId id="278" r:id="rId13"/>
    <p:sldId id="279" r:id="rId14"/>
    <p:sldId id="284" r:id="rId15"/>
    <p:sldId id="290" r:id="rId16"/>
    <p:sldId id="280" r:id="rId17"/>
    <p:sldId id="281" r:id="rId18"/>
    <p:sldId id="282" r:id="rId19"/>
    <p:sldId id="286" r:id="rId20"/>
    <p:sldId id="285" r:id="rId21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0000FF"/>
    <a:srgbClr val="DEF915"/>
    <a:srgbClr val="DFF31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5620" autoAdjust="0"/>
    <p:restoredTop sz="94660" autoAdjust="0"/>
  </p:normalViewPr>
  <p:slideViewPr>
    <p:cSldViewPr snapToObjects="1">
      <p:cViewPr varScale="1">
        <p:scale>
          <a:sx n="75" d="100"/>
          <a:sy n="75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63122" y="9145343"/>
            <a:ext cx="827583" cy="2749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89" tIns="46983" rIns="92289" bIns="46983">
            <a:spAutoFit/>
          </a:bodyPr>
          <a:lstStyle/>
          <a:p>
            <a:pPr algn="ctr" defTabSz="918244">
              <a:lnSpc>
                <a:spcPct val="90000"/>
              </a:lnSpc>
            </a:pPr>
            <a:r>
              <a:rPr lang="en-US" sz="1300" b="0" dirty="0">
                <a:latin typeface="Arial" charset="0"/>
              </a:rPr>
              <a:t>Page </a:t>
            </a:r>
            <a:fld id="{952A5B94-774A-403D-9B01-FB86485E653A}" type="slidenum">
              <a:rPr lang="en-US" sz="1300" b="0">
                <a:latin typeface="Arial" charset="0"/>
              </a:rPr>
              <a:pPr algn="ctr" defTabSz="918244">
                <a:lnSpc>
                  <a:spcPct val="90000"/>
                </a:lnSpc>
              </a:pPr>
              <a:t>‹#›</a:t>
            </a:fld>
            <a:endParaRPr lang="en-US" sz="13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471" y="4560239"/>
            <a:ext cx="5364260" cy="4321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6" tIns="46983" rIns="95646" bIns="46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63122" y="9145343"/>
            <a:ext cx="827583" cy="2749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89" tIns="46983" rIns="92289" bIns="46983">
            <a:spAutoFit/>
          </a:bodyPr>
          <a:lstStyle/>
          <a:p>
            <a:pPr algn="ctr" defTabSz="918244">
              <a:lnSpc>
                <a:spcPct val="90000"/>
              </a:lnSpc>
            </a:pPr>
            <a:r>
              <a:rPr lang="en-US" sz="1300" b="0" dirty="0">
                <a:latin typeface="Arial" charset="0"/>
              </a:rPr>
              <a:t>Page </a:t>
            </a:r>
            <a:fld id="{954168A1-4438-4D71-8F43-825A01650A30}" type="slidenum">
              <a:rPr lang="en-US" sz="1300" b="0">
                <a:latin typeface="Arial" charset="0"/>
              </a:rPr>
              <a:pPr algn="ctr" defTabSz="918244">
                <a:lnSpc>
                  <a:spcPct val="90000"/>
                </a:lnSpc>
              </a:pPr>
              <a:t>‹#›</a:t>
            </a:fld>
            <a:endParaRPr lang="en-US" sz="13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90500"/>
            <a:ext cx="6297612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172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257300"/>
            <a:ext cx="3771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5650" y="1257300"/>
            <a:ext cx="3771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74788" y="190500"/>
            <a:ext cx="6297612" cy="838200"/>
          </a:xfrm>
          <a:prstGeom prst="rect">
            <a:avLst/>
          </a:prstGeom>
          <a:gradFill rotWithShape="0">
            <a:gsLst>
              <a:gs pos="0">
                <a:srgbClr val="0000FF">
                  <a:gamma/>
                  <a:tint val="34510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FFFFFF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2463" y="6602413"/>
            <a:ext cx="90890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latin typeface="Arial" charset="0"/>
              </a:rPr>
              <a:t>CMS </a:t>
            </a:r>
            <a:r>
              <a:rPr lang="en-US" sz="1000" baseline="0" dirty="0" err="1" smtClean="0">
                <a:solidFill>
                  <a:schemeClr val="tx2"/>
                </a:solidFill>
                <a:latin typeface="Arial" charset="0"/>
              </a:rPr>
              <a:t>JetMet</a:t>
            </a:r>
            <a:endParaRPr lang="en-US" sz="1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81963" y="6602413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112C20A3-EBDB-4D2F-BAD0-9BCA665B8481}" type="slidenum">
              <a:rPr lang="en-US" sz="1000">
                <a:solidFill>
                  <a:schemeClr val="tx2"/>
                </a:solidFill>
                <a:latin typeface="Arial" charset="0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79450" y="6565900"/>
            <a:ext cx="768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257300"/>
            <a:ext cx="76962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79450" y="2413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223125" y="-158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1350" y="190500"/>
            <a:ext cx="833438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39" name="Picture 15" descr="LPC_final_small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6700" y="152400"/>
            <a:ext cx="730525" cy="914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 userDrawn="1"/>
        </p:nvSpPr>
        <p:spPr>
          <a:xfrm>
            <a:off x="4000369" y="6611779"/>
            <a:ext cx="1143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</a:rPr>
              <a:t>Frank Chlebana</a:t>
            </a:r>
            <a:endParaRPr lang="en-US" sz="1000" dirty="0" smtClean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000" b="1">
          <a:solidFill>
            <a:srgbClr val="FC0128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rgbClr val="114FFB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rgbClr val="005400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rgbClr val="DC008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895599"/>
          </a:xfrm>
        </p:spPr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PileUp</a:t>
            </a:r>
            <a:r>
              <a:rPr lang="en-US" dirty="0" smtClean="0"/>
              <a:t>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Frank Chlebana</a:t>
            </a:r>
          </a:p>
          <a:p>
            <a:r>
              <a:rPr lang="en-US" dirty="0" err="1" smtClean="0"/>
              <a:t>JetMET</a:t>
            </a:r>
            <a:r>
              <a:rPr lang="en-US" dirty="0" smtClean="0"/>
              <a:t>, Feb 14 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pic>
        <p:nvPicPr>
          <p:cNvPr id="4" name="Picture 3" descr="QCD80Compare01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6925110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219200"/>
            <a:ext cx="368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Jet Response </a:t>
            </a:r>
            <a:r>
              <a:rPr lang="en-US" sz="2800" dirty="0" err="1" smtClean="0">
                <a:latin typeface="Arial" pitchFamily="34" charset="0"/>
              </a:rPr>
              <a:t>vs</a:t>
            </a:r>
            <a:r>
              <a:rPr lang="en-US" sz="2800" dirty="0" smtClean="0">
                <a:latin typeface="Arial" pitchFamily="34" charset="0"/>
              </a:rPr>
              <a:t> Eta</a:t>
            </a:r>
            <a:endParaRPr lang="en-US" sz="2800" dirty="0" smtClean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647890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Known Problem</a:t>
            </a:r>
            <a:endParaRPr lang="en-US" sz="2000" dirty="0" smtClean="0">
              <a:latin typeface="Arial" pitchFamily="34" charset="0"/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>
            <a:off x="5489924" y="2847945"/>
            <a:ext cx="834676" cy="4765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1447800" y="3048000"/>
            <a:ext cx="2057400" cy="1600200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CMSSW152 </a:t>
            </a:r>
            <a:r>
              <a:rPr lang="en-US" dirty="0" err="1" smtClean="0"/>
              <a:t>vs</a:t>
            </a:r>
            <a:r>
              <a:rPr lang="en-US" dirty="0" smtClean="0"/>
              <a:t> CMSSW167</a:t>
            </a:r>
            <a:endParaRPr lang="en-US" dirty="0"/>
          </a:p>
        </p:txBody>
      </p:sp>
      <p:pic>
        <p:nvPicPr>
          <p:cNvPr id="4" name="Picture 3" descr="QCD80Compare015_v167.gif"/>
          <p:cNvPicPr>
            <a:picLocks noChangeAspect="1"/>
          </p:cNvPicPr>
          <p:nvPr/>
        </p:nvPicPr>
        <p:blipFill>
          <a:blip r:embed="rId2"/>
          <a:srcRect t="4569" r="7325" b="8122"/>
          <a:stretch>
            <a:fillRect/>
          </a:stretch>
        </p:blipFill>
        <p:spPr>
          <a:xfrm>
            <a:off x="76200" y="3048000"/>
            <a:ext cx="518160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4653" y="1066800"/>
            <a:ext cx="785522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Working with the CMSSW152 samples because they are easier </a:t>
            </a:r>
          </a:p>
          <a:p>
            <a:r>
              <a:rPr lang="en-US" sz="2000" dirty="0" smtClean="0">
                <a:latin typeface="Arial" pitchFamily="34" charset="0"/>
              </a:rPr>
              <a:t>to get at and cover a wider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range</a:t>
            </a:r>
          </a:p>
          <a:p>
            <a:endParaRPr lang="en-US" sz="2000" dirty="0" smtClean="0">
              <a:latin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</a:rPr>
              <a:t>Compared CMSSW152 </a:t>
            </a:r>
            <a:r>
              <a:rPr lang="en-US" sz="2000" dirty="0" smtClean="0">
                <a:latin typeface="Arial" pitchFamily="34" charset="0"/>
              </a:rPr>
              <a:t>(black) with </a:t>
            </a:r>
            <a:endParaRPr lang="en-US" sz="2000" dirty="0" smtClean="0">
              <a:latin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</a:rPr>
              <a:t>CMSSW167 (red),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(80 – 120)</a:t>
            </a:r>
          </a:p>
          <a:p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</a:rPr>
              <a:t>→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</a:rPr>
              <a:t> distributions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</a:rPr>
              <a:t>look very similar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392269"/>
            <a:ext cx="2501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</a:rPr>
              <a:t>HCAL Gains too high</a:t>
            </a:r>
          </a:p>
          <a:p>
            <a:r>
              <a:rPr lang="en-US" i="1" dirty="0" smtClean="0">
                <a:latin typeface="Arial" pitchFamily="34" charset="0"/>
              </a:rPr>
              <a:t>Fixed in CMSSW168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733800" y="3806280"/>
            <a:ext cx="533400" cy="15612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QCD80Compare013_v167.gif"/>
          <p:cNvPicPr>
            <a:picLocks noChangeAspect="1"/>
          </p:cNvPicPr>
          <p:nvPr/>
        </p:nvPicPr>
        <p:blipFill>
          <a:blip r:embed="rId3"/>
          <a:srcRect l="5845" r="5885"/>
          <a:stretch>
            <a:fillRect/>
          </a:stretch>
        </p:blipFill>
        <p:spPr>
          <a:xfrm>
            <a:off x="5257800" y="1447800"/>
            <a:ext cx="3733800" cy="283917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24600" y="2647890"/>
            <a:ext cx="2621230" cy="40011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Lead Jet EM Energy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0" y="4038600"/>
            <a:ext cx="2794355" cy="40011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Lead Jet HAD Energy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4655" y="1066800"/>
            <a:ext cx="7443063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B0F0"/>
                </a:solidFill>
                <a:latin typeface="Arial" pitchFamily="34" charset="0"/>
              </a:rPr>
              <a:t>Results have been shown to experts… several email </a:t>
            </a:r>
          </a:p>
          <a:p>
            <a:r>
              <a:rPr lang="en-US" sz="2400" b="0" i="1" dirty="0" smtClean="0">
                <a:solidFill>
                  <a:srgbClr val="00B0F0"/>
                </a:solidFill>
                <a:latin typeface="Arial" pitchFamily="34" charset="0"/>
              </a:rPr>
              <a:t>exchanges</a:t>
            </a:r>
            <a:endParaRPr lang="en-US" sz="2400" u="sng" dirty="0" smtClean="0">
              <a:latin typeface="Arial" pitchFamily="34" charset="0"/>
            </a:endParaRPr>
          </a:p>
          <a:p>
            <a:r>
              <a:rPr lang="en-US" sz="2400" u="sng" dirty="0" smtClean="0">
                <a:latin typeface="Arial" pitchFamily="34" charset="0"/>
              </a:rPr>
              <a:t>High </a:t>
            </a:r>
            <a:r>
              <a:rPr lang="en-US" sz="2400" u="sng" dirty="0" err="1" smtClean="0">
                <a:latin typeface="Arial" pitchFamily="34" charset="0"/>
              </a:rPr>
              <a:t>pT</a:t>
            </a:r>
            <a:r>
              <a:rPr lang="en-US" sz="2400" u="sng" dirty="0" smtClean="0">
                <a:latin typeface="Arial" pitchFamily="34" charset="0"/>
              </a:rPr>
              <a:t> </a:t>
            </a:r>
            <a:r>
              <a:rPr lang="en-US" sz="2400" u="sng" dirty="0" smtClean="0">
                <a:latin typeface="Arial" pitchFamily="34" charset="0"/>
              </a:rPr>
              <a:t>sample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</a:rPr>
              <a:t>(first time looking at high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</a:rPr>
              <a:t>pT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</a:rPr>
              <a:t>)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</a:endParaRP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</a:rPr>
              <a:t>See fewer towers </a:t>
            </a:r>
            <a:r>
              <a:rPr lang="en-US" sz="2000" i="1" dirty="0" smtClean="0">
                <a:latin typeface="Arial" pitchFamily="34" charset="0"/>
              </a:rPr>
              <a:t>and</a:t>
            </a:r>
            <a:r>
              <a:rPr lang="en-US" sz="2000" dirty="0" smtClean="0">
                <a:latin typeface="Arial" pitchFamily="34" charset="0"/>
              </a:rPr>
              <a:t> towers </a:t>
            </a:r>
            <a:r>
              <a:rPr lang="en-US" sz="2000" i="1" u="sng" dirty="0" smtClean="0">
                <a:latin typeface="Arial" pitchFamily="34" charset="0"/>
              </a:rPr>
              <a:t>have more energy</a:t>
            </a:r>
          </a:p>
          <a:p>
            <a:pPr>
              <a:buFont typeface="Wingdings" pitchFamily="2" charset="2"/>
              <a:buChar char="Ø"/>
            </a:pP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</a:rPr>
              <a:t> Lateral shower spread</a:t>
            </a:r>
          </a:p>
          <a:p>
            <a:endParaRPr lang="en-US" sz="2000" dirty="0" smtClean="0">
              <a:latin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</a:rPr>
              <a:t>FastSim</a:t>
            </a:r>
            <a:r>
              <a:rPr lang="en-US" sz="2000" dirty="0" smtClean="0">
                <a:latin typeface="Arial" pitchFamily="34" charset="0"/>
              </a:rPr>
              <a:t> jets are </a:t>
            </a:r>
            <a:r>
              <a:rPr lang="en-US" sz="2000" i="1" u="sng" dirty="0" smtClean="0">
                <a:latin typeface="Arial" pitchFamily="34" charset="0"/>
              </a:rPr>
              <a:t>more energetic</a:t>
            </a:r>
          </a:p>
          <a:p>
            <a:pPr>
              <a:buFont typeface="Wingdings" pitchFamily="2" charset="2"/>
              <a:buChar char="Ø"/>
            </a:pP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</a:rPr>
              <a:t> Energy scale/linearity</a:t>
            </a:r>
          </a:p>
          <a:p>
            <a:endParaRPr lang="en-US" sz="2000" dirty="0" smtClean="0">
              <a:latin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</a:rPr>
              <a:t>FastSim</a:t>
            </a:r>
            <a:r>
              <a:rPr lang="en-US" sz="2000" dirty="0" smtClean="0">
                <a:latin typeface="Arial" pitchFamily="34" charset="0"/>
              </a:rPr>
              <a:t> jets have a </a:t>
            </a:r>
            <a:r>
              <a:rPr lang="en-US" sz="2000" i="1" u="sng" dirty="0" smtClean="0">
                <a:latin typeface="Arial" pitchFamily="34" charset="0"/>
              </a:rPr>
              <a:t>larger </a:t>
            </a:r>
            <a:r>
              <a:rPr lang="en-US" sz="2000" i="1" u="sng" dirty="0" err="1" smtClean="0">
                <a:latin typeface="Arial" pitchFamily="34" charset="0"/>
              </a:rPr>
              <a:t>hadronic</a:t>
            </a:r>
            <a:r>
              <a:rPr lang="en-US" sz="2000" i="1" u="sng" dirty="0" smtClean="0">
                <a:latin typeface="Arial" pitchFamily="34" charset="0"/>
              </a:rPr>
              <a:t> component</a:t>
            </a:r>
          </a:p>
          <a:p>
            <a:pPr>
              <a:buFont typeface="Wingdings" pitchFamily="2" charset="2"/>
              <a:buChar char="Ø"/>
            </a:pP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</a:rPr>
              <a:t> Longitudinal shower</a:t>
            </a:r>
          </a:p>
          <a:p>
            <a:endParaRPr lang="en-US" sz="2400" i="1" dirty="0" smtClean="0">
              <a:solidFill>
                <a:srgbClr val="FF0000"/>
              </a:solidFill>
              <a:latin typeface="Arial" pitchFamily="34" charset="0"/>
            </a:endParaRPr>
          </a:p>
          <a:p>
            <a:r>
              <a:rPr lang="en-US" sz="2400" u="sng" dirty="0" smtClean="0">
                <a:latin typeface="Arial" pitchFamily="34" charset="0"/>
              </a:rPr>
              <a:t>Forward </a:t>
            </a:r>
            <a:r>
              <a:rPr lang="en-US" sz="2400" u="sng" dirty="0" smtClean="0">
                <a:latin typeface="Arial" pitchFamily="34" charset="0"/>
              </a:rPr>
              <a:t>Region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</a:rPr>
              <a:t>known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</a:rPr>
              <a:t>issue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</a:rPr>
              <a:t>)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</a:endParaRPr>
          </a:p>
          <a:p>
            <a:endParaRPr lang="en-US" sz="2400" u="sng" dirty="0" smtClean="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</a:rPr>
              <a:t>FCAL short/long 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</a:rPr>
              <a:t>fibre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</a:rPr>
              <a:t> geometry not properly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</a:rPr>
              <a:t>simulated</a:t>
            </a:r>
            <a:endParaRPr lang="en-US" sz="2000" i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PileUp</a:t>
            </a:r>
            <a:r>
              <a:rPr lang="en-US" dirty="0" smtClean="0"/>
              <a:t> Studies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3622" y="1524000"/>
            <a:ext cx="812434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</a:rPr>
              <a:t>Study pileup effects using  </a:t>
            </a:r>
            <a:r>
              <a:rPr lang="en-US" sz="2400" dirty="0" err="1" smtClean="0">
                <a:latin typeface="Arial" pitchFamily="34" charset="0"/>
              </a:rPr>
              <a:t>FastSim</a:t>
            </a:r>
            <a:endParaRPr lang="en-US" sz="2400" dirty="0" smtClean="0">
              <a:latin typeface="Arial" pitchFamily="34" charset="0"/>
            </a:endParaRP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</a:rPr>
              <a:t>Saw differences in response for </a:t>
            </a:r>
            <a:r>
              <a:rPr lang="en-US" sz="2400" dirty="0" err="1" smtClean="0">
                <a:latin typeface="Arial" pitchFamily="34" charset="0"/>
              </a:rPr>
              <a:t>FastSim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vs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FullSim</a:t>
            </a:r>
            <a:r>
              <a:rPr lang="en-US" sz="2400" dirty="0" smtClean="0">
                <a:latin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</a:rPr>
              <a:t>but should be ok for pileup studies</a:t>
            </a: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</a:rPr>
              <a:t>FastSim</a:t>
            </a:r>
            <a:r>
              <a:rPr lang="en-US" sz="2400" dirty="0" smtClean="0">
                <a:latin typeface="Arial" pitchFamily="34" charset="0"/>
              </a:rPr>
              <a:t> pileup simulation only includes in-time pileup</a:t>
            </a: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</a:rPr>
              <a:t>Compared </a:t>
            </a:r>
            <a:r>
              <a:rPr lang="en-US" sz="2400" dirty="0" err="1" smtClean="0">
                <a:latin typeface="Arial" pitchFamily="34" charset="0"/>
              </a:rPr>
              <a:t>evts</a:t>
            </a:r>
            <a:r>
              <a:rPr lang="en-US" sz="2400" dirty="0" smtClean="0">
                <a:latin typeface="Arial" pitchFamily="34" charset="0"/>
              </a:rPr>
              <a:t>=0 with </a:t>
            </a:r>
            <a:r>
              <a:rPr lang="en-US" sz="2400" dirty="0" err="1" smtClean="0">
                <a:latin typeface="Arial" pitchFamily="34" charset="0"/>
              </a:rPr>
              <a:t>evts</a:t>
            </a:r>
            <a:r>
              <a:rPr lang="en-US" sz="2400" dirty="0" smtClean="0">
                <a:latin typeface="Arial" pitchFamily="34" charset="0"/>
              </a:rPr>
              <a:t>=20</a:t>
            </a: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</a:rPr>
              <a:t>Goal is to demonstrate that the performance of</a:t>
            </a:r>
          </a:p>
          <a:p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</a:rPr>
              <a:t>SISCone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</a:rPr>
              <a:t> is not compromised when </a:t>
            </a:r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</a:rPr>
              <a:t>PileUp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</a:rPr>
              <a:t> is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</a:rPr>
              <a:t>present</a:t>
            </a:r>
          </a:p>
          <a:p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</a:rPr>
              <a:t>(If that is really the case….) </a:t>
            </a:r>
            <a:endParaRPr lang="en-US" sz="2400" i="1" dirty="0" smtClean="0">
              <a:solidFill>
                <a:srgbClr val="FF0000"/>
              </a:solidFill>
              <a:latin typeface="Arial" pitchFamily="34" charset="0"/>
            </a:endParaRPr>
          </a:p>
          <a:p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PileUp</a:t>
            </a:r>
            <a:r>
              <a:rPr lang="en-US" dirty="0" smtClean="0"/>
              <a:t> Studies</a:t>
            </a:r>
            <a:endParaRPr lang="en-US" dirty="0"/>
          </a:p>
        </p:txBody>
      </p:sp>
      <p:pic>
        <p:nvPicPr>
          <p:cNvPr id="4" name="Picture 3" descr="Compare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981200"/>
            <a:ext cx="6629400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23795" y="2249269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Red: with pileup</a:t>
            </a:r>
          </a:p>
          <a:p>
            <a:r>
              <a:rPr lang="en-US" dirty="0" smtClean="0">
                <a:latin typeface="Arial" pitchFamily="34" charset="0"/>
              </a:rPr>
              <a:t>Black: no pileup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227" y="1276290"/>
            <a:ext cx="3039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QCD: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</a:t>
            </a:r>
            <a:r>
              <a:rPr lang="en-US" sz="2000" dirty="0" smtClean="0">
                <a:latin typeface="Arial" pitchFamily="34" charset="0"/>
              </a:rPr>
              <a:t>600-800 </a:t>
            </a:r>
            <a:r>
              <a:rPr lang="en-US" sz="2000" dirty="0" err="1" smtClean="0">
                <a:latin typeface="Arial" pitchFamily="34" charset="0"/>
              </a:rPr>
              <a:t>GeV</a:t>
            </a:r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PileUp</a:t>
            </a:r>
            <a:r>
              <a:rPr lang="en-US" dirty="0" smtClean="0"/>
              <a:t> Studies</a:t>
            </a:r>
            <a:endParaRPr lang="en-US" dirty="0"/>
          </a:p>
        </p:txBody>
      </p:sp>
      <p:pic>
        <p:nvPicPr>
          <p:cNvPr id="4" name="Picture 3" descr="PileUp80_0-20Compare018.gif"/>
          <p:cNvPicPr>
            <a:picLocks noChangeAspect="1"/>
          </p:cNvPicPr>
          <p:nvPr/>
        </p:nvPicPr>
        <p:blipFill>
          <a:blip r:embed="rId2"/>
          <a:srcRect t="6599" r="6814" b="6091"/>
          <a:stretch>
            <a:fillRect/>
          </a:stretch>
        </p:blipFill>
        <p:spPr>
          <a:xfrm>
            <a:off x="3933825" y="3276600"/>
            <a:ext cx="5210175" cy="3276600"/>
          </a:xfrm>
          <a:prstGeom prst="rect">
            <a:avLst/>
          </a:prstGeom>
        </p:spPr>
      </p:pic>
      <p:pic>
        <p:nvPicPr>
          <p:cNvPr id="5" name="Picture 4" descr="PileUp80_0-20Compare017.gif"/>
          <p:cNvPicPr>
            <a:picLocks noChangeAspect="1"/>
          </p:cNvPicPr>
          <p:nvPr/>
        </p:nvPicPr>
        <p:blipFill>
          <a:blip r:embed="rId3"/>
          <a:srcRect l="5451" r="7325"/>
          <a:stretch>
            <a:fillRect/>
          </a:stretch>
        </p:blipFill>
        <p:spPr>
          <a:xfrm>
            <a:off x="0" y="1047751"/>
            <a:ext cx="3886587" cy="2990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6555" y="1219200"/>
            <a:ext cx="1241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SISCone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209800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IterCone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0907" y="320040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MidPoint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2459" y="1524000"/>
            <a:ext cx="42819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distribution of </a:t>
            </a:r>
            <a:r>
              <a:rPr lang="en-US" sz="2000" u="sng" dirty="0" smtClean="0">
                <a:latin typeface="Arial" pitchFamily="34" charset="0"/>
              </a:rPr>
              <a:t>two leading jets</a:t>
            </a:r>
          </a:p>
          <a:p>
            <a:endParaRPr lang="en-US" sz="2000" u="sng" dirty="0" smtClean="0">
              <a:latin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</a:rPr>
              <a:t>no pileup:     black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with pileup : red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148" y="4772561"/>
            <a:ext cx="38154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</a:rPr>
              <a:t>hange in the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distribution </a:t>
            </a:r>
          </a:p>
          <a:p>
            <a:r>
              <a:rPr lang="en-US" sz="2000" dirty="0" smtClean="0">
                <a:latin typeface="Arial" pitchFamily="34" charset="0"/>
              </a:rPr>
              <a:t>in the presence of</a:t>
            </a:r>
            <a:r>
              <a:rPr lang="en-US" sz="2000" dirty="0" smtClean="0">
                <a:latin typeface="Arial" pitchFamily="34" charset="0"/>
              </a:rPr>
              <a:t> pileup </a:t>
            </a:r>
          </a:p>
          <a:p>
            <a:r>
              <a:rPr lang="en-US" sz="2000" dirty="0" smtClean="0">
                <a:latin typeface="Arial" pitchFamily="34" charset="0"/>
              </a:rPr>
              <a:t>looks similar for the </a:t>
            </a:r>
            <a:r>
              <a:rPr lang="en-US" sz="2000" dirty="0" smtClean="0">
                <a:latin typeface="Arial" pitchFamily="34" charset="0"/>
              </a:rPr>
              <a:t>different </a:t>
            </a:r>
          </a:p>
          <a:p>
            <a:r>
              <a:rPr lang="en-US" sz="2000" dirty="0" smtClean="0">
                <a:latin typeface="Arial" pitchFamily="34" charset="0"/>
              </a:rPr>
              <a:t>jet algorithms</a:t>
            </a:r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PileUp</a:t>
            </a:r>
            <a:r>
              <a:rPr lang="en-US" dirty="0" smtClean="0"/>
              <a:t> Studies</a:t>
            </a:r>
            <a:endParaRPr lang="en-US" dirty="0"/>
          </a:p>
        </p:txBody>
      </p:sp>
      <p:pic>
        <p:nvPicPr>
          <p:cNvPr id="6" name="Picture 5" descr="PileUp3500_0-20Compare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128" y="3276600"/>
            <a:ext cx="4719233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61624" y="1560493"/>
            <a:ext cx="33393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Distributions look </a:t>
            </a:r>
          </a:p>
          <a:p>
            <a:r>
              <a:rPr lang="en-US" sz="2800" dirty="0" smtClean="0">
                <a:latin typeface="Arial" pitchFamily="34" charset="0"/>
              </a:rPr>
              <a:t>reasonable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495800"/>
            <a:ext cx="2884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</a:rPr>
              <a:t>More lower </a:t>
            </a:r>
            <a:r>
              <a:rPr lang="en-US" sz="2400" dirty="0" err="1" smtClean="0">
                <a:latin typeface="Arial" pitchFamily="34" charset="0"/>
              </a:rPr>
              <a:t>pT</a:t>
            </a:r>
            <a:r>
              <a:rPr lang="en-US" sz="2400" dirty="0" smtClean="0">
                <a:latin typeface="Arial" pitchFamily="34" charset="0"/>
              </a:rPr>
              <a:t> jets</a:t>
            </a:r>
          </a:p>
          <a:p>
            <a:r>
              <a:rPr lang="en-US" sz="2400" dirty="0" smtClean="0">
                <a:latin typeface="Arial" pitchFamily="34" charset="0"/>
              </a:rPr>
              <a:t>(as expected)</a:t>
            </a:r>
          </a:p>
        </p:txBody>
      </p:sp>
      <p:pic>
        <p:nvPicPr>
          <p:cNvPr id="9" name="Picture 8" descr="PileUp80_0-20Compare7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35900"/>
            <a:ext cx="4147290" cy="2783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1200090"/>
            <a:ext cx="172835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80 - 120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4128" y="2895600"/>
            <a:ext cx="189827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3500 - </a:t>
            </a:r>
            <a:r>
              <a:rPr lang="en-US" sz="2000" dirty="0" err="1" smtClean="0">
                <a:latin typeface="Arial" pitchFamily="34" charset="0"/>
              </a:rPr>
              <a:t>inf</a:t>
            </a:r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PileUp</a:t>
            </a:r>
            <a:r>
              <a:rPr lang="en-US" dirty="0" smtClean="0"/>
              <a:t> Studies</a:t>
            </a:r>
            <a:endParaRPr lang="en-US" dirty="0"/>
          </a:p>
        </p:txBody>
      </p:sp>
      <p:pic>
        <p:nvPicPr>
          <p:cNvPr id="4" name="Picture 3" descr="PileUp600_0-20Compare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5" y="1066800"/>
            <a:ext cx="4269783" cy="2895600"/>
          </a:xfrm>
          <a:prstGeom prst="rect">
            <a:avLst/>
          </a:prstGeom>
        </p:spPr>
      </p:pic>
      <p:pic>
        <p:nvPicPr>
          <p:cNvPr id="5" name="Picture 4" descr="PileUp3500_0-20Compare5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025" y="2878794"/>
            <a:ext cx="5133975" cy="34816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0" y="1595735"/>
            <a:ext cx="4665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</a:rPr>
              <a:t>Jets have slightly more towers</a:t>
            </a:r>
          </a:p>
          <a:p>
            <a:r>
              <a:rPr lang="en-US" sz="2400" i="1" dirty="0" smtClean="0">
                <a:latin typeface="Arial" pitchFamily="34" charset="0"/>
              </a:rPr>
              <a:t>(as expected)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007" y="4476690"/>
            <a:ext cx="4095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Finding more jets with lower  </a:t>
            </a:r>
            <a:r>
              <a:rPr lang="en-US" sz="2000" dirty="0" err="1" smtClean="0">
                <a:latin typeface="Arial" pitchFamily="34" charset="0"/>
              </a:rPr>
              <a:t>pT</a:t>
            </a:r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PileUp</a:t>
            </a:r>
            <a:r>
              <a:rPr lang="en-US" dirty="0" smtClean="0"/>
              <a:t> Studies</a:t>
            </a:r>
            <a:endParaRPr lang="en-US" dirty="0"/>
          </a:p>
        </p:txBody>
      </p:sp>
      <p:pic>
        <p:nvPicPr>
          <p:cNvPr id="4" name="Picture 3" descr="PileUp600_0-20Compare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3810000"/>
            <a:ext cx="4038599" cy="2710747"/>
          </a:xfrm>
          <a:prstGeom prst="rect">
            <a:avLst/>
          </a:prstGeom>
        </p:spPr>
      </p:pic>
      <p:pic>
        <p:nvPicPr>
          <p:cNvPr id="5" name="Picture 4" descr="PileUp3500_0-20Compare6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5" y="2910106"/>
            <a:ext cx="5210175" cy="35333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1219200"/>
            <a:ext cx="4523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Dijet mass determined from the two</a:t>
            </a:r>
          </a:p>
          <a:p>
            <a:r>
              <a:rPr lang="en-US" sz="2000" dirty="0" smtClean="0">
                <a:latin typeface="Arial" pitchFamily="34" charset="0"/>
              </a:rPr>
              <a:t>leading jets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44146" y="4095690"/>
            <a:ext cx="2313454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600-800 </a:t>
            </a:r>
            <a:r>
              <a:rPr lang="en-US" sz="2000" dirty="0" err="1" smtClean="0">
                <a:latin typeface="Arial" pitchFamily="34" charset="0"/>
              </a:rPr>
              <a:t>GeV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46095" y="2952690"/>
            <a:ext cx="234070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3500-inf </a:t>
            </a:r>
            <a:r>
              <a:rPr lang="en-US" sz="2000" dirty="0" err="1" smtClean="0">
                <a:latin typeface="Arial" pitchFamily="34" charset="0"/>
              </a:rPr>
              <a:t>GeV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2035314"/>
            <a:ext cx="3768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Similar distributions with and</a:t>
            </a:r>
          </a:p>
          <a:p>
            <a:r>
              <a:rPr lang="en-US" sz="2000" dirty="0" smtClean="0">
                <a:latin typeface="Arial" pitchFamily="34" charset="0"/>
              </a:rPr>
              <a:t>without pileup…</a:t>
            </a:r>
          </a:p>
        </p:txBody>
      </p:sp>
      <p:pic>
        <p:nvPicPr>
          <p:cNvPr id="12" name="Picture 11" descr="PileUp80_0-20Compare61.gif"/>
          <p:cNvPicPr>
            <a:picLocks noChangeAspect="1"/>
          </p:cNvPicPr>
          <p:nvPr/>
        </p:nvPicPr>
        <p:blipFill>
          <a:blip r:embed="rId4"/>
          <a:srcRect r="6250" b="1695"/>
          <a:stretch>
            <a:fillRect/>
          </a:stretch>
        </p:blipFill>
        <p:spPr>
          <a:xfrm>
            <a:off x="0" y="1066800"/>
            <a:ext cx="3857625" cy="2743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86813" y="1371600"/>
            <a:ext cx="217078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80-120 </a:t>
            </a:r>
            <a:r>
              <a:rPr lang="en-US" sz="2000" dirty="0" err="1" smtClean="0">
                <a:latin typeface="Arial" pitchFamily="34" charset="0"/>
              </a:rPr>
              <a:t>GeV</a:t>
            </a:r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</a:t>
            </a:r>
            <a:r>
              <a:rPr lang="en-US" dirty="0" smtClean="0"/>
              <a:t> Resolution</a:t>
            </a:r>
            <a:endParaRPr lang="en-US" dirty="0"/>
          </a:p>
        </p:txBody>
      </p:sp>
      <p:pic>
        <p:nvPicPr>
          <p:cNvPr id="4" name="Picture 3" descr="Compare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828800"/>
            <a:ext cx="6629400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1657290"/>
            <a:ext cx="124104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SISCone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1657290"/>
            <a:ext cx="122501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IterCone</a:t>
            </a:r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90685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</a:rPr>
              <a:t>Comparison of </a:t>
            </a:r>
            <a:r>
              <a:rPr lang="en-US" sz="2400" dirty="0" err="1" smtClean="0">
                <a:latin typeface="Arial" pitchFamily="34" charset="0"/>
              </a:rPr>
              <a:t>FullSim</a:t>
            </a:r>
            <a:r>
              <a:rPr lang="en-US" sz="2400" dirty="0" smtClean="0">
                <a:latin typeface="Arial" pitchFamily="34" charset="0"/>
              </a:rPr>
              <a:t> (CMSSW 1.5.2) and </a:t>
            </a:r>
          </a:p>
          <a:p>
            <a:r>
              <a:rPr lang="en-US" sz="2400" dirty="0" err="1" smtClean="0">
                <a:latin typeface="Arial" pitchFamily="34" charset="0"/>
              </a:rPr>
              <a:t>FastSim</a:t>
            </a:r>
            <a:r>
              <a:rPr lang="en-US" sz="2400" dirty="0" smtClean="0">
                <a:latin typeface="Arial" pitchFamily="34" charset="0"/>
              </a:rPr>
              <a:t> (CMSSW 1.6.8)</a:t>
            </a: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</a:rPr>
              <a:t>FullSim</a:t>
            </a:r>
            <a:r>
              <a:rPr lang="en-US" sz="2400" dirty="0" smtClean="0">
                <a:latin typeface="Arial" pitchFamily="34" charset="0"/>
              </a:rPr>
              <a:t>: read data files and run analysis code</a:t>
            </a: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</a:rPr>
              <a:t>FastSim</a:t>
            </a:r>
            <a:r>
              <a:rPr lang="en-US" sz="2400" dirty="0" smtClean="0">
                <a:latin typeface="Arial" pitchFamily="34" charset="0"/>
              </a:rPr>
              <a:t>: generate events and run </a:t>
            </a:r>
            <a:r>
              <a:rPr lang="en-US" sz="2400" i="1" u="sng" dirty="0" smtClean="0">
                <a:solidFill>
                  <a:srgbClr val="FF0000"/>
                </a:solidFill>
                <a:latin typeface="Arial" pitchFamily="34" charset="0"/>
              </a:rPr>
              <a:t>same</a:t>
            </a:r>
            <a:r>
              <a:rPr lang="en-US" sz="2400" dirty="0" smtClean="0">
                <a:latin typeface="Arial" pitchFamily="34" charset="0"/>
              </a:rPr>
              <a:t> analysis code</a:t>
            </a: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</a:rPr>
              <a:t>Looked at three QCD samples</a:t>
            </a: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</a:rPr>
              <a:t>    </a:t>
            </a:r>
            <a:r>
              <a:rPr lang="en-US" sz="2400" dirty="0" err="1" smtClean="0">
                <a:latin typeface="Arial" pitchFamily="34" charset="0"/>
              </a:rPr>
              <a:t>pT</a:t>
            </a:r>
            <a:r>
              <a:rPr lang="en-US" sz="2400" dirty="0" smtClean="0">
                <a:latin typeface="Arial" pitchFamily="34" charset="0"/>
              </a:rPr>
              <a:t> = (80 – 120) </a:t>
            </a:r>
          </a:p>
          <a:p>
            <a:r>
              <a:rPr lang="en-US" sz="2400" dirty="0" smtClean="0">
                <a:latin typeface="Arial" pitchFamily="34" charset="0"/>
              </a:rPr>
              <a:t>    </a:t>
            </a:r>
            <a:r>
              <a:rPr lang="en-US" sz="2400" dirty="0" err="1" smtClean="0">
                <a:latin typeface="Arial" pitchFamily="34" charset="0"/>
              </a:rPr>
              <a:t>pT</a:t>
            </a:r>
            <a:r>
              <a:rPr lang="en-US" sz="2400" dirty="0" smtClean="0">
                <a:latin typeface="Arial" pitchFamily="34" charset="0"/>
              </a:rPr>
              <a:t> = (600 – 800)  </a:t>
            </a:r>
          </a:p>
          <a:p>
            <a:r>
              <a:rPr lang="en-US" sz="2400" dirty="0" smtClean="0">
                <a:latin typeface="Arial" pitchFamily="34" charset="0"/>
              </a:rPr>
              <a:t>    </a:t>
            </a:r>
            <a:r>
              <a:rPr lang="en-US" sz="2400" dirty="0" err="1" smtClean="0">
                <a:latin typeface="Arial" pitchFamily="34" charset="0"/>
              </a:rPr>
              <a:t>pT</a:t>
            </a:r>
            <a:r>
              <a:rPr lang="en-US" sz="2400" dirty="0" smtClean="0">
                <a:latin typeface="Arial" pitchFamily="34" charset="0"/>
              </a:rPr>
              <a:t> = (3500 – </a:t>
            </a:r>
            <a:r>
              <a:rPr lang="en-US" sz="2400" dirty="0" err="1" smtClean="0">
                <a:latin typeface="Arial" pitchFamily="34" charset="0"/>
              </a:rPr>
              <a:t>inf</a:t>
            </a:r>
            <a:r>
              <a:rPr lang="en-US" sz="2400" dirty="0" smtClean="0">
                <a:latin typeface="Arial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PileUp</a:t>
            </a:r>
            <a:r>
              <a:rPr lang="en-US" dirty="0" smtClean="0"/>
              <a:t> </a:t>
            </a:r>
            <a:r>
              <a:rPr lang="en-US" dirty="0" smtClean="0"/>
              <a:t>Studies: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5686" y="1752600"/>
            <a:ext cx="77364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</a:rPr>
              <a:t>Using </a:t>
            </a:r>
            <a:r>
              <a:rPr lang="en-US" sz="2400" dirty="0" err="1" smtClean="0">
                <a:latin typeface="Arial" pitchFamily="34" charset="0"/>
              </a:rPr>
              <a:t>FastSim</a:t>
            </a:r>
            <a:r>
              <a:rPr lang="en-US" sz="2400" dirty="0" smtClean="0">
                <a:latin typeface="Arial" pitchFamily="34" charset="0"/>
              </a:rPr>
              <a:t> to study the effects of </a:t>
            </a:r>
            <a:r>
              <a:rPr lang="en-US" sz="2400" dirty="0" err="1" smtClean="0">
                <a:latin typeface="Arial" pitchFamily="34" charset="0"/>
              </a:rPr>
              <a:t>PileUp</a:t>
            </a:r>
            <a:r>
              <a:rPr lang="en-US" sz="2400" dirty="0" smtClean="0">
                <a:latin typeface="Arial" pitchFamily="34" charset="0"/>
              </a:rPr>
              <a:t> on the </a:t>
            </a:r>
          </a:p>
          <a:p>
            <a:r>
              <a:rPr lang="en-US" sz="2400" dirty="0" smtClean="0">
                <a:latin typeface="Arial" pitchFamily="34" charset="0"/>
              </a:rPr>
              <a:t>jet </a:t>
            </a:r>
            <a:r>
              <a:rPr lang="en-US" sz="2400" dirty="0" smtClean="0">
                <a:latin typeface="Arial" pitchFamily="34" charset="0"/>
              </a:rPr>
              <a:t>algorithms</a:t>
            </a:r>
            <a:endParaRPr lang="en-US" sz="2400" dirty="0" smtClean="0">
              <a:latin typeface="Arial" pitchFamily="34" charset="0"/>
            </a:endParaRP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</a:rPr>
              <a:t>So far see that results for </a:t>
            </a:r>
            <a:r>
              <a:rPr lang="en-US" sz="2400" dirty="0" err="1" smtClean="0">
                <a:latin typeface="Arial" pitchFamily="34" charset="0"/>
              </a:rPr>
              <a:t>SISCone</a:t>
            </a:r>
            <a:r>
              <a:rPr lang="en-US" sz="2400" dirty="0" smtClean="0">
                <a:latin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</a:rPr>
              <a:t>MidPoint</a:t>
            </a:r>
            <a:r>
              <a:rPr lang="en-US" sz="2400" dirty="0" smtClean="0">
                <a:latin typeface="Arial" pitchFamily="34" charset="0"/>
              </a:rPr>
              <a:t>, and</a:t>
            </a:r>
          </a:p>
          <a:p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IterCone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are very </a:t>
            </a:r>
            <a:r>
              <a:rPr lang="en-US" sz="2400" dirty="0" smtClean="0">
                <a:latin typeface="Arial" pitchFamily="34" charset="0"/>
              </a:rPr>
              <a:t>similar </a:t>
            </a:r>
            <a:endParaRPr lang="en-US" sz="2400" dirty="0" smtClean="0">
              <a:latin typeface="Arial" pitchFamily="34" charset="0"/>
            </a:endParaRP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</a:rPr>
              <a:t>More plots can be found at:</a:t>
            </a:r>
          </a:p>
          <a:p>
            <a:endParaRPr lang="en-US" sz="2400" dirty="0" smtClean="0">
              <a:latin typeface="Arial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    http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://ncdf76.fnal.gov/~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chlebana/CMS/PileUp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pic>
        <p:nvPicPr>
          <p:cNvPr id="4" name="Picture 3" descr="QCD600Compare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2344545"/>
            <a:ext cx="3886200" cy="2608455"/>
          </a:xfrm>
          <a:prstGeom prst="rect">
            <a:avLst/>
          </a:prstGeom>
        </p:spPr>
      </p:pic>
      <p:pic>
        <p:nvPicPr>
          <p:cNvPr id="5" name="Picture 4" descr="QCD3500Compare71.gif"/>
          <p:cNvPicPr>
            <a:picLocks noChangeAspect="1"/>
          </p:cNvPicPr>
          <p:nvPr/>
        </p:nvPicPr>
        <p:blipFill>
          <a:blip r:embed="rId3"/>
          <a:srcRect r="4089"/>
          <a:stretch>
            <a:fillRect/>
          </a:stretch>
        </p:blipFill>
        <p:spPr>
          <a:xfrm>
            <a:off x="3886201" y="2850800"/>
            <a:ext cx="5181599" cy="3626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029200"/>
            <a:ext cx="32015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Jet are constructed with </a:t>
            </a:r>
          </a:p>
          <a:p>
            <a:r>
              <a:rPr lang="en-US" sz="2000" dirty="0" smtClean="0">
                <a:latin typeface="Arial" pitchFamily="34" charset="0"/>
              </a:rPr>
              <a:t>higher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in the high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</a:t>
            </a:r>
          </a:p>
          <a:p>
            <a:r>
              <a:rPr lang="en-US" sz="2000" dirty="0" smtClean="0">
                <a:latin typeface="Arial" pitchFamily="34" charset="0"/>
              </a:rPr>
              <a:t>sample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6925" y="2205335"/>
            <a:ext cx="445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</a:rPr>
              <a:t>Generated quantities agree…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066800"/>
            <a:ext cx="6197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Looked at many other distributions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6784" y="1676400"/>
            <a:ext cx="5816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http://ncdf76.fnal.gov/~chlebana/CMS/FastSim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pic>
        <p:nvPicPr>
          <p:cNvPr id="5" name="Picture 4" descr="QCD600Compare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90" y="1828800"/>
            <a:ext cx="4072620" cy="2761892"/>
          </a:xfrm>
          <a:prstGeom prst="rect">
            <a:avLst/>
          </a:prstGeom>
        </p:spPr>
      </p:pic>
      <p:pic>
        <p:nvPicPr>
          <p:cNvPr id="6" name="Picture 5" descr="QCD3500Compare1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305938"/>
            <a:ext cx="4724400" cy="31710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91000" y="1219200"/>
            <a:ext cx="48413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Comparison of Gen and Cal quantities</a:t>
            </a:r>
          </a:p>
          <a:p>
            <a:endParaRPr lang="en-US" sz="2000" dirty="0" smtClean="0">
              <a:latin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</a:rPr>
              <a:t>Gen quantities agree in both samples</a:t>
            </a:r>
          </a:p>
          <a:p>
            <a:endParaRPr lang="en-US" sz="2000" dirty="0" smtClean="0">
              <a:latin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</a:rPr>
              <a:t>    Black:  </a:t>
            </a:r>
            <a:r>
              <a:rPr lang="en-US" sz="2000" dirty="0" err="1" smtClean="0">
                <a:latin typeface="Arial" pitchFamily="34" charset="0"/>
              </a:rPr>
              <a:t>fullsim</a:t>
            </a:r>
            <a:endParaRPr lang="en-US" sz="2000" dirty="0" smtClean="0">
              <a:latin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    Red:     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</a:rPr>
              <a:t>fastsim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58109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</a:rPr>
              <a:t>Gen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158109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</a:rPr>
              <a:t>Cal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5083314"/>
            <a:ext cx="3983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See better agreement for Cal </a:t>
            </a:r>
          </a:p>
          <a:p>
            <a:r>
              <a:rPr lang="en-US" sz="2000" dirty="0" smtClean="0">
                <a:latin typeface="Arial" pitchFamily="34" charset="0"/>
              </a:rPr>
              <a:t>quantities in the low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sample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545" y="2038290"/>
            <a:ext cx="498855" cy="400110"/>
          </a:xfrm>
          <a:prstGeom prst="rect">
            <a:avLst/>
          </a:prstGeom>
          <a:solidFill>
            <a:srgbClr val="DFF31F">
              <a:alpha val="8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2952690"/>
            <a:ext cx="341760" cy="400110"/>
          </a:xfrm>
          <a:prstGeom prst="rect">
            <a:avLst/>
          </a:prstGeom>
          <a:solidFill>
            <a:srgbClr val="DFF31F">
              <a:alpha val="80000"/>
            </a:srgbClr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>
                <a:latin typeface="Arial" pitchFamily="34" charset="0"/>
              </a:rPr>
              <a:t>η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92" y="3867090"/>
            <a:ext cx="367408" cy="400110"/>
          </a:xfrm>
          <a:prstGeom prst="rect">
            <a:avLst/>
          </a:prstGeom>
          <a:solidFill>
            <a:srgbClr val="DFF31F">
              <a:alpha val="80000"/>
            </a:srgbClr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>
                <a:latin typeface="Arial" pitchFamily="34" charset="0"/>
              </a:rPr>
              <a:t>φ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2819400"/>
            <a:ext cx="2539478" cy="400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Arial" pitchFamily="34" charset="0"/>
              </a:rPr>
              <a:t>pT</a:t>
            </a:r>
            <a:r>
              <a:rPr lang="en-US" sz="2000" dirty="0" smtClean="0">
                <a:solidFill>
                  <a:schemeClr val="bg2"/>
                </a:solidFill>
                <a:latin typeface="Arial" pitchFamily="34" charset="0"/>
              </a:rPr>
              <a:t> = 3500 </a:t>
            </a:r>
            <a:r>
              <a:rPr lang="en-US" sz="2000" dirty="0" smtClean="0">
                <a:solidFill>
                  <a:schemeClr val="bg2"/>
                </a:solidFill>
                <a:latin typeface="Arial" pitchFamily="34" charset="0"/>
              </a:rPr>
              <a:t>– </a:t>
            </a:r>
            <a:r>
              <a:rPr lang="en-US" sz="2000" dirty="0" err="1" smtClean="0">
                <a:solidFill>
                  <a:schemeClr val="bg2"/>
                </a:solidFill>
                <a:latin typeface="Arial" pitchFamily="34" charset="0"/>
              </a:rPr>
              <a:t>inf</a:t>
            </a:r>
            <a:r>
              <a:rPr lang="en-US" sz="2000" dirty="0" smtClean="0">
                <a:solidFill>
                  <a:schemeClr val="bg2"/>
                </a:solidFill>
                <a:latin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  <a:latin typeface="Arial" pitchFamily="34" charset="0"/>
              </a:rPr>
              <a:t>GeV</a:t>
            </a:r>
            <a:endParaRPr lang="en-US" sz="2000" dirty="0" smtClean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200090"/>
            <a:ext cx="2369559" cy="400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  <a:latin typeface="Arial" pitchFamily="34" charset="0"/>
              </a:rPr>
              <a:t>pT</a:t>
            </a:r>
            <a:r>
              <a:rPr lang="en-US" sz="2000" dirty="0" smtClean="0">
                <a:solidFill>
                  <a:schemeClr val="bg2"/>
                </a:solidFill>
                <a:latin typeface="Arial" pitchFamily="34" charset="0"/>
              </a:rPr>
              <a:t> = 80 </a:t>
            </a:r>
            <a:r>
              <a:rPr lang="en-US" sz="2000" dirty="0" smtClean="0">
                <a:solidFill>
                  <a:schemeClr val="bg2"/>
                </a:solidFill>
                <a:latin typeface="Arial" pitchFamily="34" charset="0"/>
              </a:rPr>
              <a:t>– 120 </a:t>
            </a:r>
            <a:r>
              <a:rPr lang="en-US" sz="2000" dirty="0" err="1" smtClean="0">
                <a:solidFill>
                  <a:schemeClr val="bg2"/>
                </a:solidFill>
                <a:latin typeface="Arial" pitchFamily="34" charset="0"/>
              </a:rPr>
              <a:t>GeV</a:t>
            </a:r>
            <a:endParaRPr lang="en-US" sz="2000" dirty="0" smtClean="0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pic>
        <p:nvPicPr>
          <p:cNvPr id="4" name="Picture 3" descr="QCD600Compare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7" y="1066800"/>
            <a:ext cx="4719234" cy="3200400"/>
          </a:xfrm>
          <a:prstGeom prst="rect">
            <a:avLst/>
          </a:prstGeom>
        </p:spPr>
      </p:pic>
      <p:pic>
        <p:nvPicPr>
          <p:cNvPr id="5" name="Picture 4" descr="QCD3500Compare51.gif"/>
          <p:cNvPicPr>
            <a:picLocks noChangeAspect="1"/>
          </p:cNvPicPr>
          <p:nvPr/>
        </p:nvPicPr>
        <p:blipFill>
          <a:blip r:embed="rId3"/>
          <a:srcRect r="8955"/>
          <a:stretch>
            <a:fillRect/>
          </a:stretch>
        </p:blipFill>
        <p:spPr>
          <a:xfrm>
            <a:off x="4419600" y="2888484"/>
            <a:ext cx="4648200" cy="34622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1200090"/>
            <a:ext cx="217078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80-120 </a:t>
            </a:r>
            <a:r>
              <a:rPr lang="en-US" sz="2000" dirty="0" err="1" smtClean="0">
                <a:latin typeface="Arial" pitchFamily="34" charset="0"/>
              </a:rPr>
              <a:t>GeV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819400"/>
            <a:ext cx="234070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3500-inf </a:t>
            </a:r>
            <a:r>
              <a:rPr lang="en-US" sz="2000" dirty="0" err="1" smtClean="0">
                <a:latin typeface="Arial" pitchFamily="34" charset="0"/>
              </a:rPr>
              <a:t>GeV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2083" y="1425714"/>
            <a:ext cx="3414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At higher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we see fewer </a:t>
            </a:r>
          </a:p>
          <a:p>
            <a:r>
              <a:rPr lang="en-US" sz="2000" dirty="0" smtClean="0">
                <a:latin typeface="Arial" pitchFamily="34" charset="0"/>
              </a:rPr>
              <a:t>towers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16200000" flipH="1">
            <a:off x="5383141" y="2716141"/>
            <a:ext cx="968516" cy="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10200" y="4191000"/>
            <a:ext cx="3485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Towers have higher energy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13655" y="5715000"/>
            <a:ext cx="3215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Find more energetic jets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7924800" y="4591110"/>
            <a:ext cx="914400" cy="914400"/>
          </a:xfrm>
          <a:prstGeom prst="straightConnector1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 flipV="1">
            <a:off x="7734300" y="4572088"/>
            <a:ext cx="342900" cy="22851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 bwMode="auto">
          <a:xfrm flipV="1">
            <a:off x="8050212" y="5791200"/>
            <a:ext cx="484188" cy="17309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4626114"/>
            <a:ext cx="3615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See better agreement in the </a:t>
            </a:r>
          </a:p>
          <a:p>
            <a:r>
              <a:rPr lang="en-US" sz="2000" dirty="0" smtClean="0">
                <a:latin typeface="Arial" pitchFamily="34" charset="0"/>
              </a:rPr>
              <a:t>low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sample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pic>
        <p:nvPicPr>
          <p:cNvPr id="4" name="Picture 3" descr="QCD600Compare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767292"/>
            <a:ext cx="3810000" cy="2557308"/>
          </a:xfrm>
          <a:prstGeom prst="rect">
            <a:avLst/>
          </a:prstGeom>
        </p:spPr>
      </p:pic>
      <p:pic>
        <p:nvPicPr>
          <p:cNvPr id="5" name="Picture 4" descr="QCD3500Compare2.gif"/>
          <p:cNvPicPr>
            <a:picLocks noChangeAspect="1"/>
          </p:cNvPicPr>
          <p:nvPr/>
        </p:nvPicPr>
        <p:blipFill>
          <a:blip r:embed="rId3"/>
          <a:srcRect r="8177"/>
          <a:stretch>
            <a:fillRect/>
          </a:stretch>
        </p:blipFill>
        <p:spPr>
          <a:xfrm>
            <a:off x="3810000" y="2800350"/>
            <a:ext cx="5133975" cy="3752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1371600"/>
            <a:ext cx="51219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Hadronic</a:t>
            </a:r>
            <a:r>
              <a:rPr lang="en-US" sz="2000" dirty="0" smtClean="0">
                <a:latin typeface="Arial" pitchFamily="34" charset="0"/>
              </a:rPr>
              <a:t> fraction of the Leading Jet is </a:t>
            </a:r>
          </a:p>
          <a:p>
            <a:r>
              <a:rPr lang="en-US" sz="2000" dirty="0" smtClean="0">
                <a:latin typeface="Arial" pitchFamily="34" charset="0"/>
              </a:rPr>
              <a:t>smaller in the low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sample and higher </a:t>
            </a:r>
          </a:p>
          <a:p>
            <a:r>
              <a:rPr lang="en-US" sz="2000" dirty="0" smtClean="0">
                <a:latin typeface="Arial" pitchFamily="34" charset="0"/>
              </a:rPr>
              <a:t>in the high </a:t>
            </a:r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sample</a:t>
            </a:r>
          </a:p>
        </p:txBody>
      </p:sp>
      <p:pic>
        <p:nvPicPr>
          <p:cNvPr id="8" name="Picture 7" descr="QCD80Compare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1" y="1219200"/>
            <a:ext cx="3581400" cy="24038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4728" y="2667000"/>
            <a:ext cx="15760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</a:rPr>
              <a:t>pT</a:t>
            </a:r>
            <a:r>
              <a:rPr lang="en-US" dirty="0" smtClean="0">
                <a:latin typeface="Arial" pitchFamily="34" charset="0"/>
              </a:rPr>
              <a:t> = 80 - 120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8887" y="5334000"/>
            <a:ext cx="170431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</a:rPr>
              <a:t>pT</a:t>
            </a:r>
            <a:r>
              <a:rPr lang="en-US" dirty="0" smtClean="0">
                <a:latin typeface="Arial" pitchFamily="34" charset="0"/>
              </a:rPr>
              <a:t> = 600 - 800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90039" y="5314890"/>
            <a:ext cx="17299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</a:rPr>
              <a:t>pT</a:t>
            </a:r>
            <a:r>
              <a:rPr lang="en-US" dirty="0" smtClean="0">
                <a:latin typeface="Arial" pitchFamily="34" charset="0"/>
              </a:rPr>
              <a:t> = 3500 - </a:t>
            </a:r>
            <a:r>
              <a:rPr lang="en-US" dirty="0" err="1" smtClean="0">
                <a:latin typeface="Arial" pitchFamily="34" charset="0"/>
              </a:rPr>
              <a:t>inf</a:t>
            </a: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pic>
        <p:nvPicPr>
          <p:cNvPr id="4" name="Picture 3" descr="QCD80Compare0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2070673"/>
            <a:ext cx="4067175" cy="2729927"/>
          </a:xfrm>
          <a:prstGeom prst="rect">
            <a:avLst/>
          </a:prstGeom>
        </p:spPr>
      </p:pic>
      <p:pic>
        <p:nvPicPr>
          <p:cNvPr id="6" name="Picture 5" descr="QCD3500Compare0161.gif"/>
          <p:cNvPicPr>
            <a:picLocks noChangeAspect="1"/>
          </p:cNvPicPr>
          <p:nvPr/>
        </p:nvPicPr>
        <p:blipFill>
          <a:blip r:embed="rId3"/>
          <a:srcRect r="4089"/>
          <a:stretch>
            <a:fillRect/>
          </a:stretch>
        </p:blipFill>
        <p:spPr>
          <a:xfrm>
            <a:off x="4267200" y="3117432"/>
            <a:ext cx="4800600" cy="33595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1066800"/>
            <a:ext cx="6734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</a:rPr>
              <a:t>EM and HAD energy in three </a:t>
            </a:r>
            <a:r>
              <a:rPr lang="el-GR" sz="2800" dirty="0" smtClean="0">
                <a:solidFill>
                  <a:srgbClr val="0000FF"/>
                </a:solidFill>
                <a:latin typeface="Arial" pitchFamily="34" charset="0"/>
              </a:rPr>
              <a:t>η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</a:rPr>
              <a:t> regions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569" y="5314890"/>
            <a:ext cx="3727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For |</a:t>
            </a:r>
            <a:r>
              <a:rPr lang="el-GR" sz="2000" dirty="0" smtClean="0">
                <a:latin typeface="Arial" pitchFamily="34" charset="0"/>
              </a:rPr>
              <a:t>η</a:t>
            </a:r>
            <a:r>
              <a:rPr lang="en-US" sz="2000" dirty="0" smtClean="0">
                <a:latin typeface="Arial" pitchFamily="34" charset="0"/>
              </a:rPr>
              <a:t>| &gt; 3: EM low, HAD 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4969" y="2190690"/>
            <a:ext cx="2941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For |</a:t>
            </a:r>
            <a:r>
              <a:rPr lang="el-GR" sz="2000" dirty="0" smtClean="0">
                <a:latin typeface="Arial" pitchFamily="34" charset="0"/>
              </a:rPr>
              <a:t>η</a:t>
            </a:r>
            <a:r>
              <a:rPr lang="en-US" sz="2000" dirty="0" smtClean="0">
                <a:latin typeface="Arial" pitchFamily="34" charset="0"/>
              </a:rPr>
              <a:t>| &lt; 1.3: HAD high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733490"/>
            <a:ext cx="178606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</a:t>
            </a:r>
            <a:r>
              <a:rPr lang="en-US" sz="2000" dirty="0" smtClean="0">
                <a:latin typeface="Arial" pitchFamily="34" charset="0"/>
              </a:rPr>
              <a:t>80 </a:t>
            </a:r>
            <a:r>
              <a:rPr lang="en-US" sz="2000" dirty="0" smtClean="0">
                <a:latin typeface="Arial" pitchFamily="34" charset="0"/>
              </a:rPr>
              <a:t>– </a:t>
            </a:r>
            <a:r>
              <a:rPr lang="en-US" sz="2000" dirty="0" smtClean="0">
                <a:latin typeface="Arial" pitchFamily="34" charset="0"/>
              </a:rPr>
              <a:t>120</a:t>
            </a:r>
            <a:endParaRPr lang="en-US" sz="2000" dirty="0" smtClean="0">
              <a:latin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1991549" y="4961761"/>
            <a:ext cx="59049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2258034" y="5715000"/>
            <a:ext cx="2085366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 rot="5400000">
            <a:off x="7924006" y="3123406"/>
            <a:ext cx="914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44815" y="2667000"/>
            <a:ext cx="1955985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</a:rPr>
              <a:t>pT</a:t>
            </a:r>
            <a:r>
              <a:rPr lang="en-US" sz="2000" dirty="0" smtClean="0">
                <a:latin typeface="Arial" pitchFamily="34" charset="0"/>
              </a:rPr>
              <a:t> = </a:t>
            </a:r>
            <a:r>
              <a:rPr lang="en-US" sz="2000" dirty="0" smtClean="0">
                <a:latin typeface="Arial" pitchFamily="34" charset="0"/>
              </a:rPr>
              <a:t>3500 </a:t>
            </a:r>
            <a:r>
              <a:rPr lang="en-US" sz="2000" dirty="0" smtClean="0">
                <a:latin typeface="Arial" pitchFamily="34" charset="0"/>
              </a:rPr>
              <a:t>– </a:t>
            </a:r>
            <a:r>
              <a:rPr lang="en-US" sz="2000" dirty="0" err="1" smtClean="0">
                <a:latin typeface="Arial" pitchFamily="34" charset="0"/>
              </a:rPr>
              <a:t>inf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44959" y="3200400"/>
            <a:ext cx="1132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|</a:t>
            </a:r>
            <a:r>
              <a:rPr lang="el-GR" sz="2000" dirty="0" smtClean="0">
                <a:latin typeface="Arial" pitchFamily="34" charset="0"/>
              </a:rPr>
              <a:t>η</a:t>
            </a:r>
            <a:r>
              <a:rPr lang="en-US" sz="2000" dirty="0" smtClean="0">
                <a:latin typeface="Arial" pitchFamily="34" charset="0"/>
              </a:rPr>
              <a:t>| &lt; 1.3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76800" y="4419600"/>
            <a:ext cx="1564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1.3 &lt; |</a:t>
            </a:r>
            <a:r>
              <a:rPr lang="el-GR" sz="2000" dirty="0" smtClean="0">
                <a:latin typeface="Arial" pitchFamily="34" charset="0"/>
              </a:rPr>
              <a:t>η</a:t>
            </a:r>
            <a:r>
              <a:rPr lang="en-US" sz="2000" dirty="0" smtClean="0">
                <a:latin typeface="Arial" pitchFamily="34" charset="0"/>
              </a:rPr>
              <a:t>| &lt; 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44959" y="5619690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|</a:t>
            </a:r>
            <a:r>
              <a:rPr lang="el-GR" sz="2000" dirty="0" smtClean="0">
                <a:latin typeface="Arial" pitchFamily="34" charset="0"/>
              </a:rPr>
              <a:t>η</a:t>
            </a:r>
            <a:r>
              <a:rPr lang="en-US" sz="2000" dirty="0" smtClean="0">
                <a:latin typeface="Arial" pitchFamily="34" charset="0"/>
              </a:rPr>
              <a:t>|&gt;3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95400" y="22668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EM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19889" y="2266890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HAD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7939" y="1671935"/>
            <a:ext cx="5413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</a:rPr>
              <a:t>Dijet Mass from the two leading jets</a:t>
            </a:r>
          </a:p>
        </p:txBody>
      </p:sp>
      <p:pic>
        <p:nvPicPr>
          <p:cNvPr id="7" name="Picture 6" descr="QCD3500Compare61.gif"/>
          <p:cNvPicPr>
            <a:picLocks noChangeAspect="1"/>
          </p:cNvPicPr>
          <p:nvPr/>
        </p:nvPicPr>
        <p:blipFill>
          <a:blip r:embed="rId2"/>
          <a:srcRect r="6814" b="2030"/>
          <a:stretch>
            <a:fillRect/>
          </a:stretch>
        </p:blipFill>
        <p:spPr>
          <a:xfrm>
            <a:off x="3886200" y="2819400"/>
            <a:ext cx="5210175" cy="3676650"/>
          </a:xfrm>
          <a:prstGeom prst="rect">
            <a:avLst/>
          </a:prstGeom>
        </p:spPr>
      </p:pic>
      <p:pic>
        <p:nvPicPr>
          <p:cNvPr id="9" name="Picture 8" descr="QCD600Compare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641385"/>
            <a:ext cx="3997581" cy="2683215"/>
          </a:xfrm>
          <a:prstGeom prst="rect">
            <a:avLst/>
          </a:prstGeom>
        </p:spPr>
      </p:pic>
      <p:pic>
        <p:nvPicPr>
          <p:cNvPr id="10" name="Picture 9" descr="QCD80Compare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212" y="1143000"/>
            <a:ext cx="3405188" cy="228559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FastSim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FullSim</a:t>
            </a:r>
            <a:endParaRPr lang="en-US" dirty="0"/>
          </a:p>
        </p:txBody>
      </p:sp>
      <p:pic>
        <p:nvPicPr>
          <p:cNvPr id="4" name="Picture 3" descr="QCD80Compare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143000"/>
            <a:ext cx="4086950" cy="2743200"/>
          </a:xfrm>
          <a:prstGeom prst="rect">
            <a:avLst/>
          </a:prstGeom>
        </p:spPr>
      </p:pic>
      <p:pic>
        <p:nvPicPr>
          <p:cNvPr id="5" name="Picture 4" descr="QCD600Compare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733800"/>
            <a:ext cx="4086950" cy="2743200"/>
          </a:xfrm>
          <a:prstGeom prst="rect">
            <a:avLst/>
          </a:prstGeom>
        </p:spPr>
      </p:pic>
      <p:pic>
        <p:nvPicPr>
          <p:cNvPr id="6" name="Picture 5" descr="QCD3500Compare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9613" y="3429000"/>
            <a:ext cx="4395787" cy="29504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1610380"/>
            <a:ext cx="4120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Et(tower) / Et (Jet) </a:t>
            </a:r>
            <a:r>
              <a:rPr lang="en-US" sz="2800" dirty="0" err="1" smtClean="0">
                <a:latin typeface="Arial" pitchFamily="34" charset="0"/>
              </a:rPr>
              <a:t>vs</a:t>
            </a:r>
            <a:r>
              <a:rPr lang="en-US" sz="2800" dirty="0" smtClean="0">
                <a:latin typeface="Arial" pitchFamily="34" charset="0"/>
              </a:rPr>
              <a:t> R</a:t>
            </a:r>
            <a:endParaRPr lang="en-US" sz="28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3E3E"/>
      </a:lt2>
      <a:accent1>
        <a:srgbClr val="FFD798"/>
      </a:accent1>
      <a:accent2>
        <a:srgbClr val="8CF4EA"/>
      </a:accent2>
      <a:accent3>
        <a:srgbClr val="FFFFFF"/>
      </a:accent3>
      <a:accent4>
        <a:srgbClr val="000000"/>
      </a:accent4>
      <a:accent5>
        <a:srgbClr val="FFE8CA"/>
      </a:accent5>
      <a:accent6>
        <a:srgbClr val="7EDDD4"/>
      </a:accent6>
      <a:hlink>
        <a:srgbClr val="FE9B03"/>
      </a:hlink>
      <a:folHlink>
        <a:srgbClr val="00D0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668</Words>
  <Application>Microsoft PowerPoint</Application>
  <PresentationFormat>Letter Paper (8.5x11 in)</PresentationFormat>
  <Paragraphs>162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FastSim vs FullSim  and   PileUp Studies</vt:lpstr>
      <vt:lpstr>FastSim vs FullSim</vt:lpstr>
      <vt:lpstr>FastSim vs FullSim</vt:lpstr>
      <vt:lpstr>FastSim vs FullSim</vt:lpstr>
      <vt:lpstr>FastSim vs FullSim</vt:lpstr>
      <vt:lpstr>FastSim vs FullSim</vt:lpstr>
      <vt:lpstr>FastSim vs FullSim</vt:lpstr>
      <vt:lpstr>FastSim vs FullSim</vt:lpstr>
      <vt:lpstr>FastSim vs FullSim</vt:lpstr>
      <vt:lpstr>FastSim vs FullSim</vt:lpstr>
      <vt:lpstr>CMSSW152 vs CMSSW167</vt:lpstr>
      <vt:lpstr>FastSim vs FullSim</vt:lpstr>
      <vt:lpstr>PileUp Studies</vt:lpstr>
      <vt:lpstr>PileUp Studies</vt:lpstr>
      <vt:lpstr>PileUp Studies</vt:lpstr>
      <vt:lpstr>PileUp Studies</vt:lpstr>
      <vt:lpstr>PileUp Studies</vt:lpstr>
      <vt:lpstr>PileUp Studies</vt:lpstr>
      <vt:lpstr>pT Resolution</vt:lpstr>
      <vt:lpstr>PileUp Studies: Summary</vt:lpstr>
    </vt:vector>
  </TitlesOfParts>
  <Company>CMS-Fermilab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 Goes Here</dc:title>
  <dc:creator>Dan Green</dc:creator>
  <cp:lastModifiedBy>chlebana</cp:lastModifiedBy>
  <cp:revision>27</cp:revision>
  <cp:lastPrinted>1998-12-21T22:38:24Z</cp:lastPrinted>
  <dcterms:created xsi:type="dcterms:W3CDTF">1998-04-13T17:33:42Z</dcterms:created>
  <dcterms:modified xsi:type="dcterms:W3CDTF">2008-02-13T20:55:26Z</dcterms:modified>
</cp:coreProperties>
</file>