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0"/>
  </p:notesMasterIdLst>
  <p:handoutMasterIdLst>
    <p:handoutMasterId r:id="rId91"/>
  </p:handoutMasterIdLst>
  <p:sldIdLst>
    <p:sldId id="262" r:id="rId2"/>
    <p:sldId id="387" r:id="rId3"/>
    <p:sldId id="282" r:id="rId4"/>
    <p:sldId id="288" r:id="rId5"/>
    <p:sldId id="291" r:id="rId6"/>
    <p:sldId id="388" r:id="rId7"/>
    <p:sldId id="290" r:id="rId8"/>
    <p:sldId id="389" r:id="rId9"/>
    <p:sldId id="293" r:id="rId10"/>
    <p:sldId id="283" r:id="rId11"/>
    <p:sldId id="289" r:id="rId12"/>
    <p:sldId id="351" r:id="rId13"/>
    <p:sldId id="277" r:id="rId14"/>
    <p:sldId id="296" r:id="rId15"/>
    <p:sldId id="294" r:id="rId16"/>
    <p:sldId id="285" r:id="rId17"/>
    <p:sldId id="303" r:id="rId18"/>
    <p:sldId id="355" r:id="rId19"/>
    <p:sldId id="370" r:id="rId20"/>
    <p:sldId id="304" r:id="rId21"/>
    <p:sldId id="356" r:id="rId22"/>
    <p:sldId id="371" r:id="rId23"/>
    <p:sldId id="305" r:id="rId24"/>
    <p:sldId id="357" r:id="rId25"/>
    <p:sldId id="372" r:id="rId26"/>
    <p:sldId id="306" r:id="rId27"/>
    <p:sldId id="358" r:id="rId28"/>
    <p:sldId id="373" r:id="rId29"/>
    <p:sldId id="307" r:id="rId30"/>
    <p:sldId id="359" r:id="rId31"/>
    <p:sldId id="374" r:id="rId32"/>
    <p:sldId id="308" r:id="rId33"/>
    <p:sldId id="360" r:id="rId34"/>
    <p:sldId id="375" r:id="rId35"/>
    <p:sldId id="309" r:id="rId36"/>
    <p:sldId id="342" r:id="rId37"/>
    <p:sldId id="343" r:id="rId38"/>
    <p:sldId id="344" r:id="rId39"/>
    <p:sldId id="310" r:id="rId40"/>
    <p:sldId id="311" r:id="rId41"/>
    <p:sldId id="361" r:id="rId42"/>
    <p:sldId id="376" r:id="rId43"/>
    <p:sldId id="312" r:id="rId44"/>
    <p:sldId id="362" r:id="rId45"/>
    <p:sldId id="377" r:id="rId46"/>
    <p:sldId id="313" r:id="rId47"/>
    <p:sldId id="363" r:id="rId48"/>
    <p:sldId id="378" r:id="rId49"/>
    <p:sldId id="314" r:id="rId50"/>
    <p:sldId id="364" r:id="rId51"/>
    <p:sldId id="379" r:id="rId52"/>
    <p:sldId id="315" r:id="rId53"/>
    <p:sldId id="365" r:id="rId54"/>
    <p:sldId id="380" r:id="rId55"/>
    <p:sldId id="316" r:id="rId56"/>
    <p:sldId id="366" r:id="rId57"/>
    <p:sldId id="381" r:id="rId58"/>
    <p:sldId id="393" r:id="rId59"/>
    <p:sldId id="394" r:id="rId60"/>
    <p:sldId id="395" r:id="rId61"/>
    <p:sldId id="396" r:id="rId62"/>
    <p:sldId id="398" r:id="rId63"/>
    <p:sldId id="399" r:id="rId64"/>
    <p:sldId id="400" r:id="rId65"/>
    <p:sldId id="401" r:id="rId66"/>
    <p:sldId id="402" r:id="rId67"/>
    <p:sldId id="403" r:id="rId68"/>
    <p:sldId id="404" r:id="rId69"/>
    <p:sldId id="405" r:id="rId70"/>
    <p:sldId id="406" r:id="rId71"/>
    <p:sldId id="407" r:id="rId72"/>
    <p:sldId id="410" r:id="rId73"/>
    <p:sldId id="409" r:id="rId74"/>
    <p:sldId id="298" r:id="rId75"/>
    <p:sldId id="411" r:id="rId76"/>
    <p:sldId id="318" r:id="rId77"/>
    <p:sldId id="332" r:id="rId78"/>
    <p:sldId id="408" r:id="rId79"/>
    <p:sldId id="330" r:id="rId80"/>
    <p:sldId id="331" r:id="rId81"/>
    <p:sldId id="412" r:id="rId82"/>
    <p:sldId id="413" r:id="rId83"/>
    <p:sldId id="317" r:id="rId84"/>
    <p:sldId id="299" r:id="rId85"/>
    <p:sldId id="300" r:id="rId86"/>
    <p:sldId id="301" r:id="rId87"/>
    <p:sldId id="302" r:id="rId88"/>
    <p:sldId id="341" r:id="rId89"/>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9FF4FF"/>
    <a:srgbClr val="C0FDA1"/>
    <a:srgbClr val="BDC4E1"/>
    <a:srgbClr val="66FF33"/>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horzBarState="maximized">
    <p:restoredLeft sz="17109" autoAdjust="0"/>
    <p:restoredTop sz="86496" autoAdjust="0"/>
  </p:normalViewPr>
  <p:slideViewPr>
    <p:cSldViewPr>
      <p:cViewPr varScale="1">
        <p:scale>
          <a:sx n="81" d="100"/>
          <a:sy n="81" d="100"/>
        </p:scale>
        <p:origin x="-330" y="-84"/>
      </p:cViewPr>
      <p:guideLst>
        <p:guide orient="horz" pos="2160"/>
        <p:guide pos="2880"/>
      </p:guideLst>
    </p:cSldViewPr>
  </p:slideViewPr>
  <p:outlineViewPr>
    <p:cViewPr>
      <p:scale>
        <a:sx n="33" d="100"/>
        <a:sy n="33" d="100"/>
      </p:scale>
      <p:origin x="240" y="6306"/>
    </p:cViewPr>
  </p:outlineViewPr>
  <p:notesTextViewPr>
    <p:cViewPr>
      <p:scale>
        <a:sx n="100" d="100"/>
        <a:sy n="100" d="100"/>
      </p:scale>
      <p:origin x="0" y="0"/>
    </p:cViewPr>
  </p:notesTextViewPr>
  <p:notesViewPr>
    <p:cSldViewPr>
      <p:cViewPr varScale="1">
        <p:scale>
          <a:sx n="82" d="100"/>
          <a:sy n="82" d="100"/>
        </p:scale>
        <p:origin x="-1686" y="-72"/>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0864" tIns="45432" rIns="90864" bIns="45432" rtlCol="0"/>
          <a:lstStyle>
            <a:lvl1pPr algn="l">
              <a:defRPr sz="1200"/>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0864" tIns="45432" rIns="90864" bIns="45432" rtlCol="0"/>
          <a:lstStyle>
            <a:lvl1pPr algn="r">
              <a:defRPr sz="1200"/>
            </a:lvl1pPr>
          </a:lstStyle>
          <a:p>
            <a:pPr>
              <a:defRPr/>
            </a:pPr>
            <a:fld id="{15595175-30DF-4761-9FC2-895C32D434FB}" type="datetimeFigureOut">
              <a:rPr lang="en-US"/>
              <a:pPr>
                <a:defRPr/>
              </a:pPr>
              <a:t>11/26/2008</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0864" tIns="45432" rIns="90864" bIns="4543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0864" tIns="45432" rIns="90864" bIns="45432" rtlCol="0" anchor="b"/>
          <a:lstStyle>
            <a:lvl1pPr algn="r">
              <a:defRPr sz="1200"/>
            </a:lvl1pPr>
          </a:lstStyle>
          <a:p>
            <a:pPr>
              <a:defRPr/>
            </a:pPr>
            <a:fld id="{0652841E-CA2D-4DB0-89D9-0BB53237862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0864" tIns="45432" rIns="90864" bIns="45432" rtlCol="0"/>
          <a:lstStyle>
            <a:lvl1pPr algn="l">
              <a:defRPr sz="1200"/>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0864" tIns="45432" rIns="90864" bIns="45432" rtlCol="0"/>
          <a:lstStyle>
            <a:lvl1pPr algn="r">
              <a:defRPr sz="1200"/>
            </a:lvl1pPr>
          </a:lstStyle>
          <a:p>
            <a:pPr>
              <a:defRPr/>
            </a:pPr>
            <a:fld id="{C17BC1BB-826B-48E5-98EB-B0BFA1CB7F57}" type="datetimeFigureOut">
              <a:rPr lang="en-US"/>
              <a:pPr>
                <a:defRPr/>
              </a:pPr>
              <a:t>11/26/2008</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0864" tIns="45432" rIns="90864" bIns="45432" rtlCol="0" anchor="ctr"/>
          <a:lstStyle/>
          <a:p>
            <a:pPr lvl="0"/>
            <a:endParaRPr lang="en-US" noProof="0" smtClean="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0864" tIns="45432" rIns="90864" bIns="4543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0864" tIns="45432" rIns="90864" bIns="4543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0864" tIns="45432" rIns="90864" bIns="45432" rtlCol="0" anchor="b"/>
          <a:lstStyle>
            <a:lvl1pPr algn="r">
              <a:defRPr sz="1200"/>
            </a:lvl1pPr>
          </a:lstStyle>
          <a:p>
            <a:pPr>
              <a:defRPr/>
            </a:pPr>
            <a:fld id="{B0FCB200-6D6B-4190-B2E6-9231616E1E2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DA41D1-6E0E-463E-83ED-0E4741A4F0D9}"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Battery3 and Battery4 have wider tails because for these two ADC channels, the pedestals have outliers and even jumps. So the problem is with noisy ADC channels.</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47786E-2011-41F4-BC81-2CC6BB5EBB7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 pickup from the “Real Helicity” signal  and from the “Reporting Helicity” signal. With no delay the “Reporting” is also “Real”.</a:t>
            </a:r>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34253D-F4CE-4E2C-B013-C955FDE36B17}"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18C2CA-7565-454C-A96F-FFC18F641F1B}"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rise time will  give a dead time of  8%. It was measured with laser  passing thru the Pockels Cell  before alignment then thru a Linear Polarizer to a Photodiode. On the scope you will see two levels of voltages for  the two helicities. This is the rise time going from one level to the other.</a:t>
            </a:r>
          </a:p>
          <a:p>
            <a:endParaRPr lang="en-US" smtClean="0"/>
          </a:p>
          <a:p>
            <a:r>
              <a:rPr lang="en-US" smtClean="0"/>
              <a:t>For the old switch , it was 200 us.</a:t>
            </a:r>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5B69DD-62E8-468F-ADA6-460F5FE35F4F}"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D0F4BF-4279-4EC3-B4DA-916747AD621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430922-CFC1-46C8-9881-B8AAD1DCAF3D}"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charge asymmetry is not zero because of an offset on the IA Cell, well known effect since G0.</a:t>
            </a:r>
          </a:p>
          <a:p>
            <a:endParaRPr lang="en-US" smtClean="0"/>
          </a:p>
          <a:p>
            <a:r>
              <a:rPr lang="en-US" smtClean="0"/>
              <a:t>BCM0L02 was not working during 30 Hz and 250 Hz data period. Fixed at the start of 1 kHz beam studies.</a:t>
            </a:r>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374EE3-6916-4292-9933-7B65AF9B8B22}"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6ED7D2-F149-4281-B22C-A43842098086}"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6F637B-D8D1-4F4A-A18E-8C9F344A33BE}"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 do not know why the y-position differences look this way. This was during this part of the data at 30 Hz. The beam was unstable during part of the data. Frequent current trips but no easy way to cut the trips since the BCM0L02 was not working.</a:t>
            </a:r>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D5DD86-54A5-4B7D-9D6F-79810607E125}"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2478E2-6BF7-4AC3-BA6F-45ADFD4B6C02}"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7A7C93-4C92-4194-89EA-E95D57941904}"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B0042A-C685-4D84-B11B-B019426616F1}"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19DDBB-254E-4495-97C8-F2F94DCB9D53}"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41BF8E-8FD4-4D68-BD06-7510E60BD973}"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6AE9D0-5BBF-4F69-82D0-A59DBB86F05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3E5DEA-8CDD-477A-894D-4434E38CE60C}"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3C4D5-0330-4A9C-B5A2-A5FD3F7C7B67}"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81462F-D3E3-4832-B69B-D19CEFA4DA01}"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C17AAD-95E6-4330-8DCE-E947D4D33313}"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6A4FCB-4DFA-41C1-A8B6-14A159561406}"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DDBE3E-DB65-4957-8EBD-C243F7552501}"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0A8C9F-9056-41D1-AA7E-9EF1B15326F5}"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8A4B82-C693-4711-BCCB-BA0B6C1CD06E}"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BFD198-B1AC-4725-9FAB-324366831C7D}"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5E1063-C8BD-4943-82B6-139283310889}"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C50FFF-381A-42AD-A8B4-9371D58343F1}"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7DE3E3-E67A-4058-BA34-8FC65B1ADEC0}"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C604B5-1D83-4BFC-B116-91E2DE9E156C}"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F58674-4481-4374-8A98-EE51D6C495EF}"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5B75A1-939D-44E8-B954-8ECB19D4F97F}"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4A9532-BDC6-40AE-92B5-A40AB30CC4CD}"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0R03 and 0R04, there is no space in the BPMs VME crate for  another  two S/H cards.</a:t>
            </a:r>
          </a:p>
          <a:p>
            <a:endParaRPr lang="en-US" smtClean="0"/>
          </a:p>
          <a:p>
            <a:r>
              <a:rPr lang="en-US" smtClean="0"/>
              <a:t> 0R06 will be connected once Pete Francis has time.</a:t>
            </a:r>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35F07B-9684-494D-8F8E-DF24B8100156}"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8BD770-EA53-480E-9AC0-43E09CD9E642}"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6F2E3D-2B62-4A7E-9C94-719B3720A8E6}"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340B3F-A226-4B9F-8229-322FAC19736F}"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9B2A65-34F0-400E-BD94-46AD5269D73B}"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8D07B-0E04-4784-80BD-F30318952932}"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B2D270-4CFB-4DB5-9143-0B1697E1E759}"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727B34-3B4C-4099-BEC1-65AF6CDC4027}"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653ADA-4A2E-4A78-84A9-91BD234889C0}"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48780C-F93C-422E-9E46-DB8036424316}"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5A3E7F-EB6C-4054-884F-CCD65C72574D}"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806E51-B6FA-4B67-92AE-ECCB6E9E138B}"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F8C1AD-3DCB-49C7-B9DC-ED08B5572FA3}"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E64402-2A03-44A0-B002-6E4375824373}"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CFFEC1-8E17-4CA2-B2E5-6123D9A20D3F}"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8BBFCF-B9FE-45C8-8A83-B965DCF8131C}"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52ABA8-F99E-4F42-9FA4-15737D238EBC}"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53A6A5-1B37-4135-AC77-0FC0AE2635F7}"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D78A72-2AA9-4ED4-B5E4-2645075C5315}"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973905-44C3-45AA-B8CC-F09D54641111}"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BCM0L02 was fixed at the start of this data set.</a:t>
            </a:r>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C7C84E-B130-4461-A33D-4A8EE4BFA9B1}"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64C968-F891-4C56-80C1-3B53636BBE6E}"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1 kHz, the cycle will repeat every 10 hours. Will change to 30-Bit shift register.</a:t>
            </a:r>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A407B5-2A7C-47B9-BFF2-AEBB489F55C9}"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0F9DDE-2DA1-4314-AD2B-B9D4C4946AC8}"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C6409E-9C97-40ED-85A4-9E814EE77EEB}"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5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EF6CF6-18A5-46A2-A478-701F568E4C68}"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6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F72618-463C-4AB7-8B15-CA0EB9391DC8}"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7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EDF26A-241C-4209-9466-DDF219CFF3CD}"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8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4BB351-C986-4700-B0C3-A6B82DC952D6}"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FF3DD6-1F91-4AFB-967B-E47EB6E365F6}"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28BCE0-3A22-49A3-984D-F62F1595912E}"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55680A-BC49-4FB4-96A7-993ADAC5C681}"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2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62DCAF-9655-46C2-970E-02CE56D34770}"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8711C-38C9-40FC-B7AF-5608E7179983}"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AAC62B-DB43-44F9-B641-E6B18EF4BA71}"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the big change in the first block due to BPMs electronics readout.</a:t>
            </a:r>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D01424-366C-424E-9D8F-13BCF739C985}"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5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83F305-0B9D-49A7-AC8D-D7EBFB31A1A7}"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98AD5C-551F-4625-A031-9B1073B91E52}"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7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65C41E-578A-4F15-B51C-007F183C4A6D}"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PSS dipole is between 0I05 and 0I07.</a:t>
            </a:r>
          </a:p>
        </p:txBody>
      </p:sp>
      <p:sp>
        <p:nvSpPr>
          <p:cNvPr id="168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92B542-F7DC-49BC-9F10-785652F9C711}"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30 Hz data</a:t>
            </a:r>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DC8D5E-8E30-45F8-8DF2-FF2938949465}"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250 Hz data</a:t>
            </a:r>
          </a:p>
        </p:txBody>
      </p:sp>
      <p:sp>
        <p:nvSpPr>
          <p:cNvPr id="171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3A0F8B-F7B8-41EA-8884-224CCD9AAD5D}"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1kHz data</a:t>
            </a:r>
          </a:p>
          <a:p>
            <a:endParaRPr lang="en-US" smtClean="0"/>
          </a:p>
          <a:p>
            <a:r>
              <a:rPr lang="en-US" smtClean="0"/>
              <a:t>The correlation between Dx and Dy is coming from the first block of the data due to the BPMs electronics.</a:t>
            </a:r>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46349B-A4C7-441F-A764-C0662AFA95A9}"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PSS dipole is between 0I05 and 0I07.</a:t>
            </a:r>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EFC488-8D4D-4EAE-902F-A56EBF8AEFFB}"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FCEC0C-1E24-4AFE-9F28-FA2D02A652EB}"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F989AE-3CFE-4686-8D48-D0DE4F735126}"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5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FFD21E-E487-401B-BB79-B3393E1FC66E}"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6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852918-7282-4846-8326-63552C0A0AC3}"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1DDEB4-1CBA-4A6A-9DDB-57BE8D58CCE4}"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8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CABDF1-FA90-4462-ACAB-3E4EBDE72A20}"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9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5B159D-D11D-46C4-8A26-4E532C8E28AF}"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 obvious dependence</a:t>
            </a:r>
          </a:p>
        </p:txBody>
      </p:sp>
      <p:sp>
        <p:nvSpPr>
          <p:cNvPr id="180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1362BC-BC5E-483C-B525-310A95B5F97B}"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 obvious dependence. Try again once the photo cathode QE worsen. </a:t>
            </a:r>
          </a:p>
        </p:txBody>
      </p:sp>
      <p:sp>
        <p:nvSpPr>
          <p:cNvPr id="181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54CB62-0F1B-42B4-B48A-60D1BC256012}"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2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196521-0611-4730-8EF1-844E295EE39C}" type="slidenum">
              <a:rPr lang="en-US" smtClean="0"/>
              <a:pPr/>
              <a:t>88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40 us is what we have during this test. It will be lowered later.</a:t>
            </a:r>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1B049-C9D0-44E1-91BD-C7BE785C9A38}"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CEE0CB-B2D4-4C78-B6C0-D8D2B2871F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16C0E1-FD2E-40CE-937B-A6EC4A59A1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27691F-9A30-490F-B1DE-E155A3E65F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B0BE75-A91A-473D-8B6B-E632F001E4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71A03E-9B99-45BB-9D03-3D98CCF7A9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3E8355-7D61-410C-BE3A-92C58923C7F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D6A817-FE46-4DEB-9132-6162093C01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7DBE85-C606-407B-A1B7-92FA8ACBADB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083A48-3C74-4A1C-8376-83CF836A158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F3E33C-C521-459B-BDAC-CC8D862240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5B01F5-CE41-410C-9B21-A6A6A413F9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3AF14B-FC95-4EF9-84A2-046DCED00F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4383AA5-0F55-4DDA-B222-25CE0E390E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6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7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7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8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8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8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1143000"/>
            <a:ext cx="7772400" cy="1470025"/>
          </a:xfrm>
        </p:spPr>
        <p:txBody>
          <a:bodyPr/>
          <a:lstStyle/>
          <a:p>
            <a:r>
              <a:rPr lang="en-US" smtClean="0"/>
              <a:t>Polarized Source Development Run Results</a:t>
            </a:r>
          </a:p>
        </p:txBody>
      </p:sp>
      <p:sp>
        <p:nvSpPr>
          <p:cNvPr id="2051" name="Subtitle 2"/>
          <p:cNvSpPr>
            <a:spLocks noGrp="1"/>
          </p:cNvSpPr>
          <p:nvPr>
            <p:ph type="subTitle" idx="1"/>
          </p:nvPr>
        </p:nvSpPr>
        <p:spPr>
          <a:xfrm>
            <a:off x="1447800" y="4343400"/>
            <a:ext cx="6400800" cy="2057400"/>
          </a:xfrm>
        </p:spPr>
        <p:txBody>
          <a:bodyPr/>
          <a:lstStyle/>
          <a:p>
            <a:r>
              <a:rPr lang="en-US" i="1" smtClean="0"/>
              <a:t>Riad Suleiman</a:t>
            </a:r>
          </a:p>
          <a:p>
            <a:r>
              <a:rPr lang="en-US" sz="2400" smtClean="0"/>
              <a:t>Injector Group</a:t>
            </a:r>
          </a:p>
          <a:p>
            <a:endParaRPr lang="en-US" smtClean="0"/>
          </a:p>
          <a:p>
            <a:r>
              <a:rPr lang="en-US" sz="1800" smtClean="0"/>
              <a:t>November 18, 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096962"/>
          </a:xfrm>
        </p:spPr>
        <p:txBody>
          <a:bodyPr/>
          <a:lstStyle/>
          <a:p>
            <a:r>
              <a:rPr lang="en-US" smtClean="0"/>
              <a:t>Battery Signals (3 V)</a:t>
            </a:r>
            <a:br>
              <a:rPr lang="en-US" smtClean="0"/>
            </a:br>
            <a:r>
              <a:rPr lang="en-US" sz="2400" smtClean="0"/>
              <a:t>Random, 8-Cycles Delay, Run 361</a:t>
            </a:r>
          </a:p>
        </p:txBody>
      </p:sp>
      <p:pic>
        <p:nvPicPr>
          <p:cNvPr id="11267" name="Content Placeholder 5" descr="batteries_361.gif"/>
          <p:cNvPicPr>
            <a:picLocks noGrp="1" noChangeAspect="1"/>
          </p:cNvPicPr>
          <p:nvPr>
            <p:ph idx="1"/>
          </p:nvPr>
        </p:nvPicPr>
        <p:blipFill>
          <a:blip r:embed="rId3"/>
          <a:srcRect/>
          <a:stretch>
            <a:fillRect/>
          </a:stretch>
        </p:blipFill>
        <p:spPr>
          <a:xfrm>
            <a:off x="1600200" y="1676400"/>
            <a:ext cx="5626100" cy="4572000"/>
          </a:xfrm>
        </p:spPr>
      </p:pic>
      <p:sp>
        <p:nvSpPr>
          <p:cNvPr id="4" name="Text Placeholder 2"/>
          <p:cNvSpPr txBox="1">
            <a:spLocks/>
          </p:cNvSpPr>
          <p:nvPr/>
        </p:nvSpPr>
        <p:spPr bwMode="auto">
          <a:xfrm>
            <a:off x="3276600" y="4648200"/>
            <a:ext cx="2209800" cy="3048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Bad ADC Channels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Battery Signals</a:t>
            </a:r>
            <a:br>
              <a:rPr lang="en-US" smtClean="0"/>
            </a:br>
            <a:r>
              <a:rPr lang="en-US" sz="2400" smtClean="0"/>
              <a:t>Battery1 and Battery2 Round Trip to Laser Table</a:t>
            </a:r>
          </a:p>
        </p:txBody>
      </p:sp>
      <p:sp>
        <p:nvSpPr>
          <p:cNvPr id="12291" name="Text Placeholder 2"/>
          <p:cNvSpPr>
            <a:spLocks noGrp="1"/>
          </p:cNvSpPr>
          <p:nvPr>
            <p:ph type="body" idx="1"/>
          </p:nvPr>
        </p:nvSpPr>
        <p:spPr/>
        <p:txBody>
          <a:bodyPr/>
          <a:lstStyle/>
          <a:p>
            <a:r>
              <a:rPr lang="en-US" sz="1600" b="0" smtClean="0"/>
              <a:t>      Random, 8-Cycles Delay, Run 398</a:t>
            </a:r>
          </a:p>
        </p:txBody>
      </p:sp>
      <p:pic>
        <p:nvPicPr>
          <p:cNvPr id="12292" name="Content Placeholder 6" descr="batteries_398.gif"/>
          <p:cNvPicPr>
            <a:picLocks noGrp="1" noChangeAspect="1"/>
          </p:cNvPicPr>
          <p:nvPr>
            <p:ph sz="half" idx="2"/>
          </p:nvPr>
        </p:nvPicPr>
        <p:blipFill>
          <a:blip r:embed="rId3"/>
          <a:srcRect/>
          <a:stretch>
            <a:fillRect/>
          </a:stretch>
        </p:blipFill>
        <p:spPr>
          <a:xfrm>
            <a:off x="457200" y="2508250"/>
            <a:ext cx="4040188" cy="3284538"/>
          </a:xfrm>
        </p:spPr>
      </p:pic>
      <p:sp>
        <p:nvSpPr>
          <p:cNvPr id="12293" name="Text Placeholder 4"/>
          <p:cNvSpPr>
            <a:spLocks noGrp="1"/>
          </p:cNvSpPr>
          <p:nvPr>
            <p:ph type="body" sz="quarter" idx="3"/>
          </p:nvPr>
        </p:nvSpPr>
        <p:spPr/>
        <p:txBody>
          <a:bodyPr/>
          <a:lstStyle/>
          <a:p>
            <a:r>
              <a:rPr lang="en-US" sz="1600" b="0" smtClean="0"/>
              <a:t>            Random, No Delay, Run 406</a:t>
            </a:r>
          </a:p>
        </p:txBody>
      </p:sp>
      <p:pic>
        <p:nvPicPr>
          <p:cNvPr id="12294" name="Content Placeholder 6" descr="batteries_406_n.gif"/>
          <p:cNvPicPr>
            <a:picLocks noGrp="1" noChangeAspect="1"/>
          </p:cNvPicPr>
          <p:nvPr>
            <p:ph sz="quarter" idx="4"/>
          </p:nvPr>
        </p:nvPicPr>
        <p:blipFill>
          <a:blip r:embed="rId4"/>
          <a:srcRect/>
          <a:stretch>
            <a:fillRect/>
          </a:stretch>
        </p:blipFill>
        <p:spPr>
          <a:xfrm>
            <a:off x="4645025" y="2508250"/>
            <a:ext cx="4041775" cy="328453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914400"/>
          </a:xfrm>
        </p:spPr>
        <p:txBody>
          <a:bodyPr/>
          <a:lstStyle/>
          <a:p>
            <a:r>
              <a:rPr lang="en-US" smtClean="0"/>
              <a:t>Pockels Cell OFF</a:t>
            </a:r>
            <a:endParaRPr lang="en-US" sz="1800" b="1" i="1" smtClean="0"/>
          </a:p>
        </p:txBody>
      </p:sp>
      <p:sp>
        <p:nvSpPr>
          <p:cNvPr id="13315" name="Text Placeholder 2"/>
          <p:cNvSpPr>
            <a:spLocks noGrp="1"/>
          </p:cNvSpPr>
          <p:nvPr>
            <p:ph type="body" idx="1"/>
          </p:nvPr>
        </p:nvSpPr>
        <p:spPr>
          <a:xfrm>
            <a:off x="381000" y="1752600"/>
            <a:ext cx="1981200" cy="727075"/>
          </a:xfrm>
        </p:spPr>
        <p:txBody>
          <a:bodyPr/>
          <a:lstStyle/>
          <a:p>
            <a:r>
              <a:rPr lang="en-US" sz="1600" b="0" smtClean="0"/>
              <a:t>Random, 8-Cycles </a:t>
            </a:r>
          </a:p>
          <a:p>
            <a:r>
              <a:rPr lang="en-US" sz="1600" b="0" smtClean="0"/>
              <a:t>Delay, Run 499</a:t>
            </a:r>
          </a:p>
        </p:txBody>
      </p:sp>
      <p:sp>
        <p:nvSpPr>
          <p:cNvPr id="13316" name="Text Placeholder 4"/>
          <p:cNvSpPr>
            <a:spLocks noGrp="1"/>
          </p:cNvSpPr>
          <p:nvPr>
            <p:ph type="body" sz="quarter" idx="3"/>
          </p:nvPr>
        </p:nvSpPr>
        <p:spPr>
          <a:xfrm>
            <a:off x="381000" y="4724400"/>
            <a:ext cx="1981200" cy="792163"/>
          </a:xfrm>
        </p:spPr>
        <p:txBody>
          <a:bodyPr/>
          <a:lstStyle/>
          <a:p>
            <a:r>
              <a:rPr lang="en-US" sz="1600" b="0" smtClean="0"/>
              <a:t>Random, No</a:t>
            </a:r>
          </a:p>
          <a:p>
            <a:r>
              <a:rPr lang="en-US" sz="1600" b="0" smtClean="0"/>
              <a:t>Delay, Run 502</a:t>
            </a:r>
          </a:p>
        </p:txBody>
      </p:sp>
      <p:pic>
        <p:nvPicPr>
          <p:cNvPr id="13317" name="Content Placeholder 8" descr="DxDytransmission_run499.gif"/>
          <p:cNvPicPr>
            <a:picLocks noGrp="1" noChangeAspect="1"/>
          </p:cNvPicPr>
          <p:nvPr>
            <p:ph sz="half" idx="2"/>
          </p:nvPr>
        </p:nvPicPr>
        <p:blipFill>
          <a:blip r:embed="rId3"/>
          <a:srcRect/>
          <a:stretch>
            <a:fillRect/>
          </a:stretch>
        </p:blipFill>
        <p:spPr>
          <a:xfrm>
            <a:off x="3408363" y="990600"/>
            <a:ext cx="5735637" cy="2743200"/>
          </a:xfrm>
        </p:spPr>
      </p:pic>
      <p:pic>
        <p:nvPicPr>
          <p:cNvPr id="13318" name="Content Placeholder 9" descr="DxDytransmission_run502.gif"/>
          <p:cNvPicPr>
            <a:picLocks noGrp="1" noChangeAspect="1"/>
          </p:cNvPicPr>
          <p:nvPr>
            <p:ph sz="quarter" idx="4"/>
          </p:nvPr>
        </p:nvPicPr>
        <p:blipFill>
          <a:blip r:embed="rId4"/>
          <a:srcRect/>
          <a:stretch>
            <a:fillRect/>
          </a:stretch>
        </p:blipFill>
        <p:spPr>
          <a:xfrm>
            <a:off x="3408363" y="4114800"/>
            <a:ext cx="5735637" cy="2743200"/>
          </a:xfrm>
        </p:spPr>
      </p:pic>
      <p:sp>
        <p:nvSpPr>
          <p:cNvPr id="7" name="Text Placeholder 2"/>
          <p:cNvSpPr txBox="1">
            <a:spLocks/>
          </p:cNvSpPr>
          <p:nvPr/>
        </p:nvSpPr>
        <p:spPr bwMode="auto">
          <a:xfrm>
            <a:off x="1371600" y="3581400"/>
            <a:ext cx="2209800" cy="3048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No Helicity pickup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944563"/>
          </a:xfrm>
        </p:spPr>
        <p:txBody>
          <a:bodyPr/>
          <a:lstStyle/>
          <a:p>
            <a:r>
              <a:rPr lang="en-US" smtClean="0"/>
              <a:t>Pockels Cell Alignment</a:t>
            </a:r>
          </a:p>
        </p:txBody>
      </p:sp>
      <p:sp>
        <p:nvSpPr>
          <p:cNvPr id="3" name="TextBox 2"/>
          <p:cNvSpPr txBox="1"/>
          <p:nvPr/>
        </p:nvSpPr>
        <p:spPr>
          <a:xfrm>
            <a:off x="381000" y="990600"/>
            <a:ext cx="8763000" cy="6002338"/>
          </a:xfrm>
          <a:prstGeom prst="rect">
            <a:avLst/>
          </a:prstGeom>
          <a:noFill/>
        </p:spPr>
        <p:txBody>
          <a:bodyPr>
            <a:spAutoFit/>
          </a:bodyPr>
          <a:lstStyle/>
          <a:p>
            <a:pPr>
              <a:buFont typeface="Arial" pitchFamily="34" charset="0"/>
              <a:buChar char="•"/>
              <a:defRPr/>
            </a:pPr>
            <a:r>
              <a:rPr lang="en-US" sz="2400" dirty="0"/>
              <a:t>   The Pockels Cell rise time was measured </a:t>
            </a:r>
            <a:r>
              <a:rPr lang="en-US" sz="2400" dirty="0"/>
              <a:t>with a laser beam to </a:t>
            </a:r>
            <a:r>
              <a:rPr lang="en-US" sz="2400" dirty="0"/>
              <a:t>be about </a:t>
            </a:r>
            <a:r>
              <a:rPr lang="en-US" sz="2400" dirty="0"/>
              <a:t>80 </a:t>
            </a:r>
            <a:r>
              <a:rPr lang="en-US" sz="2400" dirty="0"/>
              <a:t>µs</a:t>
            </a:r>
          </a:p>
          <a:p>
            <a:pPr>
              <a:defRPr/>
            </a:pPr>
            <a:r>
              <a:rPr lang="en-US" sz="2400" dirty="0"/>
              <a:t> </a:t>
            </a:r>
          </a:p>
          <a:p>
            <a:pPr>
              <a:buFont typeface="Arial" pitchFamily="34" charset="0"/>
              <a:buChar char="•"/>
              <a:defRPr/>
            </a:pPr>
            <a:r>
              <a:rPr lang="en-US" sz="2400" dirty="0"/>
              <a:t>   With a Spinning Half Wave Plate or a Spinning Linear Polarizer and a Scope, the Circular polarization was maximized by checking:</a:t>
            </a:r>
          </a:p>
          <a:p>
            <a:pPr marL="1257300" lvl="2" indent="-342900">
              <a:buFont typeface="+mj-lt"/>
              <a:buAutoNum type="arabicPeriod"/>
              <a:defRPr/>
            </a:pPr>
            <a:r>
              <a:rPr lang="en-US" sz="2400" dirty="0"/>
              <a:t>Laser isogyro pattern</a:t>
            </a:r>
          </a:p>
          <a:p>
            <a:pPr marL="1257300" lvl="2" indent="-342900">
              <a:buFont typeface="+mj-lt"/>
              <a:buAutoNum type="arabicPeriod"/>
              <a:defRPr/>
            </a:pPr>
            <a:r>
              <a:rPr lang="en-US" sz="2400" dirty="0"/>
              <a:t>Pockels Cell Pitch, Yaw, Roll, X &amp; Y</a:t>
            </a:r>
          </a:p>
          <a:p>
            <a:pPr marL="1257300" lvl="2" indent="-342900">
              <a:buFont typeface="+mj-lt"/>
              <a:buAutoNum type="arabicPeriod"/>
              <a:defRPr/>
            </a:pPr>
            <a:r>
              <a:rPr lang="en-US" sz="2400" dirty="0"/>
              <a:t>Pockels Cell Voltages</a:t>
            </a:r>
          </a:p>
          <a:p>
            <a:pPr marL="1257300" lvl="2" indent="-342900">
              <a:buFont typeface="+mj-lt"/>
              <a:buAutoNum type="arabicPeriod"/>
              <a:defRPr/>
            </a:pPr>
            <a:endParaRPr lang="en-US" sz="2400" dirty="0"/>
          </a:p>
          <a:p>
            <a:pPr marL="1257300" lvl="2" indent="-342900">
              <a:buFont typeface="+mj-lt"/>
              <a:buAutoNum type="arabicPeriod"/>
              <a:defRPr/>
            </a:pPr>
            <a:endParaRPr lang="en-US" sz="2400" dirty="0"/>
          </a:p>
          <a:p>
            <a:pPr marL="342900" indent="-342900">
              <a:buFont typeface="Arial" pitchFamily="34" charset="0"/>
              <a:buChar char="•"/>
              <a:defRPr/>
            </a:pPr>
            <a:r>
              <a:rPr lang="en-US" sz="2400" dirty="0"/>
              <a:t>The above was checked for IHWP IN and OUT and for 30 Hz and 250 Hz helicity reversal</a:t>
            </a:r>
          </a:p>
          <a:p>
            <a:pPr marL="342900" indent="-342900">
              <a:buFont typeface="Arial" pitchFamily="34" charset="0"/>
              <a:buChar char="•"/>
              <a:defRPr/>
            </a:pPr>
            <a:endParaRPr lang="en-US" sz="2400" dirty="0"/>
          </a:p>
          <a:p>
            <a:pPr marL="342900" indent="-342900">
              <a:buFont typeface="Arial" pitchFamily="34" charset="0"/>
              <a:buChar char="•"/>
              <a:defRPr/>
            </a:pPr>
            <a:r>
              <a:rPr lang="en-US" sz="2400" dirty="0"/>
              <a:t>The Circular polarization = 99.97 </a:t>
            </a:r>
            <a:r>
              <a:rPr lang="en-US" sz="2400" dirty="0"/>
              <a:t>%, and the </a:t>
            </a:r>
            <a:r>
              <a:rPr lang="en-US" sz="2400" dirty="0"/>
              <a:t>Linear Polarization = 2.56 %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rhwpscan_run402_ihwp_QWK_1I02.gif"/>
          <p:cNvPicPr>
            <a:picLocks noChangeAspect="1"/>
          </p:cNvPicPr>
          <p:nvPr/>
        </p:nvPicPr>
        <p:blipFill>
          <a:blip r:embed="rId3"/>
          <a:srcRect/>
          <a:stretch>
            <a:fillRect/>
          </a:stretch>
        </p:blipFill>
        <p:spPr bwMode="auto">
          <a:xfrm>
            <a:off x="609600" y="0"/>
            <a:ext cx="3394075" cy="3292475"/>
          </a:xfrm>
          <a:prstGeom prst="rect">
            <a:avLst/>
          </a:prstGeom>
          <a:noFill/>
          <a:ln w="9525">
            <a:noFill/>
            <a:miter lim="800000"/>
            <a:headEnd/>
            <a:tailEnd/>
          </a:ln>
        </p:spPr>
      </p:pic>
      <p:pic>
        <p:nvPicPr>
          <p:cNvPr id="15363" name="Picture 6" descr="rhwpscan_run403_ihwp_QWK_1I02.gif"/>
          <p:cNvPicPr>
            <a:picLocks noChangeAspect="1"/>
          </p:cNvPicPr>
          <p:nvPr/>
        </p:nvPicPr>
        <p:blipFill>
          <a:blip r:embed="rId4"/>
          <a:srcRect/>
          <a:stretch>
            <a:fillRect/>
          </a:stretch>
        </p:blipFill>
        <p:spPr bwMode="auto">
          <a:xfrm>
            <a:off x="609600" y="3565525"/>
            <a:ext cx="3394075" cy="3292475"/>
          </a:xfrm>
          <a:prstGeom prst="rect">
            <a:avLst/>
          </a:prstGeom>
          <a:noFill/>
          <a:ln w="9525">
            <a:noFill/>
            <a:miter lim="800000"/>
            <a:headEnd/>
            <a:tailEnd/>
          </a:ln>
        </p:spPr>
      </p:pic>
      <p:pic>
        <p:nvPicPr>
          <p:cNvPr id="15364" name="Picture 7" descr="rhwpscan_run405_noihwp_QWK_1I02.gif"/>
          <p:cNvPicPr>
            <a:picLocks noChangeAspect="1"/>
          </p:cNvPicPr>
          <p:nvPr/>
        </p:nvPicPr>
        <p:blipFill>
          <a:blip r:embed="rId5"/>
          <a:srcRect/>
          <a:stretch>
            <a:fillRect/>
          </a:stretch>
        </p:blipFill>
        <p:spPr bwMode="auto">
          <a:xfrm>
            <a:off x="5105400" y="0"/>
            <a:ext cx="3394075" cy="3292475"/>
          </a:xfrm>
          <a:prstGeom prst="rect">
            <a:avLst/>
          </a:prstGeom>
          <a:noFill/>
          <a:ln w="9525">
            <a:noFill/>
            <a:miter lim="800000"/>
            <a:headEnd/>
            <a:tailEnd/>
          </a:ln>
        </p:spPr>
      </p:pic>
      <p:pic>
        <p:nvPicPr>
          <p:cNvPr id="15365" name="Picture 8" descr="rhwpscan_run404_noihwp_QWK_1I02.gif"/>
          <p:cNvPicPr>
            <a:picLocks noChangeAspect="1"/>
          </p:cNvPicPr>
          <p:nvPr/>
        </p:nvPicPr>
        <p:blipFill>
          <a:blip r:embed="rId6"/>
          <a:srcRect/>
          <a:stretch>
            <a:fillRect/>
          </a:stretch>
        </p:blipFill>
        <p:spPr bwMode="auto">
          <a:xfrm>
            <a:off x="5105400" y="3565525"/>
            <a:ext cx="3394075" cy="329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477963"/>
          </a:xfrm>
        </p:spPr>
        <p:txBody>
          <a:bodyPr/>
          <a:lstStyle/>
          <a:p>
            <a:r>
              <a:rPr lang="en-US" smtClean="0"/>
              <a:t>T-Settle Study </a:t>
            </a:r>
            <a:br>
              <a:rPr lang="en-US" smtClean="0"/>
            </a:br>
            <a:r>
              <a:rPr lang="en-US" smtClean="0"/>
              <a:t>(500, 200, 100, 60 µs)</a:t>
            </a:r>
          </a:p>
        </p:txBody>
      </p:sp>
      <p:sp>
        <p:nvSpPr>
          <p:cNvPr id="16387" name="TextBox 2"/>
          <p:cNvSpPr txBox="1">
            <a:spLocks noChangeArrowheads="1"/>
          </p:cNvSpPr>
          <p:nvPr/>
        </p:nvSpPr>
        <p:spPr bwMode="auto">
          <a:xfrm>
            <a:off x="457200" y="1981200"/>
            <a:ext cx="7848600" cy="2678113"/>
          </a:xfrm>
          <a:prstGeom prst="rect">
            <a:avLst/>
          </a:prstGeom>
          <a:noFill/>
          <a:ln w="9525">
            <a:noFill/>
            <a:miter lim="800000"/>
            <a:headEnd/>
            <a:tailEnd/>
          </a:ln>
        </p:spPr>
        <p:txBody>
          <a:bodyPr>
            <a:spAutoFit/>
          </a:bodyPr>
          <a:lstStyle/>
          <a:p>
            <a:pPr>
              <a:buFont typeface="Arial" charset="0"/>
              <a:buChar char="•"/>
            </a:pPr>
            <a:r>
              <a:rPr lang="en-US" sz="2400"/>
              <a:t>   </a:t>
            </a:r>
            <a:r>
              <a:rPr lang="en-US" sz="2400" u="sng"/>
              <a:t>30 Hz</a:t>
            </a:r>
          </a:p>
          <a:p>
            <a:pPr>
              <a:buFont typeface="Arial" charset="0"/>
              <a:buChar char="•"/>
            </a:pPr>
            <a:endParaRPr lang="en-US"/>
          </a:p>
          <a:p>
            <a:pPr marL="1257300" lvl="2" indent="-342900">
              <a:buFont typeface="Arial" charset="0"/>
              <a:buAutoNum type="arabicPeriod"/>
            </a:pPr>
            <a:r>
              <a:rPr lang="en-US"/>
              <a:t>Run 399: PC OFF, IHWP IN, 500 µs</a:t>
            </a:r>
          </a:p>
          <a:p>
            <a:pPr marL="1257300" lvl="2" indent="-342900">
              <a:buFont typeface="Arial" charset="0"/>
              <a:buAutoNum type="arabicPeriod"/>
            </a:pPr>
            <a:r>
              <a:rPr lang="en-US"/>
              <a:t>Run 381: IHWP OUT, 500 µs</a:t>
            </a:r>
          </a:p>
          <a:p>
            <a:pPr marL="1257300" lvl="2" indent="-342900">
              <a:buFont typeface="Arial" charset="0"/>
              <a:buAutoNum type="arabicPeriod"/>
            </a:pPr>
            <a:r>
              <a:rPr lang="en-US"/>
              <a:t>Run 382: IHWP IN, 500 µs</a:t>
            </a:r>
          </a:p>
          <a:p>
            <a:pPr marL="1257300" lvl="2" indent="-342900">
              <a:buFont typeface="Arial" charset="0"/>
              <a:buAutoNum type="arabicPeriod"/>
            </a:pPr>
            <a:r>
              <a:rPr lang="en-US"/>
              <a:t>Run 383: IHWP IN, 200 µs</a:t>
            </a:r>
          </a:p>
          <a:p>
            <a:pPr marL="1257300" lvl="2" indent="-342900">
              <a:buFont typeface="Arial" charset="0"/>
              <a:buAutoNum type="arabicPeriod"/>
            </a:pPr>
            <a:r>
              <a:rPr lang="en-US"/>
              <a:t>Run 384: IHWP IN, 100 µs</a:t>
            </a:r>
          </a:p>
          <a:p>
            <a:pPr marL="1257300" lvl="2" indent="-342900">
              <a:buFont typeface="Arial" charset="0"/>
              <a:buAutoNum type="arabicPeriod"/>
            </a:pPr>
            <a:r>
              <a:rPr lang="en-US"/>
              <a:t>Run 385: IHWP IN, 60 µs</a:t>
            </a:r>
          </a:p>
          <a:p>
            <a:pPr marL="1257300" lvl="2" indent="-342900"/>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Aqtransmission_run399.gif"/>
          <p:cNvPicPr>
            <a:picLocks noChangeAspect="1"/>
          </p:cNvPicPr>
          <p:nvPr/>
        </p:nvPicPr>
        <p:blipFill>
          <a:blip r:embed="rId3"/>
          <a:srcRect/>
          <a:stretch>
            <a:fillRect/>
          </a:stretch>
        </p:blipFill>
        <p:spPr bwMode="auto">
          <a:xfrm>
            <a:off x="0" y="152400"/>
            <a:ext cx="9144000" cy="2079625"/>
          </a:xfrm>
          <a:prstGeom prst="rect">
            <a:avLst/>
          </a:prstGeom>
          <a:noFill/>
          <a:ln w="9525">
            <a:noFill/>
            <a:miter lim="800000"/>
            <a:headEnd/>
            <a:tailEnd/>
          </a:ln>
        </p:spPr>
      </p:pic>
      <p:pic>
        <p:nvPicPr>
          <p:cNvPr id="17411" name="Picture 6" descr="DxDytransmission_run399.gif"/>
          <p:cNvPicPr>
            <a:picLocks noChangeAspect="1"/>
          </p:cNvPicPr>
          <p:nvPr/>
        </p:nvPicPr>
        <p:blipFill>
          <a:blip r:embed="rId4"/>
          <a:srcRect/>
          <a:stretch>
            <a:fillRect/>
          </a:stretch>
        </p:blipFill>
        <p:spPr bwMode="auto">
          <a:xfrm>
            <a:off x="0" y="2484438"/>
            <a:ext cx="9144000" cy="4373562"/>
          </a:xfrm>
          <a:prstGeom prst="rect">
            <a:avLst/>
          </a:prstGeom>
          <a:noFill/>
          <a:ln w="9525">
            <a:noFill/>
            <a:miter lim="800000"/>
            <a:headEnd/>
            <a:tailEnd/>
          </a:ln>
        </p:spPr>
      </p:pic>
      <p:sp>
        <p:nvSpPr>
          <p:cNvPr id="4" name="Text Placeholder 2"/>
          <p:cNvSpPr txBox="1">
            <a:spLocks/>
          </p:cNvSpPr>
          <p:nvPr/>
        </p:nvSpPr>
        <p:spPr>
          <a:xfrm>
            <a:off x="3505200" y="685800"/>
            <a:ext cx="2209800" cy="304800"/>
          </a:xfrm>
          <a:prstGeom prst="rect">
            <a:avLst/>
          </a:prstGeom>
          <a:solidFill>
            <a:schemeClr val="accent1">
              <a:lumMod val="90000"/>
            </a:schemeClr>
          </a:solidFill>
        </p:spPr>
        <p:txBody>
          <a:bodyPr/>
          <a:lstStyle/>
          <a:p>
            <a:pPr marL="342900" indent="-342900" eaLnBrk="0" hangingPunct="0">
              <a:spcBef>
                <a:spcPct val="20000"/>
              </a:spcBef>
              <a:defRPr/>
            </a:pPr>
            <a:r>
              <a:rPr lang="en-US" sz="1600" b="1" i="1" kern="0" dirty="0">
                <a:latin typeface="+mn-lt"/>
              </a:rPr>
              <a:t>BCM0L02 is broken</a:t>
            </a:r>
          </a:p>
        </p:txBody>
      </p:sp>
      <p:sp>
        <p:nvSpPr>
          <p:cNvPr id="5" name="Text Placeholder 2"/>
          <p:cNvSpPr txBox="1">
            <a:spLocks/>
          </p:cNvSpPr>
          <p:nvPr/>
        </p:nvSpPr>
        <p:spPr bwMode="auto">
          <a:xfrm>
            <a:off x="1676400" y="1066800"/>
            <a:ext cx="1676400" cy="3048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IA is not OFF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oddity_prev_1I02_399.gif"/>
          <p:cNvPicPr>
            <a:picLocks noChangeAspect="1"/>
          </p:cNvPicPr>
          <p:nvPr/>
        </p:nvPicPr>
        <p:blipFill>
          <a:blip r:embed="rId3"/>
          <a:srcRect/>
          <a:stretch>
            <a:fillRect/>
          </a:stretch>
        </p:blipFill>
        <p:spPr bwMode="auto">
          <a:xfrm>
            <a:off x="1835150" y="0"/>
            <a:ext cx="5473700" cy="6858000"/>
          </a:xfrm>
          <a:prstGeom prst="rect">
            <a:avLst/>
          </a:prstGeom>
          <a:noFill/>
          <a:ln w="9525">
            <a:noFill/>
            <a:miter lim="800000"/>
            <a:headEnd/>
            <a:tailEnd/>
          </a:ln>
        </p:spPr>
      </p:pic>
      <p:sp>
        <p:nvSpPr>
          <p:cNvPr id="3" name="Text Placeholder 2"/>
          <p:cNvSpPr txBox="1">
            <a:spLocks/>
          </p:cNvSpPr>
          <p:nvPr/>
        </p:nvSpPr>
        <p:spPr bwMode="auto">
          <a:xfrm>
            <a:off x="152400" y="3886200"/>
            <a:ext cx="1828800" cy="9144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Watch the mean of the 4 distributions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oddity_prev_1I02_399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19459" name="Picture 3" descr="oddity_prev_1I02_399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blocks_1I02_399.gif"/>
          <p:cNvPicPr>
            <a:picLocks noChangeAspect="1"/>
          </p:cNvPicPr>
          <p:nvPr/>
        </p:nvPicPr>
        <p:blipFill>
          <a:blip r:embed="rId3"/>
          <a:srcRect/>
          <a:stretch>
            <a:fillRect/>
          </a:stretch>
        </p:blipFill>
        <p:spPr bwMode="auto">
          <a:xfrm>
            <a:off x="2116138" y="0"/>
            <a:ext cx="4911725" cy="6858000"/>
          </a:xfrm>
          <a:prstGeom prst="rect">
            <a:avLst/>
          </a:prstGeom>
          <a:noFill/>
          <a:ln w="9525">
            <a:noFill/>
            <a:miter lim="800000"/>
            <a:headEnd/>
            <a:tailEnd/>
          </a:ln>
        </p:spPr>
      </p:pic>
      <p:sp>
        <p:nvSpPr>
          <p:cNvPr id="3" name="Text Placeholder 2"/>
          <p:cNvSpPr txBox="1">
            <a:spLocks/>
          </p:cNvSpPr>
          <p:nvPr/>
        </p:nvSpPr>
        <p:spPr bwMode="auto">
          <a:xfrm>
            <a:off x="457200" y="228600"/>
            <a:ext cx="1219200" cy="3810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Total</a:t>
            </a:r>
          </a:p>
        </p:txBody>
      </p:sp>
      <p:sp>
        <p:nvSpPr>
          <p:cNvPr id="4" name="Text Placeholder 2"/>
          <p:cNvSpPr txBox="1">
            <a:spLocks/>
          </p:cNvSpPr>
          <p:nvPr/>
        </p:nvSpPr>
        <p:spPr bwMode="auto">
          <a:xfrm>
            <a:off x="457200" y="1752600"/>
            <a:ext cx="1219200" cy="3810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Block 1</a:t>
            </a:r>
          </a:p>
        </p:txBody>
      </p:sp>
      <p:sp>
        <p:nvSpPr>
          <p:cNvPr id="5" name="Text Placeholder 2"/>
          <p:cNvSpPr txBox="1">
            <a:spLocks/>
          </p:cNvSpPr>
          <p:nvPr/>
        </p:nvSpPr>
        <p:spPr bwMode="auto">
          <a:xfrm>
            <a:off x="457200" y="3276600"/>
            <a:ext cx="1219200" cy="3810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Block 2</a:t>
            </a:r>
          </a:p>
        </p:txBody>
      </p:sp>
      <p:sp>
        <p:nvSpPr>
          <p:cNvPr id="6" name="Text Placeholder 2"/>
          <p:cNvSpPr txBox="1">
            <a:spLocks/>
          </p:cNvSpPr>
          <p:nvPr/>
        </p:nvSpPr>
        <p:spPr bwMode="auto">
          <a:xfrm>
            <a:off x="457200" y="4572000"/>
            <a:ext cx="1219200" cy="3810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Block 3</a:t>
            </a:r>
          </a:p>
        </p:txBody>
      </p:sp>
      <p:sp>
        <p:nvSpPr>
          <p:cNvPr id="7" name="Text Placeholder 2"/>
          <p:cNvSpPr txBox="1">
            <a:spLocks/>
          </p:cNvSpPr>
          <p:nvPr/>
        </p:nvSpPr>
        <p:spPr bwMode="auto">
          <a:xfrm>
            <a:off x="457200" y="6019800"/>
            <a:ext cx="1219200" cy="3810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Block 4</a:t>
            </a:r>
          </a:p>
        </p:txBody>
      </p:sp>
      <p:sp>
        <p:nvSpPr>
          <p:cNvPr id="8" name="Text Placeholder 2"/>
          <p:cNvSpPr txBox="1">
            <a:spLocks/>
          </p:cNvSpPr>
          <p:nvPr/>
        </p:nvSpPr>
        <p:spPr bwMode="auto">
          <a:xfrm>
            <a:off x="4648200" y="381000"/>
            <a:ext cx="457200" cy="3810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2400" b="1" i="1" kern="0" dirty="0">
                <a:latin typeface="+mn-lt"/>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8229600" cy="838200"/>
          </a:xfrm>
        </p:spPr>
        <p:txBody>
          <a:bodyPr/>
          <a:lstStyle/>
          <a:p>
            <a:r>
              <a:rPr lang="en-US" smtClean="0"/>
              <a:t>Outline</a:t>
            </a:r>
          </a:p>
        </p:txBody>
      </p:sp>
      <p:sp>
        <p:nvSpPr>
          <p:cNvPr id="3" name="Text Placeholder 2"/>
          <p:cNvSpPr txBox="1">
            <a:spLocks/>
          </p:cNvSpPr>
          <p:nvPr/>
        </p:nvSpPr>
        <p:spPr>
          <a:xfrm>
            <a:off x="304800" y="6324600"/>
            <a:ext cx="8229600" cy="381000"/>
          </a:xfrm>
          <a:prstGeom prst="rect">
            <a:avLst/>
          </a:prstGeom>
        </p:spPr>
        <p:txBody>
          <a:bodyPr/>
          <a:lstStyle/>
          <a:p>
            <a:pPr marL="342900" indent="-342900" algn="ctr" eaLnBrk="0" hangingPunct="0">
              <a:spcBef>
                <a:spcPct val="20000"/>
              </a:spcBef>
              <a:defRPr/>
            </a:pPr>
            <a:r>
              <a:rPr lang="en-US" i="1" u="sng" kern="0" dirty="0">
                <a:latin typeface="+mn-lt"/>
              </a:rPr>
              <a:t>Thanks to: Roger Flood, Pete Francis, Paul King, Bob Michaels, Julie Roche </a:t>
            </a:r>
          </a:p>
        </p:txBody>
      </p:sp>
      <p:sp>
        <p:nvSpPr>
          <p:cNvPr id="4" name="Text Placeholder 2"/>
          <p:cNvSpPr txBox="1">
            <a:spLocks/>
          </p:cNvSpPr>
          <p:nvPr/>
        </p:nvSpPr>
        <p:spPr>
          <a:xfrm>
            <a:off x="381000" y="1219200"/>
            <a:ext cx="8229600" cy="4800600"/>
          </a:xfrm>
          <a:prstGeom prst="rect">
            <a:avLst/>
          </a:prstGeom>
        </p:spPr>
        <p:txBody>
          <a:bodyPr/>
          <a:lstStyle/>
          <a:p>
            <a:pPr marL="514350" indent="-514350" eaLnBrk="0" hangingPunct="0">
              <a:spcBef>
                <a:spcPct val="20000"/>
              </a:spcBef>
              <a:buFont typeface="Wingdings" pitchFamily="2" charset="2"/>
              <a:buChar char="Ø"/>
              <a:defRPr/>
            </a:pPr>
            <a:r>
              <a:rPr lang="en-US" sz="2800" kern="0" dirty="0">
                <a:latin typeface="+mn-lt"/>
              </a:rPr>
              <a:t>Injector Parity DAQ and Helicity Board</a:t>
            </a:r>
          </a:p>
          <a:p>
            <a:pPr marL="514350" indent="-514350" eaLnBrk="0" hangingPunct="0">
              <a:spcBef>
                <a:spcPct val="20000"/>
              </a:spcBef>
              <a:buFont typeface="Wingdings" pitchFamily="2" charset="2"/>
              <a:buChar char="Ø"/>
              <a:defRPr/>
            </a:pPr>
            <a:r>
              <a:rPr lang="en-US" sz="2800" kern="0" dirty="0">
                <a:latin typeface="+mn-lt"/>
              </a:rPr>
              <a:t>Pockels Cell Alignment</a:t>
            </a:r>
          </a:p>
          <a:p>
            <a:pPr marL="514350" indent="-514350" eaLnBrk="0" hangingPunct="0">
              <a:spcBef>
                <a:spcPct val="20000"/>
              </a:spcBef>
              <a:buFont typeface="Wingdings" pitchFamily="2" charset="2"/>
              <a:buChar char="Ø"/>
              <a:defRPr/>
            </a:pPr>
            <a:r>
              <a:rPr lang="en-US" sz="2800" kern="0" dirty="0">
                <a:latin typeface="+mn-lt"/>
              </a:rPr>
              <a:t>Fast Helicity Reversal Studies:</a:t>
            </a:r>
          </a:p>
          <a:p>
            <a:pPr marL="971550" lvl="1" indent="-514350" eaLnBrk="0" hangingPunct="0">
              <a:spcBef>
                <a:spcPct val="20000"/>
              </a:spcBef>
              <a:buFont typeface="Courier New" pitchFamily="49" charset="0"/>
              <a:buChar char="o"/>
              <a:defRPr/>
            </a:pPr>
            <a:r>
              <a:rPr lang="en-US" sz="2800" kern="0" dirty="0">
                <a:latin typeface="+mn-lt"/>
              </a:rPr>
              <a:t>30 Hz, 250 Hz and 1 kHz</a:t>
            </a:r>
          </a:p>
          <a:p>
            <a:pPr marL="971550" lvl="1" indent="-514350" eaLnBrk="0" hangingPunct="0">
              <a:spcBef>
                <a:spcPct val="20000"/>
              </a:spcBef>
              <a:defRPr/>
            </a:pPr>
            <a:r>
              <a:rPr lang="en-US" sz="2800" kern="0" dirty="0">
                <a:latin typeface="+mn-lt"/>
              </a:rPr>
              <a:t> </a:t>
            </a:r>
          </a:p>
          <a:p>
            <a:pPr marL="514350" indent="-514350" eaLnBrk="0" hangingPunct="0">
              <a:spcBef>
                <a:spcPct val="20000"/>
              </a:spcBef>
              <a:buFont typeface="Wingdings" pitchFamily="2" charset="2"/>
              <a:buChar char="Ø"/>
              <a:defRPr/>
            </a:pPr>
            <a:r>
              <a:rPr lang="en-US" sz="2800" kern="0" dirty="0">
                <a:latin typeface="+mn-lt"/>
              </a:rPr>
              <a:t>BPMs Electronics</a:t>
            </a:r>
          </a:p>
          <a:p>
            <a:pPr marL="514350" indent="-514350" eaLnBrk="0" hangingPunct="0">
              <a:spcBef>
                <a:spcPct val="20000"/>
              </a:spcBef>
              <a:buFont typeface="Wingdings" pitchFamily="2" charset="2"/>
              <a:buChar char="Ø"/>
              <a:defRPr/>
            </a:pPr>
            <a:r>
              <a:rPr lang="en-US" sz="2800" kern="0" dirty="0">
                <a:latin typeface="+mn-lt"/>
              </a:rPr>
              <a:t>Search for 60 Hz Noise</a:t>
            </a:r>
          </a:p>
          <a:p>
            <a:pPr marL="514350" indent="-514350" eaLnBrk="0" hangingPunct="0">
              <a:spcBef>
                <a:spcPct val="20000"/>
              </a:spcBef>
              <a:buFont typeface="Wingdings" pitchFamily="2" charset="2"/>
              <a:buChar char="Ø"/>
              <a:defRPr/>
            </a:pPr>
            <a:r>
              <a:rPr lang="en-US" sz="2800" kern="0" dirty="0">
                <a:latin typeface="+mn-lt"/>
              </a:rPr>
              <a:t>Halls A &amp; C Beams Crosstalk </a:t>
            </a:r>
          </a:p>
          <a:p>
            <a:pPr marL="514350" indent="-514350" eaLnBrk="0" hangingPunct="0">
              <a:spcBef>
                <a:spcPct val="20000"/>
              </a:spcBef>
              <a:buFont typeface="Wingdings" pitchFamily="2" charset="2"/>
              <a:buChar char="Ø"/>
              <a:defRPr/>
            </a:pPr>
            <a:r>
              <a:rPr lang="en-US" sz="2800" kern="0" dirty="0">
                <a:latin typeface="+mn-lt"/>
              </a:rPr>
              <a:t>Summary and Future Parity Beam Studies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DxDytransmission_run381.gif"/>
          <p:cNvPicPr>
            <a:picLocks noChangeAspect="1"/>
          </p:cNvPicPr>
          <p:nvPr/>
        </p:nvPicPr>
        <p:blipFill>
          <a:blip r:embed="rId3"/>
          <a:srcRect/>
          <a:stretch>
            <a:fillRect/>
          </a:stretch>
        </p:blipFill>
        <p:spPr bwMode="auto">
          <a:xfrm>
            <a:off x="0" y="0"/>
            <a:ext cx="3200400" cy="6691313"/>
          </a:xfrm>
          <a:prstGeom prst="rect">
            <a:avLst/>
          </a:prstGeom>
          <a:noFill/>
          <a:ln w="9525">
            <a:noFill/>
            <a:miter lim="800000"/>
            <a:headEnd/>
            <a:tailEnd/>
          </a:ln>
        </p:spPr>
      </p:pic>
      <p:pic>
        <p:nvPicPr>
          <p:cNvPr id="21507" name="Picture 2" descr="oddity_prev_1I02_381.gif"/>
          <p:cNvPicPr>
            <a:picLocks noChangeAspect="1"/>
          </p:cNvPicPr>
          <p:nvPr/>
        </p:nvPicPr>
        <p:blipFill>
          <a:blip r:embed="rId4"/>
          <a:srcRect/>
          <a:stretch>
            <a:fillRect/>
          </a:stretch>
        </p:blipFill>
        <p:spPr bwMode="auto">
          <a:xfrm>
            <a:off x="367030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oddity_prev_1I02_381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22531" name="Picture 2" descr="oddity_prev_1I02_381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blocks_1I02_381.gif"/>
          <p:cNvPicPr>
            <a:picLocks noChangeAspect="1"/>
          </p:cNvPicPr>
          <p:nvPr/>
        </p:nvPicPr>
        <p:blipFill>
          <a:blip r:embed="rId3"/>
          <a:srcRect/>
          <a:stretch>
            <a:fillRect/>
          </a:stretch>
        </p:blipFill>
        <p:spPr bwMode="auto">
          <a:xfrm>
            <a:off x="2116138" y="0"/>
            <a:ext cx="4911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DxDytransmission_run382.gif"/>
          <p:cNvPicPr>
            <a:picLocks noChangeAspect="1"/>
          </p:cNvPicPr>
          <p:nvPr/>
        </p:nvPicPr>
        <p:blipFill>
          <a:blip r:embed="rId3"/>
          <a:srcRect/>
          <a:stretch>
            <a:fillRect/>
          </a:stretch>
        </p:blipFill>
        <p:spPr bwMode="auto">
          <a:xfrm>
            <a:off x="0" y="0"/>
            <a:ext cx="3200400" cy="6691313"/>
          </a:xfrm>
          <a:prstGeom prst="rect">
            <a:avLst/>
          </a:prstGeom>
          <a:noFill/>
          <a:ln w="9525">
            <a:noFill/>
            <a:miter lim="800000"/>
            <a:headEnd/>
            <a:tailEnd/>
          </a:ln>
        </p:spPr>
      </p:pic>
      <p:pic>
        <p:nvPicPr>
          <p:cNvPr id="24579" name="Picture 2" descr="oddity_prev_1I02_382.gif"/>
          <p:cNvPicPr>
            <a:picLocks noChangeAspect="1"/>
          </p:cNvPicPr>
          <p:nvPr/>
        </p:nvPicPr>
        <p:blipFill>
          <a:blip r:embed="rId4"/>
          <a:srcRect/>
          <a:stretch>
            <a:fillRect/>
          </a:stretch>
        </p:blipFill>
        <p:spPr bwMode="auto">
          <a:xfrm>
            <a:off x="367030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oddity_prev_1I02_382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25603" name="Picture 2" descr="oddity_prev_1I02_382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blocks_1I02_382.gif"/>
          <p:cNvPicPr>
            <a:picLocks noChangeAspect="1"/>
          </p:cNvPicPr>
          <p:nvPr/>
        </p:nvPicPr>
        <p:blipFill>
          <a:blip r:embed="rId3"/>
          <a:srcRect/>
          <a:stretch>
            <a:fillRect/>
          </a:stretch>
        </p:blipFill>
        <p:spPr bwMode="auto">
          <a:xfrm>
            <a:off x="2116138" y="0"/>
            <a:ext cx="4911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DxDytransmission_run383.gif"/>
          <p:cNvPicPr>
            <a:picLocks noChangeAspect="1"/>
          </p:cNvPicPr>
          <p:nvPr/>
        </p:nvPicPr>
        <p:blipFill>
          <a:blip r:embed="rId3"/>
          <a:srcRect/>
          <a:stretch>
            <a:fillRect/>
          </a:stretch>
        </p:blipFill>
        <p:spPr bwMode="auto">
          <a:xfrm>
            <a:off x="0" y="0"/>
            <a:ext cx="3200400" cy="6691313"/>
          </a:xfrm>
          <a:prstGeom prst="rect">
            <a:avLst/>
          </a:prstGeom>
          <a:noFill/>
          <a:ln w="9525">
            <a:noFill/>
            <a:miter lim="800000"/>
            <a:headEnd/>
            <a:tailEnd/>
          </a:ln>
        </p:spPr>
      </p:pic>
      <p:pic>
        <p:nvPicPr>
          <p:cNvPr id="27651" name="Picture 2" descr="oddity_prev_1I02_383.gif"/>
          <p:cNvPicPr>
            <a:picLocks noChangeAspect="1"/>
          </p:cNvPicPr>
          <p:nvPr/>
        </p:nvPicPr>
        <p:blipFill>
          <a:blip r:embed="rId4"/>
          <a:srcRect/>
          <a:stretch>
            <a:fillRect/>
          </a:stretch>
        </p:blipFill>
        <p:spPr bwMode="auto">
          <a:xfrm>
            <a:off x="367030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oddity_prev_1I02_383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28675" name="Picture 2" descr="oddity_prev_1I02_383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blocks_1I02_383.gif"/>
          <p:cNvPicPr>
            <a:picLocks noChangeAspect="1"/>
          </p:cNvPicPr>
          <p:nvPr/>
        </p:nvPicPr>
        <p:blipFill>
          <a:blip r:embed="rId3"/>
          <a:srcRect/>
          <a:stretch>
            <a:fillRect/>
          </a:stretch>
        </p:blipFill>
        <p:spPr bwMode="auto">
          <a:xfrm>
            <a:off x="2116138" y="0"/>
            <a:ext cx="4911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DxDytransmission_run384.gif"/>
          <p:cNvPicPr>
            <a:picLocks noChangeAspect="1"/>
          </p:cNvPicPr>
          <p:nvPr/>
        </p:nvPicPr>
        <p:blipFill>
          <a:blip r:embed="rId3"/>
          <a:srcRect/>
          <a:stretch>
            <a:fillRect/>
          </a:stretch>
        </p:blipFill>
        <p:spPr bwMode="auto">
          <a:xfrm>
            <a:off x="0" y="0"/>
            <a:ext cx="3200400" cy="6691313"/>
          </a:xfrm>
          <a:prstGeom prst="rect">
            <a:avLst/>
          </a:prstGeom>
          <a:noFill/>
          <a:ln w="9525">
            <a:noFill/>
            <a:miter lim="800000"/>
            <a:headEnd/>
            <a:tailEnd/>
          </a:ln>
        </p:spPr>
      </p:pic>
      <p:pic>
        <p:nvPicPr>
          <p:cNvPr id="30723" name="Picture 2" descr="oddity_prev_1I02_384.gif"/>
          <p:cNvPicPr>
            <a:picLocks noChangeAspect="1"/>
          </p:cNvPicPr>
          <p:nvPr/>
        </p:nvPicPr>
        <p:blipFill>
          <a:blip r:embed="rId4"/>
          <a:srcRect/>
          <a:stretch>
            <a:fillRect/>
          </a:stretch>
        </p:blipFill>
        <p:spPr bwMode="auto">
          <a:xfrm>
            <a:off x="367030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PIC_0008.JPG"/>
          <p:cNvPicPr>
            <a:picLocks noChangeAspect="1"/>
          </p:cNvPicPr>
          <p:nvPr/>
        </p:nvPicPr>
        <p:blipFill>
          <a:blip r:embed="rId3"/>
          <a:srcRect/>
          <a:stretch>
            <a:fillRect/>
          </a:stretch>
        </p:blipFill>
        <p:spPr bwMode="auto">
          <a:xfrm>
            <a:off x="838200" y="609600"/>
            <a:ext cx="7802563" cy="585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oddity_prev_1I02_384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31747" name="Picture 2" descr="oddity_prev_1I02_384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blocks_1I02_384.gif"/>
          <p:cNvPicPr>
            <a:picLocks noChangeAspect="1"/>
          </p:cNvPicPr>
          <p:nvPr/>
        </p:nvPicPr>
        <p:blipFill>
          <a:blip r:embed="rId3"/>
          <a:srcRect/>
          <a:stretch>
            <a:fillRect/>
          </a:stretch>
        </p:blipFill>
        <p:spPr bwMode="auto">
          <a:xfrm>
            <a:off x="2116138" y="0"/>
            <a:ext cx="4911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DxDytransmission_run385.gif"/>
          <p:cNvPicPr>
            <a:picLocks noChangeAspect="1"/>
          </p:cNvPicPr>
          <p:nvPr/>
        </p:nvPicPr>
        <p:blipFill>
          <a:blip r:embed="rId3"/>
          <a:srcRect/>
          <a:stretch>
            <a:fillRect/>
          </a:stretch>
        </p:blipFill>
        <p:spPr bwMode="auto">
          <a:xfrm>
            <a:off x="0" y="0"/>
            <a:ext cx="3200400" cy="6691313"/>
          </a:xfrm>
          <a:prstGeom prst="rect">
            <a:avLst/>
          </a:prstGeom>
          <a:noFill/>
          <a:ln w="9525">
            <a:noFill/>
            <a:miter lim="800000"/>
            <a:headEnd/>
            <a:tailEnd/>
          </a:ln>
        </p:spPr>
      </p:pic>
      <p:pic>
        <p:nvPicPr>
          <p:cNvPr id="33795" name="Picture 2" descr="oddity_prev_1I02_385.gif"/>
          <p:cNvPicPr>
            <a:picLocks noChangeAspect="1"/>
          </p:cNvPicPr>
          <p:nvPr/>
        </p:nvPicPr>
        <p:blipFill>
          <a:blip r:embed="rId4"/>
          <a:srcRect/>
          <a:stretch>
            <a:fillRect/>
          </a:stretch>
        </p:blipFill>
        <p:spPr bwMode="auto">
          <a:xfrm>
            <a:off x="367030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oddity_prev_1I02_385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34819" name="Picture 2" descr="oddity_prev_1I02_385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blocks_1I02_385.gif"/>
          <p:cNvPicPr>
            <a:picLocks noChangeAspect="1"/>
          </p:cNvPicPr>
          <p:nvPr/>
        </p:nvPicPr>
        <p:blipFill>
          <a:blip r:embed="rId3"/>
          <a:srcRect/>
          <a:stretch>
            <a:fillRect/>
          </a:stretch>
        </p:blipFill>
        <p:spPr bwMode="auto">
          <a:xfrm>
            <a:off x="2116138" y="0"/>
            <a:ext cx="4911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477963"/>
          </a:xfrm>
        </p:spPr>
        <p:txBody>
          <a:bodyPr/>
          <a:lstStyle/>
          <a:p>
            <a:r>
              <a:rPr lang="en-US" smtClean="0"/>
              <a:t>T-Settle Study </a:t>
            </a:r>
            <a:br>
              <a:rPr lang="en-US" smtClean="0"/>
            </a:br>
            <a:r>
              <a:rPr lang="en-US" smtClean="0"/>
              <a:t>(500, 200, 100, 60 µs)</a:t>
            </a:r>
          </a:p>
        </p:txBody>
      </p:sp>
      <p:sp>
        <p:nvSpPr>
          <p:cNvPr id="36867" name="TextBox 2"/>
          <p:cNvSpPr txBox="1">
            <a:spLocks noChangeArrowheads="1"/>
          </p:cNvSpPr>
          <p:nvPr/>
        </p:nvSpPr>
        <p:spPr bwMode="auto">
          <a:xfrm>
            <a:off x="457200" y="1981200"/>
            <a:ext cx="7848600" cy="2770188"/>
          </a:xfrm>
          <a:prstGeom prst="rect">
            <a:avLst/>
          </a:prstGeom>
          <a:noFill/>
          <a:ln w="9525">
            <a:noFill/>
            <a:miter lim="800000"/>
            <a:headEnd/>
            <a:tailEnd/>
          </a:ln>
        </p:spPr>
        <p:txBody>
          <a:bodyPr>
            <a:spAutoFit/>
          </a:bodyPr>
          <a:lstStyle/>
          <a:p>
            <a:pPr marL="1257300" lvl="2" indent="-342900"/>
            <a:endParaRPr lang="en-US"/>
          </a:p>
          <a:p>
            <a:pPr marL="342900" indent="-342900">
              <a:buFont typeface="Arial" charset="0"/>
              <a:buChar char="•"/>
            </a:pPr>
            <a:r>
              <a:rPr lang="en-US" sz="2400" u="sng"/>
              <a:t>250 Hz</a:t>
            </a:r>
          </a:p>
          <a:p>
            <a:pPr marL="342900" indent="-342900">
              <a:buFont typeface="Arial" charset="0"/>
              <a:buChar char="•"/>
            </a:pPr>
            <a:endParaRPr lang="en-US" sz="2400" u="sng"/>
          </a:p>
          <a:p>
            <a:pPr marL="1257300" lvl="2" indent="-342900">
              <a:buFont typeface="Arial" charset="0"/>
              <a:buAutoNum type="arabicPeriod"/>
            </a:pPr>
            <a:r>
              <a:rPr lang="en-US"/>
              <a:t>Run 391: PC OFF, IHWP IN, 500 µs</a:t>
            </a:r>
          </a:p>
          <a:p>
            <a:pPr marL="1257300" lvl="2" indent="-342900">
              <a:buFont typeface="Arial" charset="0"/>
              <a:buAutoNum type="arabicPeriod"/>
            </a:pPr>
            <a:r>
              <a:rPr lang="en-US"/>
              <a:t>Run 394: IHWP OUT, 500 µs</a:t>
            </a:r>
          </a:p>
          <a:p>
            <a:pPr marL="1257300" lvl="2" indent="-342900">
              <a:buFont typeface="Arial" charset="0"/>
              <a:buAutoNum type="arabicPeriod"/>
            </a:pPr>
            <a:r>
              <a:rPr lang="en-US"/>
              <a:t>Run 392: IHWP IN, 500 µs</a:t>
            </a:r>
          </a:p>
          <a:p>
            <a:pPr marL="1257300" lvl="2" indent="-342900">
              <a:buFont typeface="Arial" charset="0"/>
              <a:buAutoNum type="arabicPeriod"/>
            </a:pPr>
            <a:r>
              <a:rPr lang="en-US"/>
              <a:t>Run 395: IHWP IN, 200 µs</a:t>
            </a:r>
          </a:p>
          <a:p>
            <a:pPr marL="1257300" lvl="2" indent="-342900">
              <a:buFont typeface="Arial" charset="0"/>
              <a:buAutoNum type="arabicPeriod"/>
            </a:pPr>
            <a:r>
              <a:rPr lang="en-US"/>
              <a:t>Run 396: IHWP IN, 100 µs</a:t>
            </a:r>
          </a:p>
          <a:p>
            <a:pPr marL="1257300" lvl="2" indent="-342900">
              <a:buFont typeface="Arial" charset="0"/>
              <a:buAutoNum type="arabicPeriod"/>
            </a:pPr>
            <a:r>
              <a:rPr lang="en-US"/>
              <a:t>Run 397: IHWP IN, 60 µs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beam_q_391.gif"/>
          <p:cNvPicPr>
            <a:picLocks noChangeAspect="1"/>
          </p:cNvPicPr>
          <p:nvPr/>
        </p:nvPicPr>
        <p:blipFill>
          <a:blip r:embed="rId3"/>
          <a:srcRect/>
          <a:stretch>
            <a:fillRect/>
          </a:stretch>
        </p:blipFill>
        <p:spPr bwMode="auto">
          <a:xfrm>
            <a:off x="352425" y="0"/>
            <a:ext cx="84391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beam_x_391.gif"/>
          <p:cNvPicPr>
            <a:picLocks noChangeAspect="1"/>
          </p:cNvPicPr>
          <p:nvPr/>
        </p:nvPicPr>
        <p:blipFill>
          <a:blip r:embed="rId3"/>
          <a:srcRect/>
          <a:stretch>
            <a:fillRect/>
          </a:stretch>
        </p:blipFill>
        <p:spPr bwMode="auto">
          <a:xfrm>
            <a:off x="352425" y="0"/>
            <a:ext cx="8439150" cy="6858000"/>
          </a:xfrm>
          <a:prstGeom prst="rect">
            <a:avLst/>
          </a:prstGeom>
          <a:noFill/>
          <a:ln w="9525">
            <a:noFill/>
            <a:miter lim="800000"/>
            <a:headEnd/>
            <a:tailEnd/>
          </a:ln>
        </p:spPr>
      </p:pic>
      <p:sp>
        <p:nvSpPr>
          <p:cNvPr id="3" name="Text Placeholder 2"/>
          <p:cNvSpPr txBox="1">
            <a:spLocks/>
          </p:cNvSpPr>
          <p:nvPr/>
        </p:nvSpPr>
        <p:spPr bwMode="auto">
          <a:xfrm>
            <a:off x="6324600" y="838200"/>
            <a:ext cx="2438400" cy="5334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Huge increase in width due to 60 Hz noise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beam_y_391.gif"/>
          <p:cNvPicPr>
            <a:picLocks noChangeAspect="1"/>
          </p:cNvPicPr>
          <p:nvPr/>
        </p:nvPicPr>
        <p:blipFill>
          <a:blip r:embed="rId3"/>
          <a:srcRect/>
          <a:stretch>
            <a:fillRect/>
          </a:stretch>
        </p:blipFill>
        <p:spPr bwMode="auto">
          <a:xfrm>
            <a:off x="352425" y="0"/>
            <a:ext cx="84391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Aqtransmission_run391.gif"/>
          <p:cNvPicPr>
            <a:picLocks noChangeAspect="1"/>
          </p:cNvPicPr>
          <p:nvPr/>
        </p:nvPicPr>
        <p:blipFill>
          <a:blip r:embed="rId3"/>
          <a:srcRect/>
          <a:stretch>
            <a:fillRect/>
          </a:stretch>
        </p:blipFill>
        <p:spPr bwMode="auto">
          <a:xfrm>
            <a:off x="0" y="152400"/>
            <a:ext cx="9144000" cy="2079625"/>
          </a:xfrm>
          <a:prstGeom prst="rect">
            <a:avLst/>
          </a:prstGeom>
          <a:noFill/>
          <a:ln w="9525">
            <a:noFill/>
            <a:miter lim="800000"/>
            <a:headEnd/>
            <a:tailEnd/>
          </a:ln>
        </p:spPr>
      </p:pic>
      <p:pic>
        <p:nvPicPr>
          <p:cNvPr id="40963" name="Picture 4" descr="DxDytransmission_run391.gif"/>
          <p:cNvPicPr>
            <a:picLocks noChangeAspect="1"/>
          </p:cNvPicPr>
          <p:nvPr/>
        </p:nvPicPr>
        <p:blipFill>
          <a:blip r:embed="rId4"/>
          <a:srcRect/>
          <a:stretch>
            <a:fillRect/>
          </a:stretch>
        </p:blipFill>
        <p:spPr bwMode="auto">
          <a:xfrm>
            <a:off x="0" y="2484438"/>
            <a:ext cx="9144000" cy="4373562"/>
          </a:xfrm>
          <a:prstGeom prst="rect">
            <a:avLst/>
          </a:prstGeom>
          <a:noFill/>
          <a:ln w="9525">
            <a:noFill/>
            <a:miter lim="800000"/>
            <a:headEnd/>
            <a:tailEnd/>
          </a:ln>
        </p:spPr>
      </p:pic>
      <p:sp>
        <p:nvSpPr>
          <p:cNvPr id="4" name="Text Placeholder 2"/>
          <p:cNvSpPr txBox="1">
            <a:spLocks/>
          </p:cNvSpPr>
          <p:nvPr/>
        </p:nvSpPr>
        <p:spPr bwMode="auto">
          <a:xfrm>
            <a:off x="3657600" y="2895600"/>
            <a:ext cx="4419600" cy="3048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Huge increase in error due to 60 Hz noise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715000"/>
            <a:ext cx="8610600" cy="1200150"/>
          </a:xfrm>
          <a:prstGeom prst="rect">
            <a:avLst/>
          </a:prstGeom>
          <a:noFill/>
        </p:spPr>
        <p:txBody>
          <a:bodyPr>
            <a:spAutoFit/>
          </a:bodyPr>
          <a:lstStyle/>
          <a:p>
            <a:pPr>
              <a:defRPr/>
            </a:pPr>
            <a:r>
              <a:rPr lang="en-US" dirty="0"/>
              <a:t>Notes:</a:t>
            </a:r>
          </a:p>
          <a:p>
            <a:pPr marL="342900" indent="-342900">
              <a:buFont typeface="+mj-lt"/>
              <a:buAutoNum type="arabicPeriod"/>
              <a:defRPr/>
            </a:pPr>
            <a:r>
              <a:rPr lang="en-US" dirty="0"/>
              <a:t>For each BPM, the wires are: +X+, +X-, +Y+, +Y-.</a:t>
            </a:r>
          </a:p>
          <a:p>
            <a:pPr marL="342900" indent="-342900">
              <a:buFont typeface="+mj-lt"/>
              <a:buAutoNum type="arabicPeriod"/>
              <a:defRPr/>
            </a:pPr>
            <a:r>
              <a:rPr lang="en-US" dirty="0"/>
              <a:t>BPM 0R06 is not connected yet.</a:t>
            </a:r>
          </a:p>
          <a:p>
            <a:pPr marL="342900" indent="-342900">
              <a:buFont typeface="+mj-lt"/>
              <a:buAutoNum type="arabicPeriod"/>
              <a:defRPr/>
            </a:pPr>
            <a:r>
              <a:rPr lang="en-US" dirty="0"/>
              <a:t>There are only two injector BPMs we are not reading: 0R03 and 0R04.</a:t>
            </a:r>
          </a:p>
        </p:txBody>
      </p:sp>
      <p:graphicFrame>
        <p:nvGraphicFramePr>
          <p:cNvPr id="4" name="Content Placeholder 3"/>
          <p:cNvGraphicFramePr>
            <a:graphicFrameLocks noGrp="1"/>
          </p:cNvGraphicFramePr>
          <p:nvPr>
            <p:ph idx="1"/>
          </p:nvPr>
        </p:nvGraphicFramePr>
        <p:xfrm>
          <a:off x="152400" y="228600"/>
          <a:ext cx="8763003" cy="5303520"/>
        </p:xfrm>
        <a:graphic>
          <a:graphicData uri="http://schemas.openxmlformats.org/drawingml/2006/table">
            <a:tbl>
              <a:tblPr firstRow="1" bandRow="1">
                <a:tableStyleId>{5C22544A-7EE6-4342-B048-85BDC9FD1C3A}</a:tableStyleId>
              </a:tblPr>
              <a:tblGrid>
                <a:gridCol w="973667"/>
                <a:gridCol w="973667"/>
                <a:gridCol w="973667"/>
                <a:gridCol w="973667"/>
                <a:gridCol w="973667"/>
                <a:gridCol w="973667"/>
                <a:gridCol w="973667"/>
                <a:gridCol w="973667"/>
                <a:gridCol w="973667"/>
              </a:tblGrid>
              <a:tr h="310055">
                <a:tc>
                  <a:txBody>
                    <a:bodyPr/>
                    <a:lstStyle/>
                    <a:p>
                      <a:pPr algn="l"/>
                      <a:endParaRPr lang="en-US" b="1" i="0" baseline="0" dirty="0"/>
                    </a:p>
                  </a:txBody>
                  <a:tcPr/>
                </a:tc>
                <a:tc>
                  <a:txBody>
                    <a:bodyPr/>
                    <a:lstStyle/>
                    <a:p>
                      <a:pPr algn="ctr"/>
                      <a:r>
                        <a:rPr lang="en-US" dirty="0" smtClean="0"/>
                        <a:t>Chan</a:t>
                      </a:r>
                      <a:r>
                        <a:rPr lang="en-US" baseline="0" dirty="0" smtClean="0"/>
                        <a:t> 1</a:t>
                      </a:r>
                      <a:endParaRPr lang="en-US" dirty="0"/>
                    </a:p>
                  </a:txBody>
                  <a:tcPr/>
                </a:tc>
                <a:tc>
                  <a:txBody>
                    <a:bodyPr/>
                    <a:lstStyle/>
                    <a:p>
                      <a:pPr algn="ctr"/>
                      <a:r>
                        <a:rPr lang="en-US" dirty="0" smtClean="0"/>
                        <a:t>Chan 2</a:t>
                      </a:r>
                      <a:endParaRPr lang="en-US" dirty="0"/>
                    </a:p>
                  </a:txBody>
                  <a:tcPr/>
                </a:tc>
                <a:tc>
                  <a:txBody>
                    <a:bodyPr/>
                    <a:lstStyle/>
                    <a:p>
                      <a:pPr algn="ctr"/>
                      <a:r>
                        <a:rPr lang="en-US" dirty="0" smtClean="0"/>
                        <a:t>Chan 3</a:t>
                      </a:r>
                      <a:endParaRPr lang="en-US" dirty="0"/>
                    </a:p>
                  </a:txBody>
                  <a:tcPr/>
                </a:tc>
                <a:tc>
                  <a:txBody>
                    <a:bodyPr/>
                    <a:lstStyle/>
                    <a:p>
                      <a:pPr algn="ctr"/>
                      <a:r>
                        <a:rPr lang="en-US" dirty="0" smtClean="0"/>
                        <a:t>Chan 4</a:t>
                      </a:r>
                      <a:endParaRPr lang="en-US" dirty="0"/>
                    </a:p>
                  </a:txBody>
                  <a:tcPr/>
                </a:tc>
                <a:tc>
                  <a:txBody>
                    <a:bodyPr/>
                    <a:lstStyle/>
                    <a:p>
                      <a:pPr algn="ctr"/>
                      <a:r>
                        <a:rPr lang="en-US" dirty="0" smtClean="0"/>
                        <a:t>Chan 5</a:t>
                      </a:r>
                      <a:endParaRPr lang="en-US" dirty="0"/>
                    </a:p>
                  </a:txBody>
                  <a:tcPr/>
                </a:tc>
                <a:tc>
                  <a:txBody>
                    <a:bodyPr/>
                    <a:lstStyle/>
                    <a:p>
                      <a:pPr algn="ctr"/>
                      <a:r>
                        <a:rPr lang="en-US" dirty="0" smtClean="0"/>
                        <a:t>Chan 6</a:t>
                      </a:r>
                      <a:endParaRPr lang="en-US" dirty="0"/>
                    </a:p>
                  </a:txBody>
                  <a:tcPr/>
                </a:tc>
                <a:tc>
                  <a:txBody>
                    <a:bodyPr/>
                    <a:lstStyle/>
                    <a:p>
                      <a:pPr algn="ctr"/>
                      <a:r>
                        <a:rPr lang="en-US" dirty="0" smtClean="0"/>
                        <a:t>Chan 7</a:t>
                      </a:r>
                      <a:endParaRPr lang="en-US" dirty="0"/>
                    </a:p>
                  </a:txBody>
                  <a:tcPr/>
                </a:tc>
                <a:tc>
                  <a:txBody>
                    <a:bodyPr/>
                    <a:lstStyle/>
                    <a:p>
                      <a:pPr algn="ctr"/>
                      <a:r>
                        <a:rPr lang="en-US" dirty="0" smtClean="0"/>
                        <a:t>Chan 8</a:t>
                      </a:r>
                      <a:endParaRPr lang="en-US" dirty="0"/>
                    </a:p>
                  </a:txBody>
                  <a:tcPr/>
                </a:tc>
              </a:tr>
              <a:tr h="542597">
                <a:tc>
                  <a:txBody>
                    <a:bodyPr/>
                    <a:lstStyle/>
                    <a:p>
                      <a:pPr algn="l"/>
                      <a:r>
                        <a:rPr lang="en-US" b="1" i="0" baseline="0" dirty="0" smtClean="0"/>
                        <a:t>ADC1</a:t>
                      </a:r>
                      <a:endParaRPr lang="en-US" b="1" i="0" baseline="0" dirty="0"/>
                    </a:p>
                  </a:txBody>
                  <a:tcPr/>
                </a:tc>
                <a:tc>
                  <a:txBody>
                    <a:bodyPr/>
                    <a:lstStyle/>
                    <a:p>
                      <a:pPr algn="ctr"/>
                      <a:r>
                        <a:rPr lang="en-US" dirty="0" smtClean="0"/>
                        <a:t>QPD pm</a:t>
                      </a:r>
                      <a:endParaRPr lang="en-US" dirty="0"/>
                    </a:p>
                  </a:txBody>
                  <a:tcPr/>
                </a:tc>
                <a:tc>
                  <a:txBody>
                    <a:bodyPr/>
                    <a:lstStyle/>
                    <a:p>
                      <a:pPr algn="ctr"/>
                      <a:r>
                        <a:rPr lang="en-US" dirty="0" smtClean="0"/>
                        <a:t>QPD pp</a:t>
                      </a:r>
                      <a:endParaRPr lang="en-US" dirty="0"/>
                    </a:p>
                  </a:txBody>
                  <a:tcPr/>
                </a:tc>
                <a:tc>
                  <a:txBody>
                    <a:bodyPr/>
                    <a:lstStyle/>
                    <a:p>
                      <a:pPr algn="ctr"/>
                      <a:r>
                        <a:rPr lang="en-US" dirty="0" smtClean="0"/>
                        <a:t>QPD mm</a:t>
                      </a:r>
                      <a:endParaRPr lang="en-US" dirty="0"/>
                    </a:p>
                  </a:txBody>
                  <a:tcPr/>
                </a:tc>
                <a:tc>
                  <a:txBody>
                    <a:bodyPr/>
                    <a:lstStyle/>
                    <a:p>
                      <a:pPr algn="ctr"/>
                      <a:r>
                        <a:rPr lang="en-US" dirty="0" smtClean="0"/>
                        <a:t>QPD mp</a:t>
                      </a:r>
                      <a:endParaRPr lang="en-US"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Battery1</a:t>
                      </a:r>
                      <a:endParaRPr lang="en-US" dirty="0"/>
                    </a:p>
                  </a:txBody>
                  <a:tcPr/>
                </a:tc>
                <a:tc>
                  <a:txBody>
                    <a:bodyPr/>
                    <a:lstStyle/>
                    <a:p>
                      <a:pPr algn="ctr"/>
                      <a:r>
                        <a:rPr lang="en-US" dirty="0" smtClean="0"/>
                        <a:t>Battery 2</a:t>
                      </a:r>
                      <a:endParaRPr lang="en-US" dirty="0"/>
                    </a:p>
                  </a:txBody>
                  <a:tcPr/>
                </a:tc>
              </a:tr>
              <a:tr h="310055">
                <a:tc>
                  <a:txBody>
                    <a:bodyPr/>
                    <a:lstStyle/>
                    <a:p>
                      <a:pPr algn="l"/>
                      <a:r>
                        <a:rPr lang="en-US" b="1" i="0" baseline="0" dirty="0" smtClean="0"/>
                        <a:t>ADC2</a:t>
                      </a:r>
                      <a:endParaRPr lang="en-US" b="1" i="0" baseline="0" dirty="0"/>
                    </a:p>
                  </a:txBody>
                  <a:tcPr/>
                </a:tc>
                <a:tc gridSpan="4">
                  <a:txBody>
                    <a:bodyPr/>
                    <a:lstStyle/>
                    <a:p>
                      <a:pPr algn="ctr"/>
                      <a:r>
                        <a:rPr lang="en-US" dirty="0" smtClean="0"/>
                        <a:t>1I02</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smtClean="0"/>
                        <a:t>1I04</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10055">
                <a:tc>
                  <a:txBody>
                    <a:bodyPr/>
                    <a:lstStyle/>
                    <a:p>
                      <a:pPr algn="l"/>
                      <a:r>
                        <a:rPr lang="en-US" b="1" i="0" baseline="0" dirty="0" smtClean="0"/>
                        <a:t>ADC3</a:t>
                      </a:r>
                      <a:endParaRPr lang="en-US" b="1" i="0" baseline="0" dirty="0"/>
                    </a:p>
                  </a:txBody>
                  <a:tcPr/>
                </a:tc>
                <a:tc gridSpan="4">
                  <a:txBody>
                    <a:bodyPr/>
                    <a:lstStyle/>
                    <a:p>
                      <a:pPr algn="ctr"/>
                      <a:r>
                        <a:rPr lang="en-US" dirty="0" smtClean="0"/>
                        <a:t>1I06</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c gridSpan="4">
                  <a:txBody>
                    <a:bodyPr/>
                    <a:lstStyle/>
                    <a:p>
                      <a:pPr algn="ctr"/>
                      <a:r>
                        <a:rPr lang="en-US" dirty="0" smtClean="0"/>
                        <a:t>0I02</a:t>
                      </a: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r>
              <a:tr h="310055">
                <a:tc>
                  <a:txBody>
                    <a:bodyPr/>
                    <a:lstStyle/>
                    <a:p>
                      <a:pPr algn="l"/>
                      <a:r>
                        <a:rPr lang="en-US" b="1" i="0" baseline="0" dirty="0" smtClean="0"/>
                        <a:t>ADC4</a:t>
                      </a:r>
                      <a:endParaRPr lang="en-US" b="1" i="0" baseline="0" dirty="0"/>
                    </a:p>
                  </a:txBody>
                  <a:tcPr/>
                </a:tc>
                <a:tc gridSpan="4">
                  <a:txBody>
                    <a:bodyPr/>
                    <a:lstStyle/>
                    <a:p>
                      <a:pPr algn="ctr"/>
                      <a:r>
                        <a:rPr lang="en-US" dirty="0" smtClean="0"/>
                        <a:t>0I02A</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c gridSpan="4">
                  <a:txBody>
                    <a:bodyPr/>
                    <a:lstStyle/>
                    <a:p>
                      <a:pPr algn="ctr"/>
                      <a:r>
                        <a:rPr lang="en-US" dirty="0" smtClean="0"/>
                        <a:t>0I05</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r>
              <a:tr h="310055">
                <a:tc>
                  <a:txBody>
                    <a:bodyPr/>
                    <a:lstStyle/>
                    <a:p>
                      <a:pPr algn="l"/>
                      <a:r>
                        <a:rPr lang="en-US" b="1" i="0" baseline="0" dirty="0" smtClean="0"/>
                        <a:t>ADC5</a:t>
                      </a:r>
                      <a:endParaRPr lang="en-US" b="1" i="0" baseline="0" dirty="0"/>
                    </a:p>
                  </a:txBody>
                  <a:tcPr/>
                </a:tc>
                <a:tc gridSpan="4">
                  <a:txBody>
                    <a:bodyPr/>
                    <a:lstStyle/>
                    <a:p>
                      <a:pPr algn="ctr"/>
                      <a:r>
                        <a:rPr lang="en-US" dirty="0" smtClean="0"/>
                        <a:t>0I07</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c gridSpan="4">
                  <a:txBody>
                    <a:bodyPr/>
                    <a:lstStyle/>
                    <a:p>
                      <a:pPr algn="ctr"/>
                      <a:r>
                        <a:rPr lang="en-US" dirty="0" smtClean="0"/>
                        <a:t>0L01</a:t>
                      </a:r>
                      <a:endParaRPr lang="en-US" dirty="0"/>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r>
              <a:tr h="310055">
                <a:tc>
                  <a:txBody>
                    <a:bodyPr/>
                    <a:lstStyle/>
                    <a:p>
                      <a:pPr algn="l"/>
                      <a:r>
                        <a:rPr lang="en-US" b="1" i="0" baseline="0" dirty="0" smtClean="0"/>
                        <a:t>ADC6</a:t>
                      </a:r>
                      <a:endParaRPr lang="en-US" b="1" i="0" baseline="0" dirty="0"/>
                    </a:p>
                  </a:txBody>
                  <a:tcPr/>
                </a:tc>
                <a:tc gridSpan="4">
                  <a:txBody>
                    <a:bodyPr/>
                    <a:lstStyle/>
                    <a:p>
                      <a:pPr algn="ctr"/>
                      <a:r>
                        <a:rPr lang="en-US" dirty="0" smtClean="0"/>
                        <a:t>0L02</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c gridSpan="4">
                  <a:txBody>
                    <a:bodyPr/>
                    <a:lstStyle/>
                    <a:p>
                      <a:pPr algn="ctr"/>
                      <a:r>
                        <a:rPr lang="en-US" dirty="0" smtClean="0"/>
                        <a:t>0L03</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r>
              <a:tr h="310055">
                <a:tc>
                  <a:txBody>
                    <a:bodyPr/>
                    <a:lstStyle/>
                    <a:p>
                      <a:pPr algn="l"/>
                      <a:r>
                        <a:rPr lang="en-US" b="1" i="0" baseline="0" dirty="0" smtClean="0"/>
                        <a:t>ADC7</a:t>
                      </a:r>
                      <a:endParaRPr lang="en-US" b="1" i="0" baseline="0" dirty="0"/>
                    </a:p>
                  </a:txBody>
                  <a:tcPr/>
                </a:tc>
                <a:tc gridSpan="4">
                  <a:txBody>
                    <a:bodyPr/>
                    <a:lstStyle/>
                    <a:p>
                      <a:pPr algn="ctr"/>
                      <a:r>
                        <a:rPr lang="en-US" dirty="0" smtClean="0"/>
                        <a:t>0L04</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c gridSpan="4">
                  <a:txBody>
                    <a:bodyPr/>
                    <a:lstStyle/>
                    <a:p>
                      <a:pPr algn="ctr"/>
                      <a:r>
                        <a:rPr lang="en-US" dirty="0" smtClean="0"/>
                        <a:t>0L05</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r>
              <a:tr h="310055">
                <a:tc>
                  <a:txBody>
                    <a:bodyPr/>
                    <a:lstStyle/>
                    <a:p>
                      <a:pPr algn="l"/>
                      <a:r>
                        <a:rPr lang="en-US" b="1" i="0" baseline="0" dirty="0" smtClean="0"/>
                        <a:t>ADC8</a:t>
                      </a:r>
                      <a:endParaRPr lang="en-US" b="1" i="0" baseline="0" dirty="0"/>
                    </a:p>
                  </a:txBody>
                  <a:tcPr/>
                </a:tc>
                <a:tc gridSpan="4">
                  <a:txBody>
                    <a:bodyPr/>
                    <a:lstStyle/>
                    <a:p>
                      <a:pPr algn="ctr"/>
                      <a:r>
                        <a:rPr lang="en-US" dirty="0" smtClean="0"/>
                        <a:t>0L06</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c gridSpan="4">
                  <a:txBody>
                    <a:bodyPr/>
                    <a:lstStyle/>
                    <a:p>
                      <a:pPr algn="ctr"/>
                      <a:r>
                        <a:rPr lang="en-US" dirty="0" smtClean="0"/>
                        <a:t>0L07</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r>
              <a:tr h="310055">
                <a:tc>
                  <a:txBody>
                    <a:bodyPr/>
                    <a:lstStyle/>
                    <a:p>
                      <a:pPr algn="l"/>
                      <a:r>
                        <a:rPr lang="en-US" b="1" i="0" baseline="0" dirty="0" smtClean="0"/>
                        <a:t>ADC9</a:t>
                      </a:r>
                      <a:endParaRPr lang="en-US" b="1" i="0" baseline="0" dirty="0"/>
                    </a:p>
                  </a:txBody>
                  <a:tcPr/>
                </a:tc>
                <a:tc gridSpan="4">
                  <a:txBody>
                    <a:bodyPr/>
                    <a:lstStyle/>
                    <a:p>
                      <a:pPr algn="ctr"/>
                      <a:r>
                        <a:rPr lang="en-US" dirty="0" smtClean="0"/>
                        <a:t>0L08</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c gridSpan="4">
                  <a:txBody>
                    <a:bodyPr/>
                    <a:lstStyle/>
                    <a:p>
                      <a:pPr algn="ctr"/>
                      <a:r>
                        <a:rPr lang="en-US" dirty="0" smtClean="0"/>
                        <a:t>0L09</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r>
              <a:tr h="310055">
                <a:tc>
                  <a:txBody>
                    <a:bodyPr/>
                    <a:lstStyle/>
                    <a:p>
                      <a:pPr algn="l"/>
                      <a:r>
                        <a:rPr lang="en-US" b="1" i="0" baseline="0" dirty="0" smtClean="0"/>
                        <a:t>ADC10</a:t>
                      </a:r>
                      <a:endParaRPr lang="en-US" b="1" i="0" baseline="0" dirty="0"/>
                    </a:p>
                  </a:txBody>
                  <a:tcPr/>
                </a:tc>
                <a:tc gridSpan="4">
                  <a:txBody>
                    <a:bodyPr/>
                    <a:lstStyle/>
                    <a:p>
                      <a:pPr algn="ctr"/>
                      <a:r>
                        <a:rPr lang="en-US" dirty="0" smtClean="0"/>
                        <a:t>0L10</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c gridSpan="4">
                  <a:txBody>
                    <a:bodyPr/>
                    <a:lstStyle/>
                    <a:p>
                      <a:pPr algn="ctr"/>
                      <a:r>
                        <a:rPr lang="en-US" dirty="0" smtClean="0"/>
                        <a:t>0R01</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r>
              <a:tr h="310055">
                <a:tc>
                  <a:txBody>
                    <a:bodyPr/>
                    <a:lstStyle/>
                    <a:p>
                      <a:pPr algn="l"/>
                      <a:r>
                        <a:rPr lang="en-US" b="1" i="0" baseline="0" dirty="0" smtClean="0"/>
                        <a:t>ADC11</a:t>
                      </a:r>
                      <a:endParaRPr lang="en-US" b="1" i="0" baseline="0" dirty="0"/>
                    </a:p>
                  </a:txBody>
                  <a:tcPr/>
                </a:tc>
                <a:tc gridSpan="4">
                  <a:txBody>
                    <a:bodyPr/>
                    <a:lstStyle/>
                    <a:p>
                      <a:pPr algn="ctr"/>
                      <a:r>
                        <a:rPr lang="en-US" dirty="0" smtClean="0"/>
                        <a:t>0R02</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c gridSpan="4">
                  <a:txBody>
                    <a:bodyPr/>
                    <a:lstStyle/>
                    <a:p>
                      <a:pPr algn="ctr"/>
                      <a:r>
                        <a:rPr lang="en-US" dirty="0" smtClean="0"/>
                        <a:t>0R05</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r>
              <a:tr h="542597">
                <a:tc>
                  <a:txBody>
                    <a:bodyPr/>
                    <a:lstStyle/>
                    <a:p>
                      <a:pPr algn="l"/>
                      <a:r>
                        <a:rPr lang="en-US" b="1" i="0" baseline="0" dirty="0" smtClean="0"/>
                        <a:t>ADC12</a:t>
                      </a:r>
                      <a:endParaRPr lang="en-US" b="1" i="0" baseline="0" dirty="0"/>
                    </a:p>
                  </a:txBody>
                  <a:tcPr/>
                </a:tc>
                <a:tc gridSpan="4">
                  <a:txBody>
                    <a:bodyPr/>
                    <a:lstStyle/>
                    <a:p>
                      <a:pPr algn="ctr"/>
                      <a:r>
                        <a:rPr lang="en-US" dirty="0" smtClean="0"/>
                        <a:t>0R06</a:t>
                      </a: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dirty="0" smtClean="0"/>
                        <a:t>BCM</a:t>
                      </a:r>
                    </a:p>
                    <a:p>
                      <a:pPr algn="ctr"/>
                      <a:r>
                        <a:rPr lang="en-US" dirty="0" smtClean="0"/>
                        <a:t>0L02</a:t>
                      </a:r>
                      <a:endParaRPr lang="en-US" dirty="0"/>
                    </a:p>
                  </a:txBody>
                  <a:tcPr/>
                </a:tc>
                <a:tc>
                  <a:txBody>
                    <a:bodyPr/>
                    <a:lstStyle/>
                    <a:p>
                      <a:pPr algn="ctr"/>
                      <a:r>
                        <a:rPr lang="en-US" dirty="0" smtClean="0"/>
                        <a:t>Battery 3</a:t>
                      </a:r>
                      <a:endParaRPr lang="en-US" dirty="0"/>
                    </a:p>
                  </a:txBody>
                  <a:tcPr/>
                </a:tc>
                <a:tc>
                  <a:txBody>
                    <a:bodyPr/>
                    <a:lstStyle/>
                    <a:p>
                      <a:pPr algn="ctr"/>
                      <a:r>
                        <a:rPr lang="en-US" dirty="0" smtClean="0"/>
                        <a:t>Battery</a:t>
                      </a:r>
                      <a:r>
                        <a:rPr lang="en-US" baseline="0" dirty="0" smtClean="0"/>
                        <a:t> 4</a:t>
                      </a:r>
                      <a:endParaRPr lang="en-US" dirty="0"/>
                    </a:p>
                  </a:txBody>
                  <a:tcPr/>
                </a:tc>
                <a:tc>
                  <a:txBody>
                    <a:bodyPr/>
                    <a:lstStyle/>
                    <a:p>
                      <a:pPr algn="ctr"/>
                      <a:r>
                        <a:rPr lang="en-US" dirty="0" smtClean="0"/>
                        <a:t>Phase Monitor</a:t>
                      </a:r>
                      <a:endParaRPr lang="en-US"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oddity_prev_1I02_391.gif"/>
          <p:cNvPicPr>
            <a:picLocks noChangeAspect="1"/>
          </p:cNvPicPr>
          <p:nvPr/>
        </p:nvPicPr>
        <p:blipFill>
          <a:blip r:embed="rId3"/>
          <a:srcRect/>
          <a:stretch>
            <a:fillRect/>
          </a:stretch>
        </p:blipFill>
        <p:spPr bwMode="auto">
          <a:xfrm>
            <a:off x="183515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oddity_prev_1I02_391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43011" name="Picture 2" descr="oddity_prev_1I02_391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blocks_1I02_391.gif"/>
          <p:cNvPicPr>
            <a:picLocks noChangeAspect="1"/>
          </p:cNvPicPr>
          <p:nvPr/>
        </p:nvPicPr>
        <p:blipFill>
          <a:blip r:embed="rId3"/>
          <a:srcRect/>
          <a:stretch>
            <a:fillRect/>
          </a:stretch>
        </p:blipFill>
        <p:spPr bwMode="auto">
          <a:xfrm>
            <a:off x="2116138" y="0"/>
            <a:ext cx="4911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DxDytransmission_run394.gif"/>
          <p:cNvPicPr>
            <a:picLocks noChangeAspect="1"/>
          </p:cNvPicPr>
          <p:nvPr/>
        </p:nvPicPr>
        <p:blipFill>
          <a:blip r:embed="rId3"/>
          <a:srcRect/>
          <a:stretch>
            <a:fillRect/>
          </a:stretch>
        </p:blipFill>
        <p:spPr bwMode="auto">
          <a:xfrm>
            <a:off x="0" y="0"/>
            <a:ext cx="3200400" cy="6691313"/>
          </a:xfrm>
          <a:prstGeom prst="rect">
            <a:avLst/>
          </a:prstGeom>
          <a:noFill/>
          <a:ln w="9525">
            <a:noFill/>
            <a:miter lim="800000"/>
            <a:headEnd/>
            <a:tailEnd/>
          </a:ln>
        </p:spPr>
      </p:pic>
      <p:pic>
        <p:nvPicPr>
          <p:cNvPr id="45059" name="Picture 2" descr="oddity_prev_1I02_394.gif"/>
          <p:cNvPicPr>
            <a:picLocks noChangeAspect="1"/>
          </p:cNvPicPr>
          <p:nvPr/>
        </p:nvPicPr>
        <p:blipFill>
          <a:blip r:embed="rId4"/>
          <a:srcRect/>
          <a:stretch>
            <a:fillRect/>
          </a:stretch>
        </p:blipFill>
        <p:spPr bwMode="auto">
          <a:xfrm>
            <a:off x="367030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oddity_prev_1I02_394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46083" name="Picture 2" descr="oddity_prev_1I02_394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blocks_1I02_394.gif"/>
          <p:cNvPicPr>
            <a:picLocks noChangeAspect="1"/>
          </p:cNvPicPr>
          <p:nvPr/>
        </p:nvPicPr>
        <p:blipFill>
          <a:blip r:embed="rId3"/>
          <a:srcRect/>
          <a:stretch>
            <a:fillRect/>
          </a:stretch>
        </p:blipFill>
        <p:spPr bwMode="auto">
          <a:xfrm>
            <a:off x="2116138" y="0"/>
            <a:ext cx="4911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DxDytransmission_run392.gif"/>
          <p:cNvPicPr>
            <a:picLocks noChangeAspect="1"/>
          </p:cNvPicPr>
          <p:nvPr/>
        </p:nvPicPr>
        <p:blipFill>
          <a:blip r:embed="rId3"/>
          <a:srcRect/>
          <a:stretch>
            <a:fillRect/>
          </a:stretch>
        </p:blipFill>
        <p:spPr bwMode="auto">
          <a:xfrm>
            <a:off x="0" y="0"/>
            <a:ext cx="3200400" cy="6691313"/>
          </a:xfrm>
          <a:prstGeom prst="rect">
            <a:avLst/>
          </a:prstGeom>
          <a:noFill/>
          <a:ln w="9525">
            <a:noFill/>
            <a:miter lim="800000"/>
            <a:headEnd/>
            <a:tailEnd/>
          </a:ln>
        </p:spPr>
      </p:pic>
      <p:pic>
        <p:nvPicPr>
          <p:cNvPr id="48131" name="Picture 2" descr="oddity_prev_1I02_392.gif"/>
          <p:cNvPicPr>
            <a:picLocks noChangeAspect="1"/>
          </p:cNvPicPr>
          <p:nvPr/>
        </p:nvPicPr>
        <p:blipFill>
          <a:blip r:embed="rId4"/>
          <a:srcRect/>
          <a:stretch>
            <a:fillRect/>
          </a:stretch>
        </p:blipFill>
        <p:spPr bwMode="auto">
          <a:xfrm>
            <a:off x="367030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oddity_prev_1I02_392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49155" name="Picture 2" descr="oddity_prev_1I02_392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blocks_1I02_392.gif"/>
          <p:cNvPicPr>
            <a:picLocks noChangeAspect="1"/>
          </p:cNvPicPr>
          <p:nvPr/>
        </p:nvPicPr>
        <p:blipFill>
          <a:blip r:embed="rId3"/>
          <a:srcRect/>
          <a:stretch>
            <a:fillRect/>
          </a:stretch>
        </p:blipFill>
        <p:spPr bwMode="auto">
          <a:xfrm>
            <a:off x="2116138" y="0"/>
            <a:ext cx="4911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DxDytransmission_run395.gif"/>
          <p:cNvPicPr>
            <a:picLocks noChangeAspect="1"/>
          </p:cNvPicPr>
          <p:nvPr/>
        </p:nvPicPr>
        <p:blipFill>
          <a:blip r:embed="rId3"/>
          <a:srcRect/>
          <a:stretch>
            <a:fillRect/>
          </a:stretch>
        </p:blipFill>
        <p:spPr bwMode="auto">
          <a:xfrm>
            <a:off x="0" y="0"/>
            <a:ext cx="3200400" cy="6691313"/>
          </a:xfrm>
          <a:prstGeom prst="rect">
            <a:avLst/>
          </a:prstGeom>
          <a:noFill/>
          <a:ln w="9525">
            <a:noFill/>
            <a:miter lim="800000"/>
            <a:headEnd/>
            <a:tailEnd/>
          </a:ln>
        </p:spPr>
      </p:pic>
      <p:pic>
        <p:nvPicPr>
          <p:cNvPr id="51203" name="Picture 2" descr="oddity_prev_1I02_395.gif"/>
          <p:cNvPicPr>
            <a:picLocks noChangeAspect="1"/>
          </p:cNvPicPr>
          <p:nvPr/>
        </p:nvPicPr>
        <p:blipFill>
          <a:blip r:embed="rId4"/>
          <a:srcRect/>
          <a:stretch>
            <a:fillRect/>
          </a:stretch>
        </p:blipFill>
        <p:spPr bwMode="auto">
          <a:xfrm>
            <a:off x="367030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1066800"/>
            <a:ext cx="8610600" cy="2032000"/>
          </a:xfrm>
          <a:prstGeom prst="rect">
            <a:avLst/>
          </a:prstGeom>
          <a:noFill/>
        </p:spPr>
        <p:txBody>
          <a:bodyPr>
            <a:spAutoFit/>
          </a:bodyPr>
          <a:lstStyle/>
          <a:p>
            <a:pPr>
              <a:defRPr/>
            </a:pPr>
            <a:r>
              <a:rPr lang="en-US" b="1" u="sng" dirty="0"/>
              <a:t>Outputs (Fiber-optic Signals):</a:t>
            </a:r>
          </a:p>
          <a:p>
            <a:pPr>
              <a:defRPr/>
            </a:pPr>
            <a:endParaRPr lang="en-US" b="1" u="sng" dirty="0"/>
          </a:p>
          <a:p>
            <a:pPr marL="342900" indent="-342900">
              <a:buFont typeface="+mj-lt"/>
              <a:buAutoNum type="arabicPeriod"/>
              <a:defRPr/>
            </a:pPr>
            <a:r>
              <a:rPr lang="en-US" dirty="0"/>
              <a:t>Real time helicity → Helicity Magnets, Pockels Cell and IA’s</a:t>
            </a:r>
          </a:p>
          <a:p>
            <a:pPr marL="342900" indent="-342900">
              <a:buFont typeface="+mj-lt"/>
              <a:buAutoNum type="arabicPeriod"/>
              <a:defRPr/>
            </a:pPr>
            <a:r>
              <a:rPr lang="en-US" dirty="0"/>
              <a:t>QRT → Halls and Mott Polarimeters</a:t>
            </a:r>
          </a:p>
          <a:p>
            <a:pPr marL="342900" indent="-342900">
              <a:buFont typeface="+mj-lt"/>
              <a:buAutoNum type="arabicPeriod"/>
              <a:defRPr/>
            </a:pPr>
            <a:r>
              <a:rPr lang="en-US" dirty="0"/>
              <a:t>MPS (T_Settle) → Halls and Mott Polarimeters</a:t>
            </a:r>
          </a:p>
          <a:p>
            <a:pPr marL="342900" indent="-342900">
              <a:buFont typeface="+mj-lt"/>
              <a:buAutoNum type="arabicPeriod"/>
              <a:defRPr/>
            </a:pPr>
            <a:r>
              <a:rPr lang="en-US" dirty="0"/>
              <a:t>Reporting Helicity → Halls, Mott Polarimeters, iocse9 and iocse14</a:t>
            </a:r>
          </a:p>
          <a:p>
            <a:pPr marL="342900" indent="-342900">
              <a:buFont typeface="+mj-lt"/>
              <a:buAutoNum type="arabicPeriod"/>
              <a:defRPr/>
            </a:pPr>
            <a:r>
              <a:rPr lang="en-US" dirty="0"/>
              <a:t>Pair Sync → Halls and Mott Polarimeters</a:t>
            </a:r>
          </a:p>
        </p:txBody>
      </p:sp>
      <p:sp>
        <p:nvSpPr>
          <p:cNvPr id="6147" name="Title 1"/>
          <p:cNvSpPr>
            <a:spLocks noGrp="1"/>
          </p:cNvSpPr>
          <p:nvPr>
            <p:ph type="title"/>
          </p:nvPr>
        </p:nvSpPr>
        <p:spPr>
          <a:xfrm>
            <a:off x="457200" y="0"/>
            <a:ext cx="8229600" cy="609600"/>
          </a:xfrm>
        </p:spPr>
        <p:txBody>
          <a:bodyPr/>
          <a:lstStyle/>
          <a:p>
            <a:r>
              <a:rPr lang="en-US" smtClean="0"/>
              <a:t>Helicity Board</a:t>
            </a:r>
          </a:p>
        </p:txBody>
      </p:sp>
      <p:pic>
        <p:nvPicPr>
          <p:cNvPr id="6148" name="Picture 10" descr="PIC_0010.JPG"/>
          <p:cNvPicPr>
            <a:picLocks noChangeAspect="1"/>
          </p:cNvPicPr>
          <p:nvPr/>
        </p:nvPicPr>
        <p:blipFill>
          <a:blip r:embed="rId3"/>
          <a:srcRect/>
          <a:stretch>
            <a:fillRect/>
          </a:stretch>
        </p:blipFill>
        <p:spPr bwMode="auto">
          <a:xfrm>
            <a:off x="5181600" y="3886200"/>
            <a:ext cx="3657600" cy="2743200"/>
          </a:xfrm>
          <a:prstGeom prst="rect">
            <a:avLst/>
          </a:prstGeom>
          <a:noFill/>
          <a:ln w="9525">
            <a:noFill/>
            <a:miter lim="800000"/>
            <a:headEnd/>
            <a:tailEnd/>
          </a:ln>
        </p:spPr>
      </p:pic>
      <p:pic>
        <p:nvPicPr>
          <p:cNvPr id="6149" name="Picture 12" descr="PIC_0011.JPEG"/>
          <p:cNvPicPr>
            <a:picLocks noChangeAspect="1"/>
          </p:cNvPicPr>
          <p:nvPr/>
        </p:nvPicPr>
        <p:blipFill>
          <a:blip r:embed="rId4"/>
          <a:srcRect/>
          <a:stretch>
            <a:fillRect/>
          </a:stretch>
        </p:blipFill>
        <p:spPr bwMode="auto">
          <a:xfrm>
            <a:off x="990600" y="3886200"/>
            <a:ext cx="2743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oddity_prev_1I02_395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52227" name="Picture 2" descr="oddity_prev_1I02_395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blocks_1I02_395.gif"/>
          <p:cNvPicPr>
            <a:picLocks noChangeAspect="1"/>
          </p:cNvPicPr>
          <p:nvPr/>
        </p:nvPicPr>
        <p:blipFill>
          <a:blip r:embed="rId3"/>
          <a:srcRect/>
          <a:stretch>
            <a:fillRect/>
          </a:stretch>
        </p:blipFill>
        <p:spPr bwMode="auto">
          <a:xfrm>
            <a:off x="2116138" y="0"/>
            <a:ext cx="4911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DxDytransmission_run396.gif"/>
          <p:cNvPicPr>
            <a:picLocks noChangeAspect="1"/>
          </p:cNvPicPr>
          <p:nvPr/>
        </p:nvPicPr>
        <p:blipFill>
          <a:blip r:embed="rId3"/>
          <a:srcRect/>
          <a:stretch>
            <a:fillRect/>
          </a:stretch>
        </p:blipFill>
        <p:spPr bwMode="auto">
          <a:xfrm>
            <a:off x="0" y="0"/>
            <a:ext cx="3200400" cy="6691313"/>
          </a:xfrm>
          <a:prstGeom prst="rect">
            <a:avLst/>
          </a:prstGeom>
          <a:noFill/>
          <a:ln w="9525">
            <a:noFill/>
            <a:miter lim="800000"/>
            <a:headEnd/>
            <a:tailEnd/>
          </a:ln>
        </p:spPr>
      </p:pic>
      <p:pic>
        <p:nvPicPr>
          <p:cNvPr id="54275" name="Picture 2" descr="oddity_prev_1I02_396.gif"/>
          <p:cNvPicPr>
            <a:picLocks noChangeAspect="1"/>
          </p:cNvPicPr>
          <p:nvPr/>
        </p:nvPicPr>
        <p:blipFill>
          <a:blip r:embed="rId4"/>
          <a:srcRect/>
          <a:stretch>
            <a:fillRect/>
          </a:stretch>
        </p:blipFill>
        <p:spPr bwMode="auto">
          <a:xfrm>
            <a:off x="367030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oddity_prev_1I02_396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55299" name="Picture 2" descr="oddity_prev_1I02_396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blocks_1I02_396.gif"/>
          <p:cNvPicPr>
            <a:picLocks noChangeAspect="1"/>
          </p:cNvPicPr>
          <p:nvPr/>
        </p:nvPicPr>
        <p:blipFill>
          <a:blip r:embed="rId3"/>
          <a:srcRect/>
          <a:stretch>
            <a:fillRect/>
          </a:stretch>
        </p:blipFill>
        <p:spPr bwMode="auto">
          <a:xfrm>
            <a:off x="2116138" y="0"/>
            <a:ext cx="4911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DxDytransmission_run397.gif"/>
          <p:cNvPicPr>
            <a:picLocks noChangeAspect="1"/>
          </p:cNvPicPr>
          <p:nvPr/>
        </p:nvPicPr>
        <p:blipFill>
          <a:blip r:embed="rId3"/>
          <a:srcRect/>
          <a:stretch>
            <a:fillRect/>
          </a:stretch>
        </p:blipFill>
        <p:spPr bwMode="auto">
          <a:xfrm>
            <a:off x="0" y="0"/>
            <a:ext cx="3200400" cy="6691313"/>
          </a:xfrm>
          <a:prstGeom prst="rect">
            <a:avLst/>
          </a:prstGeom>
          <a:noFill/>
          <a:ln w="9525">
            <a:noFill/>
            <a:miter lim="800000"/>
            <a:headEnd/>
            <a:tailEnd/>
          </a:ln>
        </p:spPr>
      </p:pic>
      <p:pic>
        <p:nvPicPr>
          <p:cNvPr id="57347" name="Picture 2" descr="oddity_prev_1I02_397.gif"/>
          <p:cNvPicPr>
            <a:picLocks noChangeAspect="1"/>
          </p:cNvPicPr>
          <p:nvPr/>
        </p:nvPicPr>
        <p:blipFill>
          <a:blip r:embed="rId4"/>
          <a:srcRect/>
          <a:stretch>
            <a:fillRect/>
          </a:stretch>
        </p:blipFill>
        <p:spPr bwMode="auto">
          <a:xfrm>
            <a:off x="367030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oddity_prev_1I02_397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58371" name="Picture 2" descr="oddity_prev_1I02_397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blocks_1I02_397.gif"/>
          <p:cNvPicPr>
            <a:picLocks noChangeAspect="1"/>
          </p:cNvPicPr>
          <p:nvPr/>
        </p:nvPicPr>
        <p:blipFill>
          <a:blip r:embed="rId3"/>
          <a:srcRect/>
          <a:stretch>
            <a:fillRect/>
          </a:stretch>
        </p:blipFill>
        <p:spPr bwMode="auto">
          <a:xfrm>
            <a:off x="2116138" y="0"/>
            <a:ext cx="4911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1477963"/>
          </a:xfrm>
          <a:prstGeom prst="rect">
            <a:avLst/>
          </a:prstGeom>
        </p:spPr>
        <p:txBody>
          <a:bodyPr/>
          <a:lstStyle/>
          <a:p>
            <a:pPr algn="ctr" eaLnBrk="0" hangingPunct="0">
              <a:defRPr/>
            </a:pPr>
            <a:r>
              <a:rPr lang="en-US" sz="4400" kern="0" dirty="0">
                <a:solidFill>
                  <a:schemeClr val="tx2"/>
                </a:solidFill>
                <a:latin typeface="+mj-lt"/>
                <a:ea typeface="+mj-ea"/>
                <a:cs typeface="+mj-cs"/>
              </a:rPr>
              <a:t>T-Settle Study </a:t>
            </a:r>
            <a:br>
              <a:rPr lang="en-US" sz="4400" kern="0" dirty="0">
                <a:solidFill>
                  <a:schemeClr val="tx2"/>
                </a:solidFill>
                <a:latin typeface="+mj-lt"/>
                <a:ea typeface="+mj-ea"/>
                <a:cs typeface="+mj-cs"/>
              </a:rPr>
            </a:br>
            <a:r>
              <a:rPr lang="en-US" sz="4400" kern="0" dirty="0">
                <a:solidFill>
                  <a:schemeClr val="tx2"/>
                </a:solidFill>
                <a:latin typeface="+mj-lt"/>
                <a:ea typeface="+mj-ea"/>
                <a:cs typeface="+mj-cs"/>
              </a:rPr>
              <a:t>(500, 100, 60, 10 µs)</a:t>
            </a:r>
          </a:p>
        </p:txBody>
      </p:sp>
      <p:sp>
        <p:nvSpPr>
          <p:cNvPr id="60419" name="TextBox 2"/>
          <p:cNvSpPr txBox="1">
            <a:spLocks noChangeArrowheads="1"/>
          </p:cNvSpPr>
          <p:nvPr/>
        </p:nvSpPr>
        <p:spPr bwMode="auto">
          <a:xfrm>
            <a:off x="457200" y="1981200"/>
            <a:ext cx="8382000" cy="1662113"/>
          </a:xfrm>
          <a:prstGeom prst="rect">
            <a:avLst/>
          </a:prstGeom>
          <a:noFill/>
          <a:ln w="9525">
            <a:noFill/>
            <a:miter lim="800000"/>
            <a:headEnd/>
            <a:tailEnd/>
          </a:ln>
        </p:spPr>
        <p:txBody>
          <a:bodyPr>
            <a:spAutoFit/>
          </a:bodyPr>
          <a:lstStyle/>
          <a:p>
            <a:pPr>
              <a:buFont typeface="Arial" charset="0"/>
              <a:buChar char="•"/>
            </a:pPr>
            <a:r>
              <a:rPr lang="en-US"/>
              <a:t>     </a:t>
            </a:r>
            <a:r>
              <a:rPr lang="en-US" sz="2400" u="sng"/>
              <a:t>1 kHz</a:t>
            </a:r>
          </a:p>
          <a:p>
            <a:pPr>
              <a:buFont typeface="Arial" charset="0"/>
              <a:buChar char="•"/>
            </a:pPr>
            <a:endParaRPr lang="en-US" sz="2400" u="sng"/>
          </a:p>
          <a:p>
            <a:pPr marL="1257300" lvl="2" indent="-342900">
              <a:buFont typeface="Arial" charset="0"/>
              <a:buAutoNum type="arabicPeriod"/>
            </a:pPr>
            <a:r>
              <a:rPr lang="en-US"/>
              <a:t>Run 477: PC OFF, IHWP OUT, 100 µs</a:t>
            </a:r>
          </a:p>
          <a:p>
            <a:pPr marL="1257300" lvl="2" indent="-342900">
              <a:buFont typeface="Arial" charset="0"/>
              <a:buAutoNum type="arabicPeriod"/>
            </a:pPr>
            <a:r>
              <a:rPr lang="en-US"/>
              <a:t>Run 470: IHWP IN, 100 µs</a:t>
            </a:r>
          </a:p>
          <a:p>
            <a:pPr marL="1257300" lvl="2" indent="-342900">
              <a:buFont typeface="Arial" charset="0"/>
              <a:buAutoNum type="arabicPeriod"/>
            </a:pPr>
            <a:r>
              <a:rPr lang="en-US"/>
              <a:t>Run 471: IHWP OUT, 100 µs</a:t>
            </a:r>
          </a:p>
        </p:txBody>
      </p:sp>
      <p:sp>
        <p:nvSpPr>
          <p:cNvPr id="60420" name="TextBox 3"/>
          <p:cNvSpPr txBox="1">
            <a:spLocks noChangeArrowheads="1"/>
          </p:cNvSpPr>
          <p:nvPr/>
        </p:nvSpPr>
        <p:spPr bwMode="auto">
          <a:xfrm>
            <a:off x="609600" y="5334000"/>
            <a:ext cx="7848600" cy="954088"/>
          </a:xfrm>
          <a:prstGeom prst="rect">
            <a:avLst/>
          </a:prstGeom>
          <a:solidFill>
            <a:schemeClr val="bg1"/>
          </a:solidFill>
          <a:ln w="9525">
            <a:solidFill>
              <a:schemeClr val="bg1"/>
            </a:solidFill>
            <a:miter lim="800000"/>
            <a:headEnd/>
            <a:tailEnd/>
          </a:ln>
        </p:spPr>
        <p:txBody>
          <a:bodyPr>
            <a:spAutoFit/>
          </a:bodyPr>
          <a:lstStyle/>
          <a:p>
            <a:pPr>
              <a:buFont typeface="Arial" charset="0"/>
              <a:buChar char="•"/>
            </a:pPr>
            <a:r>
              <a:rPr lang="en-US"/>
              <a:t>     Notes: CODA gave error messages with the other T_Settle choices. Problem fixed on November 15, 2008. </a:t>
            </a:r>
          </a:p>
          <a:p>
            <a:pPr marL="1257300" lvl="2" indent="-342900"/>
            <a:endParaRPr lang="en-US" sz="2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beam_q_477.gif"/>
          <p:cNvPicPr>
            <a:picLocks noChangeAspect="1"/>
          </p:cNvPicPr>
          <p:nvPr/>
        </p:nvPicPr>
        <p:blipFill>
          <a:blip r:embed="rId3"/>
          <a:srcRect/>
          <a:stretch>
            <a:fillRect/>
          </a:stretch>
        </p:blipFill>
        <p:spPr bwMode="auto">
          <a:xfrm>
            <a:off x="352425" y="0"/>
            <a:ext cx="84391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762000"/>
          </a:xfrm>
        </p:spPr>
        <p:txBody>
          <a:bodyPr/>
          <a:lstStyle/>
          <a:p>
            <a:r>
              <a:rPr lang="en-US" smtClean="0"/>
              <a:t>Helicity Board Software</a:t>
            </a:r>
          </a:p>
        </p:txBody>
      </p:sp>
      <p:sp>
        <p:nvSpPr>
          <p:cNvPr id="7171" name="TextBox 5"/>
          <p:cNvSpPr txBox="1">
            <a:spLocks noChangeArrowheads="1"/>
          </p:cNvSpPr>
          <p:nvPr/>
        </p:nvSpPr>
        <p:spPr bwMode="auto">
          <a:xfrm>
            <a:off x="228600" y="990600"/>
            <a:ext cx="8610600" cy="5786438"/>
          </a:xfrm>
          <a:prstGeom prst="rect">
            <a:avLst/>
          </a:prstGeom>
          <a:noFill/>
          <a:ln w="9525">
            <a:noFill/>
            <a:miter lim="800000"/>
            <a:headEnd/>
            <a:tailEnd/>
          </a:ln>
        </p:spPr>
        <p:txBody>
          <a:bodyPr>
            <a:spAutoFit/>
          </a:bodyPr>
          <a:lstStyle/>
          <a:p>
            <a:pPr marL="342900" indent="-342900">
              <a:buFont typeface="Arial" charset="0"/>
              <a:buAutoNum type="arabicPeriod"/>
            </a:pPr>
            <a:r>
              <a:rPr lang="en-US"/>
              <a:t>We only have two choices of helicity reversal rates at any given time: </a:t>
            </a:r>
          </a:p>
          <a:p>
            <a:pPr marL="800100" lvl="1" indent="-342900"/>
            <a:r>
              <a:rPr lang="en-US"/>
              <a:t>30 Hz and 250 Hz or 30 Hz and 1 kHz.</a:t>
            </a:r>
          </a:p>
          <a:p>
            <a:pPr marL="800100" lvl="1" indent="-342900"/>
            <a:endParaRPr lang="en-US"/>
          </a:p>
          <a:p>
            <a:pPr marL="342900" indent="-342900">
              <a:buFont typeface="Arial" charset="0"/>
              <a:buAutoNum type="arabicPeriod"/>
            </a:pPr>
            <a:r>
              <a:rPr lang="en-US"/>
              <a:t>To change the helicity reversal rate, a new code must be uploaded in the field to the helicity ioc</a:t>
            </a:r>
          </a:p>
          <a:p>
            <a:pPr marL="342900" indent="-342900">
              <a:buFont typeface="Arial" charset="0"/>
              <a:buAutoNum type="arabicPeriod"/>
            </a:pPr>
            <a:endParaRPr lang="en-US"/>
          </a:p>
          <a:p>
            <a:pPr marL="342900" indent="-342900">
              <a:buFont typeface="Arial" charset="0"/>
              <a:buAutoNum type="arabicPeriod"/>
            </a:pPr>
            <a:r>
              <a:rPr lang="en-US"/>
              <a:t>For both helicity reversal rates, a common choice of T-Settle (4 options):</a:t>
            </a:r>
          </a:p>
          <a:p>
            <a:pPr marL="800100" lvl="1" indent="-342900"/>
            <a:r>
              <a:rPr lang="en-US"/>
              <a:t>500, 200, 100, and 60 µs or 500, 100, 60, and 10 µs</a:t>
            </a:r>
          </a:p>
          <a:p>
            <a:pPr marL="800100" lvl="1" indent="-342900"/>
            <a:r>
              <a:rPr lang="en-US"/>
              <a:t> </a:t>
            </a:r>
          </a:p>
          <a:p>
            <a:pPr marL="342900" indent="-342900">
              <a:buFont typeface="Arial" charset="0"/>
              <a:buAutoNum type="arabicPeriod"/>
            </a:pPr>
            <a:r>
              <a:rPr lang="en-US"/>
              <a:t>Reporting Delay: No Delay, 2, 4, or 8 Cycles</a:t>
            </a:r>
          </a:p>
          <a:p>
            <a:pPr marL="342900" indent="-342900">
              <a:buFont typeface="Arial" charset="0"/>
              <a:buAutoNum type="arabicPeriod"/>
            </a:pPr>
            <a:endParaRPr lang="en-US"/>
          </a:p>
          <a:p>
            <a:pPr marL="342900" indent="-342900">
              <a:buFont typeface="Arial" charset="0"/>
              <a:buAutoNum type="arabicPeriod"/>
            </a:pPr>
            <a:r>
              <a:rPr lang="en-US"/>
              <a:t>Helicity Pattern: Pair (+- or -+) or Quartet (-++- or +--+)</a:t>
            </a:r>
          </a:p>
          <a:p>
            <a:pPr marL="342900" indent="-342900">
              <a:buFont typeface="Arial" charset="0"/>
              <a:buAutoNum type="arabicPeriod"/>
            </a:pPr>
            <a:endParaRPr lang="en-US"/>
          </a:p>
          <a:p>
            <a:pPr marL="342900" indent="-342900">
              <a:buFont typeface="Arial" charset="0"/>
              <a:buAutoNum type="arabicPeriod"/>
            </a:pPr>
            <a:r>
              <a:rPr lang="en-US"/>
              <a:t>Helicity Generation: Toggle or Pseudorandom (24-Bit Shift Register that repeats every 13 days at 30 Hz)</a:t>
            </a:r>
          </a:p>
          <a:p>
            <a:pPr marL="342900" indent="-342900">
              <a:buFont typeface="Arial" charset="0"/>
              <a:buAutoNum type="arabicPeriod"/>
            </a:pPr>
            <a:endParaRPr lang="en-US"/>
          </a:p>
          <a:p>
            <a:pPr marL="342900" indent="-342900">
              <a:buFont typeface="Arial" charset="0"/>
              <a:buAutoNum type="arabicPeriod"/>
            </a:pPr>
            <a:r>
              <a:rPr lang="en-US"/>
              <a:t>Free running: for example at 30 Hz, </a:t>
            </a:r>
          </a:p>
          <a:p>
            <a:pPr marL="342900" indent="-342900"/>
            <a:r>
              <a:rPr lang="en-US"/>
              <a:t>                                  f = 29.xx Hz = 1/(T_Settle+ Integration Window)</a:t>
            </a:r>
          </a:p>
          <a:p>
            <a:pPr marL="342900" indent="-342900">
              <a:buFont typeface="Arial" charset="0"/>
              <a:buAutoNum type="arabicPeriod"/>
            </a:pPr>
            <a:endParaRPr lang="en-US"/>
          </a:p>
          <a:p>
            <a:pPr marL="342900" indent="-342900"/>
            <a:r>
              <a:rPr lang="en-US" sz="2800" i="1"/>
              <a:t>We are re-designing the Helicity Board</a:t>
            </a:r>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beam_x_477.gif"/>
          <p:cNvPicPr>
            <a:picLocks noChangeAspect="1"/>
          </p:cNvPicPr>
          <p:nvPr/>
        </p:nvPicPr>
        <p:blipFill>
          <a:blip r:embed="rId3"/>
          <a:srcRect/>
          <a:stretch>
            <a:fillRect/>
          </a:stretch>
        </p:blipFill>
        <p:spPr bwMode="auto">
          <a:xfrm>
            <a:off x="352425" y="0"/>
            <a:ext cx="84391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beam_y_477.gif"/>
          <p:cNvPicPr>
            <a:picLocks noChangeAspect="1"/>
          </p:cNvPicPr>
          <p:nvPr/>
        </p:nvPicPr>
        <p:blipFill>
          <a:blip r:embed="rId3"/>
          <a:srcRect/>
          <a:stretch>
            <a:fillRect/>
          </a:stretch>
        </p:blipFill>
        <p:spPr bwMode="auto">
          <a:xfrm>
            <a:off x="352425" y="0"/>
            <a:ext cx="84391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Aqtransmission_run477.gif"/>
          <p:cNvPicPr>
            <a:picLocks noChangeAspect="1"/>
          </p:cNvPicPr>
          <p:nvPr/>
        </p:nvPicPr>
        <p:blipFill>
          <a:blip r:embed="rId3"/>
          <a:srcRect/>
          <a:stretch>
            <a:fillRect/>
          </a:stretch>
        </p:blipFill>
        <p:spPr bwMode="auto">
          <a:xfrm>
            <a:off x="0" y="152400"/>
            <a:ext cx="9144000" cy="2079625"/>
          </a:xfrm>
          <a:prstGeom prst="rect">
            <a:avLst/>
          </a:prstGeom>
          <a:noFill/>
          <a:ln w="9525">
            <a:noFill/>
            <a:miter lim="800000"/>
            <a:headEnd/>
            <a:tailEnd/>
          </a:ln>
        </p:spPr>
      </p:pic>
      <p:pic>
        <p:nvPicPr>
          <p:cNvPr id="64515" name="Picture 2" descr="DxDytransmission_run477.gif"/>
          <p:cNvPicPr>
            <a:picLocks noChangeAspect="1"/>
          </p:cNvPicPr>
          <p:nvPr/>
        </p:nvPicPr>
        <p:blipFill>
          <a:blip r:embed="rId4"/>
          <a:srcRect/>
          <a:stretch>
            <a:fillRect/>
          </a:stretch>
        </p:blipFill>
        <p:spPr bwMode="auto">
          <a:xfrm>
            <a:off x="0" y="2484438"/>
            <a:ext cx="9144000" cy="4373562"/>
          </a:xfrm>
          <a:prstGeom prst="rect">
            <a:avLst/>
          </a:prstGeom>
          <a:noFill/>
          <a:ln w="9525">
            <a:noFill/>
            <a:miter lim="800000"/>
            <a:headEnd/>
            <a:tailEnd/>
          </a:ln>
        </p:spPr>
      </p:pic>
      <p:sp>
        <p:nvSpPr>
          <p:cNvPr id="4" name="Text Placeholder 2"/>
          <p:cNvSpPr txBox="1">
            <a:spLocks/>
          </p:cNvSpPr>
          <p:nvPr/>
        </p:nvSpPr>
        <p:spPr bwMode="auto">
          <a:xfrm>
            <a:off x="3657600" y="2895600"/>
            <a:ext cx="4419600" cy="3048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Modest </a:t>
            </a:r>
            <a:r>
              <a:rPr lang="en-US" sz="1600" b="1" i="1" kern="0" dirty="0">
                <a:latin typeface="+mn-lt"/>
              </a:rPr>
              <a:t>increase in error due to 60 Hz noise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descr="oddity_prev_1I02_477.gif"/>
          <p:cNvPicPr>
            <a:picLocks noChangeAspect="1"/>
          </p:cNvPicPr>
          <p:nvPr/>
        </p:nvPicPr>
        <p:blipFill>
          <a:blip r:embed="rId3"/>
          <a:srcRect/>
          <a:stretch>
            <a:fillRect/>
          </a:stretch>
        </p:blipFill>
        <p:spPr bwMode="auto">
          <a:xfrm>
            <a:off x="183515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oddity_prev_1I02_477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66563" name="Picture 2" descr="oddity_prev_1I02_477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locks_1I02_477.gif"/>
          <p:cNvPicPr>
            <a:picLocks noChangeAspect="1"/>
          </p:cNvPicPr>
          <p:nvPr/>
        </p:nvPicPr>
        <p:blipFill>
          <a:blip r:embed="rId3"/>
          <a:srcRect/>
          <a:stretch>
            <a:fillRect/>
          </a:stretch>
        </p:blipFill>
        <p:spPr bwMode="auto">
          <a:xfrm>
            <a:off x="1058863" y="0"/>
            <a:ext cx="70262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DxDytransmission_run470.gif"/>
          <p:cNvPicPr>
            <a:picLocks noChangeAspect="1"/>
          </p:cNvPicPr>
          <p:nvPr/>
        </p:nvPicPr>
        <p:blipFill>
          <a:blip r:embed="rId3"/>
          <a:srcRect/>
          <a:stretch>
            <a:fillRect/>
          </a:stretch>
        </p:blipFill>
        <p:spPr bwMode="auto">
          <a:xfrm>
            <a:off x="0" y="0"/>
            <a:ext cx="3200400" cy="6691313"/>
          </a:xfrm>
          <a:prstGeom prst="rect">
            <a:avLst/>
          </a:prstGeom>
          <a:noFill/>
          <a:ln w="9525">
            <a:noFill/>
            <a:miter lim="800000"/>
            <a:headEnd/>
            <a:tailEnd/>
          </a:ln>
        </p:spPr>
      </p:pic>
      <p:pic>
        <p:nvPicPr>
          <p:cNvPr id="68611" name="Picture 2" descr="oddity_prev_1I02_470.gif"/>
          <p:cNvPicPr>
            <a:picLocks noChangeAspect="1"/>
          </p:cNvPicPr>
          <p:nvPr/>
        </p:nvPicPr>
        <p:blipFill>
          <a:blip r:embed="rId4"/>
          <a:srcRect/>
          <a:stretch>
            <a:fillRect/>
          </a:stretch>
        </p:blipFill>
        <p:spPr bwMode="auto">
          <a:xfrm>
            <a:off x="367030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oddity_prev_1I02_470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69635" name="Picture 2" descr="oddity_prev_1I02_470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
        <p:nvSpPr>
          <p:cNvPr id="4" name="Text Placeholder 2"/>
          <p:cNvSpPr txBox="1">
            <a:spLocks/>
          </p:cNvSpPr>
          <p:nvPr/>
        </p:nvSpPr>
        <p:spPr bwMode="auto">
          <a:xfrm>
            <a:off x="152400" y="1066800"/>
            <a:ext cx="2057400" cy="5334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Due to BPMs </a:t>
            </a:r>
            <a:r>
              <a:rPr lang="en-US" sz="1600" b="1" i="1" kern="0" dirty="0">
                <a:latin typeface="+mn-lt"/>
              </a:rPr>
              <a:t>Electronics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blocks_1I02_470.gif"/>
          <p:cNvPicPr>
            <a:picLocks noChangeAspect="1"/>
          </p:cNvPicPr>
          <p:nvPr/>
        </p:nvPicPr>
        <p:blipFill>
          <a:blip r:embed="rId3"/>
          <a:srcRect/>
          <a:stretch>
            <a:fillRect/>
          </a:stretch>
        </p:blipFill>
        <p:spPr bwMode="auto">
          <a:xfrm>
            <a:off x="1058863" y="0"/>
            <a:ext cx="7026275" cy="6858000"/>
          </a:xfrm>
          <a:prstGeom prst="rect">
            <a:avLst/>
          </a:prstGeom>
          <a:noFill/>
          <a:ln w="9525">
            <a:noFill/>
            <a:miter lim="800000"/>
            <a:headEnd/>
            <a:tailEnd/>
          </a:ln>
        </p:spPr>
      </p:pic>
      <p:sp>
        <p:nvSpPr>
          <p:cNvPr id="3" name="Text Placeholder 2"/>
          <p:cNvSpPr txBox="1">
            <a:spLocks/>
          </p:cNvSpPr>
          <p:nvPr/>
        </p:nvSpPr>
        <p:spPr bwMode="auto">
          <a:xfrm>
            <a:off x="1600200" y="1905000"/>
            <a:ext cx="2667000" cy="3048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Due to BPMs </a:t>
            </a:r>
            <a:r>
              <a:rPr lang="en-US" sz="1600" b="1" i="1" kern="0" dirty="0">
                <a:latin typeface="+mn-lt"/>
              </a:rPr>
              <a:t>Electronics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descr="DxDytransmission_run471.gif"/>
          <p:cNvPicPr>
            <a:picLocks noChangeAspect="1"/>
          </p:cNvPicPr>
          <p:nvPr/>
        </p:nvPicPr>
        <p:blipFill>
          <a:blip r:embed="rId3"/>
          <a:srcRect/>
          <a:stretch>
            <a:fillRect/>
          </a:stretch>
        </p:blipFill>
        <p:spPr bwMode="auto">
          <a:xfrm>
            <a:off x="0" y="0"/>
            <a:ext cx="3200400" cy="6691313"/>
          </a:xfrm>
          <a:prstGeom prst="rect">
            <a:avLst/>
          </a:prstGeom>
          <a:noFill/>
          <a:ln w="9525">
            <a:noFill/>
            <a:miter lim="800000"/>
            <a:headEnd/>
            <a:tailEnd/>
          </a:ln>
        </p:spPr>
      </p:pic>
      <p:pic>
        <p:nvPicPr>
          <p:cNvPr id="71683" name="Picture 2" descr="oddity_prev_1I02_471.gif"/>
          <p:cNvPicPr>
            <a:picLocks noChangeAspect="1"/>
          </p:cNvPicPr>
          <p:nvPr/>
        </p:nvPicPr>
        <p:blipFill>
          <a:blip r:embed="rId4"/>
          <a:srcRect/>
          <a:stretch>
            <a:fillRect/>
          </a:stretch>
        </p:blipFill>
        <p:spPr bwMode="auto">
          <a:xfrm>
            <a:off x="3670300" y="0"/>
            <a:ext cx="547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304800"/>
          <a:ext cx="8686799" cy="4148670"/>
        </p:xfrm>
        <a:graphic>
          <a:graphicData uri="http://schemas.openxmlformats.org/drawingml/2006/table">
            <a:tbl>
              <a:tblPr firstRow="1" bandRow="1">
                <a:tableStyleId>{5C22544A-7EE6-4342-B048-85BDC9FD1C3A}</a:tableStyleId>
              </a:tblPr>
              <a:tblGrid>
                <a:gridCol w="1812896"/>
                <a:gridCol w="1208597"/>
                <a:gridCol w="1208598"/>
                <a:gridCol w="1208597"/>
                <a:gridCol w="1586287"/>
                <a:gridCol w="1661824"/>
              </a:tblGrid>
              <a:tr h="414867">
                <a:tc>
                  <a:txBody>
                    <a:bodyPr/>
                    <a:lstStyle/>
                    <a:p>
                      <a:pPr algn="l"/>
                      <a:r>
                        <a:rPr lang="en-US" dirty="0" smtClean="0"/>
                        <a:t>Cycle Rae (HZ)</a:t>
                      </a:r>
                      <a:endParaRPr lang="en-US" dirty="0"/>
                    </a:p>
                  </a:txBody>
                  <a:tcPr/>
                </a:tc>
                <a:tc>
                  <a:txBody>
                    <a:bodyPr/>
                    <a:lstStyle/>
                    <a:p>
                      <a:r>
                        <a:rPr lang="en-US" dirty="0" smtClean="0"/>
                        <a:t>MPS (µs)</a:t>
                      </a:r>
                      <a:endParaRPr lang="en-US" dirty="0"/>
                    </a:p>
                  </a:txBody>
                  <a:tcPr/>
                </a:tc>
                <a:tc>
                  <a:txBody>
                    <a:bodyPr/>
                    <a:lstStyle/>
                    <a:p>
                      <a:r>
                        <a:rPr lang="en-US" dirty="0" smtClean="0"/>
                        <a:t>MPS (Hz)</a:t>
                      </a:r>
                      <a:endParaRPr lang="en-US" dirty="0"/>
                    </a:p>
                  </a:txBody>
                  <a:tcPr/>
                </a:tc>
                <a:tc>
                  <a:txBody>
                    <a:bodyPr/>
                    <a:lstStyle/>
                    <a:p>
                      <a:r>
                        <a:rPr lang="en-US" dirty="0" smtClean="0"/>
                        <a:t>QRT (Hz)</a:t>
                      </a:r>
                      <a:endParaRPr lang="en-US" dirty="0"/>
                    </a:p>
                  </a:txBody>
                  <a:tcPr/>
                </a:tc>
                <a:tc>
                  <a:txBody>
                    <a:bodyPr/>
                    <a:lstStyle/>
                    <a:p>
                      <a:r>
                        <a:rPr lang="en-US" dirty="0" smtClean="0"/>
                        <a:t>Helicity (ms)</a:t>
                      </a:r>
                      <a:endParaRPr lang="en-US" dirty="0"/>
                    </a:p>
                  </a:txBody>
                  <a:tcPr/>
                </a:tc>
                <a:tc>
                  <a:txBody>
                    <a:bodyPr/>
                    <a:lstStyle/>
                    <a:p>
                      <a:r>
                        <a:rPr lang="en-US" dirty="0" smtClean="0"/>
                        <a:t>Helicity (Hz)</a:t>
                      </a:r>
                      <a:endParaRPr lang="en-US" dirty="0"/>
                    </a:p>
                  </a:txBody>
                  <a:tcPr/>
                </a:tc>
              </a:tr>
              <a:tr h="414867">
                <a:tc>
                  <a:txBody>
                    <a:bodyPr/>
                    <a:lstStyle/>
                    <a:p>
                      <a:pPr algn="l"/>
                      <a:r>
                        <a:rPr lang="en-US" dirty="0" smtClean="0"/>
                        <a:t>30</a:t>
                      </a:r>
                      <a:endParaRPr lang="en-US" dirty="0"/>
                    </a:p>
                  </a:txBody>
                  <a:tcPr/>
                </a:tc>
                <a:tc>
                  <a:txBody>
                    <a:bodyPr/>
                    <a:lstStyle/>
                    <a:p>
                      <a:r>
                        <a:rPr lang="en-US" dirty="0" smtClean="0"/>
                        <a:t>500</a:t>
                      </a:r>
                      <a:endParaRPr lang="en-US" dirty="0"/>
                    </a:p>
                  </a:txBody>
                  <a:tcPr/>
                </a:tc>
                <a:tc>
                  <a:txBody>
                    <a:bodyPr/>
                    <a:lstStyle/>
                    <a:p>
                      <a:r>
                        <a:rPr lang="en-US" dirty="0" smtClean="0"/>
                        <a:t>29.58</a:t>
                      </a:r>
                      <a:endParaRPr lang="en-US" dirty="0"/>
                    </a:p>
                  </a:txBody>
                  <a:tcPr/>
                </a:tc>
                <a:tc>
                  <a:txBody>
                    <a:bodyPr/>
                    <a:lstStyle/>
                    <a:p>
                      <a:r>
                        <a:rPr lang="en-US" dirty="0" smtClean="0"/>
                        <a:t>7.386</a:t>
                      </a:r>
                      <a:endParaRPr lang="en-US" dirty="0"/>
                    </a:p>
                  </a:txBody>
                  <a:tcPr/>
                </a:tc>
                <a:tc>
                  <a:txBody>
                    <a:bodyPr/>
                    <a:lstStyle/>
                    <a:p>
                      <a:r>
                        <a:rPr lang="en-US" dirty="0" smtClean="0"/>
                        <a:t>33.83</a:t>
                      </a:r>
                      <a:endParaRPr lang="en-US" dirty="0"/>
                    </a:p>
                  </a:txBody>
                  <a:tcPr/>
                </a:tc>
                <a:tc>
                  <a:txBody>
                    <a:bodyPr/>
                    <a:lstStyle/>
                    <a:p>
                      <a:r>
                        <a:rPr lang="en-US" dirty="0" smtClean="0"/>
                        <a:t>14.78</a:t>
                      </a:r>
                      <a:endParaRPr lang="en-US" dirty="0"/>
                    </a:p>
                  </a:txBody>
                  <a:tcPr/>
                </a:tc>
              </a:tr>
              <a:tr h="414867">
                <a:tc>
                  <a:txBody>
                    <a:bodyPr/>
                    <a:lstStyle/>
                    <a:p>
                      <a:pPr algn="l"/>
                      <a:r>
                        <a:rPr lang="en-US" dirty="0" smtClean="0"/>
                        <a:t>30</a:t>
                      </a:r>
                      <a:endParaRPr lang="en-US" dirty="0"/>
                    </a:p>
                  </a:txBody>
                  <a:tcPr/>
                </a:tc>
                <a:tc>
                  <a:txBody>
                    <a:bodyPr/>
                    <a:lstStyle/>
                    <a:p>
                      <a:r>
                        <a:rPr lang="en-US" dirty="0" smtClean="0"/>
                        <a:t>200</a:t>
                      </a:r>
                      <a:endParaRPr lang="en-US" dirty="0"/>
                    </a:p>
                  </a:txBody>
                  <a:tcPr/>
                </a:tc>
                <a:tc>
                  <a:txBody>
                    <a:bodyPr/>
                    <a:lstStyle/>
                    <a:p>
                      <a:r>
                        <a:rPr lang="en-US" dirty="0" smtClean="0"/>
                        <a:t>29.76</a:t>
                      </a:r>
                      <a:endParaRPr lang="en-US" dirty="0"/>
                    </a:p>
                  </a:txBody>
                  <a:tcPr/>
                </a:tc>
                <a:tc>
                  <a:txBody>
                    <a:bodyPr/>
                    <a:lstStyle/>
                    <a:p>
                      <a:r>
                        <a:rPr lang="en-US" dirty="0" smtClean="0"/>
                        <a:t>7.451</a:t>
                      </a:r>
                      <a:endParaRPr lang="en-US" dirty="0"/>
                    </a:p>
                  </a:txBody>
                  <a:tcPr/>
                </a:tc>
                <a:tc>
                  <a:txBody>
                    <a:bodyPr/>
                    <a:lstStyle/>
                    <a:p>
                      <a:r>
                        <a:rPr lang="en-US" dirty="0" smtClean="0"/>
                        <a:t>33.53</a:t>
                      </a:r>
                      <a:endParaRPr lang="en-US" dirty="0"/>
                    </a:p>
                  </a:txBody>
                  <a:tcPr/>
                </a:tc>
                <a:tc>
                  <a:txBody>
                    <a:bodyPr/>
                    <a:lstStyle/>
                    <a:p>
                      <a:r>
                        <a:rPr lang="en-US" dirty="0" smtClean="0"/>
                        <a:t>14.91</a:t>
                      </a:r>
                      <a:endParaRPr lang="en-US" dirty="0"/>
                    </a:p>
                  </a:txBody>
                  <a:tcPr/>
                </a:tc>
              </a:tr>
              <a:tr h="414867">
                <a:tc>
                  <a:txBody>
                    <a:bodyPr/>
                    <a:lstStyle/>
                    <a:p>
                      <a:pPr algn="l"/>
                      <a:r>
                        <a:rPr lang="en-US" dirty="0" smtClean="0"/>
                        <a:t>30</a:t>
                      </a:r>
                      <a:endParaRPr lang="en-US" dirty="0"/>
                    </a:p>
                  </a:txBody>
                  <a:tcPr/>
                </a:tc>
                <a:tc>
                  <a:txBody>
                    <a:bodyPr/>
                    <a:lstStyle/>
                    <a:p>
                      <a:r>
                        <a:rPr lang="en-US" dirty="0" smtClean="0"/>
                        <a:t>100</a:t>
                      </a:r>
                      <a:endParaRPr lang="en-US" dirty="0"/>
                    </a:p>
                  </a:txBody>
                  <a:tcPr/>
                </a:tc>
                <a:tc>
                  <a:txBody>
                    <a:bodyPr/>
                    <a:lstStyle/>
                    <a:p>
                      <a:r>
                        <a:rPr lang="en-US" dirty="0" smtClean="0"/>
                        <a:t>29.90</a:t>
                      </a:r>
                      <a:endParaRPr lang="en-US" dirty="0"/>
                    </a:p>
                  </a:txBody>
                  <a:tcPr/>
                </a:tc>
                <a:tc>
                  <a:txBody>
                    <a:bodyPr/>
                    <a:lstStyle/>
                    <a:p>
                      <a:r>
                        <a:rPr lang="en-US" dirty="0" smtClean="0"/>
                        <a:t>7.474</a:t>
                      </a:r>
                      <a:endParaRPr lang="en-US" dirty="0"/>
                    </a:p>
                  </a:txBody>
                  <a:tcPr/>
                </a:tc>
                <a:tc>
                  <a:txBody>
                    <a:bodyPr/>
                    <a:lstStyle/>
                    <a:p>
                      <a:r>
                        <a:rPr lang="en-US" dirty="0" smtClean="0"/>
                        <a:t>33.43</a:t>
                      </a:r>
                      <a:endParaRPr lang="en-US" dirty="0"/>
                    </a:p>
                  </a:txBody>
                  <a:tcPr/>
                </a:tc>
                <a:tc>
                  <a:txBody>
                    <a:bodyPr/>
                    <a:lstStyle/>
                    <a:p>
                      <a:r>
                        <a:rPr lang="en-US" dirty="0" smtClean="0"/>
                        <a:t>14.96</a:t>
                      </a:r>
                      <a:endParaRPr lang="en-US" dirty="0"/>
                    </a:p>
                  </a:txBody>
                  <a:tcPr/>
                </a:tc>
              </a:tr>
              <a:tr h="414867">
                <a:tc>
                  <a:txBody>
                    <a:bodyPr/>
                    <a:lstStyle/>
                    <a:p>
                      <a:pPr algn="l"/>
                      <a:r>
                        <a:rPr lang="en-US" dirty="0" smtClean="0"/>
                        <a:t>30</a:t>
                      </a:r>
                      <a:endParaRPr lang="en-US" dirty="0"/>
                    </a:p>
                  </a:txBody>
                  <a:tcPr/>
                </a:tc>
                <a:tc>
                  <a:txBody>
                    <a:bodyPr/>
                    <a:lstStyle/>
                    <a:p>
                      <a:r>
                        <a:rPr lang="en-US" dirty="0" smtClean="0"/>
                        <a:t>60</a:t>
                      </a:r>
                      <a:endParaRPr lang="en-US" dirty="0"/>
                    </a:p>
                  </a:txBody>
                  <a:tcPr/>
                </a:tc>
                <a:tc>
                  <a:txBody>
                    <a:bodyPr/>
                    <a:lstStyle/>
                    <a:p>
                      <a:r>
                        <a:rPr lang="en-US" dirty="0" smtClean="0"/>
                        <a:t>29.94</a:t>
                      </a:r>
                      <a:endParaRPr lang="en-US" dirty="0"/>
                    </a:p>
                  </a:txBody>
                  <a:tcPr/>
                </a:tc>
                <a:tc>
                  <a:txBody>
                    <a:bodyPr/>
                    <a:lstStyle/>
                    <a:p>
                      <a:r>
                        <a:rPr lang="en-US" dirty="0" smtClean="0"/>
                        <a:t>7.485</a:t>
                      </a:r>
                      <a:endParaRPr lang="en-US" dirty="0"/>
                    </a:p>
                  </a:txBody>
                  <a:tcPr/>
                </a:tc>
                <a:tc>
                  <a:txBody>
                    <a:bodyPr/>
                    <a:lstStyle/>
                    <a:p>
                      <a:r>
                        <a:rPr lang="en-US" dirty="0" smtClean="0"/>
                        <a:t>33.39</a:t>
                      </a:r>
                      <a:endParaRPr lang="en-US" dirty="0"/>
                    </a:p>
                  </a:txBody>
                  <a:tcPr/>
                </a:tc>
                <a:tc>
                  <a:txBody>
                    <a:bodyPr/>
                    <a:lstStyle/>
                    <a:p>
                      <a:r>
                        <a:rPr lang="en-US" dirty="0" smtClean="0"/>
                        <a:t>14.97</a:t>
                      </a:r>
                      <a:endParaRPr lang="en-US" dirty="0"/>
                    </a:p>
                  </a:txBody>
                  <a:tcPr/>
                </a:tc>
              </a:tr>
              <a:tr h="414867">
                <a:tc>
                  <a:txBody>
                    <a:bodyPr/>
                    <a:lstStyle/>
                    <a:p>
                      <a:pPr algn="l"/>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414867">
                <a:tc>
                  <a:txBody>
                    <a:bodyPr/>
                    <a:lstStyle/>
                    <a:p>
                      <a:pPr algn="l"/>
                      <a:r>
                        <a:rPr lang="en-US" dirty="0" smtClean="0"/>
                        <a:t>250</a:t>
                      </a:r>
                      <a:endParaRPr lang="en-US" dirty="0"/>
                    </a:p>
                  </a:txBody>
                  <a:tcPr/>
                </a:tc>
                <a:tc>
                  <a:txBody>
                    <a:bodyPr/>
                    <a:lstStyle/>
                    <a:p>
                      <a:r>
                        <a:rPr lang="en-US" dirty="0" smtClean="0"/>
                        <a:t>500</a:t>
                      </a:r>
                      <a:endParaRPr lang="en-US" dirty="0"/>
                    </a:p>
                  </a:txBody>
                  <a:tcPr/>
                </a:tc>
                <a:tc>
                  <a:txBody>
                    <a:bodyPr/>
                    <a:lstStyle/>
                    <a:p>
                      <a:r>
                        <a:rPr lang="en-US" dirty="0" smtClean="0"/>
                        <a:t>226.3</a:t>
                      </a:r>
                      <a:endParaRPr lang="en-US" dirty="0"/>
                    </a:p>
                  </a:txBody>
                  <a:tcPr/>
                </a:tc>
                <a:tc>
                  <a:txBody>
                    <a:bodyPr/>
                    <a:lstStyle/>
                    <a:p>
                      <a:r>
                        <a:rPr lang="en-US" dirty="0" smtClean="0"/>
                        <a:t>56.56</a:t>
                      </a:r>
                      <a:endParaRPr lang="en-US" dirty="0"/>
                    </a:p>
                  </a:txBody>
                  <a:tcPr/>
                </a:tc>
                <a:tc>
                  <a:txBody>
                    <a:bodyPr/>
                    <a:lstStyle/>
                    <a:p>
                      <a:r>
                        <a:rPr lang="en-US" dirty="0" smtClean="0"/>
                        <a:t>4.420</a:t>
                      </a:r>
                      <a:endParaRPr lang="en-US" dirty="0"/>
                    </a:p>
                  </a:txBody>
                  <a:tcPr/>
                </a:tc>
                <a:tc>
                  <a:txBody>
                    <a:bodyPr/>
                    <a:lstStyle/>
                    <a:p>
                      <a:r>
                        <a:rPr lang="en-US" dirty="0" smtClean="0"/>
                        <a:t>113.1</a:t>
                      </a:r>
                      <a:endParaRPr lang="en-US" dirty="0"/>
                    </a:p>
                  </a:txBody>
                  <a:tcPr/>
                </a:tc>
              </a:tr>
              <a:tr h="414867">
                <a:tc>
                  <a:txBody>
                    <a:bodyPr/>
                    <a:lstStyle/>
                    <a:p>
                      <a:pPr algn="l"/>
                      <a:r>
                        <a:rPr lang="en-US" dirty="0" smtClean="0"/>
                        <a:t>250</a:t>
                      </a:r>
                      <a:endParaRPr lang="en-US" dirty="0"/>
                    </a:p>
                  </a:txBody>
                  <a:tcPr/>
                </a:tc>
                <a:tc>
                  <a:txBody>
                    <a:bodyPr/>
                    <a:lstStyle/>
                    <a:p>
                      <a:r>
                        <a:rPr lang="en-US" dirty="0" smtClean="0"/>
                        <a:t>200</a:t>
                      </a:r>
                      <a:endParaRPr lang="en-US" dirty="0"/>
                    </a:p>
                  </a:txBody>
                  <a:tcPr/>
                </a:tc>
                <a:tc>
                  <a:txBody>
                    <a:bodyPr/>
                    <a:lstStyle/>
                    <a:p>
                      <a:r>
                        <a:rPr lang="en-US" dirty="0" smtClean="0"/>
                        <a:t>242.7</a:t>
                      </a:r>
                      <a:endParaRPr lang="en-US" dirty="0"/>
                    </a:p>
                  </a:txBody>
                  <a:tcPr/>
                </a:tc>
                <a:tc>
                  <a:txBody>
                    <a:bodyPr/>
                    <a:lstStyle/>
                    <a:p>
                      <a:r>
                        <a:rPr lang="en-US" dirty="0" smtClean="0"/>
                        <a:t>60.68</a:t>
                      </a:r>
                      <a:endParaRPr lang="en-US" dirty="0"/>
                    </a:p>
                  </a:txBody>
                  <a:tcPr/>
                </a:tc>
                <a:tc>
                  <a:txBody>
                    <a:bodyPr/>
                    <a:lstStyle/>
                    <a:p>
                      <a:r>
                        <a:rPr lang="en-US" dirty="0" smtClean="0"/>
                        <a:t>4.120</a:t>
                      </a:r>
                      <a:endParaRPr lang="en-US" dirty="0"/>
                    </a:p>
                  </a:txBody>
                  <a:tcPr/>
                </a:tc>
                <a:tc>
                  <a:txBody>
                    <a:bodyPr/>
                    <a:lstStyle/>
                    <a:p>
                      <a:r>
                        <a:rPr lang="en-US" dirty="0" smtClean="0"/>
                        <a:t>121.4</a:t>
                      </a:r>
                      <a:endParaRPr lang="en-US" dirty="0"/>
                    </a:p>
                  </a:txBody>
                  <a:tcPr/>
                </a:tc>
              </a:tr>
              <a:tr h="414867">
                <a:tc>
                  <a:txBody>
                    <a:bodyPr/>
                    <a:lstStyle/>
                    <a:p>
                      <a:pPr algn="l"/>
                      <a:r>
                        <a:rPr lang="en-US" dirty="0" smtClean="0"/>
                        <a:t>250</a:t>
                      </a:r>
                      <a:endParaRPr lang="en-US" dirty="0"/>
                    </a:p>
                  </a:txBody>
                  <a:tcPr/>
                </a:tc>
                <a:tc>
                  <a:txBody>
                    <a:bodyPr/>
                    <a:lstStyle/>
                    <a:p>
                      <a:r>
                        <a:rPr lang="en-US" dirty="0" smtClean="0"/>
                        <a:t>100</a:t>
                      </a:r>
                      <a:endParaRPr lang="en-US" dirty="0"/>
                    </a:p>
                  </a:txBody>
                  <a:tcPr/>
                </a:tc>
                <a:tc>
                  <a:txBody>
                    <a:bodyPr/>
                    <a:lstStyle/>
                    <a:p>
                      <a:r>
                        <a:rPr lang="en-US" dirty="0" smtClean="0"/>
                        <a:t>248.8</a:t>
                      </a:r>
                      <a:endParaRPr lang="en-US" dirty="0"/>
                    </a:p>
                  </a:txBody>
                  <a:tcPr/>
                </a:tc>
                <a:tc>
                  <a:txBody>
                    <a:bodyPr/>
                    <a:lstStyle/>
                    <a:p>
                      <a:r>
                        <a:rPr lang="en-US" dirty="0" smtClean="0"/>
                        <a:t>62.68</a:t>
                      </a:r>
                      <a:endParaRPr lang="en-US" dirty="0"/>
                    </a:p>
                  </a:txBody>
                  <a:tcPr/>
                </a:tc>
                <a:tc>
                  <a:txBody>
                    <a:bodyPr/>
                    <a:lstStyle/>
                    <a:p>
                      <a:r>
                        <a:rPr lang="en-US" dirty="0" smtClean="0"/>
                        <a:t>4.020</a:t>
                      </a:r>
                      <a:endParaRPr lang="en-US" dirty="0"/>
                    </a:p>
                  </a:txBody>
                  <a:tcPr/>
                </a:tc>
                <a:tc>
                  <a:txBody>
                    <a:bodyPr/>
                    <a:lstStyle/>
                    <a:p>
                      <a:r>
                        <a:rPr lang="en-US" dirty="0" smtClean="0"/>
                        <a:t>124.4</a:t>
                      </a:r>
                      <a:endParaRPr lang="en-US" dirty="0"/>
                    </a:p>
                  </a:txBody>
                  <a:tcPr/>
                </a:tc>
              </a:tr>
              <a:tr h="414867">
                <a:tc>
                  <a:txBody>
                    <a:bodyPr/>
                    <a:lstStyle/>
                    <a:p>
                      <a:pPr algn="l"/>
                      <a:r>
                        <a:rPr lang="en-US" dirty="0" smtClean="0"/>
                        <a:t>250</a:t>
                      </a:r>
                      <a:endParaRPr lang="en-US" dirty="0"/>
                    </a:p>
                  </a:txBody>
                  <a:tcPr/>
                </a:tc>
                <a:tc>
                  <a:txBody>
                    <a:bodyPr/>
                    <a:lstStyle/>
                    <a:p>
                      <a:r>
                        <a:rPr lang="en-US" dirty="0" smtClean="0"/>
                        <a:t>60</a:t>
                      </a:r>
                      <a:endParaRPr lang="en-US" dirty="0"/>
                    </a:p>
                  </a:txBody>
                  <a:tcPr/>
                </a:tc>
                <a:tc>
                  <a:txBody>
                    <a:bodyPr/>
                    <a:lstStyle/>
                    <a:p>
                      <a:r>
                        <a:rPr lang="en-US" dirty="0" smtClean="0"/>
                        <a:t>251.3</a:t>
                      </a:r>
                      <a:endParaRPr lang="en-US" dirty="0"/>
                    </a:p>
                  </a:txBody>
                  <a:tcPr/>
                </a:tc>
                <a:tc>
                  <a:txBody>
                    <a:bodyPr/>
                    <a:lstStyle/>
                    <a:p>
                      <a:r>
                        <a:rPr lang="en-US" dirty="0" smtClean="0"/>
                        <a:t>62.81</a:t>
                      </a:r>
                      <a:endParaRPr lang="en-US" dirty="0"/>
                    </a:p>
                  </a:txBody>
                  <a:tcPr/>
                </a:tc>
                <a:tc>
                  <a:txBody>
                    <a:bodyPr/>
                    <a:lstStyle/>
                    <a:p>
                      <a:r>
                        <a:rPr lang="en-US" dirty="0" smtClean="0"/>
                        <a:t>3.980</a:t>
                      </a:r>
                      <a:endParaRPr lang="en-US" dirty="0"/>
                    </a:p>
                  </a:txBody>
                  <a:tcPr/>
                </a:tc>
                <a:tc>
                  <a:txBody>
                    <a:bodyPr/>
                    <a:lstStyle/>
                    <a:p>
                      <a:r>
                        <a:rPr lang="en-US" dirty="0" smtClean="0"/>
                        <a:t>125.6</a:t>
                      </a:r>
                      <a:endParaRPr lang="en-US" dirty="0"/>
                    </a:p>
                  </a:txBody>
                  <a:tcPr/>
                </a:tc>
              </a:tr>
            </a:tbl>
          </a:graphicData>
        </a:graphic>
      </p:graphicFrame>
      <p:sp>
        <p:nvSpPr>
          <p:cNvPr id="5" name="TextBox 4"/>
          <p:cNvSpPr txBox="1"/>
          <p:nvPr/>
        </p:nvSpPr>
        <p:spPr>
          <a:xfrm>
            <a:off x="228600" y="4800600"/>
            <a:ext cx="8610600" cy="2032000"/>
          </a:xfrm>
          <a:prstGeom prst="rect">
            <a:avLst/>
          </a:prstGeom>
          <a:noFill/>
        </p:spPr>
        <p:txBody>
          <a:bodyPr>
            <a:spAutoFit/>
          </a:bodyPr>
          <a:lstStyle/>
          <a:p>
            <a:pPr>
              <a:defRPr/>
            </a:pPr>
            <a:r>
              <a:rPr lang="en-US" dirty="0"/>
              <a:t>Notes:</a:t>
            </a:r>
          </a:p>
          <a:p>
            <a:pPr marL="342900" indent="-342900">
              <a:buFont typeface="+mj-lt"/>
              <a:buAutoNum type="arabicPeriod"/>
              <a:defRPr/>
            </a:pPr>
            <a:r>
              <a:rPr lang="en-US" dirty="0"/>
              <a:t>These values as measured by a scope </a:t>
            </a:r>
          </a:p>
          <a:p>
            <a:pPr marL="342900" indent="-342900">
              <a:buFont typeface="+mj-lt"/>
              <a:buAutoNum type="arabicPeriod"/>
              <a:defRPr/>
            </a:pPr>
            <a:r>
              <a:rPr lang="en-US" dirty="0"/>
              <a:t>Signals to Parity DAQ: MPS (T_Settle), QRT, Reporting Helicity, and Pair-Sync</a:t>
            </a:r>
          </a:p>
          <a:p>
            <a:pPr marL="342900" indent="-342900">
              <a:buFont typeface="+mj-lt"/>
              <a:buAutoNum type="arabicPeriod"/>
              <a:defRPr/>
            </a:pPr>
            <a:r>
              <a:rPr lang="en-US" dirty="0"/>
              <a:t>The length and frequency of Pair-Sync are identical to Helicity</a:t>
            </a:r>
          </a:p>
          <a:p>
            <a:pPr marL="342900" indent="-342900">
              <a:buFont typeface="+mj-lt"/>
              <a:buAutoNum type="arabicPeriod"/>
              <a:defRPr/>
            </a:pPr>
            <a:r>
              <a:rPr lang="en-US" dirty="0"/>
              <a:t>The length of QRT is identical to Helicity</a:t>
            </a:r>
          </a:p>
          <a:p>
            <a:pPr marL="342900" indent="-342900">
              <a:buFont typeface="+mj-lt"/>
              <a:buAutoNum type="arabicPeriod"/>
              <a:defRPr/>
            </a:pPr>
            <a:r>
              <a:rPr lang="en-US" dirty="0"/>
              <a:t>The integration window is generated by MPS AND Pair-Sync</a:t>
            </a:r>
          </a:p>
          <a:p>
            <a:pPr marL="342900" indent="-342900">
              <a:buFont typeface="+mj-lt"/>
              <a:buAutoNum type="arabicPeriod"/>
              <a:defRPr/>
            </a:pPr>
            <a:r>
              <a:rPr lang="en-US" dirty="0"/>
              <a:t>The integration window for 30 Hz is 33.33 ms and for 250 Hz it is 3.92 ms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descr="oddity_prev_1I02_471_x.gif"/>
          <p:cNvPicPr>
            <a:picLocks noChangeAspect="1"/>
          </p:cNvPicPr>
          <p:nvPr/>
        </p:nvPicPr>
        <p:blipFill>
          <a:blip r:embed="rId3"/>
          <a:srcRect/>
          <a:stretch>
            <a:fillRect/>
          </a:stretch>
        </p:blipFill>
        <p:spPr bwMode="auto">
          <a:xfrm>
            <a:off x="0" y="304800"/>
            <a:ext cx="4378325" cy="5486400"/>
          </a:xfrm>
          <a:prstGeom prst="rect">
            <a:avLst/>
          </a:prstGeom>
          <a:noFill/>
          <a:ln w="9525">
            <a:noFill/>
            <a:miter lim="800000"/>
            <a:headEnd/>
            <a:tailEnd/>
          </a:ln>
        </p:spPr>
      </p:pic>
      <p:pic>
        <p:nvPicPr>
          <p:cNvPr id="72707" name="Picture 2" descr="oddity_prev_1I02_471_y.gif"/>
          <p:cNvPicPr>
            <a:picLocks noChangeAspect="1"/>
          </p:cNvPicPr>
          <p:nvPr/>
        </p:nvPicPr>
        <p:blipFill>
          <a:blip r:embed="rId4"/>
          <a:srcRect/>
          <a:stretch>
            <a:fillRect/>
          </a:stretch>
        </p:blipFill>
        <p:spPr bwMode="auto">
          <a:xfrm>
            <a:off x="4765675" y="304800"/>
            <a:ext cx="43783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blocks_1I02_471.gif"/>
          <p:cNvPicPr>
            <a:picLocks noChangeAspect="1"/>
          </p:cNvPicPr>
          <p:nvPr/>
        </p:nvPicPr>
        <p:blipFill>
          <a:blip r:embed="rId3"/>
          <a:srcRect/>
          <a:stretch>
            <a:fillRect/>
          </a:stretch>
        </p:blipFill>
        <p:spPr bwMode="auto">
          <a:xfrm>
            <a:off x="1058863" y="0"/>
            <a:ext cx="70262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5800"/>
            <a:ext cx="8610600" cy="646113"/>
          </a:xfrm>
          <a:prstGeom prst="rect">
            <a:avLst/>
          </a:prstGeom>
          <a:noFill/>
        </p:spPr>
        <p:txBody>
          <a:bodyPr>
            <a:spAutoFit/>
          </a:bodyPr>
          <a:lstStyle/>
          <a:p>
            <a:pPr>
              <a:defRPr/>
            </a:pPr>
            <a:r>
              <a:rPr lang="en-US" dirty="0"/>
              <a:t>Notes:</a:t>
            </a:r>
          </a:p>
          <a:p>
            <a:pPr marL="342900" indent="-342900">
              <a:buFont typeface="+mj-lt"/>
              <a:buAutoNum type="arabicPeriod"/>
              <a:defRPr/>
            </a:pPr>
            <a:r>
              <a:rPr lang="en-US" dirty="0"/>
              <a:t>Chan 1: X+, Chan 2: X-, Chan 3: MPS (Trigger)</a:t>
            </a:r>
          </a:p>
        </p:txBody>
      </p:sp>
      <p:sp>
        <p:nvSpPr>
          <p:cNvPr id="8" name="Text Placeholder 4"/>
          <p:cNvSpPr txBox="1">
            <a:spLocks/>
          </p:cNvSpPr>
          <p:nvPr/>
        </p:nvSpPr>
        <p:spPr>
          <a:xfrm>
            <a:off x="0" y="2362200"/>
            <a:ext cx="990600" cy="639763"/>
          </a:xfrm>
          <a:prstGeom prst="rect">
            <a:avLst/>
          </a:prstGeom>
        </p:spPr>
        <p:txBody>
          <a:bodyPr/>
          <a:lstStyle/>
          <a:p>
            <a:pPr marL="342900" indent="-342900" algn="ctr" eaLnBrk="0" hangingPunct="0">
              <a:spcBef>
                <a:spcPct val="20000"/>
              </a:spcBef>
              <a:defRPr/>
            </a:pPr>
            <a:r>
              <a:rPr lang="en-US" sz="1600" kern="0" dirty="0">
                <a:latin typeface="+mn-lt"/>
              </a:rPr>
              <a:t>Pockels </a:t>
            </a:r>
          </a:p>
          <a:p>
            <a:pPr marL="342900" indent="-342900" algn="ctr" eaLnBrk="0" hangingPunct="0">
              <a:spcBef>
                <a:spcPct val="20000"/>
              </a:spcBef>
              <a:defRPr/>
            </a:pPr>
            <a:r>
              <a:rPr lang="en-US" sz="1600" kern="0" dirty="0">
                <a:latin typeface="+mn-lt"/>
              </a:rPr>
              <a:t>Cell ON</a:t>
            </a:r>
          </a:p>
        </p:txBody>
      </p:sp>
      <p:pic>
        <p:nvPicPr>
          <p:cNvPr id="74756" name="Picture 12" descr="TEK0095.BMP"/>
          <p:cNvPicPr>
            <a:picLocks noChangeAspect="1"/>
          </p:cNvPicPr>
          <p:nvPr/>
        </p:nvPicPr>
        <p:blipFill>
          <a:blip r:embed="rId3"/>
          <a:srcRect/>
          <a:stretch>
            <a:fillRect/>
          </a:stretch>
        </p:blipFill>
        <p:spPr bwMode="auto">
          <a:xfrm>
            <a:off x="1066800" y="1905000"/>
            <a:ext cx="3048000" cy="2286000"/>
          </a:xfrm>
          <a:prstGeom prst="rect">
            <a:avLst/>
          </a:prstGeom>
          <a:noFill/>
          <a:ln w="9525">
            <a:noFill/>
            <a:miter lim="800000"/>
            <a:headEnd/>
            <a:tailEnd/>
          </a:ln>
        </p:spPr>
      </p:pic>
      <p:pic>
        <p:nvPicPr>
          <p:cNvPr id="74757" name="Picture 13" descr="TEK0100.BMP"/>
          <p:cNvPicPr>
            <a:picLocks noChangeAspect="1"/>
          </p:cNvPicPr>
          <p:nvPr/>
        </p:nvPicPr>
        <p:blipFill>
          <a:blip r:embed="rId4"/>
          <a:srcRect/>
          <a:stretch>
            <a:fillRect/>
          </a:stretch>
        </p:blipFill>
        <p:spPr bwMode="auto">
          <a:xfrm>
            <a:off x="1066800" y="4572000"/>
            <a:ext cx="3048000" cy="2286000"/>
          </a:xfrm>
          <a:prstGeom prst="rect">
            <a:avLst/>
          </a:prstGeom>
          <a:noFill/>
          <a:ln w="9525">
            <a:noFill/>
            <a:miter lim="800000"/>
            <a:headEnd/>
            <a:tailEnd/>
          </a:ln>
        </p:spPr>
      </p:pic>
      <p:pic>
        <p:nvPicPr>
          <p:cNvPr id="74758" name="Picture 14" descr="TEK0098.BMP"/>
          <p:cNvPicPr>
            <a:picLocks noChangeAspect="1"/>
          </p:cNvPicPr>
          <p:nvPr/>
        </p:nvPicPr>
        <p:blipFill>
          <a:blip r:embed="rId5"/>
          <a:srcRect/>
          <a:stretch>
            <a:fillRect/>
          </a:stretch>
        </p:blipFill>
        <p:spPr bwMode="auto">
          <a:xfrm>
            <a:off x="5867400" y="1981200"/>
            <a:ext cx="3048000" cy="2286000"/>
          </a:xfrm>
          <a:prstGeom prst="rect">
            <a:avLst/>
          </a:prstGeom>
          <a:noFill/>
          <a:ln w="9525">
            <a:noFill/>
            <a:miter lim="800000"/>
            <a:headEnd/>
            <a:tailEnd/>
          </a:ln>
        </p:spPr>
      </p:pic>
      <p:pic>
        <p:nvPicPr>
          <p:cNvPr id="74759" name="Picture 15" descr="TEK0099.BMP"/>
          <p:cNvPicPr>
            <a:picLocks noChangeAspect="1"/>
          </p:cNvPicPr>
          <p:nvPr/>
        </p:nvPicPr>
        <p:blipFill>
          <a:blip r:embed="rId6"/>
          <a:srcRect/>
          <a:stretch>
            <a:fillRect/>
          </a:stretch>
        </p:blipFill>
        <p:spPr bwMode="auto">
          <a:xfrm>
            <a:off x="5867400" y="4572000"/>
            <a:ext cx="3048000" cy="2286000"/>
          </a:xfrm>
          <a:prstGeom prst="rect">
            <a:avLst/>
          </a:prstGeom>
          <a:noFill/>
          <a:ln w="9525">
            <a:noFill/>
            <a:miter lim="800000"/>
            <a:headEnd/>
            <a:tailEnd/>
          </a:ln>
        </p:spPr>
      </p:pic>
      <p:sp>
        <p:nvSpPr>
          <p:cNvPr id="74760" name="Title 1"/>
          <p:cNvSpPr>
            <a:spLocks noGrp="1"/>
          </p:cNvSpPr>
          <p:nvPr>
            <p:ph type="title"/>
          </p:nvPr>
        </p:nvSpPr>
        <p:spPr>
          <a:xfrm>
            <a:off x="457200" y="0"/>
            <a:ext cx="8229600" cy="838200"/>
          </a:xfrm>
        </p:spPr>
        <p:txBody>
          <a:bodyPr/>
          <a:lstStyle/>
          <a:p>
            <a:r>
              <a:rPr lang="en-US" smtClean="0"/>
              <a:t>BPMs Electronics</a:t>
            </a:r>
          </a:p>
        </p:txBody>
      </p:sp>
      <p:sp>
        <p:nvSpPr>
          <p:cNvPr id="12" name="Text Placeholder 4"/>
          <p:cNvSpPr txBox="1">
            <a:spLocks/>
          </p:cNvSpPr>
          <p:nvPr/>
        </p:nvSpPr>
        <p:spPr>
          <a:xfrm>
            <a:off x="0" y="5029200"/>
            <a:ext cx="990600" cy="639763"/>
          </a:xfrm>
          <a:prstGeom prst="rect">
            <a:avLst/>
          </a:prstGeom>
        </p:spPr>
        <p:txBody>
          <a:bodyPr/>
          <a:lstStyle/>
          <a:p>
            <a:pPr marL="342900" indent="-342900" algn="ctr" eaLnBrk="0" hangingPunct="0">
              <a:spcBef>
                <a:spcPct val="20000"/>
              </a:spcBef>
              <a:defRPr/>
            </a:pPr>
            <a:r>
              <a:rPr lang="en-US" sz="1600" kern="0" dirty="0">
                <a:latin typeface="+mn-lt"/>
              </a:rPr>
              <a:t>Pockels </a:t>
            </a:r>
          </a:p>
          <a:p>
            <a:pPr marL="342900" indent="-342900" algn="ctr" eaLnBrk="0" hangingPunct="0">
              <a:spcBef>
                <a:spcPct val="20000"/>
              </a:spcBef>
              <a:defRPr/>
            </a:pPr>
            <a:r>
              <a:rPr lang="en-US" sz="1600" kern="0" dirty="0">
                <a:latin typeface="+mn-lt"/>
              </a:rPr>
              <a:t>Cell ON</a:t>
            </a:r>
          </a:p>
        </p:txBody>
      </p:sp>
      <p:sp>
        <p:nvSpPr>
          <p:cNvPr id="13" name="Text Placeholder 4"/>
          <p:cNvSpPr txBox="1">
            <a:spLocks/>
          </p:cNvSpPr>
          <p:nvPr/>
        </p:nvSpPr>
        <p:spPr>
          <a:xfrm>
            <a:off x="4724400" y="2362200"/>
            <a:ext cx="1066800" cy="639763"/>
          </a:xfrm>
          <a:prstGeom prst="rect">
            <a:avLst/>
          </a:prstGeom>
        </p:spPr>
        <p:txBody>
          <a:bodyPr/>
          <a:lstStyle/>
          <a:p>
            <a:pPr marL="342900" indent="-342900" algn="ctr" eaLnBrk="0" hangingPunct="0">
              <a:spcBef>
                <a:spcPct val="20000"/>
              </a:spcBef>
              <a:defRPr/>
            </a:pPr>
            <a:r>
              <a:rPr lang="en-US" sz="1600" kern="0" dirty="0">
                <a:latin typeface="+mn-lt"/>
              </a:rPr>
              <a:t>Pockels </a:t>
            </a:r>
          </a:p>
          <a:p>
            <a:pPr marL="342900" indent="-342900" algn="ctr" eaLnBrk="0" hangingPunct="0">
              <a:spcBef>
                <a:spcPct val="20000"/>
              </a:spcBef>
              <a:defRPr/>
            </a:pPr>
            <a:r>
              <a:rPr lang="en-US" sz="1600" kern="0" dirty="0">
                <a:latin typeface="+mn-lt"/>
              </a:rPr>
              <a:t>Cell OFF</a:t>
            </a:r>
          </a:p>
        </p:txBody>
      </p:sp>
      <p:sp>
        <p:nvSpPr>
          <p:cNvPr id="14" name="Text Placeholder 4"/>
          <p:cNvSpPr txBox="1">
            <a:spLocks/>
          </p:cNvSpPr>
          <p:nvPr/>
        </p:nvSpPr>
        <p:spPr>
          <a:xfrm>
            <a:off x="4724400" y="5029200"/>
            <a:ext cx="1066800" cy="639763"/>
          </a:xfrm>
          <a:prstGeom prst="rect">
            <a:avLst/>
          </a:prstGeom>
        </p:spPr>
        <p:txBody>
          <a:bodyPr/>
          <a:lstStyle/>
          <a:p>
            <a:pPr marL="342900" indent="-342900" algn="ctr" eaLnBrk="0" hangingPunct="0">
              <a:spcBef>
                <a:spcPct val="20000"/>
              </a:spcBef>
              <a:defRPr/>
            </a:pPr>
            <a:r>
              <a:rPr lang="en-US" sz="1600" kern="0" dirty="0">
                <a:latin typeface="+mn-lt"/>
              </a:rPr>
              <a:t>Pockels </a:t>
            </a:r>
          </a:p>
          <a:p>
            <a:pPr marL="342900" indent="-342900" algn="ctr" eaLnBrk="0" hangingPunct="0">
              <a:spcBef>
                <a:spcPct val="20000"/>
              </a:spcBef>
              <a:defRPr/>
            </a:pPr>
            <a:r>
              <a:rPr lang="en-US" sz="1600" kern="0" dirty="0">
                <a:latin typeface="+mn-lt"/>
              </a:rPr>
              <a:t>Cell OFF</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8991600" cy="3694113"/>
          </a:xfrm>
          <a:prstGeom prst="rect">
            <a:avLst/>
          </a:prstGeom>
          <a:noFill/>
        </p:spPr>
        <p:txBody>
          <a:bodyPr>
            <a:spAutoFit/>
          </a:bodyPr>
          <a:lstStyle/>
          <a:p>
            <a:pPr>
              <a:defRPr/>
            </a:pPr>
            <a:r>
              <a:rPr lang="en-US" dirty="0"/>
              <a:t>Notes:</a:t>
            </a:r>
          </a:p>
          <a:p>
            <a:pPr marL="342900" indent="-342900">
              <a:buFont typeface="+mj-lt"/>
              <a:buAutoNum type="arabicPeriod"/>
              <a:defRPr/>
            </a:pPr>
            <a:r>
              <a:rPr lang="en-US" dirty="0"/>
              <a:t>Injector iocse11, iocse12, and iocse19 have “TRANSPORT” style IF cards</a:t>
            </a:r>
          </a:p>
          <a:p>
            <a:pPr marL="342900" indent="-342900">
              <a:buFont typeface="+mj-lt"/>
              <a:buAutoNum type="arabicPeriod"/>
              <a:defRPr/>
            </a:pPr>
            <a:endParaRPr lang="en-US" dirty="0"/>
          </a:p>
          <a:p>
            <a:pPr marL="342900" indent="-342900">
              <a:buFont typeface="+mj-lt"/>
              <a:buAutoNum type="arabicPeriod"/>
              <a:defRPr/>
            </a:pPr>
            <a:endParaRPr lang="en-US" dirty="0"/>
          </a:p>
          <a:p>
            <a:pPr marL="342900" indent="-342900">
              <a:buFont typeface="+mj-lt"/>
              <a:buAutoNum type="arabicPeriod"/>
              <a:defRPr/>
            </a:pPr>
            <a:endParaRPr lang="en-US" dirty="0"/>
          </a:p>
          <a:p>
            <a:pPr marL="342900" indent="-342900">
              <a:buFont typeface="+mj-lt"/>
              <a:buAutoNum type="arabicPeriod"/>
              <a:defRPr/>
            </a:pPr>
            <a:endParaRPr lang="en-US" dirty="0"/>
          </a:p>
          <a:p>
            <a:pPr marL="342900" indent="-342900">
              <a:buFont typeface="+mj-lt"/>
              <a:buAutoNum type="arabicPeriod"/>
              <a:defRPr/>
            </a:pPr>
            <a:endParaRPr lang="en-US" dirty="0"/>
          </a:p>
          <a:p>
            <a:pPr marL="342900" indent="-342900">
              <a:buFont typeface="+mj-lt"/>
              <a:buAutoNum type="arabicPeriod"/>
              <a:defRPr/>
            </a:pPr>
            <a:endParaRPr lang="en-US" dirty="0"/>
          </a:p>
          <a:p>
            <a:pPr marL="342900" indent="-342900">
              <a:buFont typeface="+mj-lt"/>
              <a:buAutoNum type="arabicPeriod"/>
              <a:defRPr/>
            </a:pPr>
            <a:endParaRPr lang="en-US" dirty="0"/>
          </a:p>
          <a:p>
            <a:pPr marL="342900" indent="-342900">
              <a:buFont typeface="+mj-lt"/>
              <a:buAutoNum type="arabicPeriod"/>
              <a:defRPr/>
            </a:pPr>
            <a:endParaRPr lang="en-US" dirty="0"/>
          </a:p>
          <a:p>
            <a:pPr marL="342900" indent="-342900">
              <a:buFont typeface="+mj-lt"/>
              <a:buAutoNum type="arabicPeriod"/>
              <a:defRPr/>
            </a:pPr>
            <a:endParaRPr lang="en-US" dirty="0"/>
          </a:p>
          <a:p>
            <a:pPr marL="342900" indent="-342900">
              <a:buFont typeface="+mj-lt"/>
              <a:buAutoNum type="arabicPeriod"/>
              <a:defRPr/>
            </a:pPr>
            <a:r>
              <a:rPr lang="en-US" dirty="0"/>
              <a:t>To study Pockels Cell Settling Time, should we: Change to LINAC? Use Hall BPMs? Use laser Quad Photodiode (QPD)?</a:t>
            </a:r>
          </a:p>
        </p:txBody>
      </p:sp>
      <p:pic>
        <p:nvPicPr>
          <p:cNvPr id="75779" name="Picture 5" descr="TEK0054.BMP"/>
          <p:cNvPicPr>
            <a:picLocks noChangeAspect="1"/>
          </p:cNvPicPr>
          <p:nvPr/>
        </p:nvPicPr>
        <p:blipFill>
          <a:blip r:embed="rId3"/>
          <a:srcRect/>
          <a:stretch>
            <a:fillRect/>
          </a:stretch>
        </p:blipFill>
        <p:spPr bwMode="auto">
          <a:xfrm>
            <a:off x="1066800" y="4572000"/>
            <a:ext cx="3048000" cy="2286000"/>
          </a:xfrm>
          <a:prstGeom prst="rect">
            <a:avLst/>
          </a:prstGeom>
          <a:noFill/>
          <a:ln w="9525">
            <a:noFill/>
            <a:miter lim="800000"/>
            <a:headEnd/>
            <a:tailEnd/>
          </a:ln>
        </p:spPr>
      </p:pic>
      <p:sp>
        <p:nvSpPr>
          <p:cNvPr id="9" name="Text Placeholder 4"/>
          <p:cNvSpPr txBox="1">
            <a:spLocks/>
          </p:cNvSpPr>
          <p:nvPr/>
        </p:nvSpPr>
        <p:spPr>
          <a:xfrm>
            <a:off x="0" y="5029200"/>
            <a:ext cx="1219200" cy="639763"/>
          </a:xfrm>
          <a:prstGeom prst="rect">
            <a:avLst/>
          </a:prstGeom>
        </p:spPr>
        <p:txBody>
          <a:bodyPr/>
          <a:lstStyle/>
          <a:p>
            <a:pPr marL="342900" indent="-342900" algn="ctr" eaLnBrk="0" hangingPunct="0">
              <a:spcBef>
                <a:spcPct val="20000"/>
              </a:spcBef>
              <a:defRPr/>
            </a:pPr>
            <a:r>
              <a:rPr lang="en-US" sz="1600" kern="0" dirty="0">
                <a:latin typeface="+mn-lt"/>
              </a:rPr>
              <a:t>1I02, no</a:t>
            </a:r>
          </a:p>
          <a:p>
            <a:pPr marL="342900" indent="-342900" algn="ctr" eaLnBrk="0" hangingPunct="0">
              <a:spcBef>
                <a:spcPct val="20000"/>
              </a:spcBef>
              <a:defRPr/>
            </a:pPr>
            <a:r>
              <a:rPr lang="en-US" sz="1600" kern="0" dirty="0">
                <a:latin typeface="+mn-lt"/>
              </a:rPr>
              <a:t> beam</a:t>
            </a:r>
          </a:p>
        </p:txBody>
      </p:sp>
      <p:sp>
        <p:nvSpPr>
          <p:cNvPr id="5" name="TextBox 4"/>
          <p:cNvSpPr txBox="1"/>
          <p:nvPr/>
        </p:nvSpPr>
        <p:spPr>
          <a:xfrm>
            <a:off x="4876800" y="4876800"/>
            <a:ext cx="4114800" cy="1477963"/>
          </a:xfrm>
          <a:prstGeom prst="rect">
            <a:avLst/>
          </a:prstGeom>
          <a:noFill/>
        </p:spPr>
        <p:txBody>
          <a:bodyPr>
            <a:spAutoFit/>
          </a:bodyPr>
          <a:lstStyle/>
          <a:p>
            <a:pPr>
              <a:defRPr/>
            </a:pPr>
            <a:r>
              <a:rPr lang="en-US" dirty="0"/>
              <a:t>Notes:</a:t>
            </a:r>
          </a:p>
          <a:p>
            <a:pPr marL="342900" indent="-342900">
              <a:buFont typeface="+mj-lt"/>
              <a:buAutoNum type="arabicPeriod"/>
              <a:defRPr/>
            </a:pPr>
            <a:r>
              <a:rPr lang="en-US" dirty="0"/>
              <a:t>Hall C iocse18 and iocse14 have “TRANSPORT” style IF cards</a:t>
            </a:r>
          </a:p>
          <a:p>
            <a:pPr marL="342900" indent="-342900">
              <a:buFont typeface="+mj-lt"/>
              <a:buAutoNum type="arabicPeriod"/>
              <a:defRPr/>
            </a:pPr>
            <a:r>
              <a:rPr lang="en-US" dirty="0"/>
              <a:t>Hall C iocse17 has “LINAC” style IF cards</a:t>
            </a:r>
          </a:p>
        </p:txBody>
      </p:sp>
      <p:graphicFrame>
        <p:nvGraphicFramePr>
          <p:cNvPr id="6" name="Table 5"/>
          <p:cNvGraphicFramePr>
            <a:graphicFrameLocks noGrp="1"/>
          </p:cNvGraphicFramePr>
          <p:nvPr/>
        </p:nvGraphicFramePr>
        <p:xfrm>
          <a:off x="685800" y="1371600"/>
          <a:ext cx="5257800" cy="1524000"/>
        </p:xfrm>
        <a:graphic>
          <a:graphicData uri="http://schemas.openxmlformats.org/drawingml/2006/table">
            <a:tbl>
              <a:tblPr firstRow="1" bandRow="1">
                <a:tableStyleId>{5C22544A-7EE6-4342-B048-85BDC9FD1C3A}</a:tableStyleId>
              </a:tblPr>
              <a:tblGrid>
                <a:gridCol w="1752600"/>
                <a:gridCol w="1752600"/>
                <a:gridCol w="1752600"/>
              </a:tblGrid>
              <a:tr h="381000">
                <a:tc>
                  <a:txBody>
                    <a:bodyPr/>
                    <a:lstStyle/>
                    <a:p>
                      <a:endParaRPr lang="en-US" sz="1400" dirty="0"/>
                    </a:p>
                  </a:txBody>
                  <a:tcPr/>
                </a:tc>
                <a:tc>
                  <a:txBody>
                    <a:bodyPr/>
                    <a:lstStyle/>
                    <a:p>
                      <a:r>
                        <a:rPr lang="en-US" sz="1400" dirty="0" smtClean="0"/>
                        <a:t>TRANSPORT</a:t>
                      </a:r>
                      <a:endParaRPr lang="en-US" sz="1400" dirty="0"/>
                    </a:p>
                  </a:txBody>
                  <a:tcPr/>
                </a:tc>
                <a:tc>
                  <a:txBody>
                    <a:bodyPr/>
                    <a:lstStyle/>
                    <a:p>
                      <a:r>
                        <a:rPr lang="en-US" sz="1400" dirty="0" smtClean="0"/>
                        <a:t>LINAC</a:t>
                      </a:r>
                      <a:endParaRPr lang="en-US" sz="1400" dirty="0"/>
                    </a:p>
                  </a:txBody>
                  <a:tcPr/>
                </a:tc>
              </a:tr>
              <a:tr h="381000">
                <a:tc>
                  <a:txBody>
                    <a:bodyPr/>
                    <a:lstStyle/>
                    <a:p>
                      <a:r>
                        <a:rPr lang="en-US" sz="1400" dirty="0" smtClean="0"/>
                        <a:t>Sample Time</a:t>
                      </a:r>
                      <a:endParaRPr lang="en-US" sz="1400" dirty="0"/>
                    </a:p>
                  </a:txBody>
                  <a:tcPr/>
                </a:tc>
                <a:tc>
                  <a:txBody>
                    <a:bodyPr/>
                    <a:lstStyle/>
                    <a:p>
                      <a:r>
                        <a:rPr lang="en-US" sz="1400" dirty="0" smtClean="0"/>
                        <a:t>140 µs</a:t>
                      </a:r>
                      <a:endParaRPr lang="en-US" sz="1400" dirty="0"/>
                    </a:p>
                  </a:txBody>
                  <a:tcPr/>
                </a:tc>
                <a:tc>
                  <a:txBody>
                    <a:bodyPr/>
                    <a:lstStyle/>
                    <a:p>
                      <a:r>
                        <a:rPr lang="en-US" sz="1400" dirty="0" smtClean="0"/>
                        <a:t>8.6 µs</a:t>
                      </a:r>
                      <a:endParaRPr lang="en-US" sz="1400" dirty="0"/>
                    </a:p>
                  </a:txBody>
                  <a:tcPr/>
                </a:tc>
              </a:tr>
              <a:tr h="381000">
                <a:tc>
                  <a:txBody>
                    <a:bodyPr/>
                    <a:lstStyle/>
                    <a:p>
                      <a:r>
                        <a:rPr lang="en-US" sz="1400" dirty="0" smtClean="0"/>
                        <a:t>Fixed</a:t>
                      </a:r>
                      <a:r>
                        <a:rPr lang="en-US" sz="1400" baseline="0" dirty="0" smtClean="0"/>
                        <a:t> Delay </a:t>
                      </a:r>
                      <a:endParaRPr lang="en-US" sz="1400" dirty="0"/>
                    </a:p>
                  </a:txBody>
                  <a:tcPr/>
                </a:tc>
                <a:tc>
                  <a:txBody>
                    <a:bodyPr/>
                    <a:lstStyle/>
                    <a:p>
                      <a:r>
                        <a:rPr lang="en-US" sz="1400" dirty="0" smtClean="0"/>
                        <a:t>70 µs</a:t>
                      </a:r>
                      <a:endParaRPr lang="en-US" sz="1400" dirty="0"/>
                    </a:p>
                  </a:txBody>
                  <a:tcPr/>
                </a:tc>
                <a:tc>
                  <a:txBody>
                    <a:bodyPr/>
                    <a:lstStyle/>
                    <a:p>
                      <a:r>
                        <a:rPr lang="en-US" sz="1400" dirty="0" smtClean="0"/>
                        <a:t>4.3 µs</a:t>
                      </a:r>
                      <a:endParaRPr lang="en-US" sz="1400" dirty="0"/>
                    </a:p>
                  </a:txBody>
                  <a:tcPr/>
                </a:tc>
              </a:tr>
              <a:tr h="381000">
                <a:tc>
                  <a:txBody>
                    <a:bodyPr/>
                    <a:lstStyle/>
                    <a:p>
                      <a:r>
                        <a:rPr lang="en-US" sz="1400" dirty="0" smtClean="0"/>
                        <a:t>Dynamic Range</a:t>
                      </a:r>
                      <a:endParaRPr lang="en-US" sz="1400" dirty="0"/>
                    </a:p>
                  </a:txBody>
                  <a:tcPr/>
                </a:tc>
                <a:tc>
                  <a:txBody>
                    <a:bodyPr/>
                    <a:lstStyle/>
                    <a:p>
                      <a:r>
                        <a:rPr lang="en-US" sz="1400" dirty="0" smtClean="0"/>
                        <a:t>70 nA</a:t>
                      </a:r>
                      <a:r>
                        <a:rPr lang="en-US" sz="1400" baseline="0" dirty="0" smtClean="0"/>
                        <a:t> – 200 µA</a:t>
                      </a:r>
                      <a:endParaRPr lang="en-US" sz="1400" dirty="0"/>
                    </a:p>
                  </a:txBody>
                  <a:tcPr/>
                </a:tc>
                <a:tc>
                  <a:txBody>
                    <a:bodyPr/>
                    <a:lstStyle/>
                    <a:p>
                      <a:r>
                        <a:rPr lang="en-US" sz="1400" dirty="0" smtClean="0"/>
                        <a:t>700 nA – 2,000 µs</a:t>
                      </a:r>
                      <a:endParaRPr lang="en-US" sz="1400" dirty="0"/>
                    </a:p>
                  </a:txBody>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274638"/>
            <a:ext cx="8229600" cy="1477962"/>
          </a:xfrm>
        </p:spPr>
        <p:txBody>
          <a:bodyPr/>
          <a:lstStyle/>
          <a:p>
            <a:r>
              <a:rPr lang="en-US" smtClean="0"/>
              <a:t>Search for 60 Hz Noise</a:t>
            </a:r>
          </a:p>
        </p:txBody>
      </p:sp>
      <p:sp>
        <p:nvSpPr>
          <p:cNvPr id="3" name="Title 1"/>
          <p:cNvSpPr txBox="1">
            <a:spLocks/>
          </p:cNvSpPr>
          <p:nvPr/>
        </p:nvSpPr>
        <p:spPr bwMode="auto">
          <a:xfrm>
            <a:off x="381000" y="2209800"/>
            <a:ext cx="8534400" cy="3581400"/>
          </a:xfrm>
          <a:prstGeom prst="rect">
            <a:avLst/>
          </a:prstGeom>
          <a:noFill/>
          <a:ln w="9525">
            <a:noFill/>
            <a:miter lim="800000"/>
            <a:headEnd/>
            <a:tailEnd/>
          </a:ln>
        </p:spPr>
        <p:txBody>
          <a:bodyPr anchor="ctr"/>
          <a:lstStyle/>
          <a:p>
            <a:pPr eaLnBrk="0" hangingPunct="0">
              <a:spcBef>
                <a:spcPct val="20000"/>
              </a:spcBef>
              <a:buFont typeface="Wingdings" pitchFamily="2" charset="2"/>
              <a:buChar char="ü"/>
              <a:defRPr/>
            </a:pPr>
            <a:r>
              <a:rPr lang="en-US" sz="2800" kern="0" dirty="0">
                <a:solidFill>
                  <a:schemeClr val="tx2"/>
                </a:solidFill>
                <a:latin typeface="+mj-lt"/>
                <a:ea typeface="+mj-ea"/>
                <a:cs typeface="+mj-cs"/>
              </a:rPr>
              <a:t> Did 60 Hz Noise Search with Extech 480824 EMF Adapter and a Fluke 87</a:t>
            </a:r>
          </a:p>
          <a:p>
            <a:pPr eaLnBrk="0" hangingPunct="0">
              <a:spcBef>
                <a:spcPct val="20000"/>
              </a:spcBef>
              <a:buFont typeface="Wingdings" pitchFamily="2" charset="2"/>
              <a:buChar char="ü"/>
              <a:defRPr/>
            </a:pPr>
            <a:endParaRPr lang="en-US" sz="2800" kern="0" dirty="0">
              <a:solidFill>
                <a:schemeClr val="tx2"/>
              </a:solidFill>
              <a:latin typeface="+mj-lt"/>
              <a:ea typeface="+mj-ea"/>
              <a:cs typeface="+mj-cs"/>
            </a:endParaRPr>
          </a:p>
          <a:p>
            <a:pPr eaLnBrk="0" hangingPunct="0">
              <a:spcBef>
                <a:spcPct val="20000"/>
              </a:spcBef>
              <a:buFont typeface="Wingdings" pitchFamily="2" charset="2"/>
              <a:buChar char="ü"/>
              <a:defRPr/>
            </a:pPr>
            <a:r>
              <a:rPr lang="en-US" sz="2800" kern="0" dirty="0">
                <a:solidFill>
                  <a:schemeClr val="tx2"/>
                </a:solidFill>
                <a:latin typeface="+mj-lt"/>
                <a:ea typeface="+mj-ea"/>
                <a:cs typeface="+mj-cs"/>
              </a:rPr>
              <a:t> </a:t>
            </a:r>
            <a:r>
              <a:rPr lang="en-US" sz="2800" kern="0" dirty="0">
                <a:solidFill>
                  <a:srgbClr val="000000"/>
                </a:solidFill>
                <a:latin typeface="+mj-lt"/>
              </a:rPr>
              <a:t>High reading areas:</a:t>
            </a:r>
          </a:p>
          <a:p>
            <a:pPr eaLnBrk="0" hangingPunct="0">
              <a:spcBef>
                <a:spcPct val="20000"/>
              </a:spcBef>
              <a:defRPr/>
            </a:pPr>
            <a:r>
              <a:rPr lang="en-US" sz="2800" kern="0" dirty="0">
                <a:solidFill>
                  <a:srgbClr val="000000"/>
                </a:solidFill>
                <a:latin typeface="+mj-lt"/>
              </a:rPr>
              <a:t>→ PSS 500 keV MBO0I06 Dipole current sensor</a:t>
            </a:r>
            <a:br>
              <a:rPr lang="en-US" sz="2800" kern="0" dirty="0">
                <a:solidFill>
                  <a:srgbClr val="000000"/>
                </a:solidFill>
                <a:latin typeface="+mj-lt"/>
              </a:rPr>
            </a:br>
            <a:r>
              <a:rPr lang="en-US" sz="2800" kern="0" dirty="0">
                <a:solidFill>
                  <a:schemeClr val="tx2"/>
                </a:solidFill>
                <a:latin typeface="+mj-lt"/>
                <a:ea typeface="+mj-ea"/>
                <a:cs typeface="+mj-cs"/>
              </a:rPr>
              <a:t/>
            </a:r>
            <a:br>
              <a:rPr lang="en-US" sz="2800" kern="0" dirty="0">
                <a:solidFill>
                  <a:schemeClr val="tx2"/>
                </a:solidFill>
                <a:latin typeface="+mj-lt"/>
                <a:ea typeface="+mj-ea"/>
                <a:cs typeface="+mj-cs"/>
              </a:rPr>
            </a:br>
            <a:endParaRPr lang="en-US" sz="28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descr="pss_magx_1.gif"/>
          <p:cNvPicPr>
            <a:picLocks noChangeAspect="1"/>
          </p:cNvPicPr>
          <p:nvPr/>
        </p:nvPicPr>
        <p:blipFill>
          <a:blip r:embed="rId3"/>
          <a:srcRect/>
          <a:stretch>
            <a:fillRect/>
          </a:stretch>
        </p:blipFill>
        <p:spPr bwMode="auto">
          <a:xfrm>
            <a:off x="704850" y="0"/>
            <a:ext cx="8439150" cy="6858000"/>
          </a:xfrm>
          <a:prstGeom prst="rect">
            <a:avLst/>
          </a:prstGeom>
          <a:noFill/>
          <a:ln w="9525">
            <a:noFill/>
            <a:miter lim="800000"/>
            <a:headEnd/>
            <a:tailEnd/>
          </a:ln>
        </p:spPr>
      </p:pic>
      <p:sp>
        <p:nvSpPr>
          <p:cNvPr id="3" name="Text Placeholder 4"/>
          <p:cNvSpPr txBox="1">
            <a:spLocks/>
          </p:cNvSpPr>
          <p:nvPr/>
        </p:nvSpPr>
        <p:spPr>
          <a:xfrm>
            <a:off x="0" y="5410200"/>
            <a:ext cx="838200" cy="381000"/>
          </a:xfrm>
          <a:prstGeom prst="rect">
            <a:avLst/>
          </a:prstGeom>
        </p:spPr>
        <p:txBody>
          <a:bodyPr/>
          <a:lstStyle/>
          <a:p>
            <a:pPr marL="342900" indent="-342900" eaLnBrk="0" hangingPunct="0">
              <a:spcBef>
                <a:spcPct val="20000"/>
              </a:spcBef>
              <a:defRPr/>
            </a:pPr>
            <a:r>
              <a:rPr lang="en-US" sz="1600" kern="0" dirty="0">
                <a:latin typeface="+mn-lt"/>
              </a:rPr>
              <a:t>1 kHz</a:t>
            </a:r>
          </a:p>
        </p:txBody>
      </p:sp>
      <p:sp>
        <p:nvSpPr>
          <p:cNvPr id="4" name="Text Placeholder 4"/>
          <p:cNvSpPr txBox="1">
            <a:spLocks/>
          </p:cNvSpPr>
          <p:nvPr/>
        </p:nvSpPr>
        <p:spPr>
          <a:xfrm>
            <a:off x="0" y="3276600"/>
            <a:ext cx="838200" cy="381000"/>
          </a:xfrm>
          <a:prstGeom prst="rect">
            <a:avLst/>
          </a:prstGeom>
        </p:spPr>
        <p:txBody>
          <a:bodyPr/>
          <a:lstStyle/>
          <a:p>
            <a:pPr marL="342900" indent="-342900" eaLnBrk="0" hangingPunct="0">
              <a:spcBef>
                <a:spcPct val="20000"/>
              </a:spcBef>
              <a:defRPr/>
            </a:pPr>
            <a:r>
              <a:rPr lang="en-US" sz="1600" kern="0" dirty="0">
                <a:latin typeface="+mn-lt"/>
              </a:rPr>
              <a:t>250 Hz</a:t>
            </a:r>
          </a:p>
        </p:txBody>
      </p:sp>
      <p:sp>
        <p:nvSpPr>
          <p:cNvPr id="5" name="Text Placeholder 4"/>
          <p:cNvSpPr txBox="1">
            <a:spLocks/>
          </p:cNvSpPr>
          <p:nvPr/>
        </p:nvSpPr>
        <p:spPr>
          <a:xfrm>
            <a:off x="0" y="1066800"/>
            <a:ext cx="838200" cy="381000"/>
          </a:xfrm>
          <a:prstGeom prst="rect">
            <a:avLst/>
          </a:prstGeom>
        </p:spPr>
        <p:txBody>
          <a:bodyPr/>
          <a:lstStyle/>
          <a:p>
            <a:pPr marL="342900" indent="-342900" eaLnBrk="0" hangingPunct="0">
              <a:spcBef>
                <a:spcPct val="20000"/>
              </a:spcBef>
              <a:defRPr/>
            </a:pPr>
            <a:r>
              <a:rPr lang="en-US" sz="1600" kern="0" dirty="0">
                <a:latin typeface="+mn-lt"/>
              </a:rPr>
              <a:t>30 Hz</a:t>
            </a:r>
          </a:p>
        </p:txBody>
      </p:sp>
      <p:sp>
        <p:nvSpPr>
          <p:cNvPr id="6" name="Text Placeholder 2"/>
          <p:cNvSpPr txBox="1">
            <a:spLocks/>
          </p:cNvSpPr>
          <p:nvPr/>
        </p:nvSpPr>
        <p:spPr bwMode="auto">
          <a:xfrm rot="16200000">
            <a:off x="1371600" y="3048000"/>
            <a:ext cx="4419600" cy="3048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PSS Dipole Magnet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beam_xy_382.gif"/>
          <p:cNvPicPr>
            <a:picLocks noChangeAspect="1"/>
          </p:cNvPicPr>
          <p:nvPr/>
        </p:nvPicPr>
        <p:blipFill>
          <a:blip r:embed="rId3"/>
          <a:srcRect/>
          <a:stretch>
            <a:fillRect/>
          </a:stretch>
        </p:blipFill>
        <p:spPr bwMode="auto">
          <a:xfrm>
            <a:off x="381000" y="0"/>
            <a:ext cx="8439150" cy="6858000"/>
          </a:xfrm>
          <a:prstGeom prst="rect">
            <a:avLst/>
          </a:prstGeom>
          <a:noFill/>
          <a:ln w="9525">
            <a:noFill/>
            <a:miter lim="800000"/>
            <a:headEnd/>
            <a:tailEnd/>
          </a:ln>
        </p:spPr>
      </p:pic>
      <p:sp>
        <p:nvSpPr>
          <p:cNvPr id="3" name="Text Placeholder 2"/>
          <p:cNvSpPr txBox="1">
            <a:spLocks/>
          </p:cNvSpPr>
          <p:nvPr/>
        </p:nvSpPr>
        <p:spPr bwMode="auto">
          <a:xfrm>
            <a:off x="2362200" y="152400"/>
            <a:ext cx="4572000" cy="3048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30 Hz data: 60 Hz noise averaged out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descr="beam_xy_391_c.gif"/>
          <p:cNvPicPr>
            <a:picLocks noChangeAspect="1"/>
          </p:cNvPicPr>
          <p:nvPr/>
        </p:nvPicPr>
        <p:blipFill>
          <a:blip r:embed="rId3"/>
          <a:srcRect/>
          <a:stretch>
            <a:fillRect/>
          </a:stretch>
        </p:blipFill>
        <p:spPr bwMode="auto">
          <a:xfrm>
            <a:off x="0" y="46038"/>
            <a:ext cx="9145588" cy="6765925"/>
          </a:xfrm>
          <a:prstGeom prst="rect">
            <a:avLst/>
          </a:prstGeom>
          <a:noFill/>
          <a:ln w="9525">
            <a:noFill/>
            <a:miter lim="800000"/>
            <a:headEnd/>
            <a:tailEnd/>
          </a:ln>
        </p:spPr>
      </p:pic>
      <p:sp>
        <p:nvSpPr>
          <p:cNvPr id="3" name="Text Placeholder 2"/>
          <p:cNvSpPr txBox="1">
            <a:spLocks/>
          </p:cNvSpPr>
          <p:nvPr/>
        </p:nvSpPr>
        <p:spPr bwMode="auto">
          <a:xfrm>
            <a:off x="2362200" y="152400"/>
            <a:ext cx="4572000" cy="3048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250 Hz data: 60 Hz noise maximum</a:t>
            </a:r>
          </a:p>
        </p:txBody>
      </p:sp>
      <p:sp>
        <p:nvSpPr>
          <p:cNvPr id="4" name="Text Placeholder 2"/>
          <p:cNvSpPr txBox="1">
            <a:spLocks/>
          </p:cNvSpPr>
          <p:nvPr/>
        </p:nvSpPr>
        <p:spPr bwMode="auto">
          <a:xfrm>
            <a:off x="2514600" y="1905000"/>
            <a:ext cx="838200" cy="3810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Stripe!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descr="beam_xy_477.gif"/>
          <p:cNvPicPr>
            <a:picLocks noChangeAspect="1"/>
          </p:cNvPicPr>
          <p:nvPr/>
        </p:nvPicPr>
        <p:blipFill>
          <a:blip r:embed="rId3"/>
          <a:srcRect/>
          <a:stretch>
            <a:fillRect/>
          </a:stretch>
        </p:blipFill>
        <p:spPr bwMode="auto">
          <a:xfrm>
            <a:off x="352425" y="0"/>
            <a:ext cx="8439150" cy="6858000"/>
          </a:xfrm>
          <a:prstGeom prst="rect">
            <a:avLst/>
          </a:prstGeom>
          <a:noFill/>
          <a:ln w="9525">
            <a:noFill/>
            <a:miter lim="800000"/>
            <a:headEnd/>
            <a:tailEnd/>
          </a:ln>
        </p:spPr>
      </p:pic>
      <p:sp>
        <p:nvSpPr>
          <p:cNvPr id="3" name="Text Placeholder 2"/>
          <p:cNvSpPr txBox="1">
            <a:spLocks/>
          </p:cNvSpPr>
          <p:nvPr/>
        </p:nvSpPr>
        <p:spPr bwMode="auto">
          <a:xfrm>
            <a:off x="685800" y="1066800"/>
            <a:ext cx="4419600" cy="3048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Correlated because of BPMs Electronics</a:t>
            </a:r>
          </a:p>
        </p:txBody>
      </p:sp>
      <p:sp>
        <p:nvSpPr>
          <p:cNvPr id="4" name="Text Placeholder 2"/>
          <p:cNvSpPr txBox="1">
            <a:spLocks/>
          </p:cNvSpPr>
          <p:nvPr/>
        </p:nvSpPr>
        <p:spPr bwMode="auto">
          <a:xfrm>
            <a:off x="2362200" y="152400"/>
            <a:ext cx="4572000" cy="304800"/>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600" b="1" i="1" kern="0" dirty="0">
                <a:latin typeface="+mn-lt"/>
              </a:rPr>
              <a:t>1 kHz data: 60 Hz noise smaller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descr="pss_magx_2.gif"/>
          <p:cNvPicPr>
            <a:picLocks noChangeAspect="1"/>
          </p:cNvPicPr>
          <p:nvPr/>
        </p:nvPicPr>
        <p:blipFill>
          <a:blip r:embed="rId3"/>
          <a:srcRect/>
          <a:stretch>
            <a:fillRect/>
          </a:stretch>
        </p:blipFill>
        <p:spPr bwMode="auto">
          <a:xfrm>
            <a:off x="704850" y="0"/>
            <a:ext cx="8439150" cy="6858000"/>
          </a:xfrm>
          <a:prstGeom prst="rect">
            <a:avLst/>
          </a:prstGeom>
          <a:noFill/>
          <a:ln w="9525">
            <a:noFill/>
            <a:miter lim="800000"/>
            <a:headEnd/>
            <a:tailEnd/>
          </a:ln>
        </p:spPr>
      </p:pic>
      <p:sp>
        <p:nvSpPr>
          <p:cNvPr id="3" name="Text Placeholder 4"/>
          <p:cNvSpPr txBox="1">
            <a:spLocks/>
          </p:cNvSpPr>
          <p:nvPr/>
        </p:nvSpPr>
        <p:spPr>
          <a:xfrm>
            <a:off x="0" y="1066800"/>
            <a:ext cx="838200" cy="685800"/>
          </a:xfrm>
          <a:prstGeom prst="rect">
            <a:avLst/>
          </a:prstGeom>
        </p:spPr>
        <p:txBody>
          <a:bodyPr/>
          <a:lstStyle/>
          <a:p>
            <a:pPr marL="342900" indent="-342900" algn="ctr" eaLnBrk="0" hangingPunct="0">
              <a:spcBef>
                <a:spcPct val="20000"/>
              </a:spcBef>
              <a:defRPr/>
            </a:pPr>
            <a:r>
              <a:rPr lang="en-US" sz="1600" kern="0" dirty="0">
                <a:latin typeface="+mn-lt"/>
              </a:rPr>
              <a:t>Sensor</a:t>
            </a:r>
          </a:p>
          <a:p>
            <a:pPr marL="342900" indent="-342900" algn="ctr" eaLnBrk="0" hangingPunct="0">
              <a:spcBef>
                <a:spcPct val="20000"/>
              </a:spcBef>
              <a:defRPr/>
            </a:pPr>
            <a:r>
              <a:rPr lang="en-US" sz="1600" kern="0" dirty="0">
                <a:latin typeface="+mn-lt"/>
              </a:rPr>
              <a:t>ON</a:t>
            </a:r>
          </a:p>
        </p:txBody>
      </p:sp>
      <p:sp>
        <p:nvSpPr>
          <p:cNvPr id="4" name="Text Placeholder 4"/>
          <p:cNvSpPr txBox="1">
            <a:spLocks/>
          </p:cNvSpPr>
          <p:nvPr/>
        </p:nvSpPr>
        <p:spPr>
          <a:xfrm>
            <a:off x="0" y="5410200"/>
            <a:ext cx="838200" cy="685800"/>
          </a:xfrm>
          <a:prstGeom prst="rect">
            <a:avLst/>
          </a:prstGeom>
        </p:spPr>
        <p:txBody>
          <a:bodyPr/>
          <a:lstStyle/>
          <a:p>
            <a:pPr marL="342900" indent="-342900" algn="ctr" eaLnBrk="0" hangingPunct="0">
              <a:spcBef>
                <a:spcPct val="20000"/>
              </a:spcBef>
              <a:defRPr/>
            </a:pPr>
            <a:r>
              <a:rPr lang="en-US" sz="1600" kern="0" dirty="0">
                <a:latin typeface="+mn-lt"/>
              </a:rPr>
              <a:t>Sensor</a:t>
            </a:r>
          </a:p>
          <a:p>
            <a:pPr marL="342900" indent="-342900" algn="ctr" eaLnBrk="0" hangingPunct="0">
              <a:spcBef>
                <a:spcPct val="20000"/>
              </a:spcBef>
              <a:defRPr/>
            </a:pPr>
            <a:r>
              <a:rPr lang="en-US" sz="1600" kern="0" dirty="0">
                <a:latin typeface="+mn-lt"/>
              </a:rPr>
              <a:t>ON</a:t>
            </a:r>
          </a:p>
        </p:txBody>
      </p:sp>
      <p:sp>
        <p:nvSpPr>
          <p:cNvPr id="5" name="Text Placeholder 4"/>
          <p:cNvSpPr txBox="1">
            <a:spLocks/>
          </p:cNvSpPr>
          <p:nvPr/>
        </p:nvSpPr>
        <p:spPr>
          <a:xfrm>
            <a:off x="0" y="3200400"/>
            <a:ext cx="838200" cy="685800"/>
          </a:xfrm>
          <a:prstGeom prst="rect">
            <a:avLst/>
          </a:prstGeom>
        </p:spPr>
        <p:txBody>
          <a:bodyPr/>
          <a:lstStyle/>
          <a:p>
            <a:pPr marL="342900" indent="-342900" algn="ctr" eaLnBrk="0" hangingPunct="0">
              <a:spcBef>
                <a:spcPct val="20000"/>
              </a:spcBef>
              <a:defRPr/>
            </a:pPr>
            <a:r>
              <a:rPr lang="en-US" sz="1600" kern="0" dirty="0">
                <a:latin typeface="+mn-lt"/>
              </a:rPr>
              <a:t>Sensor</a:t>
            </a:r>
          </a:p>
          <a:p>
            <a:pPr marL="342900" indent="-342900" algn="ctr" eaLnBrk="0" hangingPunct="0">
              <a:spcBef>
                <a:spcPct val="20000"/>
              </a:spcBef>
              <a:defRPr/>
            </a:pPr>
            <a:r>
              <a:rPr lang="en-US" sz="1600" kern="0" dirty="0">
                <a:latin typeface="+mn-lt"/>
              </a:rPr>
              <a:t>OFF</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304800"/>
          <a:ext cx="8686799" cy="4148670"/>
        </p:xfrm>
        <a:graphic>
          <a:graphicData uri="http://schemas.openxmlformats.org/drawingml/2006/table">
            <a:tbl>
              <a:tblPr firstRow="1" bandRow="1">
                <a:tableStyleId>{5C22544A-7EE6-4342-B048-85BDC9FD1C3A}</a:tableStyleId>
              </a:tblPr>
              <a:tblGrid>
                <a:gridCol w="1812896"/>
                <a:gridCol w="1208597"/>
                <a:gridCol w="1208598"/>
                <a:gridCol w="1208597"/>
                <a:gridCol w="1586287"/>
                <a:gridCol w="1661824"/>
              </a:tblGrid>
              <a:tr h="414867">
                <a:tc>
                  <a:txBody>
                    <a:bodyPr/>
                    <a:lstStyle/>
                    <a:p>
                      <a:pPr algn="l"/>
                      <a:r>
                        <a:rPr lang="en-US" dirty="0" smtClean="0"/>
                        <a:t>Cycle Rae (HZ)</a:t>
                      </a:r>
                      <a:endParaRPr lang="en-US" dirty="0"/>
                    </a:p>
                  </a:txBody>
                  <a:tcPr/>
                </a:tc>
                <a:tc>
                  <a:txBody>
                    <a:bodyPr/>
                    <a:lstStyle/>
                    <a:p>
                      <a:r>
                        <a:rPr lang="en-US" dirty="0" smtClean="0"/>
                        <a:t>MPS (µs)</a:t>
                      </a:r>
                      <a:endParaRPr lang="en-US" dirty="0"/>
                    </a:p>
                  </a:txBody>
                  <a:tcPr/>
                </a:tc>
                <a:tc>
                  <a:txBody>
                    <a:bodyPr/>
                    <a:lstStyle/>
                    <a:p>
                      <a:r>
                        <a:rPr lang="en-US" dirty="0" smtClean="0"/>
                        <a:t>MPS (Hz)</a:t>
                      </a:r>
                      <a:endParaRPr lang="en-US" dirty="0"/>
                    </a:p>
                  </a:txBody>
                  <a:tcPr/>
                </a:tc>
                <a:tc>
                  <a:txBody>
                    <a:bodyPr/>
                    <a:lstStyle/>
                    <a:p>
                      <a:r>
                        <a:rPr lang="en-US" dirty="0" smtClean="0"/>
                        <a:t>QRT (Hz)</a:t>
                      </a:r>
                      <a:endParaRPr lang="en-US" dirty="0"/>
                    </a:p>
                  </a:txBody>
                  <a:tcPr/>
                </a:tc>
                <a:tc>
                  <a:txBody>
                    <a:bodyPr/>
                    <a:lstStyle/>
                    <a:p>
                      <a:r>
                        <a:rPr lang="en-US" dirty="0" smtClean="0"/>
                        <a:t>Helicity (ms)</a:t>
                      </a:r>
                      <a:endParaRPr lang="en-US" dirty="0"/>
                    </a:p>
                  </a:txBody>
                  <a:tcPr/>
                </a:tc>
                <a:tc>
                  <a:txBody>
                    <a:bodyPr/>
                    <a:lstStyle/>
                    <a:p>
                      <a:r>
                        <a:rPr lang="en-US" dirty="0" smtClean="0"/>
                        <a:t>Helicity (Hz)</a:t>
                      </a:r>
                      <a:endParaRPr lang="en-US" dirty="0"/>
                    </a:p>
                  </a:txBody>
                  <a:tcPr/>
                </a:tc>
              </a:tr>
              <a:tr h="414867">
                <a:tc>
                  <a:txBody>
                    <a:bodyPr/>
                    <a:lstStyle/>
                    <a:p>
                      <a:pPr algn="l"/>
                      <a:r>
                        <a:rPr lang="en-US" dirty="0" smtClean="0"/>
                        <a:t>30</a:t>
                      </a:r>
                      <a:endParaRPr lang="en-US" dirty="0"/>
                    </a:p>
                  </a:txBody>
                  <a:tcPr/>
                </a:tc>
                <a:tc>
                  <a:txBody>
                    <a:bodyPr/>
                    <a:lstStyle/>
                    <a:p>
                      <a:r>
                        <a:rPr lang="en-US" dirty="0" smtClean="0"/>
                        <a:t>500</a:t>
                      </a:r>
                      <a:endParaRPr lang="en-US" dirty="0"/>
                    </a:p>
                  </a:txBody>
                  <a:tcPr/>
                </a:tc>
                <a:tc>
                  <a:txBody>
                    <a:bodyPr/>
                    <a:lstStyle/>
                    <a:p>
                      <a:r>
                        <a:rPr lang="en-US" dirty="0" smtClean="0"/>
                        <a:t>29.58</a:t>
                      </a:r>
                      <a:endParaRPr lang="en-US" dirty="0"/>
                    </a:p>
                  </a:txBody>
                  <a:tcPr/>
                </a:tc>
                <a:tc>
                  <a:txBody>
                    <a:bodyPr/>
                    <a:lstStyle/>
                    <a:p>
                      <a:r>
                        <a:rPr lang="en-US" dirty="0" smtClean="0"/>
                        <a:t>7.386</a:t>
                      </a:r>
                      <a:endParaRPr lang="en-US" dirty="0"/>
                    </a:p>
                  </a:txBody>
                  <a:tcPr/>
                </a:tc>
                <a:tc>
                  <a:txBody>
                    <a:bodyPr/>
                    <a:lstStyle/>
                    <a:p>
                      <a:r>
                        <a:rPr lang="en-US" dirty="0" smtClean="0"/>
                        <a:t>33.83</a:t>
                      </a:r>
                      <a:endParaRPr lang="en-US" dirty="0"/>
                    </a:p>
                  </a:txBody>
                  <a:tcPr/>
                </a:tc>
                <a:tc>
                  <a:txBody>
                    <a:bodyPr/>
                    <a:lstStyle/>
                    <a:p>
                      <a:r>
                        <a:rPr lang="en-US" dirty="0" smtClean="0"/>
                        <a:t>14.78</a:t>
                      </a:r>
                      <a:endParaRPr lang="en-US" dirty="0"/>
                    </a:p>
                  </a:txBody>
                  <a:tcPr/>
                </a:tc>
              </a:tr>
              <a:tr h="414867">
                <a:tc>
                  <a:txBody>
                    <a:bodyPr/>
                    <a:lstStyle/>
                    <a:p>
                      <a:pPr algn="l"/>
                      <a:r>
                        <a:rPr lang="en-US" dirty="0" smtClean="0"/>
                        <a:t>30</a:t>
                      </a:r>
                      <a:endParaRPr lang="en-US" dirty="0"/>
                    </a:p>
                  </a:txBody>
                  <a:tcPr/>
                </a:tc>
                <a:tc>
                  <a:txBody>
                    <a:bodyPr/>
                    <a:lstStyle/>
                    <a:p>
                      <a:r>
                        <a:rPr lang="en-US" dirty="0" smtClean="0"/>
                        <a:t>100</a:t>
                      </a:r>
                      <a:endParaRPr lang="en-US" dirty="0"/>
                    </a:p>
                  </a:txBody>
                  <a:tcPr/>
                </a:tc>
                <a:tc>
                  <a:txBody>
                    <a:bodyPr/>
                    <a:lstStyle/>
                    <a:p>
                      <a:r>
                        <a:rPr lang="en-US" dirty="0" smtClean="0"/>
                        <a:t>29.90</a:t>
                      </a:r>
                      <a:endParaRPr lang="en-US" dirty="0"/>
                    </a:p>
                  </a:txBody>
                  <a:tcPr/>
                </a:tc>
                <a:tc>
                  <a:txBody>
                    <a:bodyPr/>
                    <a:lstStyle/>
                    <a:p>
                      <a:r>
                        <a:rPr lang="en-US" dirty="0" smtClean="0"/>
                        <a:t>7.474</a:t>
                      </a:r>
                      <a:endParaRPr lang="en-US" dirty="0"/>
                    </a:p>
                  </a:txBody>
                  <a:tcPr/>
                </a:tc>
                <a:tc>
                  <a:txBody>
                    <a:bodyPr/>
                    <a:lstStyle/>
                    <a:p>
                      <a:r>
                        <a:rPr lang="en-US" dirty="0" smtClean="0"/>
                        <a:t>33.43</a:t>
                      </a:r>
                      <a:endParaRPr lang="en-US" dirty="0"/>
                    </a:p>
                  </a:txBody>
                  <a:tcPr/>
                </a:tc>
                <a:tc>
                  <a:txBody>
                    <a:bodyPr/>
                    <a:lstStyle/>
                    <a:p>
                      <a:r>
                        <a:rPr lang="en-US" dirty="0" smtClean="0"/>
                        <a:t>14.96</a:t>
                      </a:r>
                      <a:endParaRPr lang="en-US" dirty="0"/>
                    </a:p>
                  </a:txBody>
                  <a:tcPr/>
                </a:tc>
              </a:tr>
              <a:tr h="414867">
                <a:tc>
                  <a:txBody>
                    <a:bodyPr/>
                    <a:lstStyle/>
                    <a:p>
                      <a:pPr algn="l"/>
                      <a:r>
                        <a:rPr lang="en-US" dirty="0" smtClean="0"/>
                        <a:t>30</a:t>
                      </a:r>
                      <a:endParaRPr lang="en-US" dirty="0"/>
                    </a:p>
                  </a:txBody>
                  <a:tcPr/>
                </a:tc>
                <a:tc>
                  <a:txBody>
                    <a:bodyPr/>
                    <a:lstStyle/>
                    <a:p>
                      <a:r>
                        <a:rPr lang="en-US" dirty="0" smtClean="0"/>
                        <a:t>60</a:t>
                      </a:r>
                      <a:endParaRPr lang="en-US" dirty="0"/>
                    </a:p>
                  </a:txBody>
                  <a:tcPr/>
                </a:tc>
                <a:tc>
                  <a:txBody>
                    <a:bodyPr/>
                    <a:lstStyle/>
                    <a:p>
                      <a:r>
                        <a:rPr lang="en-US" dirty="0" smtClean="0"/>
                        <a:t>29.94</a:t>
                      </a:r>
                      <a:endParaRPr lang="en-US" dirty="0"/>
                    </a:p>
                  </a:txBody>
                  <a:tcPr/>
                </a:tc>
                <a:tc>
                  <a:txBody>
                    <a:bodyPr/>
                    <a:lstStyle/>
                    <a:p>
                      <a:r>
                        <a:rPr lang="en-US" dirty="0" smtClean="0"/>
                        <a:t>7.485</a:t>
                      </a:r>
                      <a:endParaRPr lang="en-US" dirty="0"/>
                    </a:p>
                  </a:txBody>
                  <a:tcPr/>
                </a:tc>
                <a:tc>
                  <a:txBody>
                    <a:bodyPr/>
                    <a:lstStyle/>
                    <a:p>
                      <a:r>
                        <a:rPr lang="en-US" dirty="0" smtClean="0"/>
                        <a:t>33.39</a:t>
                      </a:r>
                      <a:endParaRPr lang="en-US" dirty="0"/>
                    </a:p>
                  </a:txBody>
                  <a:tcPr/>
                </a:tc>
                <a:tc>
                  <a:txBody>
                    <a:bodyPr/>
                    <a:lstStyle/>
                    <a:p>
                      <a:r>
                        <a:rPr lang="en-US" dirty="0" smtClean="0"/>
                        <a:t>14.97</a:t>
                      </a:r>
                      <a:endParaRPr lang="en-US" dirty="0"/>
                    </a:p>
                  </a:txBody>
                  <a:tcPr/>
                </a:tc>
              </a:tr>
              <a:tr h="414867">
                <a:tc>
                  <a:txBody>
                    <a:bodyPr/>
                    <a:lstStyle/>
                    <a:p>
                      <a:pPr algn="l"/>
                      <a:r>
                        <a:rPr lang="en-US" dirty="0" smtClean="0"/>
                        <a:t>30</a:t>
                      </a:r>
                      <a:endParaRPr lang="en-US" dirty="0"/>
                    </a:p>
                  </a:txBody>
                  <a:tcPr/>
                </a:tc>
                <a:tc>
                  <a:txBody>
                    <a:bodyPr/>
                    <a:lstStyle/>
                    <a:p>
                      <a:r>
                        <a:rPr lang="en-US" dirty="0" smtClean="0"/>
                        <a:t>10</a:t>
                      </a:r>
                      <a:endParaRPr lang="en-US" dirty="0"/>
                    </a:p>
                  </a:txBody>
                  <a:tcPr/>
                </a:tc>
                <a:tc>
                  <a:txBody>
                    <a:bodyPr/>
                    <a:lstStyle/>
                    <a:p>
                      <a:r>
                        <a:rPr lang="en-US" dirty="0" smtClean="0"/>
                        <a:t>29.99</a:t>
                      </a:r>
                      <a:endParaRPr lang="en-US" dirty="0"/>
                    </a:p>
                  </a:txBody>
                  <a:tcPr/>
                </a:tc>
                <a:tc>
                  <a:txBody>
                    <a:bodyPr/>
                    <a:lstStyle/>
                    <a:p>
                      <a:r>
                        <a:rPr lang="en-US" dirty="0" smtClean="0"/>
                        <a:t>7.496</a:t>
                      </a:r>
                      <a:endParaRPr lang="en-US" dirty="0"/>
                    </a:p>
                  </a:txBody>
                  <a:tcPr/>
                </a:tc>
                <a:tc>
                  <a:txBody>
                    <a:bodyPr/>
                    <a:lstStyle/>
                    <a:p>
                      <a:r>
                        <a:rPr lang="en-US" dirty="0" smtClean="0"/>
                        <a:t>33.34</a:t>
                      </a:r>
                      <a:endParaRPr lang="en-US" dirty="0"/>
                    </a:p>
                  </a:txBody>
                  <a:tcPr/>
                </a:tc>
                <a:tc>
                  <a:txBody>
                    <a:bodyPr/>
                    <a:lstStyle/>
                    <a:p>
                      <a:r>
                        <a:rPr lang="en-US" dirty="0" smtClean="0"/>
                        <a:t>14.99</a:t>
                      </a:r>
                      <a:endParaRPr lang="en-US" dirty="0"/>
                    </a:p>
                  </a:txBody>
                  <a:tcPr/>
                </a:tc>
              </a:tr>
              <a:tr h="414867">
                <a:tc>
                  <a:txBody>
                    <a:bodyPr/>
                    <a:lstStyle/>
                    <a:p>
                      <a:pPr algn="l"/>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414867">
                <a:tc>
                  <a:txBody>
                    <a:bodyPr/>
                    <a:lstStyle/>
                    <a:p>
                      <a:pPr algn="l"/>
                      <a:r>
                        <a:rPr lang="en-US" dirty="0" smtClean="0"/>
                        <a:t>1000</a:t>
                      </a:r>
                      <a:endParaRPr lang="en-US" dirty="0"/>
                    </a:p>
                  </a:txBody>
                  <a:tcPr/>
                </a:tc>
                <a:tc>
                  <a:txBody>
                    <a:bodyPr/>
                    <a:lstStyle/>
                    <a:p>
                      <a:r>
                        <a:rPr lang="en-US" dirty="0" smtClean="0"/>
                        <a:t>500</a:t>
                      </a:r>
                      <a:endParaRPr lang="en-US" dirty="0"/>
                    </a:p>
                  </a:txBody>
                  <a:tcPr/>
                </a:tc>
                <a:tc>
                  <a:txBody>
                    <a:bodyPr/>
                    <a:lstStyle/>
                    <a:p>
                      <a:r>
                        <a:rPr lang="en-US" dirty="0" smtClean="0"/>
                        <a:t>675.7</a:t>
                      </a:r>
                      <a:endParaRPr lang="en-US" dirty="0"/>
                    </a:p>
                  </a:txBody>
                  <a:tcPr/>
                </a:tc>
                <a:tc>
                  <a:txBody>
                    <a:bodyPr/>
                    <a:lstStyle/>
                    <a:p>
                      <a:r>
                        <a:rPr lang="en-US" dirty="0" smtClean="0"/>
                        <a:t>168.9</a:t>
                      </a:r>
                      <a:endParaRPr lang="en-US" dirty="0"/>
                    </a:p>
                  </a:txBody>
                  <a:tcPr/>
                </a:tc>
                <a:tc>
                  <a:txBody>
                    <a:bodyPr/>
                    <a:lstStyle/>
                    <a:p>
                      <a:r>
                        <a:rPr lang="en-US" dirty="0" smtClean="0"/>
                        <a:t>1.480</a:t>
                      </a:r>
                      <a:endParaRPr lang="en-US" dirty="0"/>
                    </a:p>
                  </a:txBody>
                  <a:tcPr/>
                </a:tc>
                <a:tc>
                  <a:txBody>
                    <a:bodyPr/>
                    <a:lstStyle/>
                    <a:p>
                      <a:r>
                        <a:rPr lang="en-US" dirty="0" smtClean="0"/>
                        <a:t>337.8</a:t>
                      </a:r>
                      <a:endParaRPr lang="en-US" dirty="0"/>
                    </a:p>
                  </a:txBody>
                  <a:tcPr/>
                </a:tc>
              </a:tr>
              <a:tr h="414867">
                <a:tc>
                  <a:txBody>
                    <a:bodyPr/>
                    <a:lstStyle/>
                    <a:p>
                      <a:pPr algn="l"/>
                      <a:r>
                        <a:rPr lang="en-US" dirty="0" smtClean="0"/>
                        <a:t>1000</a:t>
                      </a:r>
                      <a:endParaRPr lang="en-US" dirty="0"/>
                    </a:p>
                  </a:txBody>
                  <a:tcPr/>
                </a:tc>
                <a:tc>
                  <a:txBody>
                    <a:bodyPr/>
                    <a:lstStyle/>
                    <a:p>
                      <a:r>
                        <a:rPr lang="en-US" dirty="0" smtClean="0"/>
                        <a:t>100</a:t>
                      </a:r>
                      <a:endParaRPr lang="en-US" dirty="0"/>
                    </a:p>
                  </a:txBody>
                  <a:tcPr/>
                </a:tc>
                <a:tc>
                  <a:txBody>
                    <a:bodyPr/>
                    <a:lstStyle/>
                    <a:p>
                      <a:r>
                        <a:rPr lang="en-US" dirty="0" smtClean="0"/>
                        <a:t>925.9</a:t>
                      </a:r>
                      <a:endParaRPr lang="en-US" dirty="0"/>
                    </a:p>
                  </a:txBody>
                  <a:tcPr/>
                </a:tc>
                <a:tc>
                  <a:txBody>
                    <a:bodyPr/>
                    <a:lstStyle/>
                    <a:p>
                      <a:r>
                        <a:rPr lang="en-US" dirty="0" smtClean="0"/>
                        <a:t>231.5</a:t>
                      </a:r>
                      <a:endParaRPr lang="en-US" dirty="0"/>
                    </a:p>
                  </a:txBody>
                  <a:tcPr/>
                </a:tc>
                <a:tc>
                  <a:txBody>
                    <a:bodyPr/>
                    <a:lstStyle/>
                    <a:p>
                      <a:r>
                        <a:rPr lang="en-US" dirty="0" smtClean="0"/>
                        <a:t>1.080</a:t>
                      </a:r>
                      <a:endParaRPr lang="en-US" dirty="0"/>
                    </a:p>
                  </a:txBody>
                  <a:tcPr/>
                </a:tc>
                <a:tc>
                  <a:txBody>
                    <a:bodyPr/>
                    <a:lstStyle/>
                    <a:p>
                      <a:r>
                        <a:rPr lang="en-US" dirty="0" smtClean="0"/>
                        <a:t>463.0</a:t>
                      </a:r>
                      <a:endParaRPr lang="en-US" dirty="0"/>
                    </a:p>
                  </a:txBody>
                  <a:tcPr/>
                </a:tc>
              </a:tr>
              <a:tr h="414867">
                <a:tc>
                  <a:txBody>
                    <a:bodyPr/>
                    <a:lstStyle/>
                    <a:p>
                      <a:pPr algn="l"/>
                      <a:r>
                        <a:rPr lang="en-US" dirty="0" smtClean="0"/>
                        <a:t>1000</a:t>
                      </a:r>
                      <a:endParaRPr lang="en-US" dirty="0"/>
                    </a:p>
                  </a:txBody>
                  <a:tcPr/>
                </a:tc>
                <a:tc>
                  <a:txBody>
                    <a:bodyPr/>
                    <a:lstStyle/>
                    <a:p>
                      <a:r>
                        <a:rPr lang="en-US" dirty="0" smtClean="0"/>
                        <a:t>60</a:t>
                      </a:r>
                      <a:endParaRPr lang="en-US" dirty="0"/>
                    </a:p>
                  </a:txBody>
                  <a:tcPr/>
                </a:tc>
                <a:tc>
                  <a:txBody>
                    <a:bodyPr/>
                    <a:lstStyle/>
                    <a:p>
                      <a:r>
                        <a:rPr lang="en-US" dirty="0" smtClean="0"/>
                        <a:t>961.5</a:t>
                      </a:r>
                      <a:endParaRPr lang="en-US" dirty="0"/>
                    </a:p>
                  </a:txBody>
                  <a:tcPr/>
                </a:tc>
                <a:tc>
                  <a:txBody>
                    <a:bodyPr/>
                    <a:lstStyle/>
                    <a:p>
                      <a:r>
                        <a:rPr lang="en-US" dirty="0" smtClean="0"/>
                        <a:t>240.4</a:t>
                      </a:r>
                      <a:endParaRPr lang="en-US" dirty="0"/>
                    </a:p>
                  </a:txBody>
                  <a:tcPr/>
                </a:tc>
                <a:tc>
                  <a:txBody>
                    <a:bodyPr/>
                    <a:lstStyle/>
                    <a:p>
                      <a:r>
                        <a:rPr lang="en-US" dirty="0" smtClean="0"/>
                        <a:t>1.040</a:t>
                      </a:r>
                      <a:endParaRPr lang="en-US" dirty="0"/>
                    </a:p>
                  </a:txBody>
                  <a:tcPr/>
                </a:tc>
                <a:tc>
                  <a:txBody>
                    <a:bodyPr/>
                    <a:lstStyle/>
                    <a:p>
                      <a:r>
                        <a:rPr lang="en-US" dirty="0" smtClean="0"/>
                        <a:t>480.8</a:t>
                      </a:r>
                      <a:endParaRPr lang="en-US" dirty="0"/>
                    </a:p>
                  </a:txBody>
                  <a:tcPr/>
                </a:tc>
              </a:tr>
              <a:tr h="414867">
                <a:tc>
                  <a:txBody>
                    <a:bodyPr/>
                    <a:lstStyle/>
                    <a:p>
                      <a:pPr algn="l"/>
                      <a:r>
                        <a:rPr lang="en-US" dirty="0" smtClean="0"/>
                        <a:t>1000</a:t>
                      </a:r>
                      <a:endParaRPr lang="en-US" dirty="0"/>
                    </a:p>
                  </a:txBody>
                  <a:tcPr/>
                </a:tc>
                <a:tc>
                  <a:txBody>
                    <a:bodyPr/>
                    <a:lstStyle/>
                    <a:p>
                      <a:r>
                        <a:rPr lang="en-US" dirty="0" smtClean="0"/>
                        <a:t>10</a:t>
                      </a:r>
                      <a:endParaRPr lang="en-US" dirty="0"/>
                    </a:p>
                  </a:txBody>
                  <a:tcPr/>
                </a:tc>
                <a:tc>
                  <a:txBody>
                    <a:bodyPr/>
                    <a:lstStyle/>
                    <a:p>
                      <a:r>
                        <a:rPr lang="en-US" dirty="0" smtClean="0"/>
                        <a:t>1010</a:t>
                      </a:r>
                      <a:endParaRPr lang="en-US" dirty="0"/>
                    </a:p>
                  </a:txBody>
                  <a:tcPr/>
                </a:tc>
                <a:tc>
                  <a:txBody>
                    <a:bodyPr/>
                    <a:lstStyle/>
                    <a:p>
                      <a:r>
                        <a:rPr lang="en-US" dirty="0" smtClean="0"/>
                        <a:t>252.5</a:t>
                      </a:r>
                      <a:endParaRPr lang="en-US" dirty="0"/>
                    </a:p>
                  </a:txBody>
                  <a:tcPr/>
                </a:tc>
                <a:tc>
                  <a:txBody>
                    <a:bodyPr/>
                    <a:lstStyle/>
                    <a:p>
                      <a:r>
                        <a:rPr lang="en-US" dirty="0" smtClean="0"/>
                        <a:t>0.9900</a:t>
                      </a:r>
                      <a:endParaRPr lang="en-US" dirty="0"/>
                    </a:p>
                  </a:txBody>
                  <a:tcPr/>
                </a:tc>
                <a:tc>
                  <a:txBody>
                    <a:bodyPr/>
                    <a:lstStyle/>
                    <a:p>
                      <a:r>
                        <a:rPr lang="en-US" dirty="0" smtClean="0"/>
                        <a:t>505.1</a:t>
                      </a:r>
                      <a:endParaRPr lang="en-US" dirty="0"/>
                    </a:p>
                  </a:txBody>
                  <a:tcPr/>
                </a:tc>
              </a:tr>
            </a:tbl>
          </a:graphicData>
        </a:graphic>
      </p:graphicFrame>
      <p:sp>
        <p:nvSpPr>
          <p:cNvPr id="5" name="TextBox 4"/>
          <p:cNvSpPr txBox="1"/>
          <p:nvPr/>
        </p:nvSpPr>
        <p:spPr>
          <a:xfrm>
            <a:off x="228600" y="4800600"/>
            <a:ext cx="8610600" cy="923925"/>
          </a:xfrm>
          <a:prstGeom prst="rect">
            <a:avLst/>
          </a:prstGeom>
          <a:noFill/>
        </p:spPr>
        <p:txBody>
          <a:bodyPr>
            <a:spAutoFit/>
          </a:bodyPr>
          <a:lstStyle/>
          <a:p>
            <a:pPr>
              <a:defRPr/>
            </a:pPr>
            <a:r>
              <a:rPr lang="en-US" dirty="0"/>
              <a:t>Notes:</a:t>
            </a:r>
          </a:p>
          <a:p>
            <a:pPr marL="342900" indent="-342900">
              <a:buFont typeface="+mj-lt"/>
              <a:buAutoNum type="arabicPeriod"/>
              <a:defRPr/>
            </a:pPr>
            <a:r>
              <a:rPr lang="en-US" dirty="0"/>
              <a:t>These values as measured by a scope </a:t>
            </a:r>
          </a:p>
          <a:p>
            <a:pPr marL="342900" indent="-342900">
              <a:buFont typeface="+mj-lt"/>
              <a:buAutoNum type="arabicPeriod"/>
              <a:defRPr/>
            </a:pPr>
            <a:r>
              <a:rPr lang="en-US" dirty="0"/>
              <a:t>The integration window for 1 kHz is 0.980 ms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descr="pss_magy_2.gif"/>
          <p:cNvPicPr>
            <a:picLocks noChangeAspect="1"/>
          </p:cNvPicPr>
          <p:nvPr/>
        </p:nvPicPr>
        <p:blipFill>
          <a:blip r:embed="rId3"/>
          <a:srcRect/>
          <a:stretch>
            <a:fillRect/>
          </a:stretch>
        </p:blipFill>
        <p:spPr bwMode="auto">
          <a:xfrm>
            <a:off x="704850" y="0"/>
            <a:ext cx="8439150" cy="6858000"/>
          </a:xfrm>
          <a:prstGeom prst="rect">
            <a:avLst/>
          </a:prstGeom>
          <a:noFill/>
          <a:ln w="9525">
            <a:noFill/>
            <a:miter lim="800000"/>
            <a:headEnd/>
            <a:tailEnd/>
          </a:ln>
        </p:spPr>
      </p:pic>
      <p:sp>
        <p:nvSpPr>
          <p:cNvPr id="3" name="Text Placeholder 4"/>
          <p:cNvSpPr txBox="1">
            <a:spLocks/>
          </p:cNvSpPr>
          <p:nvPr/>
        </p:nvSpPr>
        <p:spPr>
          <a:xfrm>
            <a:off x="0" y="1066800"/>
            <a:ext cx="838200" cy="685800"/>
          </a:xfrm>
          <a:prstGeom prst="rect">
            <a:avLst/>
          </a:prstGeom>
        </p:spPr>
        <p:txBody>
          <a:bodyPr/>
          <a:lstStyle/>
          <a:p>
            <a:pPr marL="342900" indent="-342900" algn="ctr" eaLnBrk="0" hangingPunct="0">
              <a:spcBef>
                <a:spcPct val="20000"/>
              </a:spcBef>
              <a:defRPr/>
            </a:pPr>
            <a:r>
              <a:rPr lang="en-US" sz="1600" kern="0" dirty="0">
                <a:latin typeface="+mn-lt"/>
              </a:rPr>
              <a:t>Sensor</a:t>
            </a:r>
          </a:p>
          <a:p>
            <a:pPr marL="342900" indent="-342900" algn="ctr" eaLnBrk="0" hangingPunct="0">
              <a:spcBef>
                <a:spcPct val="20000"/>
              </a:spcBef>
              <a:defRPr/>
            </a:pPr>
            <a:r>
              <a:rPr lang="en-US" sz="1600" kern="0" dirty="0">
                <a:latin typeface="+mn-lt"/>
              </a:rPr>
              <a:t>ON</a:t>
            </a:r>
          </a:p>
        </p:txBody>
      </p:sp>
      <p:sp>
        <p:nvSpPr>
          <p:cNvPr id="4" name="Text Placeholder 4"/>
          <p:cNvSpPr txBox="1">
            <a:spLocks/>
          </p:cNvSpPr>
          <p:nvPr/>
        </p:nvSpPr>
        <p:spPr>
          <a:xfrm>
            <a:off x="0" y="5410200"/>
            <a:ext cx="838200" cy="685800"/>
          </a:xfrm>
          <a:prstGeom prst="rect">
            <a:avLst/>
          </a:prstGeom>
        </p:spPr>
        <p:txBody>
          <a:bodyPr/>
          <a:lstStyle/>
          <a:p>
            <a:pPr marL="342900" indent="-342900" algn="ctr" eaLnBrk="0" hangingPunct="0">
              <a:spcBef>
                <a:spcPct val="20000"/>
              </a:spcBef>
              <a:defRPr/>
            </a:pPr>
            <a:r>
              <a:rPr lang="en-US" sz="1600" kern="0" dirty="0">
                <a:latin typeface="+mn-lt"/>
              </a:rPr>
              <a:t>Sensor</a:t>
            </a:r>
          </a:p>
          <a:p>
            <a:pPr marL="342900" indent="-342900" algn="ctr" eaLnBrk="0" hangingPunct="0">
              <a:spcBef>
                <a:spcPct val="20000"/>
              </a:spcBef>
              <a:defRPr/>
            </a:pPr>
            <a:r>
              <a:rPr lang="en-US" sz="1600" kern="0" dirty="0">
                <a:latin typeface="+mn-lt"/>
              </a:rPr>
              <a:t>ON</a:t>
            </a:r>
          </a:p>
        </p:txBody>
      </p:sp>
      <p:sp>
        <p:nvSpPr>
          <p:cNvPr id="5" name="Text Placeholder 4"/>
          <p:cNvSpPr txBox="1">
            <a:spLocks/>
          </p:cNvSpPr>
          <p:nvPr/>
        </p:nvSpPr>
        <p:spPr>
          <a:xfrm>
            <a:off x="0" y="3200400"/>
            <a:ext cx="838200" cy="685800"/>
          </a:xfrm>
          <a:prstGeom prst="rect">
            <a:avLst/>
          </a:prstGeom>
        </p:spPr>
        <p:txBody>
          <a:bodyPr/>
          <a:lstStyle/>
          <a:p>
            <a:pPr marL="342900" indent="-342900" algn="ctr" eaLnBrk="0" hangingPunct="0">
              <a:spcBef>
                <a:spcPct val="20000"/>
              </a:spcBef>
              <a:defRPr/>
            </a:pPr>
            <a:r>
              <a:rPr lang="en-US" sz="1600" kern="0" dirty="0">
                <a:latin typeface="+mn-lt"/>
              </a:rPr>
              <a:t>Sensor</a:t>
            </a:r>
          </a:p>
          <a:p>
            <a:pPr marL="342900" indent="-342900" algn="ctr" eaLnBrk="0" hangingPunct="0">
              <a:spcBef>
                <a:spcPct val="20000"/>
              </a:spcBef>
              <a:defRPr/>
            </a:pPr>
            <a:r>
              <a:rPr lang="en-US" sz="1600" kern="0" dirty="0">
                <a:latin typeface="+mn-lt"/>
              </a:rPr>
              <a:t>OFF</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152400"/>
            <a:ext cx="8229600" cy="838200"/>
          </a:xfrm>
        </p:spPr>
        <p:txBody>
          <a:bodyPr/>
          <a:lstStyle/>
          <a:p>
            <a:r>
              <a:rPr lang="en-US" smtClean="0"/>
              <a:t>Hall A &amp; G0 Cross-talk </a:t>
            </a:r>
          </a:p>
        </p:txBody>
      </p:sp>
      <p:sp>
        <p:nvSpPr>
          <p:cNvPr id="83971" name="Rectangle 3"/>
          <p:cNvSpPr>
            <a:spLocks noGrp="1" noChangeArrowheads="1"/>
          </p:cNvSpPr>
          <p:nvPr>
            <p:ph type="body" idx="1"/>
          </p:nvPr>
        </p:nvSpPr>
        <p:spPr>
          <a:xfrm>
            <a:off x="304800" y="2438400"/>
            <a:ext cx="3962400" cy="2057400"/>
          </a:xfrm>
        </p:spPr>
        <p:txBody>
          <a:bodyPr/>
          <a:lstStyle/>
          <a:p>
            <a:r>
              <a:rPr lang="en-US" sz="2400" smtClean="0"/>
              <a:t>Hall A IA Scan (80 uA)</a:t>
            </a:r>
          </a:p>
          <a:p>
            <a:r>
              <a:rPr lang="en-US" sz="2400" smtClean="0"/>
              <a:t>Hall C Charge asymmetry and position differences during the Hall A IA Scan (20 uA)</a:t>
            </a:r>
          </a:p>
        </p:txBody>
      </p:sp>
      <p:pic>
        <p:nvPicPr>
          <p:cNvPr id="83972" name="Picture 4" descr="ia_32135_HALLA_BCM"/>
          <p:cNvPicPr>
            <a:picLocks noChangeAspect="1" noChangeArrowheads="1"/>
          </p:cNvPicPr>
          <p:nvPr/>
        </p:nvPicPr>
        <p:blipFill>
          <a:blip r:embed="rId3"/>
          <a:srcRect/>
          <a:stretch>
            <a:fillRect/>
          </a:stretch>
        </p:blipFill>
        <p:spPr bwMode="auto">
          <a:xfrm>
            <a:off x="5181600" y="1295400"/>
            <a:ext cx="2559050" cy="2205038"/>
          </a:xfrm>
          <a:prstGeom prst="rect">
            <a:avLst/>
          </a:prstGeom>
          <a:noFill/>
          <a:ln w="9525">
            <a:noFill/>
            <a:miter lim="800000"/>
            <a:headEnd/>
            <a:tailEnd/>
          </a:ln>
        </p:spPr>
      </p:pic>
      <p:pic>
        <p:nvPicPr>
          <p:cNvPr id="83973" name="Picture 5" descr="ia_32135_BCM2"/>
          <p:cNvPicPr>
            <a:picLocks noChangeAspect="1" noChangeArrowheads="1"/>
          </p:cNvPicPr>
          <p:nvPr/>
        </p:nvPicPr>
        <p:blipFill>
          <a:blip r:embed="rId4"/>
          <a:srcRect/>
          <a:stretch>
            <a:fillRect/>
          </a:stretch>
        </p:blipFill>
        <p:spPr bwMode="auto">
          <a:xfrm>
            <a:off x="838200" y="4652963"/>
            <a:ext cx="2559050" cy="2205037"/>
          </a:xfrm>
          <a:prstGeom prst="rect">
            <a:avLst/>
          </a:prstGeom>
          <a:noFill/>
          <a:ln w="9525">
            <a:noFill/>
            <a:miter lim="800000"/>
            <a:headEnd/>
            <a:tailEnd/>
          </a:ln>
        </p:spPr>
      </p:pic>
      <p:pic>
        <p:nvPicPr>
          <p:cNvPr id="83974" name="Picture 6" descr="ia_32135_G0B"/>
          <p:cNvPicPr>
            <a:picLocks noChangeAspect="1" noChangeArrowheads="1"/>
          </p:cNvPicPr>
          <p:nvPr/>
        </p:nvPicPr>
        <p:blipFill>
          <a:blip r:embed="rId5"/>
          <a:srcRect/>
          <a:stretch>
            <a:fillRect/>
          </a:stretch>
        </p:blipFill>
        <p:spPr bwMode="auto">
          <a:xfrm>
            <a:off x="4724400" y="3733800"/>
            <a:ext cx="3419475" cy="2946400"/>
          </a:xfrm>
          <a:prstGeom prst="rect">
            <a:avLst/>
          </a:prstGeom>
          <a:noFill/>
          <a:ln w="9525">
            <a:noFill/>
            <a:miter lim="800000"/>
            <a:headEnd/>
            <a:tailEnd/>
          </a:ln>
        </p:spPr>
      </p:pic>
      <p:sp>
        <p:nvSpPr>
          <p:cNvPr id="83975" name="Rectangle 7"/>
          <p:cNvSpPr>
            <a:spLocks noChangeArrowheads="1"/>
          </p:cNvSpPr>
          <p:nvPr/>
        </p:nvSpPr>
        <p:spPr bwMode="auto">
          <a:xfrm>
            <a:off x="457200" y="1371600"/>
            <a:ext cx="3733800" cy="762000"/>
          </a:xfrm>
          <a:prstGeom prst="rect">
            <a:avLst/>
          </a:prstGeom>
          <a:noFill/>
          <a:ln w="9525">
            <a:noFill/>
            <a:miter lim="800000"/>
            <a:headEnd/>
            <a:tailEnd/>
          </a:ln>
        </p:spPr>
        <p:txBody>
          <a:bodyPr/>
          <a:lstStyle/>
          <a:p>
            <a:pPr marL="609600" indent="-609600">
              <a:spcBef>
                <a:spcPct val="20000"/>
              </a:spcBef>
              <a:buFontTx/>
              <a:buAutoNum type="arabicPeriod"/>
            </a:pPr>
            <a:r>
              <a:rPr lang="en-US" sz="3200"/>
              <a:t>Hall A IA Scan: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ChangeArrowheads="1"/>
          </p:cNvSpPr>
          <p:nvPr/>
        </p:nvSpPr>
        <p:spPr bwMode="auto">
          <a:xfrm>
            <a:off x="457200" y="1371600"/>
            <a:ext cx="7010400" cy="762000"/>
          </a:xfrm>
          <a:prstGeom prst="rect">
            <a:avLst/>
          </a:prstGeom>
          <a:noFill/>
          <a:ln w="9525">
            <a:noFill/>
            <a:miter lim="800000"/>
            <a:headEnd/>
            <a:tailEnd/>
          </a:ln>
        </p:spPr>
        <p:txBody>
          <a:bodyPr/>
          <a:lstStyle/>
          <a:p>
            <a:pPr marL="609600" indent="-609600">
              <a:spcBef>
                <a:spcPct val="20000"/>
              </a:spcBef>
              <a:buFontTx/>
              <a:buAutoNum type="arabicPeriod" startAt="2"/>
            </a:pPr>
            <a:r>
              <a:rPr lang="en-US" sz="3200"/>
              <a:t>G0 Charge Asymmetry Width:   </a:t>
            </a:r>
          </a:p>
        </p:txBody>
      </p:sp>
      <p:pic>
        <p:nvPicPr>
          <p:cNvPr id="84995" name="Picture 10" descr="beam_qrms_33000"/>
          <p:cNvPicPr>
            <a:picLocks noChangeAspect="1" noChangeArrowheads="1"/>
          </p:cNvPicPr>
          <p:nvPr/>
        </p:nvPicPr>
        <p:blipFill>
          <a:blip r:embed="rId3"/>
          <a:srcRect/>
          <a:stretch>
            <a:fillRect/>
          </a:stretch>
        </p:blipFill>
        <p:spPr bwMode="auto">
          <a:xfrm>
            <a:off x="457200" y="2284413"/>
            <a:ext cx="3794125" cy="3679825"/>
          </a:xfrm>
          <a:prstGeom prst="rect">
            <a:avLst/>
          </a:prstGeom>
          <a:noFill/>
          <a:ln w="9525">
            <a:noFill/>
            <a:miter lim="800000"/>
            <a:headEnd/>
            <a:tailEnd/>
          </a:ln>
        </p:spPr>
      </p:pic>
      <p:pic>
        <p:nvPicPr>
          <p:cNvPr id="84996" name="Picture 11" descr="beam_qrms_33002"/>
          <p:cNvPicPr>
            <a:picLocks noChangeAspect="1" noChangeArrowheads="1"/>
          </p:cNvPicPr>
          <p:nvPr/>
        </p:nvPicPr>
        <p:blipFill>
          <a:blip r:embed="rId4"/>
          <a:srcRect/>
          <a:stretch>
            <a:fillRect/>
          </a:stretch>
        </p:blipFill>
        <p:spPr bwMode="auto">
          <a:xfrm>
            <a:off x="4876800" y="2286000"/>
            <a:ext cx="3794125" cy="3679825"/>
          </a:xfrm>
          <a:prstGeom prst="rect">
            <a:avLst/>
          </a:prstGeom>
          <a:noFill/>
          <a:ln w="9525">
            <a:noFill/>
            <a:miter lim="800000"/>
            <a:headEnd/>
            <a:tailEnd/>
          </a:ln>
        </p:spPr>
      </p:pic>
      <p:sp>
        <p:nvSpPr>
          <p:cNvPr id="84997" name="Rectangle 12"/>
          <p:cNvSpPr>
            <a:spLocks noChangeArrowheads="1"/>
          </p:cNvSpPr>
          <p:nvPr/>
        </p:nvSpPr>
        <p:spPr bwMode="auto">
          <a:xfrm>
            <a:off x="1066800" y="6096000"/>
            <a:ext cx="2667000" cy="609600"/>
          </a:xfrm>
          <a:prstGeom prst="rect">
            <a:avLst/>
          </a:prstGeom>
          <a:noFill/>
          <a:ln w="9525">
            <a:noFill/>
            <a:miter lim="800000"/>
            <a:headEnd/>
            <a:tailEnd/>
          </a:ln>
        </p:spPr>
        <p:txBody>
          <a:bodyPr/>
          <a:lstStyle/>
          <a:p>
            <a:pPr marL="342900" indent="-342900" algn="ctr">
              <a:spcBef>
                <a:spcPct val="20000"/>
              </a:spcBef>
            </a:pPr>
            <a:r>
              <a:rPr lang="en-US" sz="1600" b="1">
                <a:solidFill>
                  <a:schemeClr val="accent2"/>
                </a:solidFill>
              </a:rPr>
              <a:t>G0 @ 20 uA</a:t>
            </a:r>
          </a:p>
          <a:p>
            <a:pPr marL="342900" indent="-342900" algn="ctr">
              <a:spcBef>
                <a:spcPct val="20000"/>
              </a:spcBef>
            </a:pPr>
            <a:r>
              <a:rPr lang="en-US" sz="1600" b="1">
                <a:solidFill>
                  <a:schemeClr val="accent2"/>
                </a:solidFill>
              </a:rPr>
              <a:t>Hall A @ 90 uA</a:t>
            </a:r>
          </a:p>
        </p:txBody>
      </p:sp>
      <p:sp>
        <p:nvSpPr>
          <p:cNvPr id="84998" name="Rectangle 13"/>
          <p:cNvSpPr>
            <a:spLocks noChangeArrowheads="1"/>
          </p:cNvSpPr>
          <p:nvPr/>
        </p:nvSpPr>
        <p:spPr bwMode="auto">
          <a:xfrm>
            <a:off x="5486400" y="6096000"/>
            <a:ext cx="2667000" cy="609600"/>
          </a:xfrm>
          <a:prstGeom prst="rect">
            <a:avLst/>
          </a:prstGeom>
          <a:noFill/>
          <a:ln w="9525">
            <a:noFill/>
            <a:miter lim="800000"/>
            <a:headEnd/>
            <a:tailEnd/>
          </a:ln>
        </p:spPr>
        <p:txBody>
          <a:bodyPr/>
          <a:lstStyle/>
          <a:p>
            <a:pPr marL="342900" indent="-342900" algn="ctr">
              <a:spcBef>
                <a:spcPct val="20000"/>
              </a:spcBef>
            </a:pPr>
            <a:r>
              <a:rPr lang="en-US" sz="1600" b="1">
                <a:solidFill>
                  <a:schemeClr val="accent2"/>
                </a:solidFill>
              </a:rPr>
              <a:t>G0 @ 20 uA</a:t>
            </a:r>
          </a:p>
          <a:p>
            <a:pPr marL="342900" indent="-342900" algn="ctr">
              <a:spcBef>
                <a:spcPct val="20000"/>
              </a:spcBef>
            </a:pPr>
            <a:r>
              <a:rPr lang="en-US" sz="1600" b="1">
                <a:solidFill>
                  <a:schemeClr val="accent2"/>
                </a:solidFill>
              </a:rPr>
              <a:t>Hall A OFF</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274638"/>
            <a:ext cx="8229600" cy="1477962"/>
          </a:xfrm>
        </p:spPr>
        <p:txBody>
          <a:bodyPr/>
          <a:lstStyle/>
          <a:p>
            <a:r>
              <a:rPr lang="en-US" smtClean="0"/>
              <a:t>Halls A &amp; C Beams Cross-talk</a:t>
            </a:r>
          </a:p>
        </p:txBody>
      </p:sp>
      <p:sp>
        <p:nvSpPr>
          <p:cNvPr id="86019" name="TextBox 2"/>
          <p:cNvSpPr txBox="1">
            <a:spLocks noChangeArrowheads="1"/>
          </p:cNvSpPr>
          <p:nvPr/>
        </p:nvSpPr>
        <p:spPr bwMode="auto">
          <a:xfrm>
            <a:off x="609600" y="5410200"/>
            <a:ext cx="8382000" cy="954088"/>
          </a:xfrm>
          <a:prstGeom prst="rect">
            <a:avLst/>
          </a:prstGeom>
          <a:noFill/>
          <a:ln w="9525">
            <a:noFill/>
            <a:miter lim="800000"/>
            <a:headEnd/>
            <a:tailEnd/>
          </a:ln>
        </p:spPr>
        <p:txBody>
          <a:bodyPr>
            <a:spAutoFit/>
          </a:bodyPr>
          <a:lstStyle/>
          <a:p>
            <a:pPr>
              <a:buFont typeface="Arial" charset="0"/>
              <a:buChar char="•"/>
            </a:pPr>
            <a:r>
              <a:rPr lang="en-US" sz="1400"/>
              <a:t>     Run 410: Hall A 120 µA, Hall C 0 µA</a:t>
            </a:r>
          </a:p>
          <a:p>
            <a:pPr>
              <a:buFont typeface="Arial" charset="0"/>
              <a:buChar char="•"/>
            </a:pPr>
            <a:r>
              <a:rPr lang="en-US" sz="1400"/>
              <a:t>     Run 412: Hall A 0 µA, Hall C 110 µA</a:t>
            </a:r>
          </a:p>
          <a:p>
            <a:pPr>
              <a:buFont typeface="Arial" charset="0"/>
              <a:buChar char="•"/>
            </a:pPr>
            <a:r>
              <a:rPr lang="en-US" sz="1400"/>
              <a:t>     Run 413: Hall A 120 µA, Hall C 0 -110 µA, Hall C laser phase 55 degree</a:t>
            </a:r>
          </a:p>
          <a:p>
            <a:pPr>
              <a:buFont typeface="Arial" charset="0"/>
              <a:buChar char="•"/>
            </a:pPr>
            <a:r>
              <a:rPr lang="en-US" sz="1400"/>
              <a:t>     Run 414: Hall A 120 µA, Hall C 110 µA, changed Hall C laser phase</a:t>
            </a:r>
          </a:p>
        </p:txBody>
      </p:sp>
      <p:sp>
        <p:nvSpPr>
          <p:cNvPr id="86020" name="TextBox 2"/>
          <p:cNvSpPr txBox="1">
            <a:spLocks noChangeArrowheads="1"/>
          </p:cNvSpPr>
          <p:nvPr/>
        </p:nvSpPr>
        <p:spPr bwMode="auto">
          <a:xfrm>
            <a:off x="533400" y="1828800"/>
            <a:ext cx="8382000" cy="2862263"/>
          </a:xfrm>
          <a:prstGeom prst="rect">
            <a:avLst/>
          </a:prstGeom>
          <a:noFill/>
          <a:ln w="9525">
            <a:noFill/>
            <a:miter lim="800000"/>
            <a:headEnd/>
            <a:tailEnd/>
          </a:ln>
        </p:spPr>
        <p:txBody>
          <a:bodyPr>
            <a:spAutoFit/>
          </a:bodyPr>
          <a:lstStyle/>
          <a:p>
            <a:pPr marL="342900" indent="-342900"/>
            <a:endParaRPr lang="en-US"/>
          </a:p>
          <a:p>
            <a:pPr marL="342900" indent="-342900"/>
            <a:r>
              <a:rPr lang="en-US"/>
              <a:t> → Could it be the Surface Charge Limit of the Photo-Cathode</a:t>
            </a:r>
          </a:p>
          <a:p>
            <a:pPr marL="342900" indent="-342900">
              <a:buFont typeface="Wingdings" pitchFamily="2" charset="2"/>
              <a:buChar char="ü"/>
            </a:pPr>
            <a:endParaRPr lang="en-US"/>
          </a:p>
          <a:p>
            <a:pPr marL="342900" indent="-342900">
              <a:buFont typeface="Wingdings" pitchFamily="2" charset="2"/>
              <a:buChar char="ü"/>
            </a:pPr>
            <a:endParaRPr lang="en-US"/>
          </a:p>
          <a:p>
            <a:pPr marL="342900" indent="-342900">
              <a:buFont typeface="Wingdings" pitchFamily="2" charset="2"/>
              <a:buChar char="ü"/>
            </a:pPr>
            <a:endParaRPr lang="en-US"/>
          </a:p>
          <a:p>
            <a:pPr marL="342900" indent="-342900">
              <a:buFont typeface="Wingdings" pitchFamily="2" charset="2"/>
              <a:buChar char="ü"/>
            </a:pPr>
            <a:r>
              <a:rPr lang="en-US"/>
              <a:t>      Change current and phase of Hall C beam</a:t>
            </a:r>
          </a:p>
          <a:p>
            <a:pPr marL="342900" indent="-342900">
              <a:buFont typeface="Wingdings" pitchFamily="2" charset="2"/>
              <a:buChar char="ü"/>
            </a:pPr>
            <a:endParaRPr lang="en-US"/>
          </a:p>
          <a:p>
            <a:pPr marL="342900" indent="-342900">
              <a:buFont typeface="Wingdings" pitchFamily="2" charset="2"/>
              <a:buChar char="ü"/>
            </a:pPr>
            <a:r>
              <a:rPr lang="en-US"/>
              <a:t>      Stop Hall C beam on the Chopper, measure the parity quality of Hall A beam after the Chopper </a:t>
            </a:r>
          </a:p>
          <a:p>
            <a:pPr marL="342900" indent="-342900">
              <a:buFont typeface="Wingdings" pitchFamily="2" charset="2"/>
              <a:buChar char="ü"/>
            </a:pP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descr="Aqtransmission_run410.gif"/>
          <p:cNvPicPr>
            <a:picLocks noChangeAspect="1"/>
          </p:cNvPicPr>
          <p:nvPr/>
        </p:nvPicPr>
        <p:blipFill>
          <a:blip r:embed="rId3"/>
          <a:srcRect/>
          <a:stretch>
            <a:fillRect/>
          </a:stretch>
        </p:blipFill>
        <p:spPr bwMode="auto">
          <a:xfrm>
            <a:off x="0" y="152400"/>
            <a:ext cx="9144000" cy="2079625"/>
          </a:xfrm>
          <a:prstGeom prst="rect">
            <a:avLst/>
          </a:prstGeom>
          <a:noFill/>
          <a:ln w="9525">
            <a:noFill/>
            <a:miter lim="800000"/>
            <a:headEnd/>
            <a:tailEnd/>
          </a:ln>
        </p:spPr>
      </p:pic>
      <p:pic>
        <p:nvPicPr>
          <p:cNvPr id="87043" name="Picture 4" descr="DxDytransmission_run410.gif"/>
          <p:cNvPicPr>
            <a:picLocks noChangeAspect="1"/>
          </p:cNvPicPr>
          <p:nvPr/>
        </p:nvPicPr>
        <p:blipFill>
          <a:blip r:embed="rId4"/>
          <a:srcRect/>
          <a:stretch>
            <a:fillRect/>
          </a:stretch>
        </p:blipFill>
        <p:spPr bwMode="auto">
          <a:xfrm>
            <a:off x="0" y="2484438"/>
            <a:ext cx="9144000" cy="437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descr="Aqtransmission_run412.gif"/>
          <p:cNvPicPr>
            <a:picLocks noChangeAspect="1"/>
          </p:cNvPicPr>
          <p:nvPr/>
        </p:nvPicPr>
        <p:blipFill>
          <a:blip r:embed="rId3"/>
          <a:srcRect/>
          <a:stretch>
            <a:fillRect/>
          </a:stretch>
        </p:blipFill>
        <p:spPr bwMode="auto">
          <a:xfrm>
            <a:off x="0" y="152400"/>
            <a:ext cx="9144000" cy="2079625"/>
          </a:xfrm>
          <a:prstGeom prst="rect">
            <a:avLst/>
          </a:prstGeom>
          <a:noFill/>
          <a:ln w="9525">
            <a:noFill/>
            <a:miter lim="800000"/>
            <a:headEnd/>
            <a:tailEnd/>
          </a:ln>
        </p:spPr>
      </p:pic>
      <p:pic>
        <p:nvPicPr>
          <p:cNvPr id="88067" name="Picture 2" descr="DxDytransmission_run412.gif"/>
          <p:cNvPicPr>
            <a:picLocks noChangeAspect="1"/>
          </p:cNvPicPr>
          <p:nvPr/>
        </p:nvPicPr>
        <p:blipFill>
          <a:blip r:embed="rId4"/>
          <a:srcRect/>
          <a:stretch>
            <a:fillRect/>
          </a:stretch>
        </p:blipFill>
        <p:spPr bwMode="auto">
          <a:xfrm>
            <a:off x="0" y="2484438"/>
            <a:ext cx="9144000" cy="437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0"/>
            <a:ext cx="8229600" cy="792163"/>
          </a:xfrm>
        </p:spPr>
        <p:txBody>
          <a:bodyPr/>
          <a:lstStyle/>
          <a:p>
            <a:r>
              <a:rPr lang="en-US" smtClean="0"/>
              <a:t>Hall C Current Scan</a:t>
            </a:r>
          </a:p>
        </p:txBody>
      </p:sp>
      <p:pic>
        <p:nvPicPr>
          <p:cNvPr id="89091" name="Picture 2" descr="i_413_QWK_0I05.gif"/>
          <p:cNvPicPr>
            <a:picLocks noChangeAspect="1"/>
          </p:cNvPicPr>
          <p:nvPr/>
        </p:nvPicPr>
        <p:blipFill>
          <a:blip r:embed="rId3"/>
          <a:srcRect/>
          <a:stretch>
            <a:fillRect/>
          </a:stretch>
        </p:blipFill>
        <p:spPr bwMode="auto">
          <a:xfrm>
            <a:off x="1219200" y="1143000"/>
            <a:ext cx="6367463"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0"/>
            <a:ext cx="8229600" cy="792163"/>
          </a:xfrm>
        </p:spPr>
        <p:txBody>
          <a:bodyPr/>
          <a:lstStyle/>
          <a:p>
            <a:r>
              <a:rPr lang="en-US" smtClean="0"/>
              <a:t>Hall C Laser Phase Scan</a:t>
            </a:r>
          </a:p>
        </p:txBody>
      </p:sp>
      <p:pic>
        <p:nvPicPr>
          <p:cNvPr id="90115" name="Picture 3" descr="phase_414_QWK_0I05.gif"/>
          <p:cNvPicPr>
            <a:picLocks noChangeAspect="1"/>
          </p:cNvPicPr>
          <p:nvPr/>
        </p:nvPicPr>
        <p:blipFill>
          <a:blip r:embed="rId3"/>
          <a:srcRect/>
          <a:stretch>
            <a:fillRect/>
          </a:stretch>
        </p:blipFill>
        <p:spPr bwMode="auto">
          <a:xfrm>
            <a:off x="1219200" y="1143000"/>
            <a:ext cx="6367463"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685800"/>
          </a:xfrm>
          <a:prstGeom prst="rect">
            <a:avLst/>
          </a:prstGeom>
        </p:spPr>
        <p:txBody>
          <a:bodyPr/>
          <a:lstStyle/>
          <a:p>
            <a:pPr algn="ctr" eaLnBrk="0" hangingPunct="0">
              <a:defRPr/>
            </a:pPr>
            <a:r>
              <a:rPr lang="en-US" sz="4400" kern="0" dirty="0">
                <a:solidFill>
                  <a:schemeClr val="tx2"/>
                </a:solidFill>
                <a:latin typeface="+mj-lt"/>
                <a:ea typeface="+mj-ea"/>
                <a:cs typeface="+mj-cs"/>
              </a:rPr>
              <a:t>Summary</a:t>
            </a:r>
          </a:p>
        </p:txBody>
      </p:sp>
      <p:sp>
        <p:nvSpPr>
          <p:cNvPr id="91139" name="TextBox 2"/>
          <p:cNvSpPr txBox="1">
            <a:spLocks noChangeArrowheads="1"/>
          </p:cNvSpPr>
          <p:nvPr/>
        </p:nvSpPr>
        <p:spPr bwMode="auto">
          <a:xfrm>
            <a:off x="228600" y="949325"/>
            <a:ext cx="8686800" cy="5908675"/>
          </a:xfrm>
          <a:prstGeom prst="rect">
            <a:avLst/>
          </a:prstGeom>
          <a:noFill/>
          <a:ln w="9525">
            <a:noFill/>
            <a:miter lim="800000"/>
            <a:headEnd/>
            <a:tailEnd/>
          </a:ln>
        </p:spPr>
        <p:txBody>
          <a:bodyPr>
            <a:spAutoFit/>
          </a:bodyPr>
          <a:lstStyle/>
          <a:p>
            <a:pPr>
              <a:buFont typeface="Arial" charset="0"/>
              <a:buChar char="•"/>
            </a:pPr>
            <a:r>
              <a:rPr lang="en-US"/>
              <a:t>    The parity DAQ, BPMs, and Analysis are working fine</a:t>
            </a:r>
          </a:p>
          <a:p>
            <a:r>
              <a:rPr lang="en-US"/>
              <a:t>     </a:t>
            </a:r>
          </a:p>
          <a:p>
            <a:pPr>
              <a:buFont typeface="Arial" charset="0"/>
              <a:buChar char="•"/>
            </a:pPr>
            <a:r>
              <a:rPr lang="en-US"/>
              <a:t>    30 Hz: The standard PQB at 30 Hz was achieved</a:t>
            </a:r>
          </a:p>
          <a:p>
            <a:pPr marL="1257300" lvl="2" indent="-342900">
              <a:buFont typeface="Arial" charset="0"/>
              <a:buAutoNum type="arabicPeriod"/>
            </a:pPr>
            <a:endParaRPr lang="en-US"/>
          </a:p>
          <a:p>
            <a:pPr>
              <a:buFont typeface="Arial" charset="0"/>
              <a:buChar char="•"/>
            </a:pPr>
            <a:r>
              <a:rPr lang="en-US"/>
              <a:t>    250 Hz: The PQB is very similar to 30 Hz otherwise for the 60 Hz noise</a:t>
            </a:r>
          </a:p>
          <a:p>
            <a:pPr marL="1257300" lvl="2" indent="-342900">
              <a:buFont typeface="Arial" charset="0"/>
              <a:buAutoNum type="arabicPeriod"/>
            </a:pPr>
            <a:endParaRPr lang="en-US"/>
          </a:p>
          <a:p>
            <a:pPr>
              <a:buFont typeface="Arial" charset="0"/>
              <a:buChar char="•"/>
            </a:pPr>
            <a:r>
              <a:rPr lang="en-US"/>
              <a:t>    1 kHz: The PQB is very similar to 30 Hz, again issues with 60 Hz noise (less sensitive than at 250 Hz)</a:t>
            </a:r>
          </a:p>
          <a:p>
            <a:pPr>
              <a:buFont typeface="Arial" charset="0"/>
              <a:buChar char="•"/>
            </a:pPr>
            <a:endParaRPr lang="en-US"/>
          </a:p>
          <a:p>
            <a:pPr>
              <a:buFont typeface="Arial" charset="0"/>
              <a:buChar char="•"/>
            </a:pPr>
            <a:r>
              <a:rPr lang="en-US"/>
              <a:t>    BPMs Electronics are affecting T_Settle studies</a:t>
            </a:r>
          </a:p>
          <a:p>
            <a:pPr>
              <a:buFont typeface="Arial" charset="0"/>
              <a:buChar char="•"/>
            </a:pPr>
            <a:endParaRPr lang="en-US"/>
          </a:p>
          <a:p>
            <a:pPr>
              <a:buFont typeface="Arial" charset="0"/>
              <a:buChar char="•"/>
            </a:pPr>
            <a:r>
              <a:rPr lang="en-US"/>
              <a:t>    New charge feedback will be implemented: No slow controls (EPICS), zeroed the asymmetry for each of the 4 helicity sequences → New Helicity Board design</a:t>
            </a:r>
          </a:p>
          <a:p>
            <a:pPr marL="1257300" lvl="2" indent="-342900">
              <a:buFont typeface="Arial" charset="0"/>
              <a:buAutoNum type="arabicPeriod"/>
            </a:pPr>
            <a:endParaRPr lang="en-US"/>
          </a:p>
          <a:p>
            <a:pPr>
              <a:buFont typeface="Arial" charset="0"/>
              <a:buChar char="•"/>
            </a:pPr>
            <a:r>
              <a:rPr lang="en-US"/>
              <a:t>    What’s next?</a:t>
            </a:r>
          </a:p>
          <a:p>
            <a:pPr marL="1257300" lvl="2" indent="-342900">
              <a:buFont typeface="Arial" charset="0"/>
              <a:buAutoNum type="arabicPeriod"/>
            </a:pPr>
            <a:r>
              <a:rPr lang="en-US"/>
              <a:t>Finish analysis: 4 blocks, Phase Monitor, Batteries, …</a:t>
            </a:r>
          </a:p>
          <a:p>
            <a:pPr marL="1257300" lvl="2" indent="-342900">
              <a:buFont typeface="Arial" charset="0"/>
              <a:buAutoNum type="arabicPeriod"/>
            </a:pPr>
            <a:r>
              <a:rPr lang="en-US"/>
              <a:t>Study 1 kHz for all T_Settle choices</a:t>
            </a:r>
          </a:p>
          <a:p>
            <a:pPr marL="1257300" lvl="2" indent="-342900">
              <a:buFont typeface="Arial" charset="0"/>
              <a:buAutoNum type="arabicPeriod"/>
            </a:pPr>
            <a:r>
              <a:rPr lang="en-US"/>
              <a:t>More Beams cross-talk studies: with bad QE, IA scans, …</a:t>
            </a:r>
          </a:p>
          <a:p>
            <a:pPr marL="1257300" lvl="2" indent="-342900">
              <a:buFont typeface="Arial" charset="0"/>
              <a:buAutoNum type="arabicPeriod"/>
            </a:pPr>
            <a:r>
              <a:rPr lang="en-US"/>
              <a:t>Eliminate the vacuum window birefringence by rotating the LLGun2 photocathode </a:t>
            </a:r>
          </a:p>
          <a:p>
            <a:pPr marL="1257300" lvl="2" indent="-342900">
              <a:buFont typeface="Arial" charset="0"/>
              <a:buAutoNum type="arabicPeriod"/>
            </a:pPr>
            <a:r>
              <a:rPr lang="en-US"/>
              <a:t>Check Helicity Magnets, Mott Polarimeters at 1 kHz</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28600" y="1905000"/>
            <a:ext cx="8610600" cy="4800600"/>
          </a:xfrm>
          <a:prstGeom prst="rect">
            <a:avLst/>
          </a:prstGeom>
          <a:noFill/>
          <a:ln w="9525">
            <a:noFill/>
            <a:miter lim="800000"/>
            <a:headEnd/>
            <a:tailEnd/>
          </a:ln>
        </p:spPr>
        <p:txBody>
          <a:bodyPr>
            <a:spAutoFit/>
          </a:bodyPr>
          <a:lstStyle/>
          <a:p>
            <a:pPr marL="342900" indent="-342900"/>
            <a:endParaRPr lang="en-US"/>
          </a:p>
          <a:p>
            <a:pPr marL="800100" lvl="1" indent="-342900">
              <a:buFont typeface="Arial" charset="0"/>
              <a:buAutoNum type="romanUcPeriod"/>
            </a:pPr>
            <a:r>
              <a:rPr lang="en-US"/>
              <a:t>For 30 Hz helicity reversal:</a:t>
            </a:r>
          </a:p>
          <a:p>
            <a:pPr marL="1257300" lvl="2" indent="-342900">
              <a:buFont typeface="Wingdings" pitchFamily="2" charset="2"/>
              <a:buChar char="ü"/>
            </a:pPr>
            <a:r>
              <a:rPr lang="en-US"/>
              <a:t>        Acquisition starts 40 µs after the gate begins</a:t>
            </a:r>
          </a:p>
          <a:p>
            <a:pPr marL="1257300" lvl="2" indent="-342900">
              <a:buFont typeface="Wingdings" pitchFamily="2" charset="2"/>
              <a:buChar char="ü"/>
            </a:pPr>
            <a:r>
              <a:rPr lang="en-US"/>
              <a:t>        There are 4 blocks of 4161 samples/block for each gate.</a:t>
            </a:r>
          </a:p>
          <a:p>
            <a:pPr marL="1257300" lvl="2" indent="-342900">
              <a:buFont typeface="Wingdings" pitchFamily="2" charset="2"/>
              <a:buChar char="ü"/>
            </a:pPr>
            <a:r>
              <a:rPr lang="en-US"/>
              <a:t>        The acquisition time is 33.328 ms</a:t>
            </a:r>
          </a:p>
          <a:p>
            <a:pPr marL="800100" lvl="1" indent="-342900">
              <a:buFont typeface="Wingdings" pitchFamily="2" charset="2"/>
              <a:buChar char="ü"/>
            </a:pPr>
            <a:endParaRPr lang="en-US"/>
          </a:p>
          <a:p>
            <a:pPr marL="800100" lvl="1" indent="-342900">
              <a:buFont typeface="Wingdings" pitchFamily="2" charset="2"/>
              <a:buChar char="ü"/>
            </a:pPr>
            <a:endParaRPr lang="en-US"/>
          </a:p>
          <a:p>
            <a:pPr marL="800100" lvl="1" indent="-342900">
              <a:buFont typeface="Arial" charset="0"/>
              <a:buAutoNum type="romanUcPeriod" startAt="2"/>
            </a:pPr>
            <a:r>
              <a:rPr lang="en-US"/>
              <a:t>For 250 Hz helicity reversal:</a:t>
            </a:r>
          </a:p>
          <a:p>
            <a:pPr marL="1257300" lvl="2" indent="-342900">
              <a:buFont typeface="Wingdings" pitchFamily="2" charset="2"/>
              <a:buChar char="ü"/>
            </a:pPr>
            <a:r>
              <a:rPr lang="en-US"/>
              <a:t>        Acquisition starts 40 µs after the gate begins</a:t>
            </a:r>
          </a:p>
          <a:p>
            <a:pPr marL="1257300" lvl="2" indent="-342900">
              <a:buFont typeface="Wingdings" pitchFamily="2" charset="2"/>
              <a:buChar char="ü"/>
            </a:pPr>
            <a:r>
              <a:rPr lang="en-US"/>
              <a:t>        There are 4 blocks of 485 samples/block for each gate.</a:t>
            </a:r>
          </a:p>
          <a:p>
            <a:pPr marL="1257300" lvl="2" indent="-342900">
              <a:buFont typeface="Wingdings" pitchFamily="2" charset="2"/>
              <a:buChar char="ü"/>
            </a:pPr>
            <a:r>
              <a:rPr lang="en-US"/>
              <a:t>        The acquisition time is 3.880 ms</a:t>
            </a:r>
          </a:p>
          <a:p>
            <a:pPr marL="800100" lvl="1" indent="-342900">
              <a:buFont typeface="Wingdings" pitchFamily="2" charset="2"/>
              <a:buChar char="ü"/>
            </a:pPr>
            <a:endParaRPr lang="en-US"/>
          </a:p>
          <a:p>
            <a:pPr marL="800100" lvl="1" indent="-342900">
              <a:buFont typeface="Wingdings" pitchFamily="2" charset="2"/>
              <a:buChar char="ü"/>
            </a:pPr>
            <a:endParaRPr lang="en-US"/>
          </a:p>
          <a:p>
            <a:pPr marL="800100" lvl="1" indent="-342900">
              <a:buFont typeface="Arial" charset="0"/>
              <a:buAutoNum type="romanUcPeriod" startAt="3"/>
            </a:pPr>
            <a:r>
              <a:rPr lang="en-US"/>
              <a:t>For 1 kHz helicity reversal:</a:t>
            </a:r>
          </a:p>
          <a:p>
            <a:pPr marL="1257300" lvl="2" indent="-342900">
              <a:buFont typeface="Wingdings" pitchFamily="2" charset="2"/>
              <a:buChar char="ü"/>
            </a:pPr>
            <a:r>
              <a:rPr lang="en-US"/>
              <a:t>        Acquisition starts 40 µs after the gate begins</a:t>
            </a:r>
          </a:p>
          <a:p>
            <a:pPr marL="1257300" lvl="2" indent="-342900">
              <a:buFont typeface="Wingdings" pitchFamily="2" charset="2"/>
              <a:buChar char="ü"/>
            </a:pPr>
            <a:r>
              <a:rPr lang="en-US"/>
              <a:t>        There are 4 blocks of 117 samples/block for each gate.</a:t>
            </a:r>
          </a:p>
          <a:p>
            <a:pPr marL="1257300" lvl="2" indent="-342900">
              <a:buFont typeface="Wingdings" pitchFamily="2" charset="2"/>
              <a:buChar char="ü"/>
            </a:pPr>
            <a:r>
              <a:rPr lang="en-US"/>
              <a:t>        The acquisition time is 936 µs</a:t>
            </a:r>
          </a:p>
        </p:txBody>
      </p:sp>
      <p:sp>
        <p:nvSpPr>
          <p:cNvPr id="10243" name="Title 1"/>
          <p:cNvSpPr>
            <a:spLocks noGrp="1"/>
          </p:cNvSpPr>
          <p:nvPr>
            <p:ph type="title"/>
          </p:nvPr>
        </p:nvSpPr>
        <p:spPr>
          <a:xfrm>
            <a:off x="228600" y="152400"/>
            <a:ext cx="8763000" cy="1295400"/>
          </a:xfrm>
        </p:spPr>
        <p:txBody>
          <a:bodyPr/>
          <a:lstStyle/>
          <a:p>
            <a:r>
              <a:rPr lang="en-US" smtClean="0"/>
              <a:t>Parity ADC Internal Programming </a:t>
            </a:r>
            <a:r>
              <a:rPr lang="en-US" sz="2400" smtClean="0"/>
              <a:t/>
            </a:r>
            <a:br>
              <a:rPr lang="en-US" sz="2400" smtClean="0"/>
            </a:br>
            <a:r>
              <a:rPr lang="en-US" sz="2400" smtClean="0"/>
              <a:t>(for this study)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12740</TotalTime>
  <Words>2119</Words>
  <Application>Microsoft Office PowerPoint</Application>
  <PresentationFormat>On-screen Show (4:3)</PresentationFormat>
  <Paragraphs>519</Paragraphs>
  <Slides>88</Slides>
  <Notes>88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Calibri</vt:lpstr>
      <vt:lpstr>Wingdings</vt:lpstr>
      <vt:lpstr>Courier New</vt:lpstr>
      <vt:lpstr>Default Design</vt:lpstr>
      <vt:lpstr>Polarized Source Development Run Results</vt:lpstr>
      <vt:lpstr>Outline</vt:lpstr>
      <vt:lpstr>Slide 3</vt:lpstr>
      <vt:lpstr>Slide 4</vt:lpstr>
      <vt:lpstr>Helicity Board</vt:lpstr>
      <vt:lpstr>Helicity Board Software</vt:lpstr>
      <vt:lpstr>Slide 7</vt:lpstr>
      <vt:lpstr>Slide 8</vt:lpstr>
      <vt:lpstr>Parity ADC Internal Programming  (for this study)</vt:lpstr>
      <vt:lpstr>Battery Signals (3 V) Random, 8-Cycles Delay, Run 361</vt:lpstr>
      <vt:lpstr>Battery Signals Battery1 and Battery2 Round Trip to Laser Table</vt:lpstr>
      <vt:lpstr>Pockels Cell OFF</vt:lpstr>
      <vt:lpstr>Pockels Cell Alignment</vt:lpstr>
      <vt:lpstr>Slide 14</vt:lpstr>
      <vt:lpstr>T-Settle Study  (500, 200, 100, 60 µs)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T-Settle Study  (500, 200, 100, 60 µs)</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BPMs Electronics</vt:lpstr>
      <vt:lpstr>Slide 73</vt:lpstr>
      <vt:lpstr>Search for 60 Hz Noise</vt:lpstr>
      <vt:lpstr>Slide 75</vt:lpstr>
      <vt:lpstr>Slide 76</vt:lpstr>
      <vt:lpstr>Slide 77</vt:lpstr>
      <vt:lpstr>Slide 78</vt:lpstr>
      <vt:lpstr>Slide 79</vt:lpstr>
      <vt:lpstr>Slide 80</vt:lpstr>
      <vt:lpstr>Hall A &amp; G0 Cross-talk </vt:lpstr>
      <vt:lpstr>Slide 82</vt:lpstr>
      <vt:lpstr>Halls A &amp; C Beams Cross-talk</vt:lpstr>
      <vt:lpstr>Slide 84</vt:lpstr>
      <vt:lpstr>Slide 85</vt:lpstr>
      <vt:lpstr>Hall C Current Scan</vt:lpstr>
      <vt:lpstr>Hall C Laser Phase Scan</vt:lpstr>
      <vt:lpstr>Slide 88</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Polarized Source</dc:title>
  <dc:creator>poelker</dc:creator>
  <cp:lastModifiedBy>Joseph M. Grames</cp:lastModifiedBy>
  <cp:revision>742</cp:revision>
  <dcterms:created xsi:type="dcterms:W3CDTF">2007-01-29T14:44:29Z</dcterms:created>
  <dcterms:modified xsi:type="dcterms:W3CDTF">2008-11-26T15:58:09Z</dcterms:modified>
</cp:coreProperties>
</file>