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8" r:id="rId5"/>
    <p:sldId id="260" r:id="rId6"/>
    <p:sldId id="271" r:id="rId7"/>
    <p:sldId id="270" r:id="rId8"/>
    <p:sldId id="272" r:id="rId9"/>
    <p:sldId id="273" r:id="rId10"/>
    <p:sldId id="274" r:id="rId11"/>
    <p:sldId id="276" r:id="rId12"/>
    <p:sldId id="275" r:id="rId13"/>
    <p:sldId id="277" r:id="rId14"/>
    <p:sldId id="278" r:id="rId15"/>
    <p:sldId id="279" r:id="rId16"/>
    <p:sldId id="265" r:id="rId17"/>
    <p:sldId id="264" r:id="rId18"/>
    <p:sldId id="280" r:id="rId19"/>
    <p:sldId id="267" r:id="rId20"/>
    <p:sldId id="261" r:id="rId21"/>
    <p:sldId id="257" r:id="rId22"/>
    <p:sldId id="258" r:id="rId23"/>
    <p:sldId id="262" r:id="rId24"/>
    <p:sldId id="263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7"/>
    <a:srgbClr val="D6369D"/>
    <a:srgbClr val="00CC66"/>
    <a:srgbClr val="33CC33"/>
    <a:srgbClr val="99CC00"/>
    <a:srgbClr val="0B10DB"/>
    <a:srgbClr val="BF479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52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654-5166-4115-BC6D-19A9522F74DF}" type="datetimeFigureOut">
              <a:rPr lang="en-US" smtClean="0"/>
              <a:pPr/>
              <a:t>9/4/2008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4990-045E-4410-9E34-7BC465D65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654-5166-4115-BC6D-19A9522F74DF}" type="datetimeFigureOut">
              <a:rPr lang="en-US" smtClean="0"/>
              <a:pPr/>
              <a:t>9/4/2008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4990-045E-4410-9E34-7BC465D65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654-5166-4115-BC6D-19A9522F74DF}" type="datetimeFigureOut">
              <a:rPr lang="en-US" smtClean="0"/>
              <a:pPr/>
              <a:t>9/4/2008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4990-045E-4410-9E34-7BC465D65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654-5166-4115-BC6D-19A9522F74DF}" type="datetimeFigureOut">
              <a:rPr lang="en-US" smtClean="0"/>
              <a:pPr/>
              <a:t>9/4/2008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4990-045E-4410-9E34-7BC465D65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654-5166-4115-BC6D-19A9522F74DF}" type="datetimeFigureOut">
              <a:rPr lang="en-US" smtClean="0"/>
              <a:pPr/>
              <a:t>9/4/2008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4990-045E-4410-9E34-7BC465D65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654-5166-4115-BC6D-19A9522F74DF}" type="datetimeFigureOut">
              <a:rPr lang="en-US" smtClean="0"/>
              <a:pPr/>
              <a:t>9/4/2008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4990-045E-4410-9E34-7BC465D65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654-5166-4115-BC6D-19A9522F74DF}" type="datetimeFigureOut">
              <a:rPr lang="en-US" smtClean="0"/>
              <a:pPr/>
              <a:t>9/4/2008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4990-045E-4410-9E34-7BC465D65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654-5166-4115-BC6D-19A9522F74DF}" type="datetimeFigureOut">
              <a:rPr lang="en-US" smtClean="0"/>
              <a:pPr/>
              <a:t>9/4/2008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4990-045E-4410-9E34-7BC465D65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654-5166-4115-BC6D-19A9522F74DF}" type="datetimeFigureOut">
              <a:rPr lang="en-US" smtClean="0"/>
              <a:pPr/>
              <a:t>9/4/2008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4990-045E-4410-9E34-7BC465D65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654-5166-4115-BC6D-19A9522F74DF}" type="datetimeFigureOut">
              <a:rPr lang="en-US" smtClean="0"/>
              <a:pPr/>
              <a:t>9/4/2008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4990-045E-4410-9E34-7BC465D65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654-5166-4115-BC6D-19A9522F74DF}" type="datetimeFigureOut">
              <a:rPr lang="en-US" smtClean="0"/>
              <a:pPr/>
              <a:t>9/4/2008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4990-045E-4410-9E34-7BC465D65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B654-5166-4115-BC6D-19A9522F74DF}" type="datetimeFigureOut">
              <a:rPr lang="en-US" smtClean="0"/>
              <a:pPr/>
              <a:t>9/4/2008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44990-045E-4410-9E34-7BC465D65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09600"/>
            <a:ext cx="7637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Run-08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analysis  summary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2743200"/>
            <a:ext cx="49096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CNI meeting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Sep 4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2008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Vipuli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Dharmawardan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(NMSU)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"/>
            <a:ext cx="5707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 : YELLOW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ol_diff_yellow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7026"/>
            <a:ext cx="8686800" cy="586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5707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 : YELLOW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ol_diff_yellow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48438"/>
            <a:ext cx="8610600" cy="5809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8600"/>
            <a:ext cx="5044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Online/Offline: BLUE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Pol_onoff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8001000" cy="532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5044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Online/Offline: BLUE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ol_onoff_diff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8001000" cy="532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5938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Online/Offline: YELLOW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ol_onoff_yello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8001000" cy="532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5938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Online/Offline: YELLOW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Pol_onoff_diff_yello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8001000" cy="532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4245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decay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VStime_Fill988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4608195" cy="3109144"/>
          </a:xfrm>
          <a:prstGeom prst="rect">
            <a:avLst/>
          </a:prstGeom>
        </p:spPr>
      </p:pic>
      <p:pic>
        <p:nvPicPr>
          <p:cNvPr id="7" name="Picture 6" descr="decay_Fill988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721865"/>
            <a:ext cx="4648200" cy="31361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1295400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 9880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1524000"/>
            <a:ext cx="4572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300" dirty="0" smtClean="0">
                <a:latin typeface="Comic Sans MS" pitchFamily="66" charset="0"/>
                <a:cs typeface="Times New Roman" pitchFamily="18" charset="0"/>
              </a:rPr>
              <a:t>Both linear and exponential fits to Polarization for each fill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300" dirty="0" smtClean="0">
                <a:latin typeface="Comic Sans MS" pitchFamily="66" charset="0"/>
                <a:cs typeface="Times New Roman" pitchFamily="18" charset="0"/>
              </a:rPr>
              <a:t>Assume the functional form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105400" y="2895600"/>
          <a:ext cx="3192463" cy="417513"/>
        </p:xfrm>
        <a:graphic>
          <a:graphicData uri="http://schemas.openxmlformats.org/presentationml/2006/ole">
            <p:oleObj spid="_x0000_s2050" name="Equation" r:id="rId5" imgW="1942920" imgH="2538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14400" y="4191000"/>
            <a:ext cx="2720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Average Polarization </a:t>
            </a:r>
            <a:endParaRPr lang="en-US" sz="2000" dirty="0">
              <a:latin typeface="Comic Sans MS" pitchFamily="66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62000" y="4724400"/>
          <a:ext cx="2680855" cy="1092200"/>
        </p:xfrm>
        <a:graphic>
          <a:graphicData uri="http://schemas.openxmlformats.org/presentationml/2006/ole">
            <p:oleObj spid="_x0000_s2051" name="Equation" r:id="rId6" imgW="1371600" imgH="55872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90600" y="5943600"/>
            <a:ext cx="2312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Assumed </a:t>
            </a:r>
            <a:r>
              <a:rPr lang="en-US" sz="2000" dirty="0" err="1" smtClean="0">
                <a:latin typeface="Symbol" pitchFamily="18" charset="2"/>
              </a:rPr>
              <a:t>a</a:t>
            </a:r>
            <a:r>
              <a:rPr lang="en-US" sz="2000" baseline="-25000" dirty="0" err="1" smtClean="0"/>
              <a:t>L</a:t>
            </a:r>
            <a:r>
              <a:rPr lang="en-US" sz="2000" dirty="0" smtClean="0"/>
              <a:t> = 15 hrs</a:t>
            </a:r>
            <a:endParaRPr lang="en-US" sz="2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257800" y="4572000"/>
            <a:ext cx="1295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33800" y="1524000"/>
            <a:ext cx="7620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8600"/>
            <a:ext cx="4245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decay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Decay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000500" cy="2662238"/>
          </a:xfrm>
          <a:prstGeom prst="rect">
            <a:avLst/>
          </a:prstGeom>
        </p:spPr>
      </p:pic>
      <p:pic>
        <p:nvPicPr>
          <p:cNvPr id="6" name="Picture 5" descr="PDecay_yello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2400"/>
            <a:ext cx="4000500" cy="2662238"/>
          </a:xfrm>
          <a:prstGeom prst="rect">
            <a:avLst/>
          </a:prstGeom>
        </p:spPr>
      </p:pic>
      <p:pic>
        <p:nvPicPr>
          <p:cNvPr id="7" name="Picture 6" descr="PDiff_Blu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066800"/>
            <a:ext cx="4000500" cy="2662238"/>
          </a:xfrm>
          <a:prstGeom prst="rect">
            <a:avLst/>
          </a:prstGeom>
        </p:spPr>
      </p:pic>
      <p:pic>
        <p:nvPicPr>
          <p:cNvPr id="8" name="Picture 7" descr="PDiff_yellow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3962400"/>
            <a:ext cx="4000500" cy="2662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4343400"/>
            <a:ext cx="143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decay</a:t>
            </a:r>
            <a:r>
              <a:rPr lang="en-US" dirty="0" smtClean="0"/>
              <a:t> ≈ 90 hrs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1371600"/>
            <a:ext cx="155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decay</a:t>
            </a:r>
            <a:r>
              <a:rPr lang="en-US" dirty="0" smtClean="0"/>
              <a:t> ≈ 370 hrs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7950620" y="2031580"/>
            <a:ext cx="92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B1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endParaRPr lang="en-US" sz="2800" dirty="0">
              <a:solidFill>
                <a:srgbClr val="0B10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7801213" y="4774780"/>
            <a:ext cx="1379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7022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NORMALIZATION TO HJET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19200" y="1371600"/>
          <a:ext cx="6096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PERIOD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pC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average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Hjet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/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pC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All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39.62± 0.44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0.916± 0.030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1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40.96± 0.76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0.958± 0.051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38.29±</a:t>
                      </a:r>
                      <a:r>
                        <a:rPr lang="en-US" sz="2000" b="0" baseline="0" dirty="0" smtClean="0">
                          <a:latin typeface="+mj-lt"/>
                          <a:cs typeface="Times New Roman" pitchFamily="18" charset="0"/>
                        </a:rPr>
                        <a:t> 0.82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0.887± 0.055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3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39.55±</a:t>
                      </a:r>
                      <a:r>
                        <a:rPr lang="en-US" sz="2000" b="0" baseline="0" dirty="0" smtClean="0">
                          <a:latin typeface="+mj-lt"/>
                          <a:cs typeface="Times New Roman" pitchFamily="18" charset="0"/>
                        </a:rPr>
                        <a:t> 0.69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0.901± </a:t>
                      </a:r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0.051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295400" y="3962400"/>
          <a:ext cx="6096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PERIOD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pC</a:t>
                      </a:r>
                      <a:r>
                        <a:rPr lang="en-US" sz="2000" dirty="0" smtClean="0"/>
                        <a:t> average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Hjet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pC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48.22 ±0.55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0.937± 0.025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51.82± 0.78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0.925± 0.049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47.51± 0.77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0.908± 0.037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48.17± 1.43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1.011± 0.059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4401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BACKUP  SLIDES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4463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Profile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-609600" y="838200"/>
            <a:ext cx="6217170" cy="6019800"/>
            <a:chOff x="0" y="838200"/>
            <a:chExt cx="6217170" cy="6019800"/>
          </a:xfrm>
        </p:grpSpPr>
        <p:grpSp>
          <p:nvGrpSpPr>
            <p:cNvPr id="21" name="Group 20"/>
            <p:cNvGrpSpPr/>
            <p:nvPr/>
          </p:nvGrpSpPr>
          <p:grpSpPr>
            <a:xfrm>
              <a:off x="0" y="838200"/>
              <a:ext cx="6217170" cy="6019800"/>
              <a:chOff x="0" y="838200"/>
              <a:chExt cx="6217170" cy="6019800"/>
            </a:xfrm>
          </p:grpSpPr>
          <p:pic>
            <p:nvPicPr>
              <p:cNvPr id="5" name="Picture 4" descr="profile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38200"/>
                <a:ext cx="6217170" cy="6019800"/>
              </a:xfrm>
              <a:prstGeom prst="rect">
                <a:avLst/>
              </a:prstGeom>
            </p:spPr>
          </p:pic>
          <p:cxnSp>
            <p:nvCxnSpPr>
              <p:cNvPr id="7" name="Straight Arrow Connector 6"/>
              <p:cNvCxnSpPr/>
              <p:nvPr/>
            </p:nvCxnSpPr>
            <p:spPr>
              <a:xfrm>
                <a:off x="2971800" y="5715000"/>
                <a:ext cx="2743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5400000" flipH="1" flipV="1">
                <a:off x="2286000" y="5029200"/>
                <a:ext cx="1371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1143000" y="1524000"/>
                <a:ext cx="14478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5400000">
                <a:off x="794" y="2666206"/>
                <a:ext cx="22860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1143000" y="1981200"/>
                <a:ext cx="3276600" cy="1588"/>
              </a:xfrm>
              <a:prstGeom prst="line">
                <a:avLst/>
              </a:prstGeom>
              <a:ln>
                <a:solidFill>
                  <a:srgbClr val="0B10DB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1219200" y="3124200"/>
                <a:ext cx="3276600" cy="1588"/>
              </a:xfrm>
              <a:prstGeom prst="line">
                <a:avLst/>
              </a:prstGeom>
              <a:ln>
                <a:solidFill>
                  <a:srgbClr val="0B10DB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2172494" y="4075906"/>
                <a:ext cx="3276600" cy="1588"/>
              </a:xfrm>
              <a:prstGeom prst="line">
                <a:avLst/>
              </a:prstGeom>
              <a:ln>
                <a:solidFill>
                  <a:srgbClr val="0B10DB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3391694" y="4075906"/>
                <a:ext cx="3276600" cy="1588"/>
              </a:xfrm>
              <a:prstGeom prst="line">
                <a:avLst/>
              </a:prstGeom>
              <a:ln>
                <a:solidFill>
                  <a:srgbClr val="0B10DB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 rot="16200000">
              <a:off x="1844238" y="4488406"/>
              <a:ext cx="13774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Intensity/</a:t>
              </a:r>
            </a:p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Polarization</a:t>
              </a:r>
            </a:p>
            <a:p>
              <a:pPr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profile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19400" y="1066800"/>
              <a:ext cx="2637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VERTICAL / HORIZONTAL</a:t>
              </a:r>
            </a:p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SCANS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3848894" y="5143500"/>
              <a:ext cx="1142206" cy="794"/>
            </a:xfrm>
            <a:prstGeom prst="line">
              <a:avLst/>
            </a:prstGeom>
            <a:ln w="50800">
              <a:solidFill>
                <a:srgbClr val="BF47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819400" y="5943600"/>
              <a:ext cx="3276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BF479D"/>
                  </a:solidFill>
                </a:rPr>
                <a:t>Fixed target measurements</a:t>
              </a:r>
            </a:p>
            <a:p>
              <a:pPr algn="ctr"/>
              <a:r>
                <a:rPr lang="en-US" sz="2000" b="1" dirty="0" err="1" smtClean="0">
                  <a:solidFill>
                    <a:srgbClr val="BF479D"/>
                  </a:solidFill>
                </a:rPr>
                <a:t>P</a:t>
              </a:r>
              <a:r>
                <a:rPr lang="en-US" sz="2000" b="1" baseline="-25000" dirty="0" err="1" smtClean="0">
                  <a:solidFill>
                    <a:srgbClr val="BF479D"/>
                  </a:solidFill>
                </a:rPr>
                <a:t>max</a:t>
              </a:r>
              <a:endParaRPr lang="en-US" sz="2000" b="1" baseline="-25000" dirty="0">
                <a:solidFill>
                  <a:srgbClr val="BF479D"/>
                </a:solidFill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eq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066800"/>
            <a:ext cx="3324225" cy="1133475"/>
          </a:xfrm>
          <a:prstGeom prst="rect">
            <a:avLst/>
          </a:prstGeom>
        </p:spPr>
      </p:pic>
      <p:pic>
        <p:nvPicPr>
          <p:cNvPr id="31" name="Picture 30" descr="eq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200400"/>
            <a:ext cx="1742441" cy="1143000"/>
          </a:xfrm>
          <a:prstGeom prst="rect">
            <a:avLst/>
          </a:prstGeom>
        </p:spPr>
      </p:pic>
      <p:pic>
        <p:nvPicPr>
          <p:cNvPr id="34" name="Picture 33" descr="Fill_V_PVsI993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2819400"/>
            <a:ext cx="3962400" cy="3825765"/>
          </a:xfrm>
          <a:prstGeom prst="rect">
            <a:avLst/>
          </a:prstGeom>
        </p:spPr>
      </p:pic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705600" y="5181600"/>
          <a:ext cx="2061135" cy="787399"/>
        </p:xfrm>
        <a:graphic>
          <a:graphicData uri="http://schemas.openxmlformats.org/presentationml/2006/ole">
            <p:oleObj spid="_x0000_s1026" name="Equation" r:id="rId7" imgW="1396800" imgH="431640" progId="Equation.3">
              <p:embed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648200" y="23622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F479D"/>
                </a:solidFill>
                <a:latin typeface="Comic Sans MS" pitchFamily="66" charset="0"/>
              </a:rPr>
              <a:t>A fit to P Vs L/</a:t>
            </a:r>
            <a:r>
              <a:rPr lang="en-US" sz="2000" dirty="0" err="1" smtClean="0">
                <a:solidFill>
                  <a:srgbClr val="BF479D"/>
                </a:solidFill>
                <a:latin typeface="Comic Sans MS" pitchFamily="66" charset="0"/>
              </a:rPr>
              <a:t>L</a:t>
            </a:r>
            <a:r>
              <a:rPr lang="en-US" sz="2000" baseline="-25000" dirty="0" err="1" smtClean="0">
                <a:solidFill>
                  <a:srgbClr val="BF479D"/>
                </a:solidFill>
                <a:latin typeface="Comic Sans MS" pitchFamily="66" charset="0"/>
              </a:rPr>
              <a:t>max</a:t>
            </a:r>
            <a:r>
              <a:rPr lang="en-US" sz="2000" dirty="0" smtClean="0">
                <a:solidFill>
                  <a:srgbClr val="BF479D"/>
                </a:solidFill>
                <a:latin typeface="Comic Sans MS" pitchFamily="66" charset="0"/>
              </a:rPr>
              <a:t> to determine </a:t>
            </a:r>
            <a:r>
              <a:rPr lang="en-US" sz="2000" dirty="0" err="1" smtClean="0">
                <a:solidFill>
                  <a:srgbClr val="BF479D"/>
                </a:solidFill>
                <a:latin typeface="Comic Sans MS" pitchFamily="66" charset="0"/>
              </a:rPr>
              <a:t>P</a:t>
            </a:r>
            <a:r>
              <a:rPr lang="en-US" sz="2000" baseline="-25000" dirty="0" err="1" smtClean="0">
                <a:solidFill>
                  <a:srgbClr val="BF479D"/>
                </a:solidFill>
                <a:latin typeface="Comic Sans MS" pitchFamily="66" charset="0"/>
              </a:rPr>
              <a:t>max</a:t>
            </a:r>
            <a:r>
              <a:rPr lang="en-US" sz="2000" baseline="-25000" dirty="0" smtClean="0">
                <a:solidFill>
                  <a:srgbClr val="BF479D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BF479D"/>
                </a:solidFill>
                <a:latin typeface="Comic Sans MS" pitchFamily="66" charset="0"/>
              </a:rPr>
              <a:t>and </a:t>
            </a:r>
            <a:r>
              <a:rPr lang="en-US" sz="2000" dirty="0" err="1" smtClean="0">
                <a:solidFill>
                  <a:srgbClr val="BF479D"/>
                </a:solidFill>
                <a:latin typeface="Symbol" pitchFamily="18" charset="2"/>
              </a:rPr>
              <a:t>s</a:t>
            </a:r>
            <a:r>
              <a:rPr lang="en-US" sz="2000" baseline="-25000" dirty="0" err="1" smtClean="0">
                <a:solidFill>
                  <a:srgbClr val="BF479D"/>
                </a:solidFill>
                <a:latin typeface="Comic Sans MS" pitchFamily="66" charset="0"/>
              </a:rPr>
              <a:t>L</a:t>
            </a:r>
            <a:r>
              <a:rPr lang="en-US" sz="2000" dirty="0" smtClean="0">
                <a:solidFill>
                  <a:srgbClr val="BF479D"/>
                </a:solidFill>
                <a:latin typeface="Comic Sans MS" pitchFamily="66" charset="0"/>
              </a:rPr>
              <a:t>/</a:t>
            </a:r>
            <a:r>
              <a:rPr lang="en-US" sz="2000" dirty="0" err="1" smtClean="0">
                <a:solidFill>
                  <a:srgbClr val="BF479D"/>
                </a:solidFill>
                <a:latin typeface="Symbol" pitchFamily="18" charset="2"/>
              </a:rPr>
              <a:t>s</a:t>
            </a:r>
            <a:r>
              <a:rPr lang="en-US" sz="2000" baseline="-25000" dirty="0" err="1" smtClean="0">
                <a:solidFill>
                  <a:srgbClr val="BF479D"/>
                </a:solidFill>
                <a:latin typeface="Comic Sans MS" pitchFamily="66" charset="0"/>
              </a:rPr>
              <a:t>P</a:t>
            </a:r>
            <a:endParaRPr lang="en-US" sz="2000" baseline="-25000" dirty="0">
              <a:solidFill>
                <a:srgbClr val="BF479D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3220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 Selection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200" y="1143000"/>
            <a:ext cx="4437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Same quality checks as run 05 and 06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524000"/>
            <a:ext cx="737112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Carbon mass position deviation : &lt; 0.5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from the Carbon mass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Carbon mass width : deviation below 1.9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sigmas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Number of events in banana :  strips inside 20% from the average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67200" y="3124200"/>
            <a:ext cx="4630640" cy="3076575"/>
            <a:chOff x="3886200" y="3124200"/>
            <a:chExt cx="4630640" cy="3076575"/>
          </a:xfrm>
        </p:grpSpPr>
        <p:pic>
          <p:nvPicPr>
            <p:cNvPr id="7" name="Picture 6" descr="Cyields_WCM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6200" y="3124200"/>
              <a:ext cx="4630640" cy="30765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724400" y="5029200"/>
              <a:ext cx="3652347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B10DB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 taken with Blue vertical target 5</a:t>
              </a:r>
            </a:p>
            <a:p>
              <a:r>
                <a:rPr lang="en-US" dirty="0" smtClean="0"/>
                <a:t>Fill #s :9942,9947,9948,9949</a:t>
              </a:r>
              <a:endParaRPr lang="en-US" dirty="0"/>
            </a:p>
          </p:txBody>
        </p:sp>
      </p:grpSp>
      <p:pic>
        <p:nvPicPr>
          <p:cNvPr id="10" name="Picture 9" descr="bad_asy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400"/>
            <a:ext cx="4128868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ib_yellow_Mar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56760" cy="2941320"/>
          </a:xfrm>
          <a:prstGeom prst="rect">
            <a:avLst/>
          </a:prstGeom>
        </p:spPr>
      </p:pic>
      <p:pic>
        <p:nvPicPr>
          <p:cNvPr id="6" name="Picture 5" descr="calib_blue_Mar0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240" y="914400"/>
            <a:ext cx="4556760" cy="29413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5600" y="228600"/>
            <a:ext cx="2922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Calibrations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2971800"/>
            <a:ext cx="971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971800"/>
            <a:ext cx="669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B1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endParaRPr lang="en-US" b="1" dirty="0">
              <a:solidFill>
                <a:srgbClr val="0B10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yellow_leakag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038600"/>
            <a:ext cx="3086100" cy="25793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Oval 10"/>
          <p:cNvSpPr/>
          <p:nvPr/>
        </p:nvSpPr>
        <p:spPr>
          <a:xfrm>
            <a:off x="2667000" y="1066800"/>
            <a:ext cx="12192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urved Connector 24"/>
          <p:cNvCxnSpPr/>
          <p:nvPr/>
        </p:nvCxnSpPr>
        <p:spPr>
          <a:xfrm rot="16200000" flipH="1">
            <a:off x="3048000" y="2286000"/>
            <a:ext cx="2514600" cy="838200"/>
          </a:xfrm>
          <a:prstGeom prst="curvedConnector3">
            <a:avLst>
              <a:gd name="adj1" fmla="val -86"/>
            </a:avLst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" y="4191000"/>
            <a:ext cx="43508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C000"/>
              </a:buClr>
              <a:buSzPct val="150000"/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Feb 13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constants for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1,2,3,4 and 6</a:t>
            </a:r>
          </a:p>
          <a:p>
            <a:pPr>
              <a:buClr>
                <a:srgbClr val="FFC000"/>
              </a:buClr>
              <a:buSzPct val="150000"/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Detector 5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Fill 9886 Feb 13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constants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Feb 27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constants after Fill 9886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00600" y="3733800"/>
            <a:ext cx="256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Feb 16</a:t>
            </a:r>
            <a:r>
              <a:rPr lang="en-US" b="1" baseline="30000" dirty="0" smtClean="0">
                <a:solidFill>
                  <a:srgbClr val="FFC000"/>
                </a:solidFill>
              </a:rPr>
              <a:t>th</a:t>
            </a:r>
            <a:r>
              <a:rPr lang="en-US" b="1" dirty="0" smtClean="0">
                <a:solidFill>
                  <a:srgbClr val="FFC000"/>
                </a:solidFill>
              </a:rPr>
              <a:t> 2008 (Fill 9886)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5400000">
            <a:off x="7219265" y="4896535"/>
            <a:ext cx="2057400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Jump in Detector 5 current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477000" y="1295400"/>
            <a:ext cx="609600" cy="1588"/>
          </a:xfrm>
          <a:prstGeom prst="straightConnector1">
            <a:avLst/>
          </a:prstGeom>
          <a:ln>
            <a:solidFill>
              <a:srgbClr val="0B10D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162800" y="11430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B10DB"/>
                </a:solidFill>
              </a:rPr>
              <a:t>All runs</a:t>
            </a:r>
            <a:endParaRPr lang="en-US" dirty="0">
              <a:solidFill>
                <a:srgbClr val="0B10D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2762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Dead Layer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9979.007.37_tVsK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162425"/>
            <a:ext cx="4057186" cy="2695575"/>
          </a:xfrm>
          <a:prstGeom prst="rect">
            <a:avLst/>
          </a:prstGeom>
        </p:spPr>
      </p:pic>
      <p:pic>
        <p:nvPicPr>
          <p:cNvPr id="6" name="Picture 5" descr="9975.003.2_tVsKE_nocut_3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066800"/>
            <a:ext cx="4419600" cy="2936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4419600"/>
            <a:ext cx="4419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F479D"/>
                </a:solidFill>
              </a:rPr>
              <a:t>Starting fill 9979 asymmetric shape in Time of Flight Vs Kinetic Energy</a:t>
            </a:r>
          </a:p>
          <a:p>
            <a:pPr>
              <a:buClr>
                <a:srgbClr val="BF479D"/>
              </a:buClr>
              <a:buFont typeface="Wingdings" pitchFamily="2" charset="2"/>
              <a:buChar char="ü"/>
            </a:pPr>
            <a:r>
              <a:rPr lang="en-US" dirty="0" smtClean="0"/>
              <a:t>After fill 9978 500-900 </a:t>
            </a:r>
            <a:r>
              <a:rPr lang="en-US" dirty="0" err="1" smtClean="0"/>
              <a:t>keV</a:t>
            </a:r>
            <a:r>
              <a:rPr lang="en-US" dirty="0" smtClean="0"/>
              <a:t> cut</a:t>
            </a:r>
          </a:p>
          <a:p>
            <a:pPr>
              <a:buClr>
                <a:srgbClr val="BF479D"/>
              </a:buClr>
              <a:buFont typeface="Wingdings" pitchFamily="2" charset="2"/>
              <a:buChar char="ü"/>
            </a:pPr>
            <a:r>
              <a:rPr lang="en-US" dirty="0" smtClean="0"/>
              <a:t>Up to fill 9978 450-900 </a:t>
            </a:r>
            <a:r>
              <a:rPr lang="en-US" dirty="0" err="1" smtClean="0"/>
              <a:t>keV</a:t>
            </a:r>
            <a:r>
              <a:rPr lang="en-US" dirty="0" smtClean="0"/>
              <a:t> cut to determine dead layer</a:t>
            </a:r>
          </a:p>
        </p:txBody>
      </p:sp>
      <p:pic>
        <p:nvPicPr>
          <p:cNvPr id="8" name="Picture 7" descr="9975.003.2_Mass_nocu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0600"/>
            <a:ext cx="4630640" cy="3076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400" y="990600"/>
            <a:ext cx="1600200" cy="923330"/>
          </a:xfrm>
          <a:prstGeom prst="rect">
            <a:avLst/>
          </a:prstGeom>
          <a:solidFill>
            <a:schemeClr val="bg1"/>
          </a:solidFill>
          <a:ln w="19050">
            <a:solidFill>
              <a:srgbClr val="BF479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 due to beam induced pulses</a:t>
            </a:r>
            <a:endParaRPr lang="en-US" dirty="0"/>
          </a:p>
        </p:txBody>
      </p:sp>
      <p:cxnSp>
        <p:nvCxnSpPr>
          <p:cNvPr id="11" name="Curved Connector 10"/>
          <p:cNvCxnSpPr/>
          <p:nvPr/>
        </p:nvCxnSpPr>
        <p:spPr>
          <a:xfrm rot="16200000" flipH="1">
            <a:off x="4800600" y="1600200"/>
            <a:ext cx="533400" cy="533400"/>
          </a:xfrm>
          <a:prstGeom prst="curvedConnector3">
            <a:avLst>
              <a:gd name="adj1" fmla="val 50000"/>
            </a:avLst>
          </a:prstGeom>
          <a:ln w="19050">
            <a:solidFill>
              <a:srgbClr val="BF479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0800000" flipV="1">
            <a:off x="2971800" y="1676400"/>
            <a:ext cx="228600" cy="76200"/>
          </a:xfrm>
          <a:prstGeom prst="curvedConnector3">
            <a:avLst>
              <a:gd name="adj1" fmla="val 50000"/>
            </a:avLst>
          </a:prstGeom>
          <a:ln w="19050">
            <a:solidFill>
              <a:srgbClr val="BF479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8600"/>
            <a:ext cx="5269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Dead layer : YELLOW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ead_Layer_flattop_pass1_yello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7247"/>
            <a:ext cx="8215313" cy="5710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4376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Dead layer : BLUE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ead_Layer_flattop_pass1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8331041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3903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Rate dependence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ate_DL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85825" y="638175"/>
            <a:ext cx="2914650" cy="3771900"/>
          </a:xfrm>
          <a:prstGeom prst="rect">
            <a:avLst/>
          </a:prstGeom>
        </p:spPr>
      </p:pic>
      <p:pic>
        <p:nvPicPr>
          <p:cNvPr id="7" name="Picture 6" descr="Rate_DL_Yello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000625" y="638175"/>
            <a:ext cx="2914650" cy="3771900"/>
          </a:xfrm>
          <a:prstGeom prst="rect">
            <a:avLst/>
          </a:prstGeom>
        </p:spPr>
      </p:pic>
      <p:pic>
        <p:nvPicPr>
          <p:cNvPr id="8" name="Picture 7" descr="Rate_T0_Blu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62025" y="3514725"/>
            <a:ext cx="2914650" cy="3771900"/>
          </a:xfrm>
          <a:prstGeom prst="rect">
            <a:avLst/>
          </a:prstGeom>
        </p:spPr>
      </p:pic>
      <p:pic>
        <p:nvPicPr>
          <p:cNvPr id="9" name="Picture 8" descr="Rate_T0_Yellow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000625" y="3514725"/>
            <a:ext cx="2914650" cy="3771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990600"/>
            <a:ext cx="3775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Dead layer rate dependence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886200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T0 rate dependence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4591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Profile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ill_V_Lum99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4444093" cy="4290848"/>
          </a:xfrm>
          <a:prstGeom prst="rect">
            <a:avLst/>
          </a:prstGeom>
        </p:spPr>
      </p:pic>
      <p:pic>
        <p:nvPicPr>
          <p:cNvPr id="11" name="Picture 10" descr="sin_phi_fi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066799"/>
            <a:ext cx="4047695" cy="269132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2514600" y="4343400"/>
            <a:ext cx="304800" cy="228600"/>
          </a:xfrm>
          <a:prstGeom prst="rect">
            <a:avLst/>
          </a:prstGeom>
          <a:solidFill>
            <a:srgbClr val="D6369D">
              <a:alpha val="0"/>
            </a:srgb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2400300" y="3314700"/>
            <a:ext cx="1447800" cy="6096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Run_9906.10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3923393"/>
            <a:ext cx="3429000" cy="293460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10400" y="28194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RUN08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F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0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was kept fixed at average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F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3886200"/>
            <a:ext cx="251460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Polarization for  each target position is determined by doing a sin phi fit to asymmetry Vs phi measured at  each target position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495800" y="2667000"/>
          <a:ext cx="1752600" cy="339213"/>
        </p:xfrm>
        <a:graphic>
          <a:graphicData uri="http://schemas.openxmlformats.org/presentationml/2006/ole">
            <p:oleObj spid="_x0000_s23553" name="Equation" r:id="rId6" imgW="1180800" imgH="228600" progId="Equation.3">
              <p:embed/>
            </p:oleObj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5867400" y="2971800"/>
            <a:ext cx="304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7179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Profile : YELLOW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Fill_V_Lum990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3314700" cy="3200400"/>
          </a:xfrm>
          <a:prstGeom prst="rect">
            <a:avLst/>
          </a:prstGeom>
        </p:spPr>
      </p:pic>
      <p:pic>
        <p:nvPicPr>
          <p:cNvPr id="8" name="Picture 7" descr="Fill_V_Pol99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990600"/>
            <a:ext cx="3314700" cy="32004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 flipV="1">
            <a:off x="6633385" y="3272615"/>
            <a:ext cx="3868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HORIZONTAL SCANS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Pmax_V_yellow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5762"/>
            <a:ext cx="4000500" cy="2662238"/>
          </a:xfrm>
          <a:prstGeom prst="rect">
            <a:avLst/>
          </a:prstGeom>
        </p:spPr>
      </p:pic>
      <p:pic>
        <p:nvPicPr>
          <p:cNvPr id="11" name="Picture 10" descr="R_V_yellow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4195762"/>
            <a:ext cx="4000500" cy="2662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_H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914400"/>
            <a:ext cx="4269105" cy="28803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228600"/>
            <a:ext cx="6286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Profile : BLUE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5400000">
            <a:off x="7496334" y="2104866"/>
            <a:ext cx="2323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B1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VERTICAL SCANS</a:t>
            </a:r>
            <a:endParaRPr lang="en-US" sz="2000" dirty="0">
              <a:solidFill>
                <a:srgbClr val="0B10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7273677" y="5070723"/>
            <a:ext cx="2769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B1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HORIZONTAL  SCANS</a:t>
            </a:r>
            <a:endParaRPr lang="en-US" sz="2000" dirty="0">
              <a:solidFill>
                <a:srgbClr val="0B10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Pmax_V_blu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7640"/>
            <a:ext cx="4269105" cy="2880360"/>
          </a:xfrm>
          <a:prstGeom prst="rect">
            <a:avLst/>
          </a:prstGeom>
        </p:spPr>
      </p:pic>
      <p:pic>
        <p:nvPicPr>
          <p:cNvPr id="15" name="Picture 14" descr="Pmax_H_blu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0600"/>
            <a:ext cx="4269105" cy="2880360"/>
          </a:xfrm>
          <a:prstGeom prst="rect">
            <a:avLst/>
          </a:prstGeom>
        </p:spPr>
      </p:pic>
      <p:pic>
        <p:nvPicPr>
          <p:cNvPr id="16" name="Picture 15" descr="R_V_blu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3977640"/>
            <a:ext cx="4269105" cy="288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4814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 : BLUE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ol_compare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8001000" cy="532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4814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: BLUE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Pol_diff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8001000" cy="532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5707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 : YELLOW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ol_compare_yello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026"/>
            <a:ext cx="8686800" cy="586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8600"/>
            <a:ext cx="5578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: YELLOW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Pol_diff_yellow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8583385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372</Words>
  <Application>Microsoft Office PowerPoint</Application>
  <PresentationFormat>On-screen Show (4:3)</PresentationFormat>
  <Paragraphs>102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Myung Bang</dc:creator>
  <cp:lastModifiedBy>Myung Bang</cp:lastModifiedBy>
  <cp:revision>183</cp:revision>
  <dcterms:created xsi:type="dcterms:W3CDTF">2008-07-30T16:29:55Z</dcterms:created>
  <dcterms:modified xsi:type="dcterms:W3CDTF">2008-09-04T13:34:26Z</dcterms:modified>
</cp:coreProperties>
</file>