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7874C-EB45-49A7-A058-A4971B071180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D92A0-7016-45BC-A279-055FF5DA27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D92A0-7016-45BC-A279-055FF5DA27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D92A0-7016-45BC-A279-055FF5DA279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2B7D5-076A-4810-81A7-524D98AAE727}" type="datetimeFigureOut">
              <a:rPr lang="en-US" smtClean="0"/>
              <a:t>10/27/2008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9E71-89A6-440C-8BA1-6ABFAD2B02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48580"/>
            <a:ext cx="938269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1. Beam-beam studies: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 a. K.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Ohmi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(KEK) - white noise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SS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&amp;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WS simulations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BBSS code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scaling law 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with respect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noise correlation time,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effect of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RF curvature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luminosity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estimates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 b. Y.-P. Sun,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U.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Dorda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R.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Tomas (CERN);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Calaga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(BNL)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ingle particle dynamics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Sixtrack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/MADX/BBTRACK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codes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WS simulations,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footprints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luminosity,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noise spectrum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,…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c. J. </a:t>
            </a:r>
            <a:r>
              <a:rPr lang="en-US" sz="2400" dirty="0" err="1" smtClean="0">
                <a:solidFill>
                  <a:schemeClr val="bg1"/>
                </a:solidFill>
                <a:cs typeface="Times New Roman" pitchFamily="18" charset="0"/>
              </a:rPr>
              <a:t>Qiang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 (LBNL), SS simulations, </a:t>
            </a:r>
            <a:r>
              <a:rPr lang="en-US" sz="2400" dirty="0" smtClean="0">
                <a:solidFill>
                  <a:schemeClr val="bg1"/>
                </a:solidFill>
                <a:latin typeface="Berlin Sans FB" pitchFamily="34" charset="0"/>
                <a:cs typeface="Times New Roman" pitchFamily="18" charset="0"/>
              </a:rPr>
              <a:t>BeamBeam3D code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erlin Sans FB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2. Collimation &amp; impedance: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 a. Y.-P. Sun,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R. Tomas,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J.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Barranco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F. Zimmermann (CERN);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Calaga</a:t>
            </a: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(BNL)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Sixtrack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Colltrack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tracking</a:t>
            </a:r>
            <a:r>
              <a:rPr lang="en-US" sz="2400" dirty="0">
                <a:solidFill>
                  <a:schemeClr val="bg1"/>
                </a:solidFill>
                <a:latin typeface="Berlin Sans FB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erlin Sans FB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cleaning efficiency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 b. F. Zimmermann, </a:t>
            </a:r>
            <a:r>
              <a:rPr lang="en-US" sz="24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Metral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(CERN); 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Calaga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(BNL),…: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b="1" i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mpedance estimates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HOM damping requirements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3. Operational scenarios: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 a. A. Morita (KEK);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Calaga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(BNL);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R.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Tomas,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F.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Zimmermann (CERN):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crab ramping/detuning studies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     b. K.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Oide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et al (KEK): joined 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KEKB machine experiments &amp; studies</a:t>
            </a: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717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FFC000"/>
                </a:solidFill>
              </a:rPr>
              <a:t>g</a:t>
            </a:r>
            <a:r>
              <a:rPr lang="en-US" sz="3600" b="1" i="1" dirty="0" smtClean="0">
                <a:solidFill>
                  <a:srgbClr val="FFC000"/>
                </a:solidFill>
              </a:rPr>
              <a:t>lobal crab-cavity simulation &amp; theory effort</a:t>
            </a:r>
            <a:endParaRPr lang="en-US" sz="3600" b="1" i="1" dirty="0">
              <a:solidFill>
                <a:srgbClr val="FFC000"/>
              </a:solidFill>
            </a:endParaRPr>
          </a:p>
        </p:txBody>
      </p:sp>
      <p:graphicFrame>
        <p:nvGraphicFramePr>
          <p:cNvPr id="3074" name="Object 16"/>
          <p:cNvGraphicFramePr>
            <a:graphicFrameLocks noChangeAspect="1"/>
          </p:cNvGraphicFramePr>
          <p:nvPr/>
        </p:nvGraphicFramePr>
        <p:xfrm>
          <a:off x="4191000" y="533400"/>
          <a:ext cx="1066800" cy="418638"/>
        </p:xfrm>
        <a:graphic>
          <a:graphicData uri="http://schemas.openxmlformats.org/presentationml/2006/ole">
            <p:oleObj spid="_x0000_s3074" name="Designer Drawing" r:id="rId4" imgW="4520880" imgH="1774440" progId="">
              <p:embed/>
            </p:oleObj>
          </a:graphicData>
        </a:graphic>
      </p:graphicFrame>
      <p:pic>
        <p:nvPicPr>
          <p:cNvPr id="7" name="Picture 13" descr="CARE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533400"/>
            <a:ext cx="762000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arp_dipole_logo_small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457200"/>
            <a:ext cx="462013" cy="609600"/>
          </a:xfrm>
          <a:prstGeom prst="rect">
            <a:avLst/>
          </a:prstGeom>
        </p:spPr>
      </p:pic>
      <p:pic>
        <p:nvPicPr>
          <p:cNvPr id="9" name="Picture 8" descr="keklogo-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86600" y="533400"/>
            <a:ext cx="838200" cy="529717"/>
          </a:xfrm>
          <a:prstGeom prst="rect">
            <a:avLst/>
          </a:prstGeom>
        </p:spPr>
      </p:pic>
      <p:pic>
        <p:nvPicPr>
          <p:cNvPr id="10" name="Picture 9" descr="LBNL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7200" y="609600"/>
            <a:ext cx="752475" cy="45572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 descr="Rev_Logo_Smal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24200" y="609601"/>
            <a:ext cx="1033397" cy="381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652455" y="0"/>
            <a:ext cx="491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F.Z.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frankz\CARE08\ramping-w-MO-phy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29380"/>
            <a:ext cx="4572000" cy="3200400"/>
          </a:xfrm>
          <a:prstGeom prst="rect">
            <a:avLst/>
          </a:prstGeom>
          <a:noFill/>
        </p:spPr>
      </p:pic>
      <p:pic>
        <p:nvPicPr>
          <p:cNvPr id="6147" name="Picture 3" descr="C:\frankz\CARE08\ramping-wo-MO-phy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29380"/>
            <a:ext cx="4572000" cy="3200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75896" y="0"/>
            <a:ext cx="9219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example:</a:t>
            </a:r>
          </a:p>
          <a:p>
            <a:r>
              <a:rPr lang="en-US" sz="3600" dirty="0" err="1" smtClean="0">
                <a:solidFill>
                  <a:srgbClr val="FFC000"/>
                </a:solidFill>
              </a:rPr>
              <a:t>emittance</a:t>
            </a:r>
            <a:r>
              <a:rPr lang="en-US" sz="3600" dirty="0" smtClean="0">
                <a:solidFill>
                  <a:srgbClr val="FFC000"/>
                </a:solidFill>
              </a:rPr>
              <a:t> growth due to crab up/down ramping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4505980"/>
            <a:ext cx="2306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ith tune spread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505980"/>
            <a:ext cx="2246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w/o tune spread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1828800"/>
            <a:ext cx="170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Akio Morita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000" y="1905000"/>
            <a:ext cx="170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Akio Morita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344180"/>
            <a:ext cx="7423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→ </a:t>
            </a:r>
            <a:r>
              <a:rPr lang="en-US" sz="2800" dirty="0" smtClean="0">
                <a:solidFill>
                  <a:srgbClr val="FFFF00"/>
                </a:solidFill>
              </a:rPr>
              <a:t>no </a:t>
            </a:r>
            <a:r>
              <a:rPr lang="en-US" sz="2800" dirty="0" err="1" smtClean="0">
                <a:solidFill>
                  <a:srgbClr val="FFFF00"/>
                </a:solidFill>
              </a:rPr>
              <a:t>emittance</a:t>
            </a:r>
            <a:r>
              <a:rPr lang="en-US" sz="2800" dirty="0" smtClean="0">
                <a:solidFill>
                  <a:srgbClr val="FFFF00"/>
                </a:solidFill>
              </a:rPr>
              <a:t> dilution for ramp time &gt; 10 turns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rial"/>
                <a:cs typeface="Arial"/>
              </a:rPr>
              <a:t>→ </a:t>
            </a:r>
            <a:r>
              <a:rPr lang="en-US" sz="2800" dirty="0" smtClean="0">
                <a:solidFill>
                  <a:srgbClr val="FFFF00"/>
                </a:solidFill>
              </a:rPr>
              <a:t>voltage ramping  not a problem for </a:t>
            </a:r>
            <a:r>
              <a:rPr lang="en-US" sz="2800" i="1" dirty="0" err="1" smtClean="0">
                <a:solidFill>
                  <a:srgbClr val="FFFF00"/>
                </a:solidFill>
              </a:rPr>
              <a:t>Q</a:t>
            </a:r>
            <a:r>
              <a:rPr lang="en-US" sz="2800" baseline="-25000" dirty="0" err="1" smtClean="0">
                <a:solidFill>
                  <a:srgbClr val="FFFF00"/>
                </a:solidFill>
              </a:rPr>
              <a:t>loaded</a:t>
            </a:r>
            <a:r>
              <a:rPr lang="en-US" sz="2800" dirty="0" smtClean="0">
                <a:solidFill>
                  <a:srgbClr val="FFFF00"/>
                </a:solidFill>
              </a:rPr>
              <a:t>&gt;10</a:t>
            </a:r>
            <a:r>
              <a:rPr lang="en-US" sz="2800" baseline="30000" dirty="0" smtClean="0">
                <a:solidFill>
                  <a:srgbClr val="FFFF00"/>
                </a:solidFill>
              </a:rPr>
              <a:t>6</a:t>
            </a:r>
            <a:endParaRPr lang="en-US" sz="2800" baseline="30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6334780"/>
            <a:ext cx="1900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Akio Morita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52455" y="0"/>
            <a:ext cx="491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F.Z.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77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Designer Drawing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frankz</dc:creator>
  <cp:lastModifiedBy>frankz</cp:lastModifiedBy>
  <cp:revision>10</cp:revision>
  <dcterms:created xsi:type="dcterms:W3CDTF">2008-10-27T16:08:01Z</dcterms:created>
  <dcterms:modified xsi:type="dcterms:W3CDTF">2008-10-27T17:04:28Z</dcterms:modified>
</cp:coreProperties>
</file>