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7" r:id="rId3"/>
    <p:sldId id="268" r:id="rId4"/>
    <p:sldId id="271" r:id="rId5"/>
    <p:sldId id="260" r:id="rId6"/>
    <p:sldId id="261" r:id="rId7"/>
    <p:sldId id="264" r:id="rId8"/>
    <p:sldId id="258" r:id="rId9"/>
    <p:sldId id="265" r:id="rId10"/>
    <p:sldId id="276" r:id="rId11"/>
    <p:sldId id="269" r:id="rId12"/>
    <p:sldId id="275" r:id="rId13"/>
    <p:sldId id="274" r:id="rId14"/>
    <p:sldId id="270" r:id="rId15"/>
    <p:sldId id="273" r:id="rId16"/>
    <p:sldId id="27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4" autoAdjust="0"/>
    <p:restoredTop sz="94631" autoAdjust="0"/>
  </p:normalViewPr>
  <p:slideViewPr>
    <p:cSldViewPr>
      <p:cViewPr varScale="1">
        <p:scale>
          <a:sx n="106" d="100"/>
          <a:sy n="106" d="100"/>
        </p:scale>
        <p:origin x="-1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17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2BB628C-5C77-4AE5-82C9-79D295575B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B5EFB28-CB0F-4392-89FD-E8C0A986B6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533400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" y="1524000"/>
            <a:ext cx="87630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0764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769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670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37924" name="Text Box 4"/>
          <p:cNvSpPr txBox="1">
            <a:spLocks noChangeArrowheads="1"/>
          </p:cNvSpPr>
          <p:nvPr userDrawn="1"/>
        </p:nvSpPr>
        <p:spPr bwMode="auto">
          <a:xfrm>
            <a:off x="0" y="65532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West Gulf River Forecast Center                                                www.srh.noaa.gov/wgrfc    </a:t>
            </a:r>
            <a:endParaRPr lang="en-US" sz="1800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E88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algn="l" rtl="0" eaLnBrk="1" fontAlgn="base" hangingPunct="1">
        <a:lnSpc>
          <a:spcPct val="85000"/>
        </a:lnSpc>
        <a:spcBef>
          <a:spcPct val="0"/>
        </a:spcBef>
        <a:spcAft>
          <a:spcPct val="40000"/>
        </a:spcAft>
        <a:defRPr sz="2800" b="1" i="1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339725" indent="-225425" algn="l" rtl="0" eaLnBrk="1" fontAlgn="base" hangingPunct="1">
        <a:lnSpc>
          <a:spcPct val="85000"/>
        </a:lnSpc>
        <a:spcBef>
          <a:spcPct val="0"/>
        </a:spcBef>
        <a:spcAft>
          <a:spcPct val="40000"/>
        </a:spcAft>
        <a:buChar char="•"/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692150" indent="-238125" algn="l" rtl="0" eaLnBrk="1" fontAlgn="base" hangingPunct="1">
        <a:lnSpc>
          <a:spcPct val="85000"/>
        </a:lnSpc>
        <a:spcBef>
          <a:spcPct val="0"/>
        </a:spcBef>
        <a:spcAft>
          <a:spcPct val="40000"/>
        </a:spcAft>
        <a:buChar char="–"/>
        <a:defRPr sz="2000"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030288" indent="-223838" algn="l" rtl="0" eaLnBrk="1" fontAlgn="base" hangingPunct="1">
        <a:lnSpc>
          <a:spcPct val="85000"/>
        </a:lnSpc>
        <a:spcBef>
          <a:spcPct val="0"/>
        </a:spcBef>
        <a:spcAft>
          <a:spcPct val="40000"/>
        </a:spcAft>
        <a:buChar char="•"/>
        <a:defRPr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370013" indent="-222250" algn="l" rtl="0" eaLnBrk="1" fontAlgn="base" hangingPunct="1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27213" indent="-222250" algn="l" rtl="0" eaLnBrk="1" fontAlgn="base" hangingPunct="1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84413" indent="-222250" algn="l" rtl="0" eaLnBrk="1" fontAlgn="base" hangingPunct="1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741613" indent="-222250" algn="l" rtl="0" eaLnBrk="1" fontAlgn="base" hangingPunct="1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198813" indent="-222250" algn="l" rtl="0" eaLnBrk="1" fontAlgn="base" hangingPunct="1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</p:spPr>
        <p:txBody>
          <a:bodyPr/>
          <a:lstStyle/>
          <a:p>
            <a:r>
              <a:rPr lang="en-US" dirty="0" smtClean="0"/>
              <a:t>Digital RFC QPF Availability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581400"/>
            <a:ext cx="7391400" cy="3124200"/>
          </a:xfrm>
        </p:spPr>
        <p:txBody>
          <a:bodyPr/>
          <a:lstStyle/>
          <a:p>
            <a:r>
              <a:rPr lang="en-US" dirty="0" smtClean="0"/>
              <a:t>Interagency Water Resource Meeting</a:t>
            </a:r>
            <a:endParaRPr lang="en-US" dirty="0"/>
          </a:p>
          <a:p>
            <a:r>
              <a:rPr lang="en-US" dirty="0"/>
              <a:t>March </a:t>
            </a:r>
            <a:r>
              <a:rPr lang="en-US" dirty="0" smtClean="0"/>
              <a:t>28,2007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Data Formats</a:t>
            </a:r>
            <a:endParaRPr lang="en-US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91000"/>
          </a:xfrm>
        </p:spPr>
        <p:txBody>
          <a:bodyPr/>
          <a:lstStyle/>
          <a:p>
            <a:pPr lvl="1"/>
            <a:r>
              <a:rPr lang="en-US" dirty="0" smtClean="0"/>
              <a:t>XMRG – Internal NWS format used for transferring gridded precipitation into the NWSRFS river forecast model</a:t>
            </a:r>
          </a:p>
          <a:p>
            <a:pPr lvl="1"/>
            <a:r>
              <a:rPr lang="en-US" dirty="0" smtClean="0"/>
              <a:t>GRIB – </a:t>
            </a:r>
            <a:r>
              <a:rPr lang="en-US" dirty="0" err="1" smtClean="0"/>
              <a:t>GRIdded</a:t>
            </a:r>
            <a:r>
              <a:rPr lang="en-US" dirty="0" smtClean="0"/>
              <a:t> Binary  format approved by the World Meteorological Organization (WMO)</a:t>
            </a:r>
          </a:p>
          <a:p>
            <a:pPr lvl="1"/>
            <a:r>
              <a:rPr lang="en-US" dirty="0" err="1" smtClean="0"/>
              <a:t>NetCDF</a:t>
            </a:r>
            <a:r>
              <a:rPr lang="en-US" dirty="0" smtClean="0"/>
              <a:t> – Network Common Data Format developed by </a:t>
            </a:r>
            <a:r>
              <a:rPr lang="en-US" dirty="0" err="1" smtClean="0"/>
              <a:t>Unidata</a:t>
            </a:r>
            <a:endParaRPr lang="en-US" dirty="0" smtClean="0"/>
          </a:p>
          <a:p>
            <a:pPr lvl="1"/>
            <a:r>
              <a:rPr lang="en-US" dirty="0" err="1" smtClean="0"/>
              <a:t>Shapefile</a:t>
            </a:r>
            <a:r>
              <a:rPr lang="en-US" dirty="0" smtClean="0"/>
              <a:t> – Standard GIS format developed by  ESRI</a:t>
            </a:r>
          </a:p>
          <a:p>
            <a:pPr lvl="1"/>
            <a:r>
              <a:rPr lang="en-US" dirty="0" smtClean="0"/>
              <a:t>VGF – Vector Graphic Format used by HPC to transfer QPF to RFCs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705600" cy="685800"/>
          </a:xfrm>
        </p:spPr>
        <p:txBody>
          <a:bodyPr/>
          <a:lstStyle/>
          <a:p>
            <a:r>
              <a:rPr lang="en-US" dirty="0" smtClean="0"/>
              <a:t>ABRFC QPF Availability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739624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962400"/>
            <a:ext cx="7620000" cy="160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9850" y="5410200"/>
            <a:ext cx="65341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4510" y="3124200"/>
            <a:ext cx="653949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705600" cy="685800"/>
          </a:xfrm>
        </p:spPr>
        <p:txBody>
          <a:bodyPr/>
          <a:lstStyle/>
          <a:p>
            <a:r>
              <a:rPr lang="en-US" dirty="0" smtClean="0"/>
              <a:t>WGRFC &amp; LMRFC QPF Availability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6143625" cy="307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66800" y="1295400"/>
            <a:ext cx="6718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Password protected site ftp://ftp.srh.noaa.gov/wgrfc/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705600" cy="685800"/>
          </a:xfrm>
        </p:spPr>
        <p:txBody>
          <a:bodyPr/>
          <a:lstStyle/>
          <a:p>
            <a:r>
              <a:rPr lang="en-US" dirty="0" smtClean="0"/>
              <a:t>HPC QPF Availability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6998" y="1524000"/>
            <a:ext cx="682618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05000" y="9144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http://www.hpc.ncep.noaa.gov/qpf/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705600" cy="685800"/>
          </a:xfrm>
        </p:spPr>
        <p:txBody>
          <a:bodyPr/>
          <a:lstStyle/>
          <a:p>
            <a:r>
              <a:rPr lang="en-US" dirty="0" smtClean="0"/>
              <a:t>HPC QPF Availability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742146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267200"/>
            <a:ext cx="35814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705600" cy="685800"/>
          </a:xfrm>
        </p:spPr>
        <p:txBody>
          <a:bodyPr/>
          <a:lstStyle/>
          <a:p>
            <a:r>
              <a:rPr lang="en-US" dirty="0" smtClean="0"/>
              <a:t>HPC QPF Availability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768843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038600"/>
            <a:ext cx="3783178" cy="235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Data Formats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429000"/>
            <a:ext cx="8305800" cy="2743200"/>
          </a:xfrm>
        </p:spPr>
        <p:txBody>
          <a:bodyPr/>
          <a:lstStyle/>
          <a:p>
            <a:pPr algn="ctr"/>
            <a:r>
              <a:rPr lang="en-US" sz="4800" dirty="0" smtClean="0"/>
              <a:t>Questions &amp; Discussion</a:t>
            </a:r>
            <a:endParaRPr 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r>
              <a:rPr lang="en-US" dirty="0" smtClean="0"/>
              <a:t>RFCs in the Southwestern Division</a:t>
            </a:r>
            <a:endParaRPr lang="en-US" dirty="0"/>
          </a:p>
        </p:txBody>
      </p:sp>
      <p:pic>
        <p:nvPicPr>
          <p:cNvPr id="4" name="Picture 3" descr="COE_NWSmap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57462"/>
            <a:ext cx="7238999" cy="536713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QPF Process</a:t>
            </a:r>
            <a:endParaRPr lang="en-US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91000"/>
          </a:xfrm>
        </p:spPr>
        <p:txBody>
          <a:bodyPr/>
          <a:lstStyle/>
          <a:p>
            <a:pPr lvl="1"/>
            <a:r>
              <a:rPr lang="en-US" sz="2800" dirty="0" smtClean="0"/>
              <a:t>The </a:t>
            </a:r>
            <a:r>
              <a:rPr lang="en-US" sz="2800" dirty="0" err="1" smtClean="0"/>
              <a:t>Hydrometorological</a:t>
            </a:r>
            <a:r>
              <a:rPr lang="en-US" sz="2800" dirty="0" smtClean="0"/>
              <a:t> </a:t>
            </a:r>
            <a:r>
              <a:rPr lang="en-US" sz="2800" dirty="0"/>
              <a:t>Prediction Center (NWS national </a:t>
            </a:r>
            <a:r>
              <a:rPr lang="en-US" sz="2800" dirty="0" smtClean="0"/>
              <a:t>center) issues national QPF forecasts</a:t>
            </a:r>
          </a:p>
          <a:p>
            <a:pPr lvl="1"/>
            <a:r>
              <a:rPr lang="en-US" sz="2800" dirty="0" smtClean="0"/>
              <a:t>HPC issues 6 hour QPF forecasts out to 3 days based on guidance from the meteorological models</a:t>
            </a:r>
          </a:p>
          <a:p>
            <a:pPr lvl="1"/>
            <a:r>
              <a:rPr lang="en-US" sz="2800" dirty="0" smtClean="0"/>
              <a:t>RFC HAS </a:t>
            </a:r>
            <a:r>
              <a:rPr lang="en-US" sz="2800" dirty="0"/>
              <a:t>Forecasters incorporate local expertise and latest data to refine </a:t>
            </a:r>
            <a:r>
              <a:rPr lang="en-US" sz="2800" dirty="0" smtClean="0"/>
              <a:t>the HPC forecast</a:t>
            </a:r>
            <a:endParaRPr lang="en-US" sz="2800" dirty="0"/>
          </a:p>
          <a:p>
            <a:pPr lvl="2"/>
            <a:r>
              <a:rPr lang="en-US" sz="2400" dirty="0"/>
              <a:t>Coordinate with </a:t>
            </a:r>
            <a:r>
              <a:rPr lang="en-US" sz="2400" dirty="0" smtClean="0"/>
              <a:t>local forecast offices and HPC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 QPF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905000"/>
          <a:ext cx="6781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42900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24 Hour QPFs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Product</a:t>
                      </a:r>
                      <a:endParaRPr lang="en-US" dirty="0"/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Issuance Time</a:t>
                      </a:r>
                      <a:endParaRPr lang="en-US"/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94q (preliminary Day 1)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0600Z &amp; 1800Z</a:t>
                      </a: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94q (final Day 1)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1000Z &amp; 2200Z</a:t>
                      </a: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98q (preliminary Day 2)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0600Z &amp; 1800Z</a:t>
                      </a: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98q (final Day 2)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1000Z &amp; 2200Z</a:t>
                      </a: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99q (Day 3)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0800Z &amp; 2000Z</a:t>
                      </a:r>
                    </a:p>
                  </a:txBody>
                  <a:tcPr marL="19050" marR="19050" marT="19050" marB="19050"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Forecast Discussion (QPFPFD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</a:txBody>
                  <a:tcPr marL="19050" marR="19050" marT="19050" marB="1905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Preliminary Day 1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US"/>
                        <a:t>0700Z  &amp; 1900Z</a:t>
                      </a: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Preliminary Days 1-3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US"/>
                        <a:t>0900Z &amp; 2100Z</a:t>
                      </a: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Final Days 1-3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1100Z &amp; 2300Z</a:t>
                      </a: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371600"/>
            <a:ext cx="3276600" cy="263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162800" cy="736600"/>
          </a:xfrm>
        </p:spPr>
        <p:txBody>
          <a:bodyPr/>
          <a:lstStyle/>
          <a:p>
            <a:r>
              <a:rPr lang="en-US" dirty="0"/>
              <a:t>NMAP Program</a:t>
            </a:r>
          </a:p>
        </p:txBody>
      </p:sp>
      <p:pic>
        <p:nvPicPr>
          <p:cNvPr id="4" name="Picture 3" descr="vgf_nogrid.png"/>
          <p:cNvPicPr>
            <a:picLocks noChangeAspect="1"/>
          </p:cNvPicPr>
          <p:nvPr/>
        </p:nvPicPr>
        <p:blipFill>
          <a:blip r:embed="rId2"/>
          <a:srcRect l="9111" r="947" b="2222"/>
          <a:stretch>
            <a:fillRect/>
          </a:stretch>
        </p:blipFill>
        <p:spPr>
          <a:xfrm>
            <a:off x="990600" y="762000"/>
            <a:ext cx="7239000" cy="571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162800" cy="762000"/>
          </a:xfrm>
        </p:spPr>
        <p:txBody>
          <a:bodyPr/>
          <a:lstStyle/>
          <a:p>
            <a:r>
              <a:rPr lang="en-US" dirty="0"/>
              <a:t>NMAP Program</a:t>
            </a:r>
          </a:p>
        </p:txBody>
      </p:sp>
      <p:pic>
        <p:nvPicPr>
          <p:cNvPr id="4" name="Picture 3" descr="vgf_grid.png"/>
          <p:cNvPicPr>
            <a:picLocks noChangeAspect="1"/>
          </p:cNvPicPr>
          <p:nvPr/>
        </p:nvPicPr>
        <p:blipFill>
          <a:blip r:embed="rId2"/>
          <a:srcRect l="9111" r="1111" b="2222"/>
          <a:stretch>
            <a:fillRect/>
          </a:stretch>
        </p:blipFill>
        <p:spPr>
          <a:xfrm>
            <a:off x="990600" y="762000"/>
            <a:ext cx="7239000" cy="571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dirty="0"/>
              <a:t>Adding Local Expertise</a:t>
            </a:r>
          </a:p>
        </p:txBody>
      </p:sp>
      <p:pic>
        <p:nvPicPr>
          <p:cNvPr id="5" name="Picture 4" descr="wgrfc_mae_b_grd_200701_f006_06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27364"/>
            <a:ext cx="7243482" cy="55972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RFC QPF Metrics</a:t>
            </a:r>
            <a:endParaRPr lang="en-US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pPr lvl="1"/>
            <a:r>
              <a:rPr lang="en-US" sz="2800" dirty="0" smtClean="0"/>
              <a:t>Up to 72 hours of QPF generated</a:t>
            </a:r>
          </a:p>
          <a:p>
            <a:pPr lvl="2"/>
            <a:r>
              <a:rPr lang="en-US" sz="2400" dirty="0" smtClean="0"/>
              <a:t>Discrete 6 hour periods</a:t>
            </a:r>
          </a:p>
          <a:p>
            <a:pPr lvl="2"/>
            <a:r>
              <a:rPr lang="en-US" sz="2400" dirty="0" smtClean="0"/>
              <a:t>Number of periods generated dependent on issuance time and issuing RFC</a:t>
            </a:r>
          </a:p>
          <a:p>
            <a:pPr lvl="1"/>
            <a:r>
              <a:rPr lang="en-US" sz="2800" dirty="0" smtClean="0"/>
              <a:t>Gridded  precipitation produced on 4x4 km grid (HRAP)</a:t>
            </a:r>
          </a:p>
          <a:p>
            <a:pPr lvl="1"/>
            <a:r>
              <a:rPr lang="en-US" sz="2800" dirty="0" smtClean="0"/>
              <a:t>NWS hydrologists normally incorporate first 1 to 4 periods (6 to 24 hours) into hydrologic models</a:t>
            </a:r>
          </a:p>
          <a:p>
            <a:pPr lvl="2"/>
            <a:r>
              <a:rPr lang="en-US" sz="2400" dirty="0" smtClean="0"/>
              <a:t>Dependent on RFC, type of rain event, time of year</a:t>
            </a:r>
            <a:endParaRPr lang="en-US" sz="2400" dirty="0"/>
          </a:p>
          <a:p>
            <a:pPr lvl="2"/>
            <a:r>
              <a:rPr lang="en-US" sz="2400" dirty="0" smtClean="0"/>
              <a:t>Up to all 12 periods (72 hours) can be used </a:t>
            </a:r>
            <a:r>
              <a:rPr lang="en-US" sz="2400" dirty="0"/>
              <a:t>during significant events, such as tropical </a:t>
            </a:r>
            <a:r>
              <a:rPr lang="en-US" sz="2400" dirty="0" smtClean="0"/>
              <a:t>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705600" cy="685800"/>
          </a:xfrm>
        </p:spPr>
        <p:txBody>
          <a:bodyPr/>
          <a:lstStyle/>
          <a:p>
            <a:r>
              <a:rPr lang="en-US" dirty="0" smtClean="0"/>
              <a:t>RFC QPF Availability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686800" cy="5029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16153"/>
                <a:gridCol w="2432303"/>
                <a:gridCol w="1650492"/>
                <a:gridCol w="2016252"/>
                <a:gridCol w="1371600"/>
              </a:tblGrid>
              <a:tr h="609600"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RFC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Regular Issuances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Hours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Digital Data Available?</a:t>
                      </a:r>
                    </a:p>
                    <a:p>
                      <a:r>
                        <a:rPr lang="en-US" dirty="0" smtClean="0"/>
                        <a:t>(Where?)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Digital</a:t>
                      </a:r>
                      <a:r>
                        <a:rPr lang="en-US" baseline="0" dirty="0" smtClean="0"/>
                        <a:t> Format</a:t>
                      </a:r>
                      <a:endParaRPr lang="en-US" dirty="0" smtClean="0"/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Supplemental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1598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ABRFC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12z</a:t>
                      </a:r>
                    </a:p>
                    <a:p>
                      <a:r>
                        <a:rPr lang="en-US" dirty="0" smtClean="0"/>
                        <a:t>18z</a:t>
                      </a:r>
                    </a:p>
                    <a:p>
                      <a:r>
                        <a:rPr lang="en-US" dirty="0" smtClean="0"/>
                        <a:t>00z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</a:p>
                    <a:p>
                      <a:r>
                        <a:rPr lang="en-US" dirty="0" smtClean="0"/>
                        <a:t>24</a:t>
                      </a:r>
                    </a:p>
                    <a:p>
                      <a:r>
                        <a:rPr lang="en-US" dirty="0" smtClean="0"/>
                        <a:t>48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1800" dirty="0" smtClean="0"/>
                        <a:t>ABRFC</a:t>
                      </a:r>
                      <a:r>
                        <a:rPr lang="en-US" sz="1800" baseline="0" dirty="0" smtClean="0"/>
                        <a:t> web page</a:t>
                      </a:r>
                      <a:endParaRPr lang="en-US" sz="1800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err="1" smtClean="0"/>
                        <a:t>netCDF</a:t>
                      </a:r>
                      <a:endParaRPr lang="en-US" sz="2400" dirty="0" smtClean="0"/>
                    </a:p>
                  </a:txBody>
                  <a:tcPr/>
                </a:tc>
              </a:tr>
              <a:tr h="426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06z (as staffed)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1598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LMRFC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12z</a:t>
                      </a:r>
                    </a:p>
                    <a:p>
                      <a:r>
                        <a:rPr lang="en-US" dirty="0" smtClean="0"/>
                        <a:t>18z</a:t>
                      </a:r>
                    </a:p>
                    <a:p>
                      <a:r>
                        <a:rPr lang="en-US" dirty="0" smtClean="0"/>
                        <a:t>00z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</a:p>
                    <a:p>
                      <a:r>
                        <a:rPr lang="en-US" dirty="0" smtClean="0"/>
                        <a:t>54</a:t>
                      </a:r>
                    </a:p>
                    <a:p>
                      <a:r>
                        <a:rPr lang="en-US" dirty="0" smtClean="0"/>
                        <a:t>72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1800" dirty="0" smtClean="0"/>
                        <a:t>NWS SR Server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XMRG</a:t>
                      </a:r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06z (as staffed)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118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WGRFC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12z</a:t>
                      </a:r>
                    </a:p>
                    <a:p>
                      <a:r>
                        <a:rPr lang="en-US" dirty="0" smtClean="0"/>
                        <a:t>00z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</a:p>
                    <a:p>
                      <a:r>
                        <a:rPr lang="en-US" dirty="0" smtClean="0"/>
                        <a:t>72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1800" dirty="0" smtClean="0"/>
                        <a:t>NWS</a:t>
                      </a:r>
                      <a:r>
                        <a:rPr lang="en-US" sz="1800" baseline="0" dirty="0" smtClean="0"/>
                        <a:t> SR </a:t>
                      </a:r>
                      <a:r>
                        <a:rPr lang="en-US" sz="1800" baseline="0" dirty="0" smtClean="0"/>
                        <a:t>server</a:t>
                      </a:r>
                      <a:endParaRPr lang="en-US" sz="1800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GRIB</a:t>
                      </a:r>
                    </a:p>
                    <a:p>
                      <a:pPr algn="ctr"/>
                      <a:r>
                        <a:rPr lang="en-US" sz="2400" dirty="0" smtClean="0"/>
                        <a:t>XMRG</a:t>
                      </a:r>
                    </a:p>
                  </a:txBody>
                  <a:tcPr/>
                </a:tc>
              </a:tr>
              <a:tr h="731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18z (flood events)</a:t>
                      </a:r>
                    </a:p>
                    <a:p>
                      <a:r>
                        <a:rPr lang="en-US" dirty="0" smtClean="0"/>
                        <a:t>06z (as staffed)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</a:p>
                    <a:p>
                      <a:r>
                        <a:rPr lang="en-US" dirty="0" smtClean="0"/>
                        <a:t>54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ET_MPEEditor07_ver2">
  <a:themeElements>
    <a:clrScheme name="">
      <a:dk1>
        <a:srgbClr val="000000"/>
      </a:dk1>
      <a:lt1>
        <a:srgbClr val="009999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CAC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aa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a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808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C0C0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COMET_MPEEditor07_ver2</Template>
  <TotalTime>838</TotalTime>
  <Words>408</Words>
  <Application>Microsoft Office PowerPoint</Application>
  <PresentationFormat>On-screen Show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COMET_MPEEditor07_ver2</vt:lpstr>
      <vt:lpstr>Digital RFC QPF Availability</vt:lpstr>
      <vt:lpstr>RFCs in the Southwestern Division</vt:lpstr>
      <vt:lpstr>QPF Process</vt:lpstr>
      <vt:lpstr>HPC QPF</vt:lpstr>
      <vt:lpstr>NMAP Program</vt:lpstr>
      <vt:lpstr>NMAP Program</vt:lpstr>
      <vt:lpstr>Adding Local Expertise</vt:lpstr>
      <vt:lpstr>RFC QPF Metrics</vt:lpstr>
      <vt:lpstr>RFC QPF Availability</vt:lpstr>
      <vt:lpstr>Digital Data Formats</vt:lpstr>
      <vt:lpstr>ABRFC QPF Availability</vt:lpstr>
      <vt:lpstr>WGRFC &amp; LMRFC QPF Availability</vt:lpstr>
      <vt:lpstr>HPC QPF Availability</vt:lpstr>
      <vt:lpstr>HPC QPF Availability</vt:lpstr>
      <vt:lpstr>HPC QPF Availability</vt:lpstr>
      <vt:lpstr>Digital Data Formats</vt:lpstr>
    </vt:vector>
  </TitlesOfParts>
  <Company>West Gulf RFC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RFC QPF Availability</dc:title>
  <dc:creator>greg.shelton</dc:creator>
  <cp:lastModifiedBy>robert.corby</cp:lastModifiedBy>
  <cp:revision>52</cp:revision>
  <dcterms:created xsi:type="dcterms:W3CDTF">2007-03-06T17:32:08Z</dcterms:created>
  <dcterms:modified xsi:type="dcterms:W3CDTF">2007-03-27T11:27:08Z</dcterms:modified>
</cp:coreProperties>
</file>