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6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7A919-FF0B-4BDA-9142-027655065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CD052-69F5-4793-8537-167A16699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73B8-1B0B-4D5B-B78E-869E06152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AFB8-1253-47F4-A62B-925AE086E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E1D1-DAC3-438E-B18C-E1CE777BD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766B1-367B-4D42-BFF7-FC7CC7F39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F9395-E07D-45E5-9B4C-5ECF7DBCA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D8E32-0882-4801-8AD3-118D094EF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7AE6F-07D8-498C-8F4D-825040769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8CAD6-7122-4209-93B7-437AEBDC2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A937A-F377-4D91-AAF1-8576BC75F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D91B95-5895-4E41-9E3D-DF23BD899B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/>
              <a:t>Nonlinear effects in internal waves</a:t>
            </a:r>
          </a:p>
        </p:txBody>
      </p:sp>
      <p:pic>
        <p:nvPicPr>
          <p:cNvPr id="2053" name="Picture 5" descr="breakingwa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14600"/>
            <a:ext cx="4495800" cy="3656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PSI of internal tide at 21 degrees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944813"/>
            <a:ext cx="8229600" cy="1835150"/>
          </a:xfrm>
          <a:noFill/>
          <a:ln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90800" y="182880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KE spectra as function of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50925" y="23987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17925" y="2322513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Horizontal wavenumber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613525" y="24749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Vertical wavenumber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69925" y="5065713"/>
            <a:ext cx="486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Red = 2days, green = 22 days, blue = 65 days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17525" y="5827713"/>
            <a:ext cx="567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MacKinnon and Winters, 2006. Numerical simulations.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Garrett-Munk spectrum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3565525" cy="5257800"/>
          </a:xfrm>
          <a:noFill/>
          <a:ln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33750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447800" y="1295400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Frequency spectrum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165725" y="1331913"/>
            <a:ext cx="332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Vertical wavenumber spectrum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784725" y="5599113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(taken from Lvov et al, 2005)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Comparison of observations and wave-turbulence model for spectra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12938" y="1600200"/>
            <a:ext cx="5935662" cy="5051425"/>
          </a:xfrm>
          <a:noFill/>
          <a:ln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46125" y="171291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(Lvov et al, 2005)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What have we learned?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Nonlinearity in gravity waves can be </a:t>
            </a:r>
            <a:r>
              <a:rPr lang="en-US" sz="2000" dirty="0" err="1"/>
              <a:t>characterised</a:t>
            </a:r>
            <a:r>
              <a:rPr lang="en-US" sz="2000" dirty="0"/>
              <a:t> by wave steepness s=</a:t>
            </a:r>
            <a:r>
              <a:rPr lang="en-US" sz="2000" dirty="0" err="1"/>
              <a:t>hm</a:t>
            </a:r>
            <a:r>
              <a:rPr lang="en-US" sz="2000" dirty="0"/>
              <a:t>, or wave </a:t>
            </a:r>
            <a:r>
              <a:rPr lang="en-US" sz="2000" dirty="0" err="1"/>
              <a:t>froude</a:t>
            </a:r>
            <a:r>
              <a:rPr lang="en-US" sz="2000" dirty="0"/>
              <a:t> number Fr=U/C.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Highly nonlinear waves are associated with overturned </a:t>
            </a:r>
            <a:r>
              <a:rPr lang="en-US" sz="2000" dirty="0" err="1"/>
              <a:t>isopycnals</a:t>
            </a:r>
            <a:r>
              <a:rPr lang="en-US" sz="2000" dirty="0"/>
              <a:t>, leading to mixing.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Breaking waves can be produced at critical layers, and large amplitude topography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Nonlinear wave-wave interactions allow waves at new </a:t>
            </a:r>
            <a:r>
              <a:rPr lang="en-US" sz="2000" dirty="0" err="1" smtClean="0"/>
              <a:t>k,</a:t>
            </a:r>
            <a:r>
              <a:rPr lang="en-US" sz="2000" dirty="0" err="1" smtClean="0">
                <a:latin typeface="Symbol" pitchFamily="18" charset="2"/>
              </a:rPr>
              <a:t>w</a:t>
            </a:r>
            <a:r>
              <a:rPr lang="en-US" sz="2000" dirty="0" smtClean="0"/>
              <a:t> to be generated.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Parametric </a:t>
            </a:r>
            <a:r>
              <a:rPr lang="en-US" sz="2000" dirty="0" err="1" smtClean="0"/>
              <a:t>Subharmonic</a:t>
            </a:r>
            <a:r>
              <a:rPr lang="en-US" sz="2000" dirty="0" smtClean="0"/>
              <a:t> Instability is a resonant wave-wave interaction where the new wave has half the frequency of the original wave, especially important when </a:t>
            </a:r>
            <a:r>
              <a:rPr lang="en-US" sz="2000" dirty="0" smtClean="0">
                <a:latin typeface="Symbol" pitchFamily="18" charset="2"/>
              </a:rPr>
              <a:t>w0</a:t>
            </a:r>
            <a:r>
              <a:rPr lang="en-US" sz="2000" dirty="0" smtClean="0"/>
              <a:t>=2f.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Nonlinear wave-wave interactions are responsible for the continuous Garrett-</a:t>
            </a:r>
            <a:r>
              <a:rPr lang="en-US" sz="2000" dirty="0" err="1" smtClean="0"/>
              <a:t>Munk</a:t>
            </a:r>
            <a:r>
              <a:rPr lang="en-US" sz="2000" dirty="0" smtClean="0"/>
              <a:t> spectrum observed in the ocean.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 steepness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1066800" y="2133600"/>
            <a:ext cx="35814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2209800" y="2209800"/>
            <a:ext cx="35814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3352800" y="2209800"/>
            <a:ext cx="37338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133600" y="2895600"/>
            <a:ext cx="5029200" cy="4699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008" y="8"/>
              </a:cxn>
              <a:cxn ang="0">
                <a:pos x="1488" y="248"/>
              </a:cxn>
              <a:cxn ang="0">
                <a:pos x="2592" y="8"/>
              </a:cxn>
              <a:cxn ang="0">
                <a:pos x="3168" y="296"/>
              </a:cxn>
            </a:cxnLst>
            <a:rect l="0" t="0" r="r" b="b"/>
            <a:pathLst>
              <a:path w="3168" h="296">
                <a:moveTo>
                  <a:pt x="0" y="296"/>
                </a:moveTo>
                <a:cubicBezTo>
                  <a:pt x="380" y="156"/>
                  <a:pt x="760" y="16"/>
                  <a:pt x="1008" y="8"/>
                </a:cubicBezTo>
                <a:cubicBezTo>
                  <a:pt x="1256" y="0"/>
                  <a:pt x="1224" y="248"/>
                  <a:pt x="1488" y="248"/>
                </a:cubicBezTo>
                <a:cubicBezTo>
                  <a:pt x="1752" y="248"/>
                  <a:pt x="2312" y="0"/>
                  <a:pt x="2592" y="8"/>
                </a:cubicBezTo>
                <a:cubicBezTo>
                  <a:pt x="2872" y="16"/>
                  <a:pt x="3072" y="248"/>
                  <a:pt x="3168" y="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228600" y="4430713"/>
            <a:ext cx="4840288" cy="1055687"/>
          </a:xfrm>
          <a:custGeom>
            <a:avLst/>
            <a:gdLst/>
            <a:ahLst/>
            <a:cxnLst>
              <a:cxn ang="0">
                <a:pos x="0" y="577"/>
              </a:cxn>
              <a:cxn ang="0">
                <a:pos x="1168" y="14"/>
              </a:cxn>
              <a:cxn ang="0">
                <a:pos x="1275" y="660"/>
              </a:cxn>
              <a:cxn ang="0">
                <a:pos x="2784" y="25"/>
              </a:cxn>
              <a:cxn ang="0">
                <a:pos x="2864" y="665"/>
              </a:cxn>
            </a:cxnLst>
            <a:rect l="0" t="0" r="r" b="b"/>
            <a:pathLst>
              <a:path w="3049" h="665">
                <a:moveTo>
                  <a:pt x="0" y="577"/>
                </a:moveTo>
                <a:cubicBezTo>
                  <a:pt x="195" y="483"/>
                  <a:pt x="956" y="0"/>
                  <a:pt x="1168" y="14"/>
                </a:cubicBezTo>
                <a:cubicBezTo>
                  <a:pt x="1380" y="28"/>
                  <a:pt x="1006" y="658"/>
                  <a:pt x="1275" y="660"/>
                </a:cubicBezTo>
                <a:cubicBezTo>
                  <a:pt x="1544" y="662"/>
                  <a:pt x="2519" y="24"/>
                  <a:pt x="2784" y="25"/>
                </a:cubicBezTo>
                <a:cubicBezTo>
                  <a:pt x="3049" y="26"/>
                  <a:pt x="2847" y="532"/>
                  <a:pt x="2864" y="6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175125" y="2779713"/>
            <a:ext cx="522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2h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41910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438400" y="4724400"/>
            <a:ext cx="52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2h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2362200" y="4419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184525" y="3614738"/>
            <a:ext cx="487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l/2</a:t>
            </a: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3200400" y="3429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46125" y="2398713"/>
            <a:ext cx="231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Linear wave: h0&lt;1/m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5394325" y="4760913"/>
            <a:ext cx="356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Steep wave: h0m&gt;1.</a:t>
            </a:r>
          </a:p>
          <a:p>
            <a:r>
              <a:rPr lang="en-US"/>
              <a:t>Regions of overturned isopycnals</a:t>
            </a: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1981200" y="4343400"/>
            <a:ext cx="304800" cy="1143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2400"/>
              <a:t>Connection between high Froude number and wave breaking for surface waves</a:t>
            </a:r>
            <a:r>
              <a:rPr lang="en-US" sz="4000"/>
              <a:t> </a:t>
            </a: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762000" y="2667000"/>
            <a:ext cx="6934200" cy="1509713"/>
            <a:chOff x="480" y="1895"/>
            <a:chExt cx="4368" cy="951"/>
          </a:xfrm>
        </p:grpSpPr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480" y="2448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480" y="2200"/>
              <a:ext cx="3504" cy="440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672" y="8"/>
                </a:cxn>
                <a:cxn ang="0">
                  <a:pos x="1536" y="440"/>
                </a:cxn>
                <a:cxn ang="0">
                  <a:pos x="2544" y="8"/>
                </a:cxn>
                <a:cxn ang="0">
                  <a:pos x="3504" y="392"/>
                </a:cxn>
              </a:cxnLst>
              <a:rect l="0" t="0" r="r" b="b"/>
              <a:pathLst>
                <a:path w="3504" h="440">
                  <a:moveTo>
                    <a:pt x="0" y="440"/>
                  </a:moveTo>
                  <a:cubicBezTo>
                    <a:pt x="208" y="224"/>
                    <a:pt x="416" y="8"/>
                    <a:pt x="672" y="8"/>
                  </a:cubicBezTo>
                  <a:cubicBezTo>
                    <a:pt x="928" y="8"/>
                    <a:pt x="1224" y="440"/>
                    <a:pt x="1536" y="440"/>
                  </a:cubicBezTo>
                  <a:cubicBezTo>
                    <a:pt x="1848" y="440"/>
                    <a:pt x="2216" y="16"/>
                    <a:pt x="2544" y="8"/>
                  </a:cubicBezTo>
                  <a:cubicBezTo>
                    <a:pt x="2872" y="0"/>
                    <a:pt x="3188" y="196"/>
                    <a:pt x="3504" y="3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854" y="1895"/>
              <a:ext cx="5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 + Uw</a:t>
              </a: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718" y="2615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 - Uw</a:t>
              </a: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1152" y="220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H="1">
              <a:off x="187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7" name="Freeform 11"/>
          <p:cNvSpPr>
            <a:spLocks/>
          </p:cNvSpPr>
          <p:nvPr/>
        </p:nvSpPr>
        <p:spPr bwMode="auto">
          <a:xfrm>
            <a:off x="990600" y="3124200"/>
            <a:ext cx="5307013" cy="792163"/>
          </a:xfrm>
          <a:custGeom>
            <a:avLst/>
            <a:gdLst/>
            <a:ahLst/>
            <a:cxnLst>
              <a:cxn ang="0">
                <a:pos x="0" y="499"/>
              </a:cxn>
              <a:cxn ang="0">
                <a:pos x="1061" y="27"/>
              </a:cxn>
              <a:cxn ang="0">
                <a:pos x="1253" y="459"/>
              </a:cxn>
              <a:cxn ang="0">
                <a:pos x="3019" y="6"/>
              </a:cxn>
              <a:cxn ang="0">
                <a:pos x="3195" y="496"/>
              </a:cxn>
            </a:cxnLst>
            <a:rect l="0" t="0" r="r" b="b"/>
            <a:pathLst>
              <a:path w="3343" h="499">
                <a:moveTo>
                  <a:pt x="0" y="499"/>
                </a:moveTo>
                <a:cubicBezTo>
                  <a:pt x="177" y="420"/>
                  <a:pt x="852" y="34"/>
                  <a:pt x="1061" y="27"/>
                </a:cubicBezTo>
                <a:cubicBezTo>
                  <a:pt x="1270" y="20"/>
                  <a:pt x="927" y="462"/>
                  <a:pt x="1253" y="459"/>
                </a:cubicBezTo>
                <a:cubicBezTo>
                  <a:pt x="1579" y="456"/>
                  <a:pt x="2695" y="0"/>
                  <a:pt x="3019" y="6"/>
                </a:cubicBezTo>
                <a:cubicBezTo>
                  <a:pt x="3343" y="12"/>
                  <a:pt x="3158" y="394"/>
                  <a:pt x="3195" y="49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562600" y="2133600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Uw &gt; C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022725" y="2551113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Initial interface height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689725" y="3617913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Subsequent interface height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28600" y="49530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If Uw/C is large, then wave shape is modified so that wave surface overturns.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000"/>
              <a:t>Nonrotating critical level example</a:t>
            </a:r>
          </a:p>
        </p:txBody>
      </p:sp>
      <p:pic>
        <p:nvPicPr>
          <p:cNvPr id="5124" name="Picture 4" descr="criticalcharacterist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3962400" cy="2971800"/>
          </a:xfrm>
          <a:prstGeom prst="rect">
            <a:avLst/>
          </a:prstGeom>
          <a:noFill/>
        </p:spPr>
      </p:pic>
      <p:pic>
        <p:nvPicPr>
          <p:cNvPr id="5125" name="Picture 5" descr="critical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8200"/>
            <a:ext cx="3733800" cy="2800350"/>
          </a:xfrm>
          <a:prstGeom prst="rect">
            <a:avLst/>
          </a:prstGeom>
          <a:noFill/>
        </p:spPr>
      </p:pic>
      <p:pic>
        <p:nvPicPr>
          <p:cNvPr id="5126" name="Picture 6" descr="Upro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14400"/>
            <a:ext cx="3581400" cy="2686050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371600" y="37338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 m/s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325" y="21701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Z(m)</a:t>
            </a: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629400" y="3962400"/>
          <a:ext cx="1371600" cy="396875"/>
        </p:xfrm>
        <a:graphic>
          <a:graphicData uri="http://schemas.openxmlformats.org/presentationml/2006/ole">
            <p:oleObj spid="_x0000_s5130" name="Equation" r:id="rId6" imgW="482400" imgH="139680" progId="Equation.3">
              <p:embed/>
            </p:oleObj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613525" y="4456113"/>
            <a:ext cx="1638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when U = Cp, </a:t>
            </a:r>
          </a:p>
          <a:p>
            <a:r>
              <a:rPr lang="en-US"/>
              <a:t>i.e. U=0.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870325" y="64373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X(m)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889125" y="49133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Z(m)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143000" y="762000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Velocity profile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410200" y="6858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Vertical wavenumber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03525" y="36179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Wave characteristic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Overturning isopycnals at a critical level (U = 0)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490788"/>
            <a:ext cx="7434263" cy="2149475"/>
          </a:xfrm>
          <a:noFill/>
          <a:ln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41325" y="5522913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Dornbrack and Durbeck, 1998, numerical simulation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amplitude topography</a:t>
            </a: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533400" y="3011488"/>
            <a:ext cx="8077200" cy="2462212"/>
          </a:xfrm>
          <a:custGeom>
            <a:avLst/>
            <a:gdLst/>
            <a:ahLst/>
            <a:cxnLst>
              <a:cxn ang="0">
                <a:pos x="0" y="1367"/>
              </a:cxn>
              <a:cxn ang="0">
                <a:pos x="1152" y="1367"/>
              </a:cxn>
              <a:cxn ang="0">
                <a:pos x="2016" y="263"/>
              </a:cxn>
              <a:cxn ang="0">
                <a:pos x="2332" y="31"/>
              </a:cxn>
              <a:cxn ang="0">
                <a:pos x="2640" y="215"/>
              </a:cxn>
              <a:cxn ang="0">
                <a:pos x="3456" y="1319"/>
              </a:cxn>
              <a:cxn ang="0">
                <a:pos x="5088" y="1367"/>
              </a:cxn>
            </a:cxnLst>
            <a:rect l="0" t="0" r="r" b="b"/>
            <a:pathLst>
              <a:path w="5088" h="1551">
                <a:moveTo>
                  <a:pt x="0" y="1367"/>
                </a:moveTo>
                <a:cubicBezTo>
                  <a:pt x="408" y="1459"/>
                  <a:pt x="816" y="1551"/>
                  <a:pt x="1152" y="1367"/>
                </a:cubicBezTo>
                <a:cubicBezTo>
                  <a:pt x="1488" y="1183"/>
                  <a:pt x="1819" y="486"/>
                  <a:pt x="2016" y="263"/>
                </a:cubicBezTo>
                <a:cubicBezTo>
                  <a:pt x="2213" y="40"/>
                  <a:pt x="2228" y="39"/>
                  <a:pt x="2332" y="31"/>
                </a:cubicBezTo>
                <a:cubicBezTo>
                  <a:pt x="2436" y="23"/>
                  <a:pt x="2453" y="0"/>
                  <a:pt x="2640" y="215"/>
                </a:cubicBezTo>
                <a:cubicBezTo>
                  <a:pt x="2827" y="430"/>
                  <a:pt x="3048" y="1127"/>
                  <a:pt x="3456" y="1319"/>
                </a:cubicBezTo>
                <a:cubicBezTo>
                  <a:pt x="3864" y="1511"/>
                  <a:pt x="4816" y="1359"/>
                  <a:pt x="5088" y="1367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143000" y="2438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60525" y="17922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U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267200" y="3048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327525" y="3849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775325" y="2630488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Fr = U/(Nh)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Effect of finite amplitude topography: Fr = 1</a:t>
            </a:r>
          </a:p>
        </p:txBody>
      </p:sp>
      <p:pic>
        <p:nvPicPr>
          <p:cNvPr id="10243" name="Picture 3" descr="Downslopef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4648200" cy="464820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6248400"/>
            <a:ext cx="694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Blue region shows reverse flow in region of overturned isentropes.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Hydraulic control</a:t>
            </a:r>
          </a:p>
        </p:txBody>
      </p:sp>
      <p:pic>
        <p:nvPicPr>
          <p:cNvPr id="7172" name="Picture 4" descr="Overflow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62200" y="2362200"/>
            <a:ext cx="4176713" cy="3830638"/>
          </a:xfrm>
          <a:noFill/>
          <a:ln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08125" y="4684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905000" y="3886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057400" y="1524000"/>
          <a:ext cx="1651000" cy="635000"/>
        </p:xfrm>
        <a:graphic>
          <a:graphicData uri="http://schemas.openxmlformats.org/presentationml/2006/ole">
            <p:oleObj spid="_x0000_s7176" name="Equation" r:id="rId4" imgW="660240" imgH="253800" progId="Equation.3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3962400" y="1676400"/>
          <a:ext cx="1524000" cy="585788"/>
        </p:xfrm>
        <a:graphic>
          <a:graphicData uri="http://schemas.openxmlformats.org/presentationml/2006/ole">
            <p:oleObj spid="_x0000_s7177" name="Equation" r:id="rId5" imgW="660240" imgH="253800" progId="Equation.3">
              <p:embed/>
            </p:oleObj>
          </a:graphicData>
        </a:graphic>
      </p:graphicFrame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4114800" y="3581400"/>
            <a:ext cx="1447800" cy="1752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800600" y="2362200"/>
            <a:ext cx="76200" cy="144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705600" y="2057400"/>
            <a:ext cx="2438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Topographic obstacle accelerates flow, reduces d, so that transition to supercritical flow occurs. </a:t>
            </a:r>
          </a:p>
          <a:p>
            <a:r>
              <a:rPr lang="en-US"/>
              <a:t>Mixing occurs in supercritical region.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46125" y="63611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(Numerical simulations, Legg)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Parametric Subharmonic Instability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55925" y="1600200"/>
            <a:ext cx="3232150" cy="4525963"/>
          </a:xfrm>
          <a:noFill/>
          <a:ln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918325" y="2170113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Initial conditions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61125" y="4227513"/>
            <a:ext cx="2530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Subsequent evolution – generation of waves at twice initial frequency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65125" y="2551113"/>
            <a:ext cx="2682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Winters et al, 2004 numerical simulations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368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Symbol</vt:lpstr>
      <vt:lpstr>Default Design</vt:lpstr>
      <vt:lpstr>Microsoft Equation 3.0</vt:lpstr>
      <vt:lpstr>Nonlinear effects in internal waves</vt:lpstr>
      <vt:lpstr>Wave steepness</vt:lpstr>
      <vt:lpstr>Connection between high Froude number and wave breaking for surface waves </vt:lpstr>
      <vt:lpstr>Nonrotating critical level example</vt:lpstr>
      <vt:lpstr>Overturning isopycnals at a critical level (U = 0)</vt:lpstr>
      <vt:lpstr>Large amplitude topography</vt:lpstr>
      <vt:lpstr>Effect of finite amplitude topography: Fr = 1</vt:lpstr>
      <vt:lpstr>Hydraulic control</vt:lpstr>
      <vt:lpstr>Parametric Subharmonic Instability</vt:lpstr>
      <vt:lpstr>PSI of internal tide at 21 degrees</vt:lpstr>
      <vt:lpstr>Garrett-Munk spectrum</vt:lpstr>
      <vt:lpstr>Comparison of observations and wave-turbulence model for spectra</vt:lpstr>
      <vt:lpstr>What have we learned?</vt:lpstr>
    </vt:vector>
  </TitlesOfParts>
  <Company>NOAA-GFDL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effects in internal waves</dc:title>
  <dc:creator>sal</dc:creator>
  <cp:lastModifiedBy>Sonya Legg</cp:lastModifiedBy>
  <cp:revision>8</cp:revision>
  <dcterms:created xsi:type="dcterms:W3CDTF">2007-02-14T19:37:41Z</dcterms:created>
  <dcterms:modified xsi:type="dcterms:W3CDTF">2008-02-22T17:12:42Z</dcterms:modified>
</cp:coreProperties>
</file>