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9" r:id="rId2"/>
    <p:sldId id="285" r:id="rId3"/>
    <p:sldId id="257" r:id="rId4"/>
    <p:sldId id="258" r:id="rId5"/>
    <p:sldId id="260" r:id="rId6"/>
    <p:sldId id="274" r:id="rId7"/>
    <p:sldId id="276" r:id="rId8"/>
    <p:sldId id="277" r:id="rId9"/>
    <p:sldId id="275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2" r:id="rId20"/>
    <p:sldId id="273" r:id="rId21"/>
    <p:sldId id="282" r:id="rId22"/>
    <p:sldId id="283" r:id="rId23"/>
    <p:sldId id="284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7" autoAdjust="0"/>
    <p:restoredTop sz="94660"/>
  </p:normalViewPr>
  <p:slideViewPr>
    <p:cSldViewPr>
      <p:cViewPr>
        <p:scale>
          <a:sx n="64" d="100"/>
          <a:sy n="64" d="100"/>
        </p:scale>
        <p:origin x="-786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03B37-3AEF-42BA-BC38-6E4764B3A528}" type="doc">
      <dgm:prSet loTypeId="urn:microsoft.com/office/officeart/2005/8/layout/list1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2A96CDA-6990-494A-97CF-3808E8F492D9}">
      <dgm:prSet phldrT="[Text]" custT="1"/>
      <dgm:spPr/>
      <dgm:t>
        <a:bodyPr/>
        <a:lstStyle/>
        <a:p>
          <a:pPr algn="ctr"/>
          <a:r>
            <a:rPr lang="en-US" sz="1800" b="0" i="1" dirty="0" smtClean="0">
              <a:latin typeface="Gill Sans MT" pitchFamily="34" charset="0"/>
            </a:rPr>
            <a:t>MODEL: Geophysical Fluid Dynamics Laboratory (GFDL) Climate Model version 2.1 (CM2.1)</a:t>
          </a:r>
          <a:endParaRPr lang="en-US" sz="1800" b="0" i="1" dirty="0">
            <a:latin typeface="Gill Sans MT" pitchFamily="34" charset="0"/>
          </a:endParaRPr>
        </a:p>
      </dgm:t>
    </dgm:pt>
    <dgm:pt modelId="{82A8D0C2-F5AF-495C-99CE-E81006C906D2}" type="parTrans" cxnId="{F208C6B3-5AF7-49A0-9C7C-79B32B875CEA}">
      <dgm:prSet/>
      <dgm:spPr/>
      <dgm:t>
        <a:bodyPr/>
        <a:lstStyle/>
        <a:p>
          <a:endParaRPr lang="en-US" sz="2000" b="0"/>
        </a:p>
      </dgm:t>
    </dgm:pt>
    <dgm:pt modelId="{FC45A36C-70AA-4230-9990-6E7A64600BD8}" type="sibTrans" cxnId="{F208C6B3-5AF7-49A0-9C7C-79B32B875CEA}">
      <dgm:prSet/>
      <dgm:spPr/>
      <dgm:t>
        <a:bodyPr/>
        <a:lstStyle/>
        <a:p>
          <a:endParaRPr lang="en-US" sz="2000" b="0"/>
        </a:p>
      </dgm:t>
    </dgm:pt>
    <dgm:pt modelId="{3CF3B0E3-D5FE-4578-94EC-EB21296EE6AD}">
      <dgm:prSet custT="1"/>
      <dgm:spPr/>
      <dgm:t>
        <a:bodyPr/>
        <a:lstStyle/>
        <a:p>
          <a:r>
            <a:rPr lang="en-US" sz="1800" b="0" i="0" dirty="0" smtClean="0">
              <a:latin typeface="Gill Sans MT" pitchFamily="34" charset="0"/>
            </a:rPr>
            <a:t>A coupled ocean-atmosphere-land-ice model </a:t>
          </a:r>
          <a:r>
            <a:rPr lang="en-US" sz="1800" b="0" i="1" dirty="0" smtClean="0">
              <a:latin typeface="Gill Sans MT" pitchFamily="34" charset="0"/>
            </a:rPr>
            <a:t>(</a:t>
          </a:r>
          <a:r>
            <a:rPr lang="en-US" sz="1800" b="1" i="1" dirty="0" err="1" smtClean="0">
              <a:latin typeface="Gill Sans MT" pitchFamily="34" charset="0"/>
            </a:rPr>
            <a:t>Delworth</a:t>
          </a:r>
          <a:r>
            <a:rPr lang="en-US" sz="1800" b="1" i="1" dirty="0" smtClean="0">
              <a:latin typeface="Gill Sans MT" pitchFamily="34" charset="0"/>
            </a:rPr>
            <a:t> et al. 2006</a:t>
          </a:r>
          <a:r>
            <a:rPr lang="en-US" sz="1800" b="0" i="1" dirty="0" smtClean="0">
              <a:latin typeface="Gill Sans MT" pitchFamily="34" charset="0"/>
            </a:rPr>
            <a:t>)</a:t>
          </a:r>
          <a:endParaRPr lang="en-US" sz="1800" b="0" i="1" dirty="0">
            <a:latin typeface="Gill Sans MT" pitchFamily="34" charset="0"/>
          </a:endParaRPr>
        </a:p>
      </dgm:t>
    </dgm:pt>
    <dgm:pt modelId="{40FE58FD-C0A3-4F71-BFCF-E86887937847}" type="sibTrans" cxnId="{8DD321B2-A59A-4941-AFCD-B330169ABDE2}">
      <dgm:prSet/>
      <dgm:spPr/>
      <dgm:t>
        <a:bodyPr/>
        <a:lstStyle/>
        <a:p>
          <a:endParaRPr lang="en-US" sz="2000" b="0"/>
        </a:p>
      </dgm:t>
    </dgm:pt>
    <dgm:pt modelId="{8422C8EE-9522-4CA8-A55B-BBAAB826A076}" type="parTrans" cxnId="{8DD321B2-A59A-4941-AFCD-B330169ABDE2}">
      <dgm:prSet/>
      <dgm:spPr/>
      <dgm:t>
        <a:bodyPr/>
        <a:lstStyle/>
        <a:p>
          <a:endParaRPr lang="en-US" sz="2000" b="0"/>
        </a:p>
      </dgm:t>
    </dgm:pt>
    <dgm:pt modelId="{FB7B0234-2C59-43BA-83C7-AED2B65441EB}">
      <dgm:prSet custT="1"/>
      <dgm:spPr/>
      <dgm:t>
        <a:bodyPr/>
        <a:lstStyle/>
        <a:p>
          <a:r>
            <a:rPr lang="en-US" sz="1800" b="0" i="0" dirty="0" smtClean="0">
              <a:latin typeface="Gill Sans MT" pitchFamily="34" charset="0"/>
            </a:rPr>
            <a:t>A </a:t>
          </a:r>
          <a:r>
            <a:rPr lang="en-US" sz="1800" b="1" i="0" dirty="0" smtClean="0">
              <a:latin typeface="Gill Sans MT" pitchFamily="34" charset="0"/>
            </a:rPr>
            <a:t>2000-yr </a:t>
          </a:r>
          <a:r>
            <a:rPr lang="en-US" sz="1800" b="0" i="0" dirty="0" smtClean="0">
              <a:latin typeface="Gill Sans MT" pitchFamily="34" charset="0"/>
            </a:rPr>
            <a:t>integration is performed after a 220-yr </a:t>
          </a:r>
          <a:r>
            <a:rPr lang="en-US" sz="1800" b="0" i="0" dirty="0" err="1" smtClean="0">
              <a:latin typeface="Gill Sans MT" pitchFamily="34" charset="0"/>
            </a:rPr>
            <a:t>spinup</a:t>
          </a:r>
          <a:r>
            <a:rPr lang="en-US" sz="1800" b="0" i="0" dirty="0" smtClean="0">
              <a:latin typeface="Gill Sans MT" pitchFamily="34" charset="0"/>
            </a:rPr>
            <a:t> period. </a:t>
          </a:r>
        </a:p>
      </dgm:t>
    </dgm:pt>
    <dgm:pt modelId="{64101CC3-51DE-4022-8592-D74833388B90}" type="sibTrans" cxnId="{CE23AC60-1D4E-4D2A-A286-F8E5373DCF19}">
      <dgm:prSet/>
      <dgm:spPr/>
      <dgm:t>
        <a:bodyPr/>
        <a:lstStyle/>
        <a:p>
          <a:endParaRPr lang="en-US" sz="2000" b="0"/>
        </a:p>
      </dgm:t>
    </dgm:pt>
    <dgm:pt modelId="{F4AAAFC0-79C3-4F03-8B98-87479A2D5792}" type="parTrans" cxnId="{CE23AC60-1D4E-4D2A-A286-F8E5373DCF19}">
      <dgm:prSet/>
      <dgm:spPr/>
      <dgm:t>
        <a:bodyPr/>
        <a:lstStyle/>
        <a:p>
          <a:endParaRPr lang="en-US" sz="2000" b="0"/>
        </a:p>
      </dgm:t>
    </dgm:pt>
    <dgm:pt modelId="{135941F6-59C2-41B4-8D2B-C14CEB9EE344}">
      <dgm:prSet custT="1"/>
      <dgm:spPr/>
      <dgm:t>
        <a:bodyPr/>
        <a:lstStyle/>
        <a:p>
          <a:r>
            <a:rPr lang="en-US" sz="1800" b="1" i="0" dirty="0" smtClean="0">
              <a:latin typeface="Gill Sans MT" pitchFamily="34" charset="0"/>
            </a:rPr>
            <a:t>Fixed 1860 </a:t>
          </a:r>
          <a:r>
            <a:rPr lang="en-US" sz="1800" b="1" i="0" dirty="0" err="1" smtClean="0">
              <a:latin typeface="Gill Sans MT" pitchFamily="34" charset="0"/>
            </a:rPr>
            <a:t>radiative</a:t>
          </a:r>
          <a:r>
            <a:rPr lang="en-US" sz="1800" b="1" i="0" dirty="0" smtClean="0">
              <a:latin typeface="Gill Sans MT" pitchFamily="34" charset="0"/>
            </a:rPr>
            <a:t> </a:t>
          </a:r>
          <a:r>
            <a:rPr lang="en-US" sz="1800" b="1" i="0" dirty="0" err="1" smtClean="0">
              <a:latin typeface="Gill Sans MT" pitchFamily="34" charset="0"/>
            </a:rPr>
            <a:t>forcings</a:t>
          </a:r>
          <a:r>
            <a:rPr lang="en-US" sz="1800" b="0" i="0" dirty="0" smtClean="0">
              <a:latin typeface="Gill Sans MT" pitchFamily="34" charset="0"/>
            </a:rPr>
            <a:t>,</a:t>
          </a:r>
          <a:r>
            <a:rPr lang="en-US" sz="1800" dirty="0" smtClean="0">
              <a:latin typeface="Gill Sans MT" pitchFamily="34" charset="0"/>
            </a:rPr>
            <a:t> including atmospheric trace gases, solar irradiance, and distribution of land cove</a:t>
          </a:r>
          <a:endParaRPr lang="en-US" sz="1800" b="0" i="0" dirty="0">
            <a:latin typeface="Gill Sans MT" pitchFamily="34" charset="0"/>
          </a:endParaRPr>
        </a:p>
      </dgm:t>
    </dgm:pt>
    <dgm:pt modelId="{CA7D357A-8329-4E8B-9D1D-9454EBEF88A8}" type="sibTrans" cxnId="{3726FF8E-032D-4B70-B4CB-4BED4AD9533C}">
      <dgm:prSet/>
      <dgm:spPr/>
      <dgm:t>
        <a:bodyPr/>
        <a:lstStyle/>
        <a:p>
          <a:endParaRPr lang="en-US" sz="2000" b="0"/>
        </a:p>
      </dgm:t>
    </dgm:pt>
    <dgm:pt modelId="{BFCA3AE4-8073-479F-A090-AC99DCC54220}" type="parTrans" cxnId="{3726FF8E-032D-4B70-B4CB-4BED4AD9533C}">
      <dgm:prSet/>
      <dgm:spPr/>
      <dgm:t>
        <a:bodyPr/>
        <a:lstStyle/>
        <a:p>
          <a:endParaRPr lang="en-US" sz="2000" b="0"/>
        </a:p>
      </dgm:t>
    </dgm:pt>
    <dgm:pt modelId="{71CEBDE6-1828-408C-B615-EE35920D9EB6}">
      <dgm:prSet custT="1"/>
      <dgm:spPr/>
      <dgm:t>
        <a:bodyPr/>
        <a:lstStyle/>
        <a:p>
          <a:r>
            <a:rPr lang="en-US" sz="1800" b="0" i="0" dirty="0" smtClean="0">
              <a:latin typeface="Gill Sans MT" pitchFamily="34" charset="0"/>
            </a:rPr>
            <a:t>Anthropogenic aerosols are </a:t>
          </a:r>
          <a:r>
            <a:rPr lang="en-US" sz="1800" b="1" i="0" dirty="0" smtClean="0">
              <a:latin typeface="Gill Sans MT" pitchFamily="34" charset="0"/>
            </a:rPr>
            <a:t>not</a:t>
          </a:r>
          <a:r>
            <a:rPr lang="en-US" sz="1800" b="0" i="0" dirty="0" smtClean="0">
              <a:latin typeface="Gill Sans MT" pitchFamily="34" charset="0"/>
            </a:rPr>
            <a:t> considered. </a:t>
          </a:r>
          <a:endParaRPr lang="en-US" sz="1800" b="0" i="0" dirty="0">
            <a:latin typeface="Gill Sans MT" pitchFamily="34" charset="0"/>
          </a:endParaRPr>
        </a:p>
      </dgm:t>
    </dgm:pt>
    <dgm:pt modelId="{64BCA5DE-13F1-47BB-AA23-72B7C1C22469}" type="parTrans" cxnId="{C2B17DC3-37E1-4412-AB2A-8BE296A6C1C8}">
      <dgm:prSet/>
      <dgm:spPr/>
      <dgm:t>
        <a:bodyPr/>
        <a:lstStyle/>
        <a:p>
          <a:endParaRPr lang="en-US"/>
        </a:p>
      </dgm:t>
    </dgm:pt>
    <dgm:pt modelId="{102512CE-62B7-46F2-B47C-C29FBABA332F}" type="sibTrans" cxnId="{C2B17DC3-37E1-4412-AB2A-8BE296A6C1C8}">
      <dgm:prSet/>
      <dgm:spPr/>
      <dgm:t>
        <a:bodyPr/>
        <a:lstStyle/>
        <a:p>
          <a:endParaRPr lang="en-US"/>
        </a:p>
      </dgm:t>
    </dgm:pt>
    <dgm:pt modelId="{1D6C79B1-429C-45B9-80C4-B5B65388A3CA}">
      <dgm:prSet custT="1"/>
      <dgm:spPr/>
      <dgm:t>
        <a:bodyPr/>
        <a:lstStyle/>
        <a:p>
          <a:r>
            <a:rPr lang="en-US" sz="1800" b="0" i="0" dirty="0" smtClean="0">
              <a:latin typeface="Gill Sans MT" pitchFamily="34" charset="0"/>
            </a:rPr>
            <a:t>Model resolution (atmosphere): </a:t>
          </a:r>
          <a:r>
            <a:rPr lang="en-US" sz="1800" b="1" i="0" dirty="0" smtClean="0">
              <a:latin typeface="Gill Sans MT" pitchFamily="34" charset="0"/>
            </a:rPr>
            <a:t>2° </a:t>
          </a:r>
          <a:r>
            <a:rPr lang="en-US" sz="1800" b="0" i="0" dirty="0" smtClean="0">
              <a:latin typeface="Gill Sans MT" pitchFamily="34" charset="0"/>
            </a:rPr>
            <a:t>latitude</a:t>
          </a:r>
          <a:r>
            <a:rPr lang="en-US" sz="1800" b="1" i="0" dirty="0" smtClean="0">
              <a:latin typeface="Gill Sans MT" pitchFamily="34" charset="0"/>
            </a:rPr>
            <a:t> ×2.5 °</a:t>
          </a:r>
          <a:r>
            <a:rPr lang="en-US" sz="1800" b="0" i="0" dirty="0" smtClean="0">
              <a:latin typeface="Gill Sans MT" pitchFamily="34" charset="0"/>
            </a:rPr>
            <a:t>longitude; </a:t>
          </a:r>
          <a:r>
            <a:rPr lang="en-US" sz="1800" b="1" i="0" dirty="0" smtClean="0">
              <a:latin typeface="Gill Sans MT" pitchFamily="34" charset="0"/>
            </a:rPr>
            <a:t>24</a:t>
          </a:r>
          <a:r>
            <a:rPr lang="en-US" sz="1800" b="0" i="0" dirty="0" smtClean="0">
              <a:latin typeface="Gill Sans MT" pitchFamily="34" charset="0"/>
            </a:rPr>
            <a:t> vertical levels.</a:t>
          </a:r>
        </a:p>
      </dgm:t>
    </dgm:pt>
    <dgm:pt modelId="{94F98E1E-315D-44C9-8D92-C457FD39EC9B}" type="parTrans" cxnId="{6AE7B90B-F36F-414A-BF82-FA5FB502DEDB}">
      <dgm:prSet/>
      <dgm:spPr/>
      <dgm:t>
        <a:bodyPr/>
        <a:lstStyle/>
        <a:p>
          <a:endParaRPr lang="en-US"/>
        </a:p>
      </dgm:t>
    </dgm:pt>
    <dgm:pt modelId="{40EB1E32-3088-44F9-AFF3-7C3D9308A046}" type="sibTrans" cxnId="{6AE7B90B-F36F-414A-BF82-FA5FB502DEDB}">
      <dgm:prSet/>
      <dgm:spPr/>
      <dgm:t>
        <a:bodyPr/>
        <a:lstStyle/>
        <a:p>
          <a:endParaRPr lang="en-US"/>
        </a:p>
      </dgm:t>
    </dgm:pt>
    <dgm:pt modelId="{B73C4483-543B-42C5-A34A-8F8802FBA902}" type="pres">
      <dgm:prSet presAssocID="{14703B37-3AEF-42BA-BC38-6E4764B3A5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65AF83-72B0-4C8D-9A26-49A002CC3F7E}" type="pres">
      <dgm:prSet presAssocID="{A2A96CDA-6990-494A-97CF-3808E8F492D9}" presName="parentLin" presStyleCnt="0"/>
      <dgm:spPr/>
    </dgm:pt>
    <dgm:pt modelId="{F1A31D1D-87BE-4341-BE5C-4FFF5AC66ADB}" type="pres">
      <dgm:prSet presAssocID="{A2A96CDA-6990-494A-97CF-3808E8F492D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B32BC45E-AA93-41B7-BCD2-840D2552DA5F}" type="pres">
      <dgm:prSet presAssocID="{A2A96CDA-6990-494A-97CF-3808E8F492D9}" presName="parentText" presStyleLbl="node1" presStyleIdx="0" presStyleCnt="1" custScaleX="191223" custScaleY="115610" custLinFactNeighborY="-210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6E93C-0B68-4631-84B4-733238245693}" type="pres">
      <dgm:prSet presAssocID="{A2A96CDA-6990-494A-97CF-3808E8F492D9}" presName="negativeSpace" presStyleCnt="0"/>
      <dgm:spPr/>
    </dgm:pt>
    <dgm:pt modelId="{34E7092E-9E00-4AAA-946E-11EB75D7DFD8}" type="pres">
      <dgm:prSet presAssocID="{A2A96CDA-6990-494A-97CF-3808E8F492D9}" presName="childText" presStyleLbl="conFgAcc1" presStyleIdx="0" presStyleCnt="1" custLinFactNeighborY="-17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113316-CE6B-4891-8B0A-419848632308}" type="presOf" srcId="{1D6C79B1-429C-45B9-80C4-B5B65388A3CA}" destId="{34E7092E-9E00-4AAA-946E-11EB75D7DFD8}" srcOrd="0" destOrd="4" presId="urn:microsoft.com/office/officeart/2005/8/layout/list1"/>
    <dgm:cxn modelId="{4850709A-27CA-41DA-9C7F-281E9D09EB2C}" type="presOf" srcId="{14703B37-3AEF-42BA-BC38-6E4764B3A528}" destId="{B73C4483-543B-42C5-A34A-8F8802FBA902}" srcOrd="0" destOrd="0" presId="urn:microsoft.com/office/officeart/2005/8/layout/list1"/>
    <dgm:cxn modelId="{8DD321B2-A59A-4941-AFCD-B330169ABDE2}" srcId="{A2A96CDA-6990-494A-97CF-3808E8F492D9}" destId="{3CF3B0E3-D5FE-4578-94EC-EB21296EE6AD}" srcOrd="0" destOrd="0" parTransId="{8422C8EE-9522-4CA8-A55B-BBAAB826A076}" sibTransId="{40FE58FD-C0A3-4F71-BFCF-E86887937847}"/>
    <dgm:cxn modelId="{6E26E6A4-3279-4C20-8EBC-32E7521464C1}" type="presOf" srcId="{3CF3B0E3-D5FE-4578-94EC-EB21296EE6AD}" destId="{34E7092E-9E00-4AAA-946E-11EB75D7DFD8}" srcOrd="0" destOrd="0" presId="urn:microsoft.com/office/officeart/2005/8/layout/list1"/>
    <dgm:cxn modelId="{CE23AC60-1D4E-4D2A-A286-F8E5373DCF19}" srcId="{A2A96CDA-6990-494A-97CF-3808E8F492D9}" destId="{FB7B0234-2C59-43BA-83C7-AED2B65441EB}" srcOrd="3" destOrd="0" parTransId="{F4AAAFC0-79C3-4F03-8B98-87479A2D5792}" sibTransId="{64101CC3-51DE-4022-8592-D74833388B90}"/>
    <dgm:cxn modelId="{09EBBA7B-67BD-455C-BF08-C32517153DC0}" type="presOf" srcId="{FB7B0234-2C59-43BA-83C7-AED2B65441EB}" destId="{34E7092E-9E00-4AAA-946E-11EB75D7DFD8}" srcOrd="0" destOrd="3" presId="urn:microsoft.com/office/officeart/2005/8/layout/list1"/>
    <dgm:cxn modelId="{93D40D47-2851-4A35-8554-D7D7DB91A0F0}" type="presOf" srcId="{135941F6-59C2-41B4-8D2B-C14CEB9EE344}" destId="{34E7092E-9E00-4AAA-946E-11EB75D7DFD8}" srcOrd="0" destOrd="1" presId="urn:microsoft.com/office/officeart/2005/8/layout/list1"/>
    <dgm:cxn modelId="{6AE7B90B-F36F-414A-BF82-FA5FB502DEDB}" srcId="{A2A96CDA-6990-494A-97CF-3808E8F492D9}" destId="{1D6C79B1-429C-45B9-80C4-B5B65388A3CA}" srcOrd="4" destOrd="0" parTransId="{94F98E1E-315D-44C9-8D92-C457FD39EC9B}" sibTransId="{40EB1E32-3088-44F9-AFF3-7C3D9308A046}"/>
    <dgm:cxn modelId="{EC3F6E4E-2018-4B87-885C-48261662F451}" type="presOf" srcId="{A2A96CDA-6990-494A-97CF-3808E8F492D9}" destId="{F1A31D1D-87BE-4341-BE5C-4FFF5AC66ADB}" srcOrd="0" destOrd="0" presId="urn:microsoft.com/office/officeart/2005/8/layout/list1"/>
    <dgm:cxn modelId="{0B5EEB8E-05C4-421F-B844-EA41FCAC3B4F}" type="presOf" srcId="{71CEBDE6-1828-408C-B615-EE35920D9EB6}" destId="{34E7092E-9E00-4AAA-946E-11EB75D7DFD8}" srcOrd="0" destOrd="2" presId="urn:microsoft.com/office/officeart/2005/8/layout/list1"/>
    <dgm:cxn modelId="{C2B17DC3-37E1-4412-AB2A-8BE296A6C1C8}" srcId="{A2A96CDA-6990-494A-97CF-3808E8F492D9}" destId="{71CEBDE6-1828-408C-B615-EE35920D9EB6}" srcOrd="2" destOrd="0" parTransId="{64BCA5DE-13F1-47BB-AA23-72B7C1C22469}" sibTransId="{102512CE-62B7-46F2-B47C-C29FBABA332F}"/>
    <dgm:cxn modelId="{F208C6B3-5AF7-49A0-9C7C-79B32B875CEA}" srcId="{14703B37-3AEF-42BA-BC38-6E4764B3A528}" destId="{A2A96CDA-6990-494A-97CF-3808E8F492D9}" srcOrd="0" destOrd="0" parTransId="{82A8D0C2-F5AF-495C-99CE-E81006C906D2}" sibTransId="{FC45A36C-70AA-4230-9990-6E7A64600BD8}"/>
    <dgm:cxn modelId="{3726FF8E-032D-4B70-B4CB-4BED4AD9533C}" srcId="{A2A96CDA-6990-494A-97CF-3808E8F492D9}" destId="{135941F6-59C2-41B4-8D2B-C14CEB9EE344}" srcOrd="1" destOrd="0" parTransId="{BFCA3AE4-8073-479F-A090-AC99DCC54220}" sibTransId="{CA7D357A-8329-4E8B-9D1D-9454EBEF88A8}"/>
    <dgm:cxn modelId="{BA8BA555-FCF9-4163-9409-70C7D4D3EDC0}" type="presOf" srcId="{A2A96CDA-6990-494A-97CF-3808E8F492D9}" destId="{B32BC45E-AA93-41B7-BCD2-840D2552DA5F}" srcOrd="1" destOrd="0" presId="urn:microsoft.com/office/officeart/2005/8/layout/list1"/>
    <dgm:cxn modelId="{94FE5629-66D5-4B55-8603-EE3374103787}" type="presParOf" srcId="{B73C4483-543B-42C5-A34A-8F8802FBA902}" destId="{4665AF83-72B0-4C8D-9A26-49A002CC3F7E}" srcOrd="0" destOrd="0" presId="urn:microsoft.com/office/officeart/2005/8/layout/list1"/>
    <dgm:cxn modelId="{471C8DD2-D626-48E8-8B50-73908296B434}" type="presParOf" srcId="{4665AF83-72B0-4C8D-9A26-49A002CC3F7E}" destId="{F1A31D1D-87BE-4341-BE5C-4FFF5AC66ADB}" srcOrd="0" destOrd="0" presId="urn:microsoft.com/office/officeart/2005/8/layout/list1"/>
    <dgm:cxn modelId="{8F41328E-9C0A-416F-A708-9F83AA85F992}" type="presParOf" srcId="{4665AF83-72B0-4C8D-9A26-49A002CC3F7E}" destId="{B32BC45E-AA93-41B7-BCD2-840D2552DA5F}" srcOrd="1" destOrd="0" presId="urn:microsoft.com/office/officeart/2005/8/layout/list1"/>
    <dgm:cxn modelId="{ED70F35E-CF56-4E8B-89CE-3BD189568F57}" type="presParOf" srcId="{B73C4483-543B-42C5-A34A-8F8802FBA902}" destId="{29C6E93C-0B68-4631-84B4-733238245693}" srcOrd="1" destOrd="0" presId="urn:microsoft.com/office/officeart/2005/8/layout/list1"/>
    <dgm:cxn modelId="{72B07A79-6748-49DC-8DAA-6F4B7FD39EAD}" type="presParOf" srcId="{B73C4483-543B-42C5-A34A-8F8802FBA902}" destId="{34E7092E-9E00-4AAA-946E-11EB75D7DFD8}" srcOrd="2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1D9460-62A9-4406-A677-C4BD5C6B3DAC}" type="doc">
      <dgm:prSet loTypeId="urn:microsoft.com/office/officeart/2005/8/layout/process5" loCatId="process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8F0D015F-1C3B-463D-AAAC-7BE43DADA11C}">
      <dgm:prSet phldrT="[Text]" custT="1"/>
      <dgm:spPr/>
      <dgm:t>
        <a:bodyPr/>
        <a:lstStyle/>
        <a:p>
          <a:r>
            <a:rPr lang="en-US" sz="2400" dirty="0" smtClean="0">
              <a:latin typeface="Gill Sans MT" pitchFamily="34" charset="0"/>
            </a:rPr>
            <a:t>2000 yr-long daily data</a:t>
          </a:r>
          <a:endParaRPr lang="en-US" sz="2400" dirty="0">
            <a:latin typeface="Gill Sans MT" pitchFamily="34" charset="0"/>
          </a:endParaRPr>
        </a:p>
      </dgm:t>
    </dgm:pt>
    <dgm:pt modelId="{D7FCACD8-8A80-46F5-9DD5-DD37765BBED8}" type="parTrans" cxnId="{D74DCDF4-9547-45DF-912F-9B7C7347D160}">
      <dgm:prSet/>
      <dgm:spPr/>
      <dgm:t>
        <a:bodyPr/>
        <a:lstStyle/>
        <a:p>
          <a:endParaRPr lang="en-US"/>
        </a:p>
      </dgm:t>
    </dgm:pt>
    <dgm:pt modelId="{BA3308AA-EF6D-4E7C-A831-32FE9C28C3B4}" type="sibTrans" cxnId="{D74DCDF4-9547-45DF-912F-9B7C7347D160}">
      <dgm:prSet/>
      <dgm:spPr/>
      <dgm:t>
        <a:bodyPr/>
        <a:lstStyle/>
        <a:p>
          <a:endParaRPr lang="en-US"/>
        </a:p>
      </dgm:t>
    </dgm:pt>
    <dgm:pt modelId="{5494985B-CABA-4997-99E1-17C06AFB001E}">
      <dgm:prSet phldrT="[Text]" custT="1"/>
      <dgm:spPr/>
      <dgm:t>
        <a:bodyPr/>
        <a:lstStyle/>
        <a:p>
          <a:r>
            <a:rPr lang="en-US" sz="2000" dirty="0" smtClean="0">
              <a:latin typeface="Gill Sans MT" pitchFamily="34" charset="0"/>
            </a:rPr>
            <a:t>Partition the filtered time series into individual months</a:t>
          </a:r>
          <a:endParaRPr lang="en-US" sz="2000" dirty="0">
            <a:latin typeface="Gill Sans MT" pitchFamily="34" charset="0"/>
          </a:endParaRPr>
        </a:p>
      </dgm:t>
    </dgm:pt>
    <dgm:pt modelId="{D19DD6B7-3C01-44F3-A504-D9F794CDFBA6}" type="parTrans" cxnId="{B238E4C6-6D0C-4C0D-B522-DB2253FFF306}">
      <dgm:prSet/>
      <dgm:spPr/>
      <dgm:t>
        <a:bodyPr/>
        <a:lstStyle/>
        <a:p>
          <a:endParaRPr lang="en-US"/>
        </a:p>
      </dgm:t>
    </dgm:pt>
    <dgm:pt modelId="{C71E4BA1-6559-4D2A-800E-4DEE15312F5A}" type="sibTrans" cxnId="{B238E4C6-6D0C-4C0D-B522-DB2253FFF306}">
      <dgm:prSet/>
      <dgm:spPr/>
      <dgm:t>
        <a:bodyPr/>
        <a:lstStyle/>
        <a:p>
          <a:endParaRPr lang="en-US"/>
        </a:p>
      </dgm:t>
    </dgm:pt>
    <dgm:pt modelId="{E75B6139-098D-4B5C-BCE7-77307B6A6C0B}">
      <dgm:prSet custT="1"/>
      <dgm:spPr/>
      <dgm:t>
        <a:bodyPr/>
        <a:lstStyle/>
        <a:p>
          <a:r>
            <a:rPr lang="en-US" sz="2000" dirty="0" smtClean="0">
              <a:latin typeface="Gill Sans MT" pitchFamily="34" charset="0"/>
            </a:rPr>
            <a:t>Calculating the transient variance or covariance for each monthly segment</a:t>
          </a:r>
        </a:p>
      </dgm:t>
    </dgm:pt>
    <dgm:pt modelId="{9FD448FB-E922-4ABC-B838-3A1996FE0E12}" type="parTrans" cxnId="{46FB82BE-30EF-4E04-AEC8-5C3D55E291C4}">
      <dgm:prSet/>
      <dgm:spPr/>
      <dgm:t>
        <a:bodyPr/>
        <a:lstStyle/>
        <a:p>
          <a:endParaRPr lang="en-US"/>
        </a:p>
      </dgm:t>
    </dgm:pt>
    <dgm:pt modelId="{25F50D50-484D-467A-AC0E-1869B5E3DA6C}" type="sibTrans" cxnId="{46FB82BE-30EF-4E04-AEC8-5C3D55E291C4}">
      <dgm:prSet/>
      <dgm:spPr/>
      <dgm:t>
        <a:bodyPr/>
        <a:lstStyle/>
        <a:p>
          <a:endParaRPr lang="en-US"/>
        </a:p>
      </dgm:t>
    </dgm:pt>
    <dgm:pt modelId="{29557E0C-C970-41D9-918D-BD529B467086}">
      <dgm:prSet custT="1"/>
      <dgm:spPr/>
      <dgm:t>
        <a:bodyPr/>
        <a:lstStyle/>
        <a:p>
          <a:endParaRPr lang="en-US" sz="1600" dirty="0"/>
        </a:p>
      </dgm:t>
    </dgm:pt>
    <dgm:pt modelId="{4C10E8AD-D420-41C2-8210-0A33A4B35397}" type="sibTrans" cxnId="{BEDC77C2-EA71-431B-A11E-E9EF5410C605}">
      <dgm:prSet/>
      <dgm:spPr/>
      <dgm:t>
        <a:bodyPr/>
        <a:lstStyle/>
        <a:p>
          <a:endParaRPr lang="en-US"/>
        </a:p>
      </dgm:t>
    </dgm:pt>
    <dgm:pt modelId="{9509E0DC-5B2B-4169-930A-602295DD63AC}" type="parTrans" cxnId="{BEDC77C2-EA71-431B-A11E-E9EF5410C605}">
      <dgm:prSet/>
      <dgm:spPr/>
      <dgm:t>
        <a:bodyPr/>
        <a:lstStyle/>
        <a:p>
          <a:endParaRPr lang="en-US"/>
        </a:p>
      </dgm:t>
    </dgm:pt>
    <dgm:pt modelId="{B4329A98-2E53-4511-983C-2509A55EB2EE}">
      <dgm:prSet custT="1"/>
      <dgm:spPr/>
      <dgm:t>
        <a:bodyPr/>
        <a:lstStyle/>
        <a:p>
          <a:pPr algn="l"/>
          <a:r>
            <a:rPr lang="en-US" sz="1900" dirty="0" smtClean="0">
              <a:latin typeface="Gill Sans MT" pitchFamily="34" charset="0"/>
            </a:rPr>
            <a:t>41 weights</a:t>
          </a:r>
          <a:endParaRPr lang="en-US" sz="1900" dirty="0">
            <a:latin typeface="Gill Sans MT" pitchFamily="34" charset="0"/>
          </a:endParaRPr>
        </a:p>
      </dgm:t>
    </dgm:pt>
    <dgm:pt modelId="{4FDB5AAB-0B92-4677-AE48-406E733D76F7}">
      <dgm:prSet custT="1"/>
      <dgm:spPr/>
      <dgm:t>
        <a:bodyPr/>
        <a:lstStyle/>
        <a:p>
          <a:pPr algn="l"/>
          <a:r>
            <a:rPr lang="en-US" sz="1900" dirty="0" err="1" smtClean="0">
              <a:latin typeface="Gill Sans MT" pitchFamily="34" charset="0"/>
            </a:rPr>
            <a:t>Lanczos</a:t>
          </a:r>
          <a:r>
            <a:rPr lang="en-US" sz="1900" dirty="0" smtClean="0">
              <a:latin typeface="Gill Sans MT" pitchFamily="34" charset="0"/>
            </a:rPr>
            <a:t> method (</a:t>
          </a:r>
          <a:r>
            <a:rPr lang="en-US" sz="1900" dirty="0" err="1" smtClean="0">
              <a:latin typeface="Gill Sans MT" pitchFamily="34" charset="0"/>
            </a:rPr>
            <a:t>Duchon</a:t>
          </a:r>
          <a:r>
            <a:rPr lang="en-US" sz="1900" dirty="0" smtClean="0">
              <a:latin typeface="Gill Sans MT" pitchFamily="34" charset="0"/>
            </a:rPr>
            <a:t> 1979)</a:t>
          </a:r>
          <a:endParaRPr lang="en-US" sz="1900" dirty="0">
            <a:latin typeface="Gill Sans MT" pitchFamily="34" charset="0"/>
          </a:endParaRPr>
        </a:p>
      </dgm:t>
    </dgm:pt>
    <dgm:pt modelId="{D04C77F4-0ADE-453B-89DC-F96D0BB1256F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Gill Sans MT" pitchFamily="34" charset="0"/>
            </a:rPr>
            <a:t>2-10 day “band-pass” filtering</a:t>
          </a:r>
          <a:endParaRPr lang="en-US" sz="2000" dirty="0">
            <a:latin typeface="Gill Sans MT" pitchFamily="34" charset="0"/>
          </a:endParaRPr>
        </a:p>
      </dgm:t>
    </dgm:pt>
    <dgm:pt modelId="{CEA9FC38-27F1-4807-9C2C-7F39A2EB64A2}" type="sibTrans" cxnId="{1C40F88B-0BFA-4F35-B45C-DBFE9A6E2C49}">
      <dgm:prSet/>
      <dgm:spPr/>
      <dgm:t>
        <a:bodyPr/>
        <a:lstStyle/>
        <a:p>
          <a:endParaRPr lang="en-US"/>
        </a:p>
      </dgm:t>
    </dgm:pt>
    <dgm:pt modelId="{FC708639-1E67-4B13-A882-D6E4C93B7DD0}" type="parTrans" cxnId="{1C40F88B-0BFA-4F35-B45C-DBFE9A6E2C49}">
      <dgm:prSet/>
      <dgm:spPr/>
      <dgm:t>
        <a:bodyPr/>
        <a:lstStyle/>
        <a:p>
          <a:endParaRPr lang="en-US"/>
        </a:p>
      </dgm:t>
    </dgm:pt>
    <dgm:pt modelId="{38D0C476-DF75-4C4C-84F3-6B364E113684}" type="sibTrans" cxnId="{A0C20363-A95B-4334-A440-6191485144FD}">
      <dgm:prSet/>
      <dgm:spPr/>
      <dgm:t>
        <a:bodyPr/>
        <a:lstStyle/>
        <a:p>
          <a:endParaRPr lang="en-US"/>
        </a:p>
      </dgm:t>
    </dgm:pt>
    <dgm:pt modelId="{BE8AF282-5946-4A61-9705-801A7642F223}" type="parTrans" cxnId="{A0C20363-A95B-4334-A440-6191485144FD}">
      <dgm:prSet/>
      <dgm:spPr/>
      <dgm:t>
        <a:bodyPr/>
        <a:lstStyle/>
        <a:p>
          <a:endParaRPr lang="en-US"/>
        </a:p>
      </dgm:t>
    </dgm:pt>
    <dgm:pt modelId="{8F555851-2173-4484-87A4-4CF555B733E2}" type="sibTrans" cxnId="{F43712D0-9D99-424D-9F74-FAB356A99B6C}">
      <dgm:prSet/>
      <dgm:spPr/>
      <dgm:t>
        <a:bodyPr/>
        <a:lstStyle/>
        <a:p>
          <a:endParaRPr lang="en-US"/>
        </a:p>
      </dgm:t>
    </dgm:pt>
    <dgm:pt modelId="{A88C293E-4B72-4B6C-9A63-933CB79D9F56}" type="parTrans" cxnId="{F43712D0-9D99-424D-9F74-FAB356A99B6C}">
      <dgm:prSet/>
      <dgm:spPr/>
      <dgm:t>
        <a:bodyPr/>
        <a:lstStyle/>
        <a:p>
          <a:endParaRPr lang="en-US"/>
        </a:p>
      </dgm:t>
    </dgm:pt>
    <dgm:pt modelId="{5FE1A853-5D4C-486C-8AAB-6E2912FCA623}" type="pres">
      <dgm:prSet presAssocID="{CD1D9460-62A9-4406-A677-C4BD5C6B3D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E4A53E-2DDC-4B47-A056-98B5B49086D7}" type="pres">
      <dgm:prSet presAssocID="{8F0D015F-1C3B-463D-AAAC-7BE43DADA11C}" presName="node" presStyleLbl="node1" presStyleIdx="0" presStyleCnt="4" custScaleY="113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4D06D-37C3-48B6-AFD3-EA77DB0C1972}" type="pres">
      <dgm:prSet presAssocID="{BA3308AA-EF6D-4E7C-A831-32FE9C28C3B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77323CC-DF73-4D46-B80C-1A0393BCC9FD}" type="pres">
      <dgm:prSet presAssocID="{BA3308AA-EF6D-4E7C-A831-32FE9C28C3B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9377656-45DF-4618-9EAE-8FA80A21A360}" type="pres">
      <dgm:prSet presAssocID="{D04C77F4-0ADE-453B-89DC-F96D0BB1256F}" presName="node" presStyleLbl="node1" presStyleIdx="1" presStyleCnt="4" custScaleY="113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A9C09-C619-4B21-835E-5067381C70DB}" type="pres">
      <dgm:prSet presAssocID="{CEA9FC38-27F1-4807-9C2C-7F39A2EB64A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39F84F6-6AB8-40CB-8DE7-E4075663CE65}" type="pres">
      <dgm:prSet presAssocID="{CEA9FC38-27F1-4807-9C2C-7F39A2EB64A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0310861-35F6-44C4-9E6C-89A43787BF44}" type="pres">
      <dgm:prSet presAssocID="{5494985B-CABA-4997-99E1-17C06AFB001E}" presName="node" presStyleLbl="node1" presStyleIdx="2" presStyleCnt="4" custScaleY="113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3FDEC-E512-49CF-8A3B-03D9B424B052}" type="pres">
      <dgm:prSet presAssocID="{C71E4BA1-6559-4D2A-800E-4DEE15312F5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73ABFDE-485B-4C61-B472-6F0BFB5C4AB3}" type="pres">
      <dgm:prSet presAssocID="{C71E4BA1-6559-4D2A-800E-4DEE15312F5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0CA2E36-2425-4836-80DA-890827056638}" type="pres">
      <dgm:prSet presAssocID="{E75B6139-098D-4B5C-BCE7-77307B6A6C0B}" presName="node" presStyleLbl="node1" presStyleIdx="3" presStyleCnt="4" custScaleY="113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BB656F-D46F-4CC8-8699-A963CA59D812}" type="presOf" srcId="{CEA9FC38-27F1-4807-9C2C-7F39A2EB64A2}" destId="{839F84F6-6AB8-40CB-8DE7-E4075663CE65}" srcOrd="1" destOrd="0" presId="urn:microsoft.com/office/officeart/2005/8/layout/process5"/>
    <dgm:cxn modelId="{B08B7668-3840-46CC-8B90-7B146B6D3A5B}" type="presOf" srcId="{C71E4BA1-6559-4D2A-800E-4DEE15312F5A}" destId="{873ABFDE-485B-4C61-B472-6F0BFB5C4AB3}" srcOrd="1" destOrd="0" presId="urn:microsoft.com/office/officeart/2005/8/layout/process5"/>
    <dgm:cxn modelId="{459DB132-ADC2-415C-BDC6-0BFA6AF9A2F3}" type="presOf" srcId="{5494985B-CABA-4997-99E1-17C06AFB001E}" destId="{90310861-35F6-44C4-9E6C-89A43787BF44}" srcOrd="0" destOrd="0" presId="urn:microsoft.com/office/officeart/2005/8/layout/process5"/>
    <dgm:cxn modelId="{FFC08129-A69E-42DF-B3C1-FCC81007D9C5}" type="presOf" srcId="{CD1D9460-62A9-4406-A677-C4BD5C6B3DAC}" destId="{5FE1A853-5D4C-486C-8AAB-6E2912FCA623}" srcOrd="0" destOrd="0" presId="urn:microsoft.com/office/officeart/2005/8/layout/process5"/>
    <dgm:cxn modelId="{08FA262F-90B7-4A11-91A1-E2128EF1EFFC}" type="presOf" srcId="{29557E0C-C970-41D9-918D-BD529B467086}" destId="{E0CA2E36-2425-4836-80DA-890827056638}" srcOrd="0" destOrd="1" presId="urn:microsoft.com/office/officeart/2005/8/layout/process5"/>
    <dgm:cxn modelId="{E558F28A-EEF3-4E67-B17A-4DF86CFFFBCA}" type="presOf" srcId="{BA3308AA-EF6D-4E7C-A831-32FE9C28C3B4}" destId="{B77323CC-DF73-4D46-B80C-1A0393BCC9FD}" srcOrd="1" destOrd="0" presId="urn:microsoft.com/office/officeart/2005/8/layout/process5"/>
    <dgm:cxn modelId="{932972AF-20F9-4DC5-A3B7-80CFD24EAC43}" type="presOf" srcId="{E75B6139-098D-4B5C-BCE7-77307B6A6C0B}" destId="{E0CA2E36-2425-4836-80DA-890827056638}" srcOrd="0" destOrd="0" presId="urn:microsoft.com/office/officeart/2005/8/layout/process5"/>
    <dgm:cxn modelId="{F72E6FC5-C96C-4769-BA92-206C963EBEA3}" type="presOf" srcId="{CEA9FC38-27F1-4807-9C2C-7F39A2EB64A2}" destId="{93CA9C09-C619-4B21-835E-5067381C70DB}" srcOrd="0" destOrd="0" presId="urn:microsoft.com/office/officeart/2005/8/layout/process5"/>
    <dgm:cxn modelId="{BEDC77C2-EA71-431B-A11E-E9EF5410C605}" srcId="{E75B6139-098D-4B5C-BCE7-77307B6A6C0B}" destId="{29557E0C-C970-41D9-918D-BD529B467086}" srcOrd="0" destOrd="0" parTransId="{9509E0DC-5B2B-4169-930A-602295DD63AC}" sibTransId="{4C10E8AD-D420-41C2-8210-0A33A4B35397}"/>
    <dgm:cxn modelId="{B238E4C6-6D0C-4C0D-B522-DB2253FFF306}" srcId="{CD1D9460-62A9-4406-A677-C4BD5C6B3DAC}" destId="{5494985B-CABA-4997-99E1-17C06AFB001E}" srcOrd="2" destOrd="0" parTransId="{D19DD6B7-3C01-44F3-A504-D9F794CDFBA6}" sibTransId="{C71E4BA1-6559-4D2A-800E-4DEE15312F5A}"/>
    <dgm:cxn modelId="{EE29FC08-2FB8-4A4F-8434-01C2876FAD2E}" type="presOf" srcId="{D04C77F4-0ADE-453B-89DC-F96D0BB1256F}" destId="{09377656-45DF-4618-9EAE-8FA80A21A360}" srcOrd="0" destOrd="0" presId="urn:microsoft.com/office/officeart/2005/8/layout/process5"/>
    <dgm:cxn modelId="{BE01FD5D-8D69-4B33-A69C-670768E9967E}" type="presOf" srcId="{C71E4BA1-6559-4D2A-800E-4DEE15312F5A}" destId="{1E33FDEC-E512-49CF-8A3B-03D9B424B052}" srcOrd="0" destOrd="0" presId="urn:microsoft.com/office/officeart/2005/8/layout/process5"/>
    <dgm:cxn modelId="{D74DCDF4-9547-45DF-912F-9B7C7347D160}" srcId="{CD1D9460-62A9-4406-A677-C4BD5C6B3DAC}" destId="{8F0D015F-1C3B-463D-AAAC-7BE43DADA11C}" srcOrd="0" destOrd="0" parTransId="{D7FCACD8-8A80-46F5-9DD5-DD37765BBED8}" sibTransId="{BA3308AA-EF6D-4E7C-A831-32FE9C28C3B4}"/>
    <dgm:cxn modelId="{2447E759-215F-4F67-A3D5-92656F2B7377}" type="presOf" srcId="{8F0D015F-1C3B-463D-AAAC-7BE43DADA11C}" destId="{EEE4A53E-2DDC-4B47-A056-98B5B49086D7}" srcOrd="0" destOrd="0" presId="urn:microsoft.com/office/officeart/2005/8/layout/process5"/>
    <dgm:cxn modelId="{A0C20363-A95B-4334-A440-6191485144FD}" srcId="{D04C77F4-0ADE-453B-89DC-F96D0BB1256F}" destId="{B4329A98-2E53-4511-983C-2509A55EB2EE}" srcOrd="1" destOrd="0" parTransId="{BE8AF282-5946-4A61-9705-801A7642F223}" sibTransId="{38D0C476-DF75-4C4C-84F3-6B364E113684}"/>
    <dgm:cxn modelId="{57DB883E-A700-45CF-AA97-EFD8B123861D}" type="presOf" srcId="{4FDB5AAB-0B92-4677-AE48-406E733D76F7}" destId="{09377656-45DF-4618-9EAE-8FA80A21A360}" srcOrd="0" destOrd="1" presId="urn:microsoft.com/office/officeart/2005/8/layout/process5"/>
    <dgm:cxn modelId="{632EA948-5B50-4211-BAEA-168123FDA4B0}" type="presOf" srcId="{BA3308AA-EF6D-4E7C-A831-32FE9C28C3B4}" destId="{3204D06D-37C3-48B6-AFD3-EA77DB0C1972}" srcOrd="0" destOrd="0" presId="urn:microsoft.com/office/officeart/2005/8/layout/process5"/>
    <dgm:cxn modelId="{F43712D0-9D99-424D-9F74-FAB356A99B6C}" srcId="{D04C77F4-0ADE-453B-89DC-F96D0BB1256F}" destId="{4FDB5AAB-0B92-4677-AE48-406E733D76F7}" srcOrd="0" destOrd="0" parTransId="{A88C293E-4B72-4B6C-9A63-933CB79D9F56}" sibTransId="{8F555851-2173-4484-87A4-4CF555B733E2}"/>
    <dgm:cxn modelId="{46FB82BE-30EF-4E04-AEC8-5C3D55E291C4}" srcId="{CD1D9460-62A9-4406-A677-C4BD5C6B3DAC}" destId="{E75B6139-098D-4B5C-BCE7-77307B6A6C0B}" srcOrd="3" destOrd="0" parTransId="{9FD448FB-E922-4ABC-B838-3A1996FE0E12}" sibTransId="{25F50D50-484D-467A-AC0E-1869B5E3DA6C}"/>
    <dgm:cxn modelId="{1C40F88B-0BFA-4F35-B45C-DBFE9A6E2C49}" srcId="{CD1D9460-62A9-4406-A677-C4BD5C6B3DAC}" destId="{D04C77F4-0ADE-453B-89DC-F96D0BB1256F}" srcOrd="1" destOrd="0" parTransId="{FC708639-1E67-4B13-A882-D6E4C93B7DD0}" sibTransId="{CEA9FC38-27F1-4807-9C2C-7F39A2EB64A2}"/>
    <dgm:cxn modelId="{9A110463-CCB4-4652-A1C3-6EF058010370}" type="presOf" srcId="{B4329A98-2E53-4511-983C-2509A55EB2EE}" destId="{09377656-45DF-4618-9EAE-8FA80A21A360}" srcOrd="0" destOrd="2" presId="urn:microsoft.com/office/officeart/2005/8/layout/process5"/>
    <dgm:cxn modelId="{F5518F41-DFDB-4E06-B09A-3AEA9264814B}" type="presParOf" srcId="{5FE1A853-5D4C-486C-8AAB-6E2912FCA623}" destId="{EEE4A53E-2DDC-4B47-A056-98B5B49086D7}" srcOrd="0" destOrd="0" presId="urn:microsoft.com/office/officeart/2005/8/layout/process5"/>
    <dgm:cxn modelId="{D388150F-8FD6-42CB-A3A3-662070C6BEF4}" type="presParOf" srcId="{5FE1A853-5D4C-486C-8AAB-6E2912FCA623}" destId="{3204D06D-37C3-48B6-AFD3-EA77DB0C1972}" srcOrd="1" destOrd="0" presId="urn:microsoft.com/office/officeart/2005/8/layout/process5"/>
    <dgm:cxn modelId="{EF41B2CA-D310-4E31-A60F-29926197AD0A}" type="presParOf" srcId="{3204D06D-37C3-48B6-AFD3-EA77DB0C1972}" destId="{B77323CC-DF73-4D46-B80C-1A0393BCC9FD}" srcOrd="0" destOrd="0" presId="urn:microsoft.com/office/officeart/2005/8/layout/process5"/>
    <dgm:cxn modelId="{61F88801-7965-4BD4-8CFC-A80DB3F0FB8D}" type="presParOf" srcId="{5FE1A853-5D4C-486C-8AAB-6E2912FCA623}" destId="{09377656-45DF-4618-9EAE-8FA80A21A360}" srcOrd="2" destOrd="0" presId="urn:microsoft.com/office/officeart/2005/8/layout/process5"/>
    <dgm:cxn modelId="{42B9E1A0-93CF-4BD9-9E04-87F0C7C4FABD}" type="presParOf" srcId="{5FE1A853-5D4C-486C-8AAB-6E2912FCA623}" destId="{93CA9C09-C619-4B21-835E-5067381C70DB}" srcOrd="3" destOrd="0" presId="urn:microsoft.com/office/officeart/2005/8/layout/process5"/>
    <dgm:cxn modelId="{1798A0E2-622E-459C-ACD3-41FCC41584FC}" type="presParOf" srcId="{93CA9C09-C619-4B21-835E-5067381C70DB}" destId="{839F84F6-6AB8-40CB-8DE7-E4075663CE65}" srcOrd="0" destOrd="0" presId="urn:microsoft.com/office/officeart/2005/8/layout/process5"/>
    <dgm:cxn modelId="{A3FEE7A6-9E33-44AA-BEF3-0D5E14FB9B10}" type="presParOf" srcId="{5FE1A853-5D4C-486C-8AAB-6E2912FCA623}" destId="{90310861-35F6-44C4-9E6C-89A43787BF44}" srcOrd="4" destOrd="0" presId="urn:microsoft.com/office/officeart/2005/8/layout/process5"/>
    <dgm:cxn modelId="{E27AB868-3628-47F0-AEA9-5F3ADD333393}" type="presParOf" srcId="{5FE1A853-5D4C-486C-8AAB-6E2912FCA623}" destId="{1E33FDEC-E512-49CF-8A3B-03D9B424B052}" srcOrd="5" destOrd="0" presId="urn:microsoft.com/office/officeart/2005/8/layout/process5"/>
    <dgm:cxn modelId="{1F920053-A640-4C49-8C02-2EABC03702CA}" type="presParOf" srcId="{1E33FDEC-E512-49CF-8A3B-03D9B424B052}" destId="{873ABFDE-485B-4C61-B472-6F0BFB5C4AB3}" srcOrd="0" destOrd="0" presId="urn:microsoft.com/office/officeart/2005/8/layout/process5"/>
    <dgm:cxn modelId="{57244007-20F2-47BA-B3FF-118927922A74}" type="presParOf" srcId="{5FE1A853-5D4C-486C-8AAB-6E2912FCA623}" destId="{E0CA2E36-2425-4836-80DA-890827056638}" srcOrd="6" destOrd="0" presId="urn:microsoft.com/office/officeart/2005/8/layout/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40291B7-A57B-4B7E-BA5A-ACFD8EB5F3CE}" type="datetimeFigureOut">
              <a:rPr lang="en-US"/>
              <a:pPr>
                <a:defRPr/>
              </a:pPr>
              <a:t>2/5/2009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C76545-C610-4FB5-9A02-65EF6927A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B98407-2F70-4AD9-A332-4FA0D7CDBAB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E66EA-7EF7-467E-94DB-210A595087C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082468-2CBB-428F-9B1A-9669B2A080D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0FFD41-35EF-424D-A09B-ED7E6A74758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8FA734-1618-4F0A-8C8A-7535BADBE68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3DF31C-2892-4396-8DF2-48489AF1E62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BF6A8A-4F92-4E30-B128-1D31A457C77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5DC99D-FF29-460B-9E7B-7669D287C5B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DB0F39-D160-4E5C-9A26-E898397B12D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AD87E-D070-4B94-AF1D-4E5F72B6089C}" type="datetimeFigureOut">
              <a:rPr lang="en-US"/>
              <a:pPr>
                <a:defRPr/>
              </a:pPr>
              <a:t>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CFC81-FBC3-4540-9CB6-02E987149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00355-F697-4801-84E4-048BB63AB334}" type="datetimeFigureOut">
              <a:rPr lang="en-US"/>
              <a:pPr>
                <a:defRPr/>
              </a:pPr>
              <a:t>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D509-BFF4-4B58-96C2-84335E5E9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195E-4664-4194-AC69-6C86739F0E40}" type="datetimeFigureOut">
              <a:rPr lang="en-US"/>
              <a:pPr>
                <a:defRPr/>
              </a:pPr>
              <a:t>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65074-0878-4E6D-B701-E079B8DEC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00B9A-2FE4-433C-8571-49C632C75588}" type="datetimeFigureOut">
              <a:rPr lang="en-US"/>
              <a:pPr>
                <a:defRPr/>
              </a:pPr>
              <a:t>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83253-DF24-4E69-AE90-E86EC405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72DD3-0910-4DEB-88A7-149FDE604785}" type="datetimeFigureOut">
              <a:rPr lang="en-US"/>
              <a:pPr>
                <a:defRPr/>
              </a:pPr>
              <a:t>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B41B-7697-4C40-BA41-1451F2069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07EF-8039-4893-8F1A-948EAADB6822}" type="datetimeFigureOut">
              <a:rPr lang="en-US"/>
              <a:pPr>
                <a:defRPr/>
              </a:pPr>
              <a:t>2/5/2009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C6D9D-C8F6-4EC2-9960-E50C31817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646D2-D576-49AB-925D-25E6D44B5BC7}" type="datetimeFigureOut">
              <a:rPr lang="en-US"/>
              <a:pPr>
                <a:defRPr/>
              </a:pPr>
              <a:t>2/5/2009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7BD7-211A-44CB-AD21-C4110E58B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5DECA-B7E6-4D83-961A-AF39C84D040D}" type="datetimeFigureOut">
              <a:rPr lang="en-US"/>
              <a:pPr>
                <a:defRPr/>
              </a:pPr>
              <a:t>2/5/2009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81DC4-0380-4EB4-B63C-F4FB5BADB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56182-FD3F-40AD-AB0E-253914C38F21}" type="datetimeFigureOut">
              <a:rPr lang="en-US"/>
              <a:pPr>
                <a:defRPr/>
              </a:pPr>
              <a:t>2/5/2009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4A3FC-361E-422E-89CE-393A8C4ED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396D-7064-4AF8-AB5C-2DE27CA90F09}" type="datetimeFigureOut">
              <a:rPr lang="en-US"/>
              <a:pPr>
                <a:defRPr/>
              </a:pPr>
              <a:t>2/5/2009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AF6CF-D216-48E6-81C8-3A154DF94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DBB48-D747-4500-B394-830B78B29BDC}" type="datetimeFigureOut">
              <a:rPr lang="en-US"/>
              <a:pPr>
                <a:defRPr/>
              </a:pPr>
              <a:t>2/5/2009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5C77D-B9CC-4DA2-949A-7600847B5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94DFEC-A86D-4D6A-95F4-6924AAD36B5B}" type="datetimeFigureOut">
              <a:rPr lang="en-US"/>
              <a:pPr>
                <a:defRPr/>
              </a:pPr>
              <a:t>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327856-A28F-4EC6-A0F7-2F9DB6284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81000" y="892175"/>
            <a:ext cx="8458200" cy="1470025"/>
          </a:xfrm>
        </p:spPr>
        <p:txBody>
          <a:bodyPr/>
          <a:lstStyle/>
          <a:p>
            <a:r>
              <a:rPr lang="en-US" sz="3600" smtClean="0">
                <a:solidFill>
                  <a:srgbClr val="0000CC"/>
                </a:solidFill>
                <a:latin typeface="Gill Sans MT" pitchFamily="34" charset="0"/>
              </a:rPr>
              <a:t>Interactions between Atmospheric Variability over the Pacific and North Atlantic basin</a:t>
            </a:r>
            <a:br>
              <a:rPr lang="en-US" sz="3600" smtClean="0">
                <a:solidFill>
                  <a:srgbClr val="0000CC"/>
                </a:solidFill>
                <a:latin typeface="Gill Sans MT" pitchFamily="34" charset="0"/>
              </a:rPr>
            </a:br>
            <a:r>
              <a:rPr lang="en-US" sz="3600" smtClean="0">
                <a:solidFill>
                  <a:srgbClr val="0000CC"/>
                </a:solidFill>
                <a:latin typeface="Gill Sans MT" pitchFamily="34" charset="0"/>
              </a:rPr>
              <a:t>– Role of Transient Eddies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3657600"/>
          </a:xfr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  <a:latin typeface="Gill Sans MT" pitchFamily="34" charset="0"/>
              </a:rPr>
              <a:t>Ying Li</a:t>
            </a:r>
          </a:p>
          <a:p>
            <a:endParaRPr lang="en-US" sz="1000" smtClean="0">
              <a:solidFill>
                <a:schemeClr val="tx1"/>
              </a:solidFill>
              <a:latin typeface="Gill Sans MT" pitchFamily="34" charset="0"/>
            </a:endParaRPr>
          </a:p>
          <a:p>
            <a:r>
              <a:rPr lang="en-US" sz="2400" smtClean="0">
                <a:solidFill>
                  <a:schemeClr val="tx1"/>
                </a:solidFill>
                <a:latin typeface="Gill Sans MT" pitchFamily="34" charset="0"/>
              </a:rPr>
              <a:t>AOS Program, Princeton University</a:t>
            </a:r>
          </a:p>
          <a:p>
            <a:endParaRPr lang="en-US" sz="1000" i="1" smtClean="0">
              <a:solidFill>
                <a:schemeClr val="tx1"/>
              </a:solidFill>
              <a:latin typeface="Gill Sans MT" pitchFamily="34" charset="0"/>
            </a:endParaRPr>
          </a:p>
          <a:p>
            <a:r>
              <a:rPr lang="en-US" sz="2800" i="1" smtClean="0">
                <a:solidFill>
                  <a:schemeClr val="tx1"/>
                </a:solidFill>
                <a:latin typeface="Gill Sans MT" pitchFamily="34" charset="0"/>
              </a:rPr>
              <a:t>Advisor: Gabriel Lau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981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0000CC"/>
                </a:solidFill>
                <a:latin typeface="Gill Sans MT" pitchFamily="34" charset="0"/>
              </a:rPr>
              <a:t>Part II: </a:t>
            </a:r>
            <a:br>
              <a:rPr lang="en-US" sz="4800" dirty="0" smtClean="0">
                <a:solidFill>
                  <a:srgbClr val="0000CC"/>
                </a:solidFill>
                <a:latin typeface="Gill Sans MT" pitchFamily="34" charset="0"/>
              </a:rPr>
            </a:br>
            <a:r>
              <a:rPr lang="en-US" sz="4800" dirty="0" smtClean="0">
                <a:solidFill>
                  <a:srgbClr val="0000CC"/>
                </a:solidFill>
                <a:latin typeface="Gill Sans MT" pitchFamily="34" charset="0"/>
              </a:rPr>
              <a:t>Dynamical Mechanisms</a:t>
            </a:r>
            <a:br>
              <a:rPr lang="en-US" sz="4800" dirty="0" smtClean="0">
                <a:solidFill>
                  <a:srgbClr val="0000CC"/>
                </a:solidFill>
                <a:latin typeface="Gill Sans MT" pitchFamily="34" charset="0"/>
              </a:rPr>
            </a:br>
            <a:r>
              <a:rPr lang="en-US" sz="4800" dirty="0" smtClean="0">
                <a:latin typeface="Gill Sans MT" pitchFamily="34" charset="0"/>
              </a:rPr>
              <a:t>a)	</a:t>
            </a:r>
            <a:r>
              <a:rPr lang="en-US" sz="4000" dirty="0" smtClean="0">
                <a:latin typeface="Gill Sans MT" pitchFamily="34" charset="0"/>
              </a:rPr>
              <a:t>Stationary Wave Propagation</a:t>
            </a:r>
            <a:endParaRPr lang="en-US" sz="4800" dirty="0">
              <a:latin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4"/>
          <p:cNvSpPr txBox="1">
            <a:spLocks noChangeArrowheads="1"/>
          </p:cNvSpPr>
          <p:nvPr/>
        </p:nvSpPr>
        <p:spPr bwMode="auto">
          <a:xfrm>
            <a:off x="304800" y="2205038"/>
            <a:ext cx="861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Gill Sans MT" pitchFamily="34" charset="0"/>
              </a:rPr>
              <a:t>Horizontal components of F flux by</a:t>
            </a:r>
            <a:r>
              <a:rPr lang="en-US" sz="2400" b="1" i="1">
                <a:latin typeface="Gill Sans MT" pitchFamily="34" charset="0"/>
              </a:rPr>
              <a:t> Plumb (1985)</a:t>
            </a:r>
            <a:r>
              <a:rPr lang="en-US" sz="2400">
                <a:latin typeface="Gill Sans MT" pitchFamily="34" charset="0"/>
              </a:rPr>
              <a:t>:</a:t>
            </a:r>
          </a:p>
        </p:txBody>
      </p:sp>
      <p:sp>
        <p:nvSpPr>
          <p:cNvPr id="1028" name="TextBox 5"/>
          <p:cNvSpPr txBox="1">
            <a:spLocks noChangeArrowheads="1"/>
          </p:cNvSpPr>
          <p:nvPr/>
        </p:nvSpPr>
        <p:spPr bwMode="auto">
          <a:xfrm>
            <a:off x="304800" y="4800600"/>
            <a:ext cx="861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Gill Sans MT" pitchFamily="34" charset="0"/>
              </a:rPr>
              <a:t>Properties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381000" y="762000"/>
            <a:ext cx="861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Application</a:t>
            </a:r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304800" y="5262563"/>
            <a:ext cx="8839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alibri" pitchFamily="34" charset="0"/>
              <a:buAutoNum type="alphaLcParenR"/>
            </a:pPr>
            <a:r>
              <a:rPr lang="en-US" sz="2000">
                <a:latin typeface="Gill Sans MT" pitchFamily="34" charset="0"/>
              </a:rPr>
              <a:t>F flux is parallel to the group velocity in the WKB sense.</a:t>
            </a:r>
          </a:p>
          <a:p>
            <a:pPr marL="457200" indent="-457200">
              <a:buFont typeface="Calibri" pitchFamily="34" charset="0"/>
              <a:buAutoNum type="alphaLcParenR"/>
            </a:pPr>
            <a:r>
              <a:rPr lang="en-US" sz="2000">
                <a:latin typeface="Gill Sans MT" pitchFamily="34" charset="0"/>
                <a:sym typeface="Symbol" pitchFamily="18" charset="2"/>
              </a:rPr>
              <a:t>Its divergence (convergence) is where the wave train is strongly forced (dissipated).</a:t>
            </a:r>
            <a:endParaRPr lang="en-US" sz="2000">
              <a:latin typeface="Gill Sans MT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5186363"/>
            <a:ext cx="8763000" cy="10668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228600" y="2819400"/>
          <a:ext cx="4724400" cy="1600200"/>
        </p:xfrm>
        <a:graphic>
          <a:graphicData uri="http://schemas.openxmlformats.org/presentationml/2006/ole">
            <p:oleObj spid="_x0000_s1026" name="Equation" r:id="rId4" imgW="3200400" imgH="888840" progId="">
              <p:embed/>
            </p:oleObj>
          </a:graphicData>
        </a:graphic>
      </p:graphicFrame>
      <p:sp>
        <p:nvSpPr>
          <p:cNvPr id="1032" name="TextBox 10"/>
          <p:cNvSpPr txBox="1">
            <a:spLocks noChangeArrowheads="1"/>
          </p:cNvSpPr>
          <p:nvPr/>
        </p:nvSpPr>
        <p:spPr bwMode="auto">
          <a:xfrm>
            <a:off x="5105400" y="2662238"/>
            <a:ext cx="45720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sym typeface="Symbol" pitchFamily="18" charset="2"/>
              </a:rPr>
              <a:t>:	</a:t>
            </a:r>
            <a:r>
              <a:rPr lang="en-US">
                <a:latin typeface="Gill Sans MT" pitchFamily="34" charset="0"/>
                <a:sym typeface="Symbol" pitchFamily="18" charset="2"/>
              </a:rPr>
              <a:t> </a:t>
            </a:r>
            <a:r>
              <a:rPr lang="en-US">
                <a:latin typeface="Gill Sans MT" pitchFamily="34" charset="0"/>
              </a:rPr>
              <a:t>pressures/1000hPa</a:t>
            </a:r>
          </a:p>
          <a:p>
            <a:r>
              <a:rPr lang="en-US">
                <a:latin typeface="Gill Sans MT" pitchFamily="34" charset="0"/>
                <a:sym typeface="Symbol" pitchFamily="18" charset="2"/>
              </a:rPr>
              <a:t>, :	 longitude and latitude</a:t>
            </a:r>
          </a:p>
          <a:p>
            <a:r>
              <a:rPr lang="en-US">
                <a:latin typeface="Gill Sans MT" pitchFamily="34" charset="0"/>
                <a:sym typeface="Symbol" pitchFamily="18" charset="2"/>
              </a:rPr>
              <a:t>u, v:	 horizontal geostrophic </a:t>
            </a:r>
          </a:p>
          <a:p>
            <a:r>
              <a:rPr lang="en-US">
                <a:latin typeface="Gill Sans MT" pitchFamily="34" charset="0"/>
                <a:sym typeface="Symbol" pitchFamily="18" charset="2"/>
              </a:rPr>
              <a:t>                  velocities computed from </a:t>
            </a:r>
          </a:p>
          <a:p>
            <a:r>
              <a:rPr lang="en-US">
                <a:latin typeface="Gill Sans MT" pitchFamily="34" charset="0"/>
                <a:sym typeface="Symbol" pitchFamily="18" charset="2"/>
              </a:rPr>
              <a:t>overbar:   time mean</a:t>
            </a:r>
          </a:p>
          <a:p>
            <a:r>
              <a:rPr lang="en-US">
                <a:latin typeface="Gill Sans MT" pitchFamily="34" charset="0"/>
                <a:sym typeface="Symbol" pitchFamily="18" charset="2"/>
              </a:rPr>
              <a:t>asterisk:   deviations from the zonal mean</a:t>
            </a:r>
            <a:r>
              <a:rPr lang="en-US" sz="2400">
                <a:latin typeface="Gill Sans MT" pitchFamily="34" charset="0"/>
                <a:sym typeface="Symbol" pitchFamily="18" charset="2"/>
              </a:rPr>
              <a:t> </a:t>
            </a:r>
            <a:endParaRPr lang="en-US" sz="2400">
              <a:latin typeface="Gill Sans M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2667000"/>
            <a:ext cx="8915400" cy="19812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latin typeface="Gill Sans MT" pitchFamily="34" charset="0"/>
                <a:ea typeface="+mj-ea"/>
                <a:cs typeface="+mj-cs"/>
              </a:rPr>
              <a:t>Stationary Wave Activity Flux</a:t>
            </a:r>
            <a:endParaRPr lang="en-US" sz="3600" dirty="0"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107950" y="1235075"/>
            <a:ext cx="9036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Gill Sans MT" pitchFamily="34" charset="0"/>
              </a:rPr>
              <a:t>Propagation of wave activity; Interaction </a:t>
            </a:r>
            <a:r>
              <a:rPr lang="en-US" sz="2400">
                <a:solidFill>
                  <a:srgbClr val="0000CC"/>
                </a:solidFill>
                <a:latin typeface="Gill Sans MT" pitchFamily="34" charset="0"/>
              </a:rPr>
              <a:t>between stationary waves and time mean flow.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2400" y="1219200"/>
            <a:ext cx="8991600" cy="8382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ill Sans MT" pitchFamily="34" charset="0"/>
              </a:rPr>
              <a:t>Method</a:t>
            </a:r>
          </a:p>
        </p:txBody>
      </p:sp>
      <p:sp>
        <p:nvSpPr>
          <p:cNvPr id="28674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295400"/>
          </a:xfrm>
        </p:spPr>
        <p:txBody>
          <a:bodyPr/>
          <a:lstStyle/>
          <a:p>
            <a:r>
              <a:rPr lang="en-US" sz="2800" smtClean="0">
                <a:latin typeface="Gill Sans MT" pitchFamily="34" charset="0"/>
              </a:rPr>
              <a:t>Composite charts was constructed based on the PC1 of the EOF analysis</a:t>
            </a:r>
            <a:endParaRPr lang="en-US" sz="2800" smtClean="0">
              <a:latin typeface="Gill Sans MT" pitchFamily="34" charset="0"/>
              <a:sym typeface="Symbol" pitchFamily="18" charset="2"/>
            </a:endParaRPr>
          </a:p>
          <a:p>
            <a:pPr lvl="1"/>
            <a:endParaRPr lang="en-US" sz="240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9200" y="2870200"/>
          <a:ext cx="6324600" cy="18542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108200"/>
                <a:gridCol w="2108200"/>
                <a:gridCol w="210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 MT" pitchFamily="34" charset="0"/>
                        </a:rPr>
                        <a:t>Type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 MT" pitchFamily="34" charset="0"/>
                        </a:rPr>
                        <a:t>Criteria 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 MT" pitchFamily="34" charset="0"/>
                        </a:rPr>
                        <a:t>Number of Cases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 MT" pitchFamily="34" charset="0"/>
                        </a:rPr>
                        <a:t>Strong El Nino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 MT" pitchFamily="34" charset="0"/>
                        </a:rPr>
                        <a:t>PC1&gt;1.5</a:t>
                      </a:r>
                      <a:r>
                        <a:rPr lang="en-US" dirty="0" smtClean="0">
                          <a:latin typeface="Gill Sans MT" pitchFamily="34" charset="0"/>
                          <a:sym typeface="Symbol"/>
                        </a:rPr>
                        <a:t>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 MT" pitchFamily="34" charset="0"/>
                        </a:rPr>
                        <a:t>192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 MT" pitchFamily="34" charset="0"/>
                        </a:rPr>
                        <a:t>Strong La Nina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 MT" pitchFamily="34" charset="0"/>
                        </a:rPr>
                        <a:t>  PC1&lt;-1.5</a:t>
                      </a:r>
                      <a:r>
                        <a:rPr lang="en-US" dirty="0" smtClean="0">
                          <a:latin typeface="Gill Sans MT" pitchFamily="34" charset="0"/>
                          <a:sym typeface="Symbol"/>
                        </a:rPr>
                        <a:t>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 MT" pitchFamily="34" charset="0"/>
                        </a:rPr>
                        <a:t>83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 MT" pitchFamily="34" charset="0"/>
                        </a:rPr>
                        <a:t>Strong NAO+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 MT" pitchFamily="34" charset="0"/>
                        </a:rPr>
                        <a:t>PC1&gt;1.5</a:t>
                      </a:r>
                      <a:r>
                        <a:rPr lang="en-US" dirty="0" smtClean="0">
                          <a:latin typeface="Gill Sans MT" pitchFamily="34" charset="0"/>
                          <a:sym typeface="Symbol"/>
                        </a:rPr>
                        <a:t>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 MT" pitchFamily="34" charset="0"/>
                        </a:rPr>
                        <a:t>144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 MT" pitchFamily="34" charset="0"/>
                        </a:rPr>
                        <a:t>Strong NAO-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 MT" pitchFamily="34" charset="0"/>
                        </a:rPr>
                        <a:t>PC1&lt;-1.5</a:t>
                      </a:r>
                      <a:r>
                        <a:rPr lang="en-US" dirty="0" smtClean="0">
                          <a:latin typeface="Gill Sans MT" pitchFamily="34" charset="0"/>
                          <a:sym typeface="Symbol"/>
                        </a:rPr>
                        <a:t>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 MT" pitchFamily="34" charset="0"/>
                        </a:rPr>
                        <a:t>143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694" name="Content Placeholder 5"/>
          <p:cNvSpPr txBox="1">
            <a:spLocks/>
          </p:cNvSpPr>
          <p:nvPr/>
        </p:nvSpPr>
        <p:spPr bwMode="auto">
          <a:xfrm>
            <a:off x="1066800" y="5105400"/>
            <a:ext cx="662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Gill Sans MT" pitchFamily="34" charset="0"/>
              </a:rPr>
              <a:t>All the composites are averaged over Feb. and Mar.</a:t>
            </a:r>
            <a:endParaRPr lang="en-US" sz="2400">
              <a:latin typeface="Gill Sans MT" pitchFamily="34" charset="0"/>
              <a:sym typeface="Symbol" pitchFamily="18" charset="2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n-US" sz="240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Gill Sans MT" pitchFamily="34" charset="0"/>
              </a:rPr>
              <a:t>Stationary Wave Propagation</a:t>
            </a:r>
            <a:endParaRPr lang="en-US" sz="3600" smtClean="0"/>
          </a:p>
        </p:txBody>
      </p:sp>
      <p:pic>
        <p:nvPicPr>
          <p:cNvPr id="30722" name="Picture 2" descr="Stationary_ENSO_EP_preci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24025"/>
            <a:ext cx="9144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1985963" y="4257675"/>
            <a:ext cx="46847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 defTabSz="5078413">
              <a:buFont typeface="Arial" charset="0"/>
              <a:buChar char="•"/>
            </a:pPr>
            <a:r>
              <a:rPr lang="en-US" sz="1600">
                <a:latin typeface="Gill Sans MT" pitchFamily="34" charset="0"/>
              </a:rPr>
              <a:t>Shading:  Anomalous Precipitation</a:t>
            </a:r>
          </a:p>
          <a:p>
            <a:pPr marL="514350" indent="-514350" defTabSz="5078413">
              <a:buFont typeface="Arial" charset="0"/>
              <a:buChar char="•"/>
            </a:pPr>
            <a:r>
              <a:rPr lang="en-US" sz="1600">
                <a:latin typeface="Gill Sans MT" pitchFamily="34" charset="0"/>
              </a:rPr>
              <a:t>Contour:  Anomalous streamfunction at 250hPa</a:t>
            </a:r>
          </a:p>
          <a:p>
            <a:pPr marL="514350" indent="-514350" defTabSz="5078413">
              <a:buFont typeface="Arial" charset="0"/>
              <a:buChar char="•"/>
            </a:pPr>
            <a:r>
              <a:rPr lang="en-US" sz="1600">
                <a:latin typeface="Gill Sans MT" pitchFamily="34" charset="0"/>
              </a:rPr>
              <a:t>Arrow:  Anomalous wave activity flux 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381000" y="5384800"/>
            <a:ext cx="861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Gill Sans MT" pitchFamily="34" charset="0"/>
              </a:rPr>
              <a:t>The wave activity fluxes forced by tropical Pacific forcing do not propagate sufficiently far to the North Atlantic basin; equatorward propagation prevails over the tropical Atlantic.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5257800"/>
            <a:ext cx="8763000" cy="12192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Gill Sans MT" pitchFamily="34" charset="0"/>
              </a:rPr>
              <a:t>b)	Storm Track Activity: Transient Eddy Fluxes of Momentum and Heat</a:t>
            </a:r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ChangeAspect="1"/>
          </p:cNvGraphicFramePr>
          <p:nvPr/>
        </p:nvGraphicFramePr>
        <p:xfrm>
          <a:off x="685800" y="1549169"/>
          <a:ext cx="7391400" cy="454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33513" y="5537200"/>
          <a:ext cx="2027237" cy="514350"/>
        </p:xfrm>
        <a:graphic>
          <a:graphicData uri="http://schemas.openxmlformats.org/presentationml/2006/ole">
            <p:oleObj spid="_x0000_s2050" name="Equation" r:id="rId8" imgW="1625400" imgH="291960" progId="">
              <p:embed/>
            </p:oleObj>
          </a:graphicData>
        </a:graphic>
      </p:graphicFrame>
      <p:sp>
        <p:nvSpPr>
          <p:cNvPr id="205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ill Sans MT" pitchFamily="34" charset="0"/>
              </a:rPr>
              <a:t>Data Processing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itle 5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smtClean="0">
                <a:latin typeface="Gill Sans MT" pitchFamily="34" charset="0"/>
              </a:rPr>
              <a:t>Extended EP Vector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74663" y="4724400"/>
          <a:ext cx="1946275" cy="1600200"/>
        </p:xfrm>
        <a:graphic>
          <a:graphicData uri="http://schemas.openxmlformats.org/presentationml/2006/ole">
            <p:oleObj spid="_x0000_s3074" name="Equation" r:id="rId4" imgW="698400" imgH="812520" progId="">
              <p:embed/>
            </p:oleObj>
          </a:graphicData>
        </a:graphic>
      </p:graphicFrame>
      <p:sp>
        <p:nvSpPr>
          <p:cNvPr id="29" name="Rounded Rectangle 28"/>
          <p:cNvSpPr/>
          <p:nvPr/>
        </p:nvSpPr>
        <p:spPr>
          <a:xfrm>
            <a:off x="304800" y="4572000"/>
            <a:ext cx="2209800" cy="18288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740025" y="4419600"/>
            <a:ext cx="4194175" cy="22860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257800" y="5264150"/>
          <a:ext cx="1598613" cy="679450"/>
        </p:xfrm>
        <a:graphic>
          <a:graphicData uri="http://schemas.openxmlformats.org/presentationml/2006/ole">
            <p:oleObj spid="_x0000_s3075" name="Equation" r:id="rId5" imgW="1104840" imgH="444240" progId="">
              <p:embed/>
            </p:oleObj>
          </a:graphicData>
        </a:graphic>
      </p:graphicFrame>
      <p:sp>
        <p:nvSpPr>
          <p:cNvPr id="46" name="Rounded Rectangle 45"/>
          <p:cNvSpPr/>
          <p:nvPr/>
        </p:nvSpPr>
        <p:spPr>
          <a:xfrm>
            <a:off x="7086600" y="4648200"/>
            <a:ext cx="1676400" cy="16002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082" name="Group 31"/>
          <p:cNvGrpSpPr>
            <a:grpSpLocks/>
          </p:cNvGrpSpPr>
          <p:nvPr/>
        </p:nvGrpSpPr>
        <p:grpSpPr bwMode="auto">
          <a:xfrm>
            <a:off x="381000" y="2486025"/>
            <a:ext cx="8229600" cy="1323975"/>
            <a:chOff x="609600" y="2057399"/>
            <a:chExt cx="12344400" cy="1260418"/>
          </a:xfrm>
        </p:grpSpPr>
        <p:graphicFrame>
          <p:nvGraphicFramePr>
            <p:cNvPr id="3076" name="Object 1"/>
            <p:cNvGraphicFramePr>
              <a:graphicFrameLocks noChangeAspect="1"/>
            </p:cNvGraphicFramePr>
            <p:nvPr/>
          </p:nvGraphicFramePr>
          <p:xfrm>
            <a:off x="808008" y="2257425"/>
            <a:ext cx="4667281" cy="865188"/>
          </p:xfrm>
          <a:graphic>
            <a:graphicData uri="http://schemas.openxmlformats.org/presentationml/2006/ole">
              <p:oleObj spid="_x0000_s3076" name="Equation" r:id="rId6" imgW="1562040" imgH="431640" progId="">
                <p:embed/>
              </p:oleObj>
            </a:graphicData>
          </a:graphic>
        </p:graphicFrame>
        <p:sp>
          <p:nvSpPr>
            <p:cNvPr id="48" name="Rounded Rectangle 47"/>
            <p:cNvSpPr/>
            <p:nvPr/>
          </p:nvSpPr>
          <p:spPr>
            <a:xfrm>
              <a:off x="609600" y="2057399"/>
              <a:ext cx="12344400" cy="1260418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083" name="TextBox 48"/>
          <p:cNvSpPr txBox="1">
            <a:spLocks noChangeArrowheads="1"/>
          </p:cNvSpPr>
          <p:nvPr/>
        </p:nvSpPr>
        <p:spPr bwMode="auto">
          <a:xfrm>
            <a:off x="304800" y="1949450"/>
            <a:ext cx="8610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Gill Sans MT" pitchFamily="34" charset="0"/>
              </a:rPr>
              <a:t>Horizontal components of E vector by </a:t>
            </a:r>
            <a:r>
              <a:rPr lang="en-US" sz="2400" b="1" i="1">
                <a:latin typeface="Gill Sans MT" pitchFamily="34" charset="0"/>
              </a:rPr>
              <a:t>Trenberth (1986)</a:t>
            </a:r>
            <a:r>
              <a:rPr lang="en-US" sz="2400">
                <a:latin typeface="Gill Sans MT" pitchFamily="34" charset="0"/>
              </a:rPr>
              <a:t> : </a:t>
            </a:r>
          </a:p>
        </p:txBody>
      </p:sp>
      <p:sp>
        <p:nvSpPr>
          <p:cNvPr id="3084" name="TextBox 49"/>
          <p:cNvSpPr txBox="1">
            <a:spLocks noChangeArrowheads="1"/>
          </p:cNvSpPr>
          <p:nvPr/>
        </p:nvSpPr>
        <p:spPr bwMode="auto">
          <a:xfrm>
            <a:off x="304800" y="3886200"/>
            <a:ext cx="861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Gill Sans MT" pitchFamily="34" charset="0"/>
              </a:rPr>
              <a:t>Properties (</a:t>
            </a:r>
            <a:r>
              <a:rPr lang="en-US" sz="2400" b="1" i="1">
                <a:latin typeface="Gill Sans MT" pitchFamily="34" charset="0"/>
              </a:rPr>
              <a:t>Hoskins et al 1983</a:t>
            </a:r>
            <a:r>
              <a:rPr lang="en-US" sz="2400">
                <a:latin typeface="Gill Sans MT" pitchFamily="34" charset="0"/>
              </a:rPr>
              <a:t>)</a:t>
            </a:r>
          </a:p>
        </p:txBody>
      </p:sp>
      <p:sp>
        <p:nvSpPr>
          <p:cNvPr id="3085" name="Rectangle 50"/>
          <p:cNvSpPr>
            <a:spLocks noChangeArrowheads="1"/>
          </p:cNvSpPr>
          <p:nvPr/>
        </p:nvSpPr>
        <p:spPr bwMode="auto">
          <a:xfrm>
            <a:off x="457200" y="846138"/>
            <a:ext cx="8229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Gill Sans MT" pitchFamily="34" charset="0"/>
              </a:rPr>
              <a:t>Illustrate local interactive processes </a:t>
            </a:r>
            <a:r>
              <a:rPr lang="en-US" sz="2400">
                <a:solidFill>
                  <a:srgbClr val="0000CC"/>
                </a:solidFill>
                <a:latin typeface="Gill Sans MT" pitchFamily="34" charset="0"/>
              </a:rPr>
              <a:t>between transient eddies and the time mean flow 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81000" y="914400"/>
            <a:ext cx="8229600" cy="7620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87" name="TextBox 52"/>
          <p:cNvSpPr txBox="1">
            <a:spLocks noChangeArrowheads="1"/>
          </p:cNvSpPr>
          <p:nvPr/>
        </p:nvSpPr>
        <p:spPr bwMode="auto">
          <a:xfrm>
            <a:off x="4191000" y="2514600"/>
            <a:ext cx="44958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Gill Sans MT" pitchFamily="34" charset="0"/>
                <a:sym typeface="Symbol" pitchFamily="18" charset="2"/>
              </a:rPr>
              <a:t>u, v:	horizontal wind</a:t>
            </a:r>
          </a:p>
          <a:p>
            <a:r>
              <a:rPr lang="en-US" sz="2000">
                <a:latin typeface="Gill Sans MT" pitchFamily="34" charset="0"/>
                <a:sym typeface="Symbol" pitchFamily="18" charset="2"/>
              </a:rPr>
              <a:t>prime: 	deviations from the corresponding time mean quantities</a:t>
            </a:r>
          </a:p>
          <a:p>
            <a:r>
              <a:rPr lang="en-US">
                <a:latin typeface="Gill Sans MT" pitchFamily="34" charset="0"/>
                <a:sym typeface="Symbol" pitchFamily="18" charset="2"/>
              </a:rPr>
              <a:t>overbar:  time mean</a:t>
            </a:r>
          </a:p>
        </p:txBody>
      </p:sp>
      <p:sp>
        <p:nvSpPr>
          <p:cNvPr id="3088" name="TextBox 108"/>
          <p:cNvSpPr txBox="1">
            <a:spLocks noChangeArrowheads="1"/>
          </p:cNvSpPr>
          <p:nvPr/>
        </p:nvSpPr>
        <p:spPr bwMode="auto">
          <a:xfrm>
            <a:off x="4953000" y="4811713"/>
            <a:ext cx="2084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 MT" pitchFamily="34" charset="0"/>
              </a:rPr>
              <a:t>The angle of the tilt: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7337425" y="5181600"/>
          <a:ext cx="1196975" cy="474663"/>
        </p:xfrm>
        <a:graphic>
          <a:graphicData uri="http://schemas.openxmlformats.org/presentationml/2006/ole">
            <p:oleObj spid="_x0000_s3077" name="Equation" r:id="rId7" imgW="660240" imgH="241200" progId="">
              <p:embed/>
            </p:oleObj>
          </a:graphicData>
        </a:graphic>
      </p:graphicFrame>
      <p:grpSp>
        <p:nvGrpSpPr>
          <p:cNvPr id="3089" name="Group 64"/>
          <p:cNvGrpSpPr>
            <a:grpSpLocks/>
          </p:cNvGrpSpPr>
          <p:nvPr/>
        </p:nvGrpSpPr>
        <p:grpSpPr bwMode="auto">
          <a:xfrm>
            <a:off x="3124200" y="4318000"/>
            <a:ext cx="2195513" cy="2463800"/>
            <a:chOff x="2722305" y="1143002"/>
            <a:chExt cx="2029569" cy="2692732"/>
          </a:xfrm>
        </p:grpSpPr>
        <p:grpSp>
          <p:nvGrpSpPr>
            <p:cNvPr id="3090" name="Group 4"/>
            <p:cNvGrpSpPr>
              <a:grpSpLocks/>
            </p:cNvGrpSpPr>
            <p:nvPr/>
          </p:nvGrpSpPr>
          <p:grpSpPr bwMode="auto">
            <a:xfrm>
              <a:off x="2722304" y="1143002"/>
              <a:ext cx="2029568" cy="2692730"/>
              <a:chOff x="3936945" y="2100328"/>
              <a:chExt cx="3911656" cy="4982553"/>
            </a:xfrm>
          </p:grpSpPr>
          <p:grpSp>
            <p:nvGrpSpPr>
              <p:cNvPr id="3093" name="Group 38"/>
              <p:cNvGrpSpPr>
                <a:grpSpLocks/>
              </p:cNvGrpSpPr>
              <p:nvPr/>
            </p:nvGrpSpPr>
            <p:grpSpPr bwMode="auto">
              <a:xfrm>
                <a:off x="3936945" y="2100328"/>
                <a:ext cx="3911656" cy="4982553"/>
                <a:chOff x="3476066" y="3874075"/>
                <a:chExt cx="2086534" cy="2574143"/>
              </a:xfrm>
            </p:grpSpPr>
            <p:sp>
              <p:nvSpPr>
                <p:cNvPr id="71" name="Oval 70"/>
                <p:cNvSpPr/>
                <p:nvPr/>
              </p:nvSpPr>
              <p:spPr>
                <a:xfrm rot="17860069">
                  <a:off x="3011495" y="5073407"/>
                  <a:ext cx="1650305" cy="721159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72" name="Straight Arrow Connector 71"/>
                <p:cNvCxnSpPr/>
                <p:nvPr/>
              </p:nvCxnSpPr>
              <p:spPr>
                <a:xfrm>
                  <a:off x="3889451" y="5439792"/>
                  <a:ext cx="1175279" cy="547338"/>
                </a:xfrm>
                <a:prstGeom prst="straightConnector1">
                  <a:avLst/>
                </a:prstGeom>
                <a:ln>
                  <a:tailEnd type="arrow" w="med" len="lg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5400000" flipH="1" flipV="1">
                  <a:off x="3555325" y="4558006"/>
                  <a:ext cx="1200825" cy="562746"/>
                </a:xfrm>
                <a:prstGeom prst="line">
                  <a:avLst/>
                </a:prstGeom>
                <a:ln>
                  <a:tailEnd type="arrow" w="med" len="lg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V="1">
                  <a:off x="3877382" y="5423206"/>
                  <a:ext cx="1477019" cy="13269"/>
                </a:xfrm>
                <a:prstGeom prst="line">
                  <a:avLst/>
                </a:prstGeom>
                <a:ln>
                  <a:tailEnd type="arrow" w="med" len="lg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rot="5400000" flipH="1" flipV="1">
                  <a:off x="3299291" y="4841787"/>
                  <a:ext cx="1174288" cy="1508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TextBox 75"/>
                <p:cNvSpPr txBox="1"/>
                <p:nvPr/>
              </p:nvSpPr>
              <p:spPr>
                <a:xfrm>
                  <a:off x="5288018" y="5152855"/>
                  <a:ext cx="274584" cy="40967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  <a:cs typeface="+mn-cs"/>
                    </a:rPr>
                    <a:t>x</a:t>
                  </a:r>
                  <a:endPara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3711424" y="3874075"/>
                  <a:ext cx="280619" cy="40967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  <a:cs typeface="+mn-cs"/>
                    </a:rPr>
                    <a:t>y</a:t>
                  </a:r>
                  <a:endPara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102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5064322" y="5695176"/>
                  <a:ext cx="347739" cy="4099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>
                      <a:solidFill>
                        <a:srgbClr val="C00000"/>
                      </a:solidFill>
                      <a:latin typeface="Calibri" pitchFamily="34" charset="0"/>
                    </a:rPr>
                    <a:t>x’</a:t>
                  </a:r>
                </a:p>
              </p:txBody>
            </p:sp>
            <p:sp>
              <p:nvSpPr>
                <p:cNvPr id="3103" name="TextBox 78"/>
                <p:cNvSpPr txBox="1">
                  <a:spLocks noChangeArrowheads="1"/>
                </p:cNvSpPr>
                <p:nvPr/>
              </p:nvSpPr>
              <p:spPr bwMode="auto">
                <a:xfrm>
                  <a:off x="4317963" y="3901211"/>
                  <a:ext cx="354666" cy="4099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>
                      <a:solidFill>
                        <a:srgbClr val="C00000"/>
                      </a:solidFill>
                      <a:latin typeface="Calibri" pitchFamily="34" charset="0"/>
                    </a:rPr>
                    <a:t>y’</a:t>
                  </a:r>
                </a:p>
              </p:txBody>
            </p:sp>
            <p:sp>
              <p:nvSpPr>
                <p:cNvPr id="3104" name="TextBox 79"/>
                <p:cNvSpPr txBox="1">
                  <a:spLocks noChangeArrowheads="1"/>
                </p:cNvSpPr>
                <p:nvPr/>
              </p:nvSpPr>
              <p:spPr bwMode="auto">
                <a:xfrm>
                  <a:off x="4233974" y="5365436"/>
                  <a:ext cx="226670" cy="382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>
                      <a:solidFill>
                        <a:srgbClr val="7030A0"/>
                      </a:solidFill>
                      <a:latin typeface="Calibri" pitchFamily="34" charset="0"/>
                      <a:sym typeface="Symbol" pitchFamily="18" charset="2"/>
                    </a:rPr>
                    <a:t></a:t>
                  </a:r>
                  <a:endParaRPr lang="en-US" sz="2000">
                    <a:solidFill>
                      <a:srgbClr val="7030A0"/>
                    </a:solidFill>
                    <a:latin typeface="Calibri" pitchFamily="34" charset="0"/>
                  </a:endParaRPr>
                </a:p>
              </p:txBody>
            </p:sp>
            <p:cxnSp>
              <p:nvCxnSpPr>
                <p:cNvPr id="81" name="Straight Arrow Connector 80"/>
                <p:cNvCxnSpPr/>
                <p:nvPr/>
              </p:nvCxnSpPr>
              <p:spPr>
                <a:xfrm>
                  <a:off x="3872856" y="5449744"/>
                  <a:ext cx="878064" cy="70490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106" name="TextBox 81"/>
                <p:cNvSpPr txBox="1">
                  <a:spLocks noChangeArrowheads="1"/>
                </p:cNvSpPr>
                <p:nvPr/>
              </p:nvSpPr>
              <p:spPr bwMode="auto">
                <a:xfrm>
                  <a:off x="4750967" y="5986553"/>
                  <a:ext cx="335348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>
                      <a:latin typeface="Calibri" pitchFamily="34" charset="0"/>
                    </a:rPr>
                    <a:t>E</a:t>
                  </a:r>
                </a:p>
              </p:txBody>
            </p:sp>
          </p:grpSp>
          <p:sp>
            <p:nvSpPr>
              <p:cNvPr id="3094" name="TextBox 69"/>
              <p:cNvSpPr txBox="1">
                <a:spLocks noChangeArrowheads="1"/>
              </p:cNvSpPr>
              <p:nvPr/>
            </p:nvSpPr>
            <p:spPr bwMode="auto">
              <a:xfrm>
                <a:off x="5858623" y="5366168"/>
                <a:ext cx="468398" cy="400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Calibri" pitchFamily="34" charset="0"/>
                    <a:sym typeface="Symbol" pitchFamily="18" charset="2"/>
                  </a:rPr>
                  <a:t>2</a:t>
                </a:r>
                <a:endParaRPr lang="en-US" sz="2000">
                  <a:latin typeface="Calibri" pitchFamily="34" charset="0"/>
                </a:endParaRPr>
              </a:p>
            </p:txBody>
          </p:sp>
        </p:grpSp>
        <p:sp>
          <p:nvSpPr>
            <p:cNvPr id="67" name="Arc 66"/>
            <p:cNvSpPr/>
            <p:nvPr/>
          </p:nvSpPr>
          <p:spPr>
            <a:xfrm>
              <a:off x="3366543" y="2515394"/>
              <a:ext cx="457864" cy="685328"/>
            </a:xfrm>
            <a:prstGeom prst="arc">
              <a:avLst>
                <a:gd name="adj1" fmla="val 20611616"/>
                <a:gd name="adj2" fmla="val 527728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Arc 67"/>
            <p:cNvSpPr/>
            <p:nvPr/>
          </p:nvSpPr>
          <p:spPr>
            <a:xfrm>
              <a:off x="3048093" y="2362713"/>
              <a:ext cx="456397" cy="685328"/>
            </a:xfrm>
            <a:prstGeom prst="arc">
              <a:avLst>
                <a:gd name="adj1" fmla="val 1084342"/>
                <a:gd name="adj2" fmla="val 2956084"/>
              </a:avLst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400" b="1" smtClean="0">
                <a:latin typeface="Gill Sans MT" pitchFamily="34" charset="0"/>
              </a:rPr>
              <a:t>The transient forcing</a:t>
            </a:r>
            <a:r>
              <a:rPr lang="en-US" sz="2400" smtClean="0">
                <a:latin typeface="Gill Sans MT" pitchFamily="34" charset="0"/>
              </a:rPr>
              <a:t>: geopotential height tendency due to the synoptic-scale </a:t>
            </a:r>
            <a:r>
              <a:rPr lang="en-US" sz="2400" smtClean="0">
                <a:solidFill>
                  <a:srgbClr val="FF0000"/>
                </a:solidFill>
                <a:latin typeface="Gill Sans MT" pitchFamily="34" charset="0"/>
              </a:rPr>
              <a:t>eddy vorticity flux convergence</a:t>
            </a:r>
          </a:p>
        </p:txBody>
      </p:sp>
      <p:pic>
        <p:nvPicPr>
          <p:cNvPr id="4101" name="Content Placeholder 17" descr="vort.gif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219200"/>
            <a:ext cx="4038600" cy="4386263"/>
          </a:xfrm>
        </p:spPr>
      </p:pic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838200" y="1905000"/>
            <a:ext cx="3148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Gill Sans MT" pitchFamily="34" charset="0"/>
              </a:rPr>
              <a:t>Barotropic component: </a:t>
            </a:r>
          </a:p>
        </p:txBody>
      </p:sp>
      <p:grpSp>
        <p:nvGrpSpPr>
          <p:cNvPr id="4105" name="Group 18"/>
          <p:cNvGrpSpPr>
            <a:grpSpLocks/>
          </p:cNvGrpSpPr>
          <p:nvPr/>
        </p:nvGrpSpPr>
        <p:grpSpPr bwMode="auto">
          <a:xfrm>
            <a:off x="685800" y="2590800"/>
            <a:ext cx="3352800" cy="914400"/>
            <a:chOff x="685800" y="2362200"/>
            <a:chExt cx="3352800" cy="914400"/>
          </a:xfrm>
        </p:grpSpPr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914400" y="2438400"/>
            <a:ext cx="2890837" cy="777875"/>
          </p:xfrm>
          <a:graphic>
            <a:graphicData uri="http://schemas.openxmlformats.org/presentationml/2006/ole">
              <p:oleObj spid="_x0000_s4098" name="Equation" r:id="rId5" imgW="1600200" imgH="431640" progId="">
                <p:embed/>
              </p:oleObj>
            </a:graphicData>
          </a:graphic>
        </p:graphicFrame>
        <p:sp>
          <p:nvSpPr>
            <p:cNvPr id="12" name="Rounded Rectangle 11"/>
            <p:cNvSpPr/>
            <p:nvPr/>
          </p:nvSpPr>
          <p:spPr>
            <a:xfrm>
              <a:off x="685800" y="2362200"/>
              <a:ext cx="3352800" cy="91440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106" name="Group 15"/>
          <p:cNvGrpSpPr>
            <a:grpSpLocks/>
          </p:cNvGrpSpPr>
          <p:nvPr/>
        </p:nvGrpSpPr>
        <p:grpSpPr bwMode="auto">
          <a:xfrm>
            <a:off x="533400" y="3962400"/>
            <a:ext cx="3657600" cy="925513"/>
            <a:chOff x="533400" y="3048000"/>
            <a:chExt cx="3657600" cy="925513"/>
          </a:xfrm>
        </p:grpSpPr>
        <p:graphicFrame>
          <p:nvGraphicFramePr>
            <p:cNvPr id="4099" name="Object 3"/>
            <p:cNvGraphicFramePr>
              <a:graphicFrameLocks noChangeAspect="1"/>
            </p:cNvGraphicFramePr>
            <p:nvPr/>
          </p:nvGraphicFramePr>
          <p:xfrm>
            <a:off x="628650" y="3087688"/>
            <a:ext cx="3467100" cy="885825"/>
          </p:xfrm>
          <a:graphic>
            <a:graphicData uri="http://schemas.openxmlformats.org/presentationml/2006/ole">
              <p:oleObj spid="_x0000_s4099" name="Equation" r:id="rId6" imgW="1790640" imgH="457200" progId="">
                <p:embed/>
              </p:oleObj>
            </a:graphicData>
          </a:graphic>
        </p:graphicFrame>
        <p:sp>
          <p:nvSpPr>
            <p:cNvPr id="14" name="Rounded Rectangle 13"/>
            <p:cNvSpPr/>
            <p:nvPr/>
          </p:nvSpPr>
          <p:spPr>
            <a:xfrm>
              <a:off x="533400" y="3048000"/>
              <a:ext cx="3657600" cy="914400"/>
            </a:xfrm>
            <a:prstGeom prst="roundRect">
              <a:avLst/>
            </a:prstGeom>
            <a:solidFill>
              <a:schemeClr val="accent6">
                <a:alpha val="1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107" name="TextBox 19"/>
          <p:cNvSpPr txBox="1">
            <a:spLocks noChangeArrowheads="1"/>
          </p:cNvSpPr>
          <p:nvPr/>
        </p:nvSpPr>
        <p:spPr bwMode="auto">
          <a:xfrm>
            <a:off x="5410200" y="5715000"/>
            <a:ext cx="3276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Gill Sans MT" pitchFamily="34" charset="0"/>
              </a:rPr>
              <a:t>Physical explanation:</a:t>
            </a:r>
          </a:p>
          <a:p>
            <a:r>
              <a:rPr lang="en-US" sz="2000" b="1" i="1">
                <a:latin typeface="Gill Sans MT" pitchFamily="34" charset="0"/>
              </a:rPr>
              <a:t>Lau and Holopainen (1984)</a:t>
            </a:r>
          </a:p>
          <a:p>
            <a:r>
              <a:rPr lang="en-US" sz="2000" b="1" i="1">
                <a:latin typeface="Gill Sans MT" pitchFamily="34" charset="0"/>
              </a:rPr>
              <a:t>Lau and Nath (1991)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Gill Sans MT" pitchFamily="34" charset="0"/>
              </a:rPr>
              <a:t>Storm Track Activity: El Niño, NAO(-)</a:t>
            </a:r>
            <a:endParaRPr lang="en-US" sz="3600" smtClean="0"/>
          </a:p>
        </p:txBody>
      </p:sp>
      <p:pic>
        <p:nvPicPr>
          <p:cNvPr id="43010" name="Picture 3" descr="TE_EN_NA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79675"/>
            <a:ext cx="91440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 descr="hypothesis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rc 5"/>
          <p:cNvSpPr/>
          <p:nvPr/>
        </p:nvSpPr>
        <p:spPr>
          <a:xfrm rot="7702908">
            <a:off x="140494" y="2553494"/>
            <a:ext cx="1831975" cy="1827213"/>
          </a:xfrm>
          <a:prstGeom prst="arc">
            <a:avLst>
              <a:gd name="adj1" fmla="val 12608738"/>
              <a:gd name="adj2" fmla="val 1410760"/>
            </a:avLst>
          </a:prstGeom>
          <a:ln w="19050">
            <a:solidFill>
              <a:srgbClr val="00FF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ypothesis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3" descr="TE_composit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91440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 descr="hypothesis1.png"/>
          <p:cNvPicPr>
            <a:picLocks noChangeAspect="1"/>
          </p:cNvPicPr>
          <p:nvPr/>
        </p:nvPicPr>
        <p:blipFill>
          <a:blip r:embed="rId4"/>
          <a:srcRect b="82216"/>
          <a:stretch>
            <a:fillRect/>
          </a:stretch>
        </p:blipFill>
        <p:spPr bwMode="auto">
          <a:xfrm>
            <a:off x="0" y="14478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Gill Sans MT" pitchFamily="34" charset="0"/>
              </a:rPr>
              <a:t>Storm Track Activity: La Niña, NAO(+)</a:t>
            </a:r>
            <a:endParaRPr lang="en-US" sz="3600" smtClean="0"/>
          </a:p>
        </p:txBody>
      </p:sp>
      <p:sp>
        <p:nvSpPr>
          <p:cNvPr id="7" name="Arc 6"/>
          <p:cNvSpPr/>
          <p:nvPr/>
        </p:nvSpPr>
        <p:spPr>
          <a:xfrm rot="13796782">
            <a:off x="503238" y="2711450"/>
            <a:ext cx="1411287" cy="1446213"/>
          </a:xfrm>
          <a:prstGeom prst="arc">
            <a:avLst>
              <a:gd name="adj1" fmla="val 11978656"/>
              <a:gd name="adj2" fmla="val 20290518"/>
            </a:avLst>
          </a:prstGeom>
          <a:ln w="19050">
            <a:solidFill>
              <a:srgbClr val="00FF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800" smtClean="0">
                <a:latin typeface="Gill Sans MT" pitchFamily="34" charset="0"/>
                <a:ea typeface="宋体" pitchFamily="2" charset="-122"/>
                <a:cs typeface="Arial" charset="0"/>
              </a:rPr>
              <a:t>Outline</a:t>
            </a:r>
          </a:p>
        </p:txBody>
      </p:sp>
      <p:sp>
        <p:nvSpPr>
          <p:cNvPr id="55303" name="Rectangle 7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Gill Sans MT" pitchFamily="34" charset="0"/>
                <a:ea typeface="宋体" pitchFamily="2" charset="-122"/>
                <a:cs typeface="Arial" charset="0"/>
              </a:rPr>
              <a:t>Introduction</a:t>
            </a:r>
          </a:p>
          <a:p>
            <a:pPr lvl="1"/>
            <a:r>
              <a:rPr lang="en-US" sz="3200" smtClean="0">
                <a:latin typeface="Gill Sans MT" pitchFamily="34" charset="0"/>
                <a:ea typeface="宋体" pitchFamily="2" charset="-122"/>
                <a:cs typeface="Arial" charset="0"/>
              </a:rPr>
              <a:t>Relation between ENSO and NAO</a:t>
            </a:r>
          </a:p>
          <a:p>
            <a:pPr lvl="1"/>
            <a:r>
              <a:rPr lang="en-US" sz="3200" smtClean="0">
                <a:latin typeface="Gill Sans MT" pitchFamily="34" charset="0"/>
                <a:ea typeface="宋体" pitchFamily="2" charset="-122"/>
                <a:cs typeface="Arial" charset="0"/>
              </a:rPr>
              <a:t>Seasonal dependence</a:t>
            </a:r>
          </a:p>
          <a:p>
            <a:r>
              <a:rPr lang="en-US" smtClean="0">
                <a:latin typeface="Gill Sans MT" pitchFamily="34" charset="0"/>
                <a:ea typeface="宋体" pitchFamily="2" charset="-122"/>
                <a:cs typeface="Arial" charset="0"/>
              </a:rPr>
              <a:t>Dynamical Mechanism</a:t>
            </a:r>
          </a:p>
          <a:p>
            <a:pPr lvl="1"/>
            <a:r>
              <a:rPr lang="en-US" sz="3200" smtClean="0">
                <a:latin typeface="Gill Sans MT" pitchFamily="34" charset="0"/>
                <a:ea typeface="宋体" pitchFamily="2" charset="-122"/>
                <a:cs typeface="Arial" charset="0"/>
              </a:rPr>
              <a:t>Stationary wave propagation</a:t>
            </a:r>
          </a:p>
          <a:p>
            <a:pPr lvl="1"/>
            <a:r>
              <a:rPr lang="en-US" sz="3200" smtClean="0">
                <a:latin typeface="Gill Sans MT" pitchFamily="34" charset="0"/>
                <a:ea typeface="宋体" pitchFamily="2" charset="-122"/>
                <a:cs typeface="Arial" charset="0"/>
              </a:rPr>
              <a:t>Storm track activity, transient eddy fluxes of momentum and heat</a:t>
            </a:r>
          </a:p>
          <a:p>
            <a:r>
              <a:rPr lang="en-US" smtClean="0">
                <a:latin typeface="Gill Sans MT" pitchFamily="34" charset="0"/>
                <a:ea typeface="宋体" pitchFamily="2" charset="-122"/>
                <a:cs typeface="Arial" charset="0"/>
              </a:rPr>
              <a:t>Conclusion</a:t>
            </a:r>
          </a:p>
          <a:p>
            <a:pPr lvl="1"/>
            <a:endParaRPr lang="en-US" sz="3200" smtClean="0">
              <a:latin typeface="Gill Sans MT" pitchFamily="34" charset="0"/>
              <a:ea typeface="宋体" pitchFamily="2" charset="-122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/>
          <a:srcRect l="8594" t="34178" r="4614" b="6200"/>
          <a:stretch>
            <a:fillRect/>
          </a:stretch>
        </p:blipFill>
        <p:spPr bwMode="auto">
          <a:xfrm>
            <a:off x="4191000" y="4430713"/>
            <a:ext cx="4724400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885950"/>
            <a:ext cx="4572000" cy="3255963"/>
            <a:chOff x="0" y="1885890"/>
            <a:chExt cx="4572000" cy="3256241"/>
          </a:xfrm>
        </p:grpSpPr>
        <p:sp>
          <p:nvSpPr>
            <p:cNvPr id="50" name="Rounded Rectangle 49"/>
            <p:cNvSpPr/>
            <p:nvPr/>
          </p:nvSpPr>
          <p:spPr>
            <a:xfrm>
              <a:off x="0" y="1904942"/>
              <a:ext cx="4572000" cy="3200673"/>
            </a:xfrm>
            <a:prstGeom prst="roundRect">
              <a:avLst/>
            </a:prstGeom>
            <a:noFill/>
            <a:ln>
              <a:solidFill>
                <a:schemeClr val="accent2">
                  <a:alpha val="52000"/>
                </a:schemeClr>
              </a:solidFill>
              <a:prstDash val="dash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45072" name="Picture 1"/>
            <p:cNvPicPr>
              <a:picLocks noChangeAspect="1" noChangeArrowheads="1"/>
            </p:cNvPicPr>
            <p:nvPr/>
          </p:nvPicPr>
          <p:blipFill>
            <a:blip r:embed="rId4"/>
            <a:srcRect l="8594" t="31436" r="5469" b="7858"/>
            <a:stretch>
              <a:fillRect/>
            </a:stretch>
          </p:blipFill>
          <p:spPr bwMode="auto">
            <a:xfrm>
              <a:off x="0" y="2281814"/>
              <a:ext cx="4498526" cy="2290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381000" y="4495963"/>
              <a:ext cx="1570038" cy="646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EOF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1- related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PNA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  <a:cs typeface="+mn-cs"/>
              </a:endParaRPr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2667000" y="4495963"/>
              <a:ext cx="1570038" cy="646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EOF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2 -related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WA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71600" y="1885890"/>
              <a:ext cx="1782763" cy="4000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err="1">
                  <a:solidFill>
                    <a:schemeClr val="accent2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Regr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 Z</a:t>
              </a:r>
              <a:r>
                <a:rPr lang="en-US" sz="2000" baseline="-25000" dirty="0">
                  <a:solidFill>
                    <a:schemeClr val="accent2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250 </a:t>
              </a:r>
              <a:r>
                <a:rPr lang="en-US" sz="2000" i="1" dirty="0" err="1">
                  <a:solidFill>
                    <a:schemeClr val="accent2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vs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 PC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  <a:cs typeface="+mn-cs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rot="5400000">
            <a:off x="4915694" y="3315494"/>
            <a:ext cx="990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7354094" y="3313906"/>
            <a:ext cx="990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038600" y="4114800"/>
            <a:ext cx="5029200" cy="266700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092575" y="4114800"/>
            <a:ext cx="2478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  <a:cs typeface="+mn-cs"/>
              </a:rPr>
              <a:t>El Nino composite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  <a:cs typeface="+mn-cs"/>
              </a:rPr>
              <a:t>dz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  <a:cs typeface="+mn-cs"/>
              </a:rPr>
              <a:t>/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  <a:cs typeface="+mn-cs"/>
              </a:rPr>
              <a:t>dt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Gill Sans MT" pitchFamily="34" charset="0"/>
              <a:cs typeface="+mn-cs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6683375" y="4114800"/>
            <a:ext cx="2344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  <a:cs typeface="+mn-cs"/>
              </a:rPr>
              <a:t>NAO+composite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  <a:cs typeface="+mn-cs"/>
              </a:rPr>
              <a:t>dz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  <a:cs typeface="+mn-cs"/>
              </a:rPr>
              <a:t>/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  <a:cs typeface="+mn-cs"/>
              </a:rPr>
              <a:t>dt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Gill Sans MT" pitchFamily="34" charset="0"/>
              <a:cs typeface="+mn-cs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286000" y="7620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1754187" y="1293813"/>
            <a:ext cx="1065213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038600" y="15875"/>
            <a:ext cx="5029200" cy="2727325"/>
            <a:chOff x="4038600" y="-76200"/>
            <a:chExt cx="5029200" cy="2727434"/>
          </a:xfrm>
        </p:grpSpPr>
        <p:pic>
          <p:nvPicPr>
            <p:cNvPr id="45067" name="Picture 2"/>
            <p:cNvPicPr>
              <a:picLocks noChangeAspect="1" noChangeArrowheads="1"/>
            </p:cNvPicPr>
            <p:nvPr/>
          </p:nvPicPr>
          <p:blipFill>
            <a:blip r:embed="rId5"/>
            <a:srcRect l="8594" t="33740" r="5469" b="5556"/>
            <a:stretch>
              <a:fillRect/>
            </a:stretch>
          </p:blipFill>
          <p:spPr bwMode="auto">
            <a:xfrm>
              <a:off x="4162098" y="-76200"/>
              <a:ext cx="4753302" cy="241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746875" y="2281332"/>
              <a:ext cx="2060575" cy="36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EOF 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2 of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dz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/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dt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 8.2%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  <a:cs typeface="+mn-cs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038600" y="-47624"/>
              <a:ext cx="5029200" cy="2667107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232275" y="2281332"/>
              <a:ext cx="2178050" cy="36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EOF 1 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of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dz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/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dt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 17.0%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1143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47106" name="Picture 3" descr="combination_composite_al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7513"/>
            <a:ext cx="9144000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0" y="4983163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defTabSz="4764088">
              <a:buFont typeface="Arial" charset="0"/>
              <a:buNone/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Features of the “strong” combination (i.e. ENSO+ &amp; NAO-, ENSO- &amp; NAO+)</a:t>
            </a:r>
          </a:p>
          <a:p>
            <a:pPr marL="514350" indent="-514350" defTabSz="4764088">
              <a:buFont typeface="Arial" charset="0"/>
              <a:buChar char="•"/>
            </a:pPr>
            <a:r>
              <a:rPr lang="en-US" sz="1600" b="1">
                <a:solidFill>
                  <a:srgbClr val="000000"/>
                </a:solidFill>
                <a:latin typeface="Gill Sans MT" pitchFamily="34" charset="0"/>
              </a:rPr>
              <a:t>Z250</a:t>
            </a: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: a high degree of zonal annularity, because of the similar latitudinal dependence of anomalies over North Pacific (in ENSO) and North Atlantic (in NAO)</a:t>
            </a:r>
          </a:p>
          <a:p>
            <a:pPr marL="514350" indent="-514350" defTabSz="4764088">
              <a:buFont typeface="Arial" charset="0"/>
              <a:buChar char="•"/>
            </a:pPr>
            <a:r>
              <a:rPr lang="en-US" sz="1600" b="1">
                <a:solidFill>
                  <a:srgbClr val="000000"/>
                </a:solidFill>
                <a:latin typeface="Gill Sans MT" pitchFamily="34" charset="0"/>
              </a:rPr>
              <a:t>Precipitation</a:t>
            </a: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: zonally elongated pattern, associated with the elongated jet stream and storm track </a:t>
            </a:r>
          </a:p>
          <a:p>
            <a:pPr marL="514350" indent="-514350" defTabSz="4764088">
              <a:buFont typeface="Arial" charset="0"/>
              <a:buChar char="•"/>
            </a:pPr>
            <a:r>
              <a:rPr lang="en-US" sz="1600" b="1">
                <a:solidFill>
                  <a:srgbClr val="000000"/>
                </a:solidFill>
                <a:latin typeface="Gill Sans MT" pitchFamily="34" charset="0"/>
              </a:rPr>
              <a:t>Surface air temperature / sea level pressure</a:t>
            </a: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: three-pole temperature pattern, accompanied by the strong low pressure anomalies over both North Pacific and North Atlantic</a:t>
            </a:r>
          </a:p>
        </p:txBody>
      </p:sp>
      <p:sp>
        <p:nvSpPr>
          <p:cNvPr id="6" name="Oval 5"/>
          <p:cNvSpPr/>
          <p:nvPr/>
        </p:nvSpPr>
        <p:spPr bwMode="auto">
          <a:xfrm rot="21305204" flipV="1">
            <a:off x="2508250" y="1035050"/>
            <a:ext cx="1982788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787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 bwMode="auto">
          <a:xfrm flipV="1">
            <a:off x="2209800" y="1712913"/>
            <a:ext cx="469900" cy="168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787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 bwMode="auto">
          <a:xfrm flipV="1">
            <a:off x="2971800" y="1692275"/>
            <a:ext cx="469900" cy="193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787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 bwMode="auto">
          <a:xfrm flipV="1">
            <a:off x="2667000" y="1941513"/>
            <a:ext cx="401638" cy="193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787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 rot="21305204" flipV="1">
            <a:off x="2214563" y="3267075"/>
            <a:ext cx="1982787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787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 flipV="1">
            <a:off x="2144713" y="3922713"/>
            <a:ext cx="468312" cy="168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787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 flipV="1">
            <a:off x="2906713" y="3902075"/>
            <a:ext cx="469900" cy="193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787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 flipV="1">
            <a:off x="2732088" y="4165600"/>
            <a:ext cx="403225" cy="193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787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565"/>
          <p:cNvSpPr txBox="1">
            <a:spLocks noChangeArrowheads="1"/>
          </p:cNvSpPr>
          <p:nvPr/>
        </p:nvSpPr>
        <p:spPr bwMode="auto">
          <a:xfrm>
            <a:off x="0" y="85725"/>
            <a:ext cx="9144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457200" rIns="457200" bIns="457200">
            <a:spAutoFit/>
          </a:bodyPr>
          <a:lstStyle/>
          <a:p>
            <a:pPr marL="514350" indent="-514350" defTabSz="4389438">
              <a:buFont typeface="Arial" charset="0"/>
              <a:buChar char="•"/>
            </a:pPr>
            <a:r>
              <a:rPr lang="en-US" altLang="zh-CN" sz="2100">
                <a:latin typeface="Gill Sans MT" pitchFamily="34" charset="0"/>
              </a:rPr>
              <a:t>Stationary wave propagation does not seem to explain ENSO influences on atmospheric variability over the North Atlantic, since ENSO-related stationary wave train is characterized by </a:t>
            </a:r>
            <a:r>
              <a:rPr lang="en-US" altLang="zh-CN" sz="2100">
                <a:solidFill>
                  <a:srgbClr val="0000CC"/>
                </a:solidFill>
                <a:latin typeface="Calibri" pitchFamily="34" charset="0"/>
              </a:rPr>
              <a:t>equatorward propagation </a:t>
            </a:r>
            <a:r>
              <a:rPr lang="en-US" altLang="zh-CN" sz="2100">
                <a:latin typeface="Gill Sans MT" pitchFamily="34" charset="0"/>
              </a:rPr>
              <a:t>over  the North Atlantic</a:t>
            </a:r>
          </a:p>
          <a:p>
            <a:pPr marL="514350" indent="-514350" defTabSz="4389438">
              <a:buFont typeface="Arial" charset="0"/>
              <a:buChar char="•"/>
            </a:pPr>
            <a:endParaRPr lang="en-US" altLang="zh-CN" sz="2100">
              <a:latin typeface="Gill Sans MT" pitchFamily="34" charset="0"/>
            </a:endParaRPr>
          </a:p>
          <a:p>
            <a:pPr marL="514350" indent="-514350" defTabSz="4389438">
              <a:buFont typeface="Arial" charset="0"/>
              <a:buChar char="•"/>
            </a:pPr>
            <a:r>
              <a:rPr lang="en-US" sz="2100">
                <a:latin typeface="Gill Sans MT" pitchFamily="34" charset="0"/>
              </a:rPr>
              <a:t>GCM reproduces the </a:t>
            </a:r>
            <a:r>
              <a:rPr lang="en-US" sz="2100">
                <a:solidFill>
                  <a:srgbClr val="0000CC"/>
                </a:solidFill>
                <a:latin typeface="Gill Sans MT" pitchFamily="34" charset="0"/>
              </a:rPr>
              <a:t>Nonlinearity</a:t>
            </a:r>
            <a:r>
              <a:rPr lang="en-US" sz="2100">
                <a:latin typeface="Gill Sans MT" pitchFamily="34" charset="0"/>
              </a:rPr>
              <a:t> associated with the El Nino and La Nina. </a:t>
            </a:r>
          </a:p>
          <a:p>
            <a:pPr marL="514350" indent="-514350" defTabSz="4389438">
              <a:buFont typeface="Arial" charset="0"/>
              <a:buChar char="•"/>
            </a:pPr>
            <a:endParaRPr lang="en-US" sz="2100">
              <a:latin typeface="Gill Sans MT" pitchFamily="34" charset="0"/>
            </a:endParaRPr>
          </a:p>
          <a:p>
            <a:pPr marL="514350" indent="-514350" defTabSz="4389438">
              <a:buFont typeface="Arial" charset="0"/>
              <a:buChar char="•"/>
            </a:pPr>
            <a:r>
              <a:rPr lang="en-US" sz="2100">
                <a:latin typeface="Gill Sans MT" pitchFamily="34" charset="0"/>
              </a:rPr>
              <a:t>However,  the ENSO-related SST anomalies in tropical Pacific in CM2.1 is </a:t>
            </a:r>
            <a:r>
              <a:rPr lang="en-US" sz="2100">
                <a:solidFill>
                  <a:srgbClr val="0000CC"/>
                </a:solidFill>
                <a:latin typeface="Gill Sans MT" pitchFamily="34" charset="0"/>
              </a:rPr>
              <a:t>shifted westward relative to observations</a:t>
            </a:r>
            <a:r>
              <a:rPr lang="en-US" sz="2100">
                <a:latin typeface="Gill Sans MT" pitchFamily="34" charset="0"/>
              </a:rPr>
              <a:t>. This spatial displacement of the SST forcing may lead to underestimation of the ENSO impacts on the simulated North Atlantic variability. </a:t>
            </a:r>
          </a:p>
          <a:p>
            <a:pPr marL="514350" indent="-514350" defTabSz="4389438">
              <a:buFont typeface="Arial" charset="0"/>
              <a:buChar char="•"/>
            </a:pPr>
            <a:endParaRPr lang="en-US" sz="2100">
              <a:latin typeface="Gill Sans MT" pitchFamily="34" charset="0"/>
            </a:endParaRPr>
          </a:p>
        </p:txBody>
      </p:sp>
      <p:sp>
        <p:nvSpPr>
          <p:cNvPr id="48130" name="Text Box 565"/>
          <p:cNvSpPr txBox="1">
            <a:spLocks noChangeArrowheads="1"/>
          </p:cNvSpPr>
          <p:nvPr/>
        </p:nvSpPr>
        <p:spPr bwMode="auto">
          <a:xfrm>
            <a:off x="1600200" y="6069013"/>
            <a:ext cx="58674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457200" rIns="457200" bIns="457200">
            <a:spAutoFit/>
          </a:bodyPr>
          <a:lstStyle/>
          <a:p>
            <a:pPr algn="ctr" defTabSz="4389438"/>
            <a:r>
              <a:rPr lang="en-US" altLang="zh-CN" sz="1600">
                <a:latin typeface="Gill Sans MT" pitchFamily="34" charset="0"/>
              </a:rPr>
              <a:t>Propagation of the stationary wave in the El Ni</a:t>
            </a:r>
            <a:r>
              <a:rPr lang="en-US" sz="1600">
                <a:latin typeface="Gill Sans MT" pitchFamily="34" charset="0"/>
              </a:rPr>
              <a:t>ñ</a:t>
            </a:r>
            <a:r>
              <a:rPr lang="en-US" altLang="zh-CN" sz="1600">
                <a:latin typeface="Gill Sans MT" pitchFamily="34" charset="0"/>
              </a:rPr>
              <a:t>o scenario</a:t>
            </a:r>
            <a:endParaRPr lang="en-US" sz="1600" b="1">
              <a:latin typeface="Gill Sans MT" pitchFamily="34" charset="0"/>
            </a:endParaRPr>
          </a:p>
        </p:txBody>
      </p:sp>
      <p:pic>
        <p:nvPicPr>
          <p:cNvPr id="48131" name="Picture 200" descr="stationary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3900" y="4441825"/>
            <a:ext cx="48641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286000" cy="533400"/>
          </a:xfrm>
        </p:spPr>
        <p:txBody>
          <a:bodyPr/>
          <a:lstStyle/>
          <a:p>
            <a:r>
              <a:rPr lang="en-US" sz="2800" b="1" i="1" smtClean="0">
                <a:solidFill>
                  <a:srgbClr val="0000CC"/>
                </a:solidFill>
                <a:latin typeface="Gill Sans MT" pitchFamily="34" charset="0"/>
              </a:rPr>
              <a:t>Summary-1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565"/>
          <p:cNvSpPr txBox="1">
            <a:spLocks noChangeArrowheads="1"/>
          </p:cNvSpPr>
          <p:nvPr/>
        </p:nvSpPr>
        <p:spPr bwMode="auto">
          <a:xfrm>
            <a:off x="-76200" y="304800"/>
            <a:ext cx="9372600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457200" rIns="457200" bIns="457200">
            <a:spAutoFit/>
          </a:bodyPr>
          <a:lstStyle/>
          <a:p>
            <a:pPr marL="514350" indent="-514350" defTabSz="4389438">
              <a:buFont typeface="Arial" charset="0"/>
              <a:buChar char="•"/>
            </a:pPr>
            <a:r>
              <a:rPr lang="en-US" altLang="zh-CN" sz="2200">
                <a:latin typeface="Gill Sans MT" pitchFamily="34" charset="0"/>
              </a:rPr>
              <a:t>The barotropic component of the transient eddies may play an important role in linking ENSO to North Atlantic variability </a:t>
            </a:r>
          </a:p>
          <a:p>
            <a:pPr marL="514350" indent="-514350" defTabSz="4389438">
              <a:buFont typeface="Arial" charset="0"/>
              <a:buChar char="•"/>
            </a:pPr>
            <a:endParaRPr lang="en-US" altLang="zh-CN" sz="2200">
              <a:latin typeface="Gill Sans MT" pitchFamily="34" charset="0"/>
            </a:endParaRPr>
          </a:p>
          <a:p>
            <a:pPr marL="514350" indent="-514350" defTabSz="4389438">
              <a:buFont typeface="Calibri" pitchFamily="34" charset="0"/>
              <a:buChar char="-"/>
            </a:pPr>
            <a:r>
              <a:rPr lang="en-US" altLang="zh-CN" sz="2200"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The ENSO-induced transient eddy forcing over the North </a:t>
            </a:r>
            <a:r>
              <a:rPr lang="en-US" altLang="zh-CN" sz="2200">
                <a:solidFill>
                  <a:srgbClr val="0000CC"/>
                </a:solidFill>
                <a:latin typeface="Calibri" pitchFamily="34" charset="0"/>
              </a:rPr>
              <a:t>Atlantic resembles the western portion of NAO pattern</a:t>
            </a:r>
          </a:p>
          <a:p>
            <a:pPr marL="514350" indent="-514350" defTabSz="4389438">
              <a:buFont typeface="Calibri" pitchFamily="34" charset="0"/>
              <a:buChar char="-"/>
            </a:pPr>
            <a:endParaRPr lang="en-US" altLang="zh-CN" sz="2200">
              <a:latin typeface="Gill Sans MT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defTabSz="4389438">
              <a:buFont typeface="Calibri" pitchFamily="34" charset="0"/>
              <a:buChar char="-"/>
            </a:pPr>
            <a:r>
              <a:rPr lang="en-US" altLang="zh-CN" sz="2200"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The characteristic pattern of eddy-induced geopotential height tendency variability associated with ENSO and NAO are themselves the </a:t>
            </a:r>
            <a:r>
              <a:rPr lang="en-US" altLang="zh-CN" sz="2200">
                <a:solidFill>
                  <a:srgbClr val="0000CC"/>
                </a:solidFill>
                <a:latin typeface="Calibri" pitchFamily="34" charset="0"/>
              </a:rPr>
              <a:t>principal modes </a:t>
            </a:r>
            <a:r>
              <a:rPr lang="en-US" altLang="zh-CN" sz="2200"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of tendency variability in the model</a:t>
            </a:r>
          </a:p>
          <a:p>
            <a:pPr marL="514350" indent="-514350" defTabSz="4389438">
              <a:buFont typeface="Calibri" pitchFamily="34" charset="0"/>
              <a:buChar char="-"/>
            </a:pPr>
            <a:endParaRPr lang="en-US" altLang="zh-CN" sz="2200">
              <a:latin typeface="Gill Sans MT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defTabSz="4389438">
              <a:buFont typeface="Calibri" pitchFamily="34" charset="0"/>
              <a:buChar char="-"/>
            </a:pPr>
            <a:r>
              <a:rPr lang="en-US" altLang="zh-CN" sz="2200"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Reinforcement of the NAO-like pattern by ENSO-related transient eddy forcing over the North Atlantic leads to patterns with high degree of zonal symmetry. This process may contribute to the formation of hemispheric-scale </a:t>
            </a:r>
            <a:r>
              <a:rPr lang="en-US" altLang="zh-CN" sz="2200">
                <a:solidFill>
                  <a:srgbClr val="0000CC"/>
                </a:solidFill>
                <a:latin typeface="Calibri" pitchFamily="34" charset="0"/>
              </a:rPr>
              <a:t>annular modes</a:t>
            </a:r>
          </a:p>
          <a:p>
            <a:pPr marL="514350" indent="-514350" defTabSz="4389438">
              <a:buFont typeface="Calibri" pitchFamily="34" charset="0"/>
              <a:buChar char="-"/>
            </a:pPr>
            <a:endParaRPr lang="en-US" altLang="zh-CN" sz="2200">
              <a:latin typeface="Gill Sans MT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defTabSz="4389438">
              <a:buFont typeface="Calibri" pitchFamily="34" charset="0"/>
              <a:buChar char="-"/>
            </a:pPr>
            <a:r>
              <a:rPr lang="en-US" altLang="zh-CN" sz="2200"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The strong and weak combination of ENSO and NAO  have </a:t>
            </a:r>
            <a:r>
              <a:rPr lang="en-US" altLang="zh-CN" sz="2200">
                <a:solidFill>
                  <a:srgbClr val="0000CC"/>
                </a:solidFill>
                <a:latin typeface="Gill Sans MT" pitchFamily="34" charset="0"/>
              </a:rPr>
              <a:t>different implications on the climate</a:t>
            </a:r>
            <a:r>
              <a:rPr lang="en-US" altLang="zh-CN" sz="2200"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 over the North America and North Atlantic</a:t>
            </a:r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286000" cy="533400"/>
          </a:xfrm>
        </p:spPr>
        <p:txBody>
          <a:bodyPr/>
          <a:lstStyle/>
          <a:p>
            <a:r>
              <a:rPr lang="en-US" sz="2800" b="1" i="1" smtClean="0">
                <a:solidFill>
                  <a:srgbClr val="0000CC"/>
                </a:solidFill>
                <a:latin typeface="Gill Sans MT" pitchFamily="34" charset="0"/>
              </a:rPr>
              <a:t>Summary-2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LaNin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25" y="4143375"/>
            <a:ext cx="7323138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5" descr="ElNin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825" y="1131888"/>
            <a:ext cx="7369175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52400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latin typeface="Gill Sans MT" pitchFamily="34" charset="0"/>
                <a:ea typeface="+mj-ea"/>
                <a:cs typeface="+mj-cs"/>
              </a:rPr>
              <a:t>Schematic graph for transient eddy forcing</a:t>
            </a:r>
            <a:endParaRPr lang="en-US" sz="2800" dirty="0"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50180" name="Text Box 565"/>
          <p:cNvSpPr txBox="1">
            <a:spLocks noChangeArrowheads="1"/>
          </p:cNvSpPr>
          <p:nvPr/>
        </p:nvSpPr>
        <p:spPr bwMode="auto">
          <a:xfrm>
            <a:off x="457200" y="304800"/>
            <a:ext cx="38481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457200" rIns="457200" bIns="457200">
            <a:spAutoFit/>
          </a:bodyPr>
          <a:lstStyle/>
          <a:p>
            <a:pPr defTabSz="4389438"/>
            <a:r>
              <a:rPr lang="en-US" altLang="zh-CN" sz="2000">
                <a:latin typeface="Gill Sans MT" pitchFamily="34" charset="0"/>
              </a:rPr>
              <a:t>El Ni</a:t>
            </a:r>
            <a:r>
              <a:rPr lang="en-US" sz="2000">
                <a:latin typeface="Gill Sans MT" pitchFamily="34" charset="0"/>
              </a:rPr>
              <a:t>ñ</a:t>
            </a:r>
            <a:r>
              <a:rPr lang="en-US" altLang="zh-CN" sz="2000">
                <a:latin typeface="Gill Sans MT" pitchFamily="34" charset="0"/>
              </a:rPr>
              <a:t>o + NAO(-)</a:t>
            </a:r>
            <a:endParaRPr lang="en-US" sz="2000" b="1">
              <a:latin typeface="Gill Sans MT" pitchFamily="34" charset="0"/>
            </a:endParaRPr>
          </a:p>
        </p:txBody>
      </p:sp>
      <p:sp>
        <p:nvSpPr>
          <p:cNvPr id="50181" name="Text Box 565"/>
          <p:cNvSpPr txBox="1">
            <a:spLocks noChangeArrowheads="1"/>
          </p:cNvSpPr>
          <p:nvPr/>
        </p:nvSpPr>
        <p:spPr bwMode="auto">
          <a:xfrm>
            <a:off x="-228600" y="3341688"/>
            <a:ext cx="43434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457200" rIns="457200" bIns="457200">
            <a:spAutoFit/>
          </a:bodyPr>
          <a:lstStyle/>
          <a:p>
            <a:pPr algn="ctr" defTabSz="4389438"/>
            <a:r>
              <a:rPr lang="en-US" altLang="zh-CN" sz="2000">
                <a:latin typeface="Gill Sans MT" pitchFamily="34" charset="0"/>
              </a:rPr>
              <a:t>La Ni</a:t>
            </a:r>
            <a:r>
              <a:rPr lang="en-US" sz="2000">
                <a:latin typeface="Gill Sans MT" pitchFamily="34" charset="0"/>
              </a:rPr>
              <a:t>ñ</a:t>
            </a:r>
            <a:r>
              <a:rPr lang="en-US" altLang="zh-CN" sz="2000">
                <a:latin typeface="Gill Sans MT" pitchFamily="34" charset="0"/>
              </a:rPr>
              <a:t>a + NAO(+)</a:t>
            </a:r>
            <a:endParaRPr lang="en-US" sz="2000" b="1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ill Sans MT" pitchFamily="34" charset="0"/>
              </a:rPr>
              <a:t>Envelop Function</a:t>
            </a:r>
          </a:p>
        </p:txBody>
      </p:sp>
      <p:sp>
        <p:nvSpPr>
          <p:cNvPr id="37892" name="TextBox 2"/>
          <p:cNvSpPr txBox="1">
            <a:spLocks noChangeArrowheads="1"/>
          </p:cNvSpPr>
          <p:nvPr/>
        </p:nvSpPr>
        <p:spPr bwMode="auto">
          <a:xfrm>
            <a:off x="685800" y="14478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457200" rIns="457200" bIns="457200">
            <a:spAutoFit/>
          </a:bodyPr>
          <a:lstStyle/>
          <a:p>
            <a:pPr marL="514350" indent="-514350" defTabSz="4389438">
              <a:buFont typeface="Arial" charset="0"/>
              <a:buChar char="•"/>
            </a:pPr>
            <a:r>
              <a:rPr lang="en-US" altLang="zh-CN" sz="2200">
                <a:latin typeface="Gill Sans MT" pitchFamily="34" charset="0"/>
              </a:rPr>
              <a:t>Local instantaneous upper-level storm-track activity is measured by the square rot of the envelope function (Nakamura and Wallace 1990)</a:t>
            </a:r>
          </a:p>
          <a:p>
            <a:pPr marL="514350" indent="-514350" defTabSz="4389438">
              <a:buFont typeface="Arial" charset="0"/>
              <a:buChar char="•"/>
            </a:pPr>
            <a:endParaRPr lang="en-US" altLang="zh-CN" sz="2200">
              <a:latin typeface="Gill Sans MT" pitchFamily="34" charset="0"/>
            </a:endParaRPr>
          </a:p>
          <a:p>
            <a:pPr marL="971550" lvl="2" indent="-514350" defTabSz="4389438">
              <a:buFont typeface="Gill Sans MT" pitchFamily="34" charset="0"/>
              <a:buChar char="-"/>
            </a:pPr>
            <a:r>
              <a:rPr lang="en-US" altLang="zh-CN" sz="2200">
                <a:latin typeface="Gill Sans MT" pitchFamily="34" charset="0"/>
              </a:rPr>
              <a:t>Envelop Function: </a:t>
            </a:r>
          </a:p>
          <a:p>
            <a:pPr marL="514350" indent="-514350" defTabSz="4389438">
              <a:buFont typeface="Gill Sans MT" pitchFamily="34" charset="0"/>
              <a:buChar char="-"/>
            </a:pPr>
            <a:endParaRPr lang="en-US" altLang="zh-CN" sz="2200">
              <a:latin typeface="Gill Sans MT" pitchFamily="34" charset="0"/>
            </a:endParaRPr>
          </a:p>
          <a:p>
            <a:pPr marL="971550" lvl="2" indent="-514350" defTabSz="4389438">
              <a:buFont typeface="Gill Sans MT" pitchFamily="34" charset="0"/>
              <a:buChar char="-"/>
            </a:pPr>
            <a:r>
              <a:rPr lang="en-US" altLang="zh-CN" sz="2200">
                <a:latin typeface="Gill Sans MT" pitchFamily="34" charset="0"/>
              </a:rPr>
              <a:t>Prime:  2-10 day band-pass filtered Z250</a:t>
            </a:r>
          </a:p>
          <a:p>
            <a:pPr marL="971550" lvl="2" indent="-514350" defTabSz="4389438">
              <a:buFont typeface="Gill Sans MT" pitchFamily="34" charset="0"/>
              <a:buChar char="-"/>
            </a:pPr>
            <a:r>
              <a:rPr lang="en-US" altLang="zh-CN" sz="2200">
                <a:latin typeface="Gill Sans MT" pitchFamily="34" charset="0"/>
              </a:rPr>
              <a:t>Overbar:  smoothing with an 10-day low-pass filter </a:t>
            </a:r>
          </a:p>
          <a:p>
            <a:pPr marL="514350" indent="-514350" defTabSz="4389438">
              <a:buFont typeface="Arial" charset="0"/>
              <a:buChar char="•"/>
            </a:pPr>
            <a:endParaRPr lang="en-US" altLang="zh-CN" sz="2200">
              <a:latin typeface="Gill Sans MT" pitchFamily="34" charset="0"/>
            </a:endParaRPr>
          </a:p>
          <a:p>
            <a:pPr marL="514350" indent="-514350" defTabSz="4389438">
              <a:buFont typeface="Arial" charset="0"/>
              <a:buChar char="•"/>
            </a:pPr>
            <a:r>
              <a:rPr lang="en-US" altLang="zh-CN" sz="2200">
                <a:latin typeface="Gill Sans MT" pitchFamily="34" charset="0"/>
              </a:rPr>
              <a:t>Low-frequency circulation patterns were obtained from the 10-day low-pass filtering. 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4419600" y="3200400"/>
          <a:ext cx="2438400" cy="381000"/>
        </p:xfrm>
        <a:graphic>
          <a:graphicData uri="http://schemas.openxmlformats.org/presentationml/2006/ole">
            <p:oleObj spid="_x0000_s37890" name="Equation" r:id="rId3" imgW="1638000" imgH="253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/>
          <a:lstStyle/>
          <a:p>
            <a:r>
              <a:rPr lang="en-US" sz="3600" smtClean="0"/>
              <a:t>EOF of Envelop Function over N. Pac</a:t>
            </a:r>
          </a:p>
        </p:txBody>
      </p:sp>
      <p:pic>
        <p:nvPicPr>
          <p:cNvPr id="53250" name="Picture 2" descr="NP.png"/>
          <p:cNvPicPr>
            <a:picLocks noChangeAspect="1"/>
          </p:cNvPicPr>
          <p:nvPr/>
        </p:nvPicPr>
        <p:blipFill>
          <a:blip r:embed="rId2"/>
          <a:srcRect l="6667" t="14052" r="6667" b="9740"/>
          <a:stretch>
            <a:fillRect/>
          </a:stretch>
        </p:blipFill>
        <p:spPr bwMode="auto">
          <a:xfrm>
            <a:off x="1143000" y="1447800"/>
            <a:ext cx="6973888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NA.png"/>
          <p:cNvPicPr>
            <a:picLocks noChangeAspect="1"/>
          </p:cNvPicPr>
          <p:nvPr/>
        </p:nvPicPr>
        <p:blipFill>
          <a:blip r:embed="rId2"/>
          <a:srcRect l="6667" t="14052" r="6667" b="11176"/>
          <a:stretch>
            <a:fillRect/>
          </a:stretch>
        </p:blipFill>
        <p:spPr bwMode="auto">
          <a:xfrm>
            <a:off x="1103313" y="1447800"/>
            <a:ext cx="6973887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/>
          <a:lstStyle/>
          <a:p>
            <a:r>
              <a:rPr lang="en-US" sz="3600" smtClean="0"/>
              <a:t>EOF of Envelop Function over N. Atl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Gill Sans MT" pitchFamily="34" charset="0"/>
              </a:rPr>
              <a:t>Introduction</a:t>
            </a:r>
          </a:p>
        </p:txBody>
      </p:sp>
      <p:pic>
        <p:nvPicPr>
          <p:cNvPr id="16386" name="Picture 94" descr="all_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0825"/>
            <a:ext cx="36576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8200" y="1828800"/>
            <a:ext cx="403860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defTabSz="43894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000" dirty="0">
                <a:latin typeface="Gill Sans MT" pitchFamily="34" charset="0"/>
                <a:cs typeface="+mn-cs"/>
              </a:rPr>
              <a:t>ENSO is associated with the PNA wavetrain</a:t>
            </a:r>
          </a:p>
          <a:p>
            <a:pPr marL="514350" indent="-514350" defTabSz="43894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2000" dirty="0">
              <a:latin typeface="Gill Sans MT" pitchFamily="34" charset="0"/>
              <a:cs typeface="+mn-cs"/>
            </a:endParaRPr>
          </a:p>
          <a:p>
            <a:pPr marL="514350" indent="-514350" defTabSz="43894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000" dirty="0">
                <a:latin typeface="Gill Sans MT" pitchFamily="34" charset="0"/>
                <a:cs typeface="+mn-cs"/>
              </a:rPr>
              <a:t>The PNA wavetrain is correlated with the NAO pattern</a:t>
            </a:r>
          </a:p>
          <a:p>
            <a:pPr marL="514350" indent="-514350" defTabSz="43894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2000" dirty="0">
              <a:latin typeface="Gill Sans MT" pitchFamily="34" charset="0"/>
              <a:cs typeface="+mn-cs"/>
            </a:endParaRPr>
          </a:p>
          <a:p>
            <a:pPr marL="514350" indent="-514350" defTabSz="4389438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Þ"/>
              <a:defRPr/>
            </a:pPr>
            <a:r>
              <a:rPr lang="en-US" altLang="zh-CN" sz="2000" dirty="0">
                <a:latin typeface="Gill Sans MT" pitchFamily="34" charset="0"/>
                <a:cs typeface="+mn-cs"/>
                <a:sym typeface="Symbol"/>
              </a:rPr>
              <a:t>To what extent is North Atlantic variability influenced by ENSO? </a:t>
            </a:r>
          </a:p>
          <a:p>
            <a:pPr marL="514350" indent="-514350" defTabSz="43894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>
              <a:latin typeface="Gill Sans MT" pitchFamily="34" charset="0"/>
              <a:cs typeface="+mn-cs"/>
              <a:sym typeface="Symbol"/>
            </a:endParaRPr>
          </a:p>
          <a:p>
            <a:pPr marL="514350" indent="-514350" defTabSz="43894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Gill Sans MT" pitchFamily="34" charset="0"/>
                <a:cs typeface="+mn-cs"/>
                <a:sym typeface="Symbol"/>
              </a:rPr>
              <a:t>	Which dynamical processes contribute to this relationship?</a:t>
            </a:r>
            <a:endParaRPr lang="en-US" altLang="zh-CN" sz="2000" dirty="0">
              <a:latin typeface="Gill Sans MT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ill Sans MT" pitchFamily="34" charset="0"/>
              </a:rPr>
              <a:t>Model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73570" y="2057400"/>
          <a:ext cx="8918030" cy="2272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 descr="seasonal_dependenc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153400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474"/>
          <p:cNvSpPr txBox="1">
            <a:spLocks noChangeArrowheads="1"/>
          </p:cNvSpPr>
          <p:nvPr/>
        </p:nvSpPr>
        <p:spPr bwMode="auto">
          <a:xfrm>
            <a:off x="5181600" y="5105400"/>
            <a:ext cx="43434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457200" rIns="457200" bIns="457200">
            <a:spAutoFit/>
          </a:bodyPr>
          <a:lstStyle/>
          <a:p>
            <a:pPr marL="514350" indent="-514350"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The north-south dipole of anomalous SLP over north Atlantic resembles the negative phase of NAO, and peaks in late winter</a:t>
            </a: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3124200" y="5551488"/>
            <a:ext cx="2438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The anomalous low pressure over North Pacific peaks in Feb and Mar</a:t>
            </a:r>
          </a:p>
        </p:txBody>
      </p:sp>
      <p:sp>
        <p:nvSpPr>
          <p:cNvPr id="18436" name="TextBox 11"/>
          <p:cNvSpPr txBox="1">
            <a:spLocks noChangeArrowheads="1"/>
          </p:cNvSpPr>
          <p:nvPr/>
        </p:nvSpPr>
        <p:spPr bwMode="auto">
          <a:xfrm>
            <a:off x="3729038" y="4800600"/>
            <a:ext cx="5414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389438"/>
            <a:r>
              <a:rPr lang="en-US">
                <a:latin typeface="Gill Sans MT" pitchFamily="34" charset="0"/>
              </a:rPr>
              <a:t>Left:    regression of 35-55</a:t>
            </a:r>
            <a:r>
              <a:rPr lang="en-US" b="1">
                <a:latin typeface="Gill Sans MT" pitchFamily="34" charset="0"/>
              </a:rPr>
              <a:t>°</a:t>
            </a:r>
            <a:r>
              <a:rPr lang="en-US">
                <a:latin typeface="Gill Sans MT" pitchFamily="34" charset="0"/>
              </a:rPr>
              <a:t>N mean SLP vs ENSO index</a:t>
            </a:r>
          </a:p>
          <a:p>
            <a:pPr defTabSz="4389438"/>
            <a:r>
              <a:rPr lang="en-US">
                <a:latin typeface="Gill Sans MT" pitchFamily="34" charset="0"/>
              </a:rPr>
              <a:t>Right:  regression of 70-20</a:t>
            </a:r>
            <a:r>
              <a:rPr lang="en-US" b="1">
                <a:latin typeface="Gill Sans MT" pitchFamily="34" charset="0"/>
              </a:rPr>
              <a:t>°</a:t>
            </a:r>
            <a:r>
              <a:rPr lang="en-US">
                <a:latin typeface="Gill Sans MT" pitchFamily="34" charset="0"/>
              </a:rPr>
              <a:t>W mean SLP vs ENSO index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24200" y="5486400"/>
            <a:ext cx="5943600" cy="11430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18438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62000"/>
          </a:xfrm>
        </p:spPr>
        <p:txBody>
          <a:bodyPr/>
          <a:lstStyle/>
          <a:p>
            <a:r>
              <a:rPr lang="en-US" sz="2800" smtClean="0">
                <a:latin typeface="Gill Sans MT" pitchFamily="34" charset="0"/>
              </a:rPr>
              <a:t>Strong Seasonal Dependence in </a:t>
            </a:r>
            <a:r>
              <a:rPr lang="en-US" sz="2800" smtClean="0">
                <a:solidFill>
                  <a:srgbClr val="FF0000"/>
                </a:solidFill>
                <a:latin typeface="Gill Sans MT" pitchFamily="34" charset="0"/>
              </a:rPr>
              <a:t>Late Winter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2800" smtClean="0">
                <a:latin typeface="Gill Sans MT" pitchFamily="34" charset="0"/>
              </a:rPr>
              <a:t>PDFs for the normalized seasonal mean NAO index</a:t>
            </a:r>
          </a:p>
        </p:txBody>
      </p:sp>
      <p:pic>
        <p:nvPicPr>
          <p:cNvPr id="19458" name="Picture 4" descr="P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32194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nino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8950" y="1447800"/>
            <a:ext cx="32194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nino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6950" y="1447800"/>
            <a:ext cx="32194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0" y="510540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Values of NAO index greater than 1.0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  <a:sym typeface="Symbol" pitchFamily="18" charset="2"/>
              </a:rPr>
              <a:t>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 are more likely during La Ni</a:t>
            </a:r>
            <a:r>
              <a:rPr lang="en-US" sz="2000">
                <a:latin typeface="Gill Sans MT" pitchFamily="34" charset="0"/>
              </a:rPr>
              <a:t>ñ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a events than El Ni</a:t>
            </a:r>
            <a:r>
              <a:rPr lang="en-US" sz="2000">
                <a:latin typeface="Gill Sans MT" pitchFamily="34" charset="0"/>
              </a:rPr>
              <a:t>ñ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o events</a:t>
            </a:r>
          </a:p>
          <a:p>
            <a:pPr marL="514350" indent="-514350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Values of NAO index less than -1.0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  <a:sym typeface="Symbol" pitchFamily="18" charset="2"/>
              </a:rPr>
              <a:t>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 are more likely during El Ni</a:t>
            </a:r>
            <a:r>
              <a:rPr lang="en-US" sz="2000">
                <a:latin typeface="Gill Sans MT" pitchFamily="34" charset="0"/>
              </a:rPr>
              <a:t>ñ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o events than La Ni</a:t>
            </a:r>
            <a:r>
              <a:rPr lang="en-US" sz="2000">
                <a:latin typeface="Gill Sans MT" pitchFamily="34" charset="0"/>
              </a:rPr>
              <a:t>ñ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a events</a:t>
            </a:r>
          </a:p>
          <a:p>
            <a:pPr marL="514350" indent="-514350">
              <a:buFont typeface="Arial" charset="0"/>
              <a:buChar char="•"/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  <a:p>
            <a:pPr marL="514350" indent="-514350">
              <a:buFont typeface="Arial" charset="0"/>
              <a:buChar char="•"/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1066800" y="44958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en-US" b="1">
                <a:solidFill>
                  <a:srgbClr val="000000"/>
                </a:solidFill>
                <a:latin typeface="Gill Sans MT" pitchFamily="34" charset="0"/>
              </a:rPr>
              <a:t>PC index</a:t>
            </a:r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4038600" y="4495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en-US" b="1">
                <a:solidFill>
                  <a:srgbClr val="000000"/>
                </a:solidFill>
                <a:latin typeface="Gill Sans MT" pitchFamily="34" charset="0"/>
              </a:rPr>
              <a:t>Nino3 index</a:t>
            </a:r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7086600" y="4495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en-US" b="1">
                <a:solidFill>
                  <a:srgbClr val="000000"/>
                </a:solidFill>
                <a:latin typeface="Gill Sans MT" pitchFamily="34" charset="0"/>
              </a:rPr>
              <a:t>Nino4 index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6538" y="2187575"/>
            <a:ext cx="906462" cy="392113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Gill Sans MT" pitchFamily="34" charset="0"/>
              </a:rPr>
              <a:t>El Nino</a:t>
            </a: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 flipV="1">
            <a:off x="693738" y="2579688"/>
            <a:ext cx="19050" cy="7731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2065338" y="2187575"/>
            <a:ext cx="922337" cy="39211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Gill Sans MT" pitchFamily="34" charset="0"/>
              </a:rPr>
              <a:t>La Nina</a:t>
            </a:r>
          </a:p>
        </p:txBody>
      </p:sp>
      <p:cxnSp>
        <p:nvCxnSpPr>
          <p:cNvPr id="3" name="Straight Arrow Connector 6"/>
          <p:cNvCxnSpPr>
            <a:cxnSpLocks noChangeShapeType="1"/>
          </p:cNvCxnSpPr>
          <p:nvPr/>
        </p:nvCxnSpPr>
        <p:spPr bwMode="auto">
          <a:xfrm flipH="1" flipV="1">
            <a:off x="2522538" y="2579688"/>
            <a:ext cx="19050" cy="773112"/>
          </a:xfrm>
          <a:prstGeom prst="straightConnector1">
            <a:avLst/>
          </a:prstGeom>
          <a:noFill/>
          <a:ln w="38100" algn="ctr">
            <a:solidFill>
              <a:schemeClr val="hlink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2" name="Picture 2" descr="b.png"/>
          <p:cNvPicPr>
            <a:picLocks noChangeAspect="1"/>
          </p:cNvPicPr>
          <p:nvPr/>
        </p:nvPicPr>
        <p:blipFill>
          <a:blip r:embed="rId2"/>
          <a:srcRect l="5556" t="11177" r="5556" b="11176"/>
          <a:stretch>
            <a:fillRect/>
          </a:stretch>
        </p:blipFill>
        <p:spPr bwMode="auto">
          <a:xfrm>
            <a:off x="1041400" y="1447800"/>
            <a:ext cx="711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2554288" y="3238500"/>
            <a:ext cx="989012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52600" y="3810000"/>
            <a:ext cx="3106738" cy="392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Gill Sans MT" pitchFamily="34" charset="0"/>
                <a:cs typeface="Arial" charset="0"/>
              </a:rPr>
              <a:t>Eastern and Central Pacific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607844" y="3244056"/>
            <a:ext cx="97790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26063" y="3810000"/>
            <a:ext cx="1906587" cy="392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Gill Sans MT" pitchFamily="34" charset="0"/>
                <a:cs typeface="Arial" charset="0"/>
              </a:rPr>
              <a:t>Western Pacific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6" name="Picture 2" descr="sst_NAO.png"/>
          <p:cNvPicPr>
            <a:picLocks noChangeAspect="1"/>
          </p:cNvPicPr>
          <p:nvPr/>
        </p:nvPicPr>
        <p:blipFill>
          <a:blip r:embed="rId2"/>
          <a:srcRect l="5556" t="11177" r="5556" b="11176"/>
          <a:stretch>
            <a:fillRect/>
          </a:stretch>
        </p:blipFill>
        <p:spPr bwMode="auto">
          <a:xfrm>
            <a:off x="1076325" y="1420813"/>
            <a:ext cx="7153275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rot="5400000" flipH="1" flipV="1">
            <a:off x="2820194" y="3199606"/>
            <a:ext cx="91440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95600" y="3748088"/>
            <a:ext cx="396240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Gill Sans MT" pitchFamily="34" charset="0"/>
              </a:rPr>
              <a:t>Eastern and Central Pacific</a:t>
            </a:r>
            <a:endParaRPr lang="en-US" sz="2000" dirty="0">
              <a:latin typeface="Gill Sans MT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6249194" y="3199606"/>
            <a:ext cx="91440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2667794" y="4647406"/>
            <a:ext cx="91440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6287294" y="4685506"/>
            <a:ext cx="83820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2800" smtClean="0">
                <a:latin typeface="Gill Sans MT" pitchFamily="34" charset="0"/>
              </a:rPr>
              <a:t>PDFs for the normalized seasonal mean NAO index</a:t>
            </a:r>
          </a:p>
        </p:txBody>
      </p:sp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0" y="51054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For the precondition of NAO(-) or weak stratospheric vortex in DJ,  </a:t>
            </a:r>
          </a:p>
          <a:p>
            <a:pPr marL="514350" indent="-514350"/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	NAO&lt;-1.0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  <a:sym typeface="Symbol" pitchFamily="18" charset="2"/>
              </a:rPr>
              <a:t>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 in FM is more likely under the El Ni</a:t>
            </a:r>
            <a:r>
              <a:rPr lang="en-US" sz="2000">
                <a:latin typeface="Gill Sans MT" pitchFamily="34" charset="0"/>
              </a:rPr>
              <a:t>ñ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o condition.</a:t>
            </a:r>
          </a:p>
          <a:p>
            <a:pPr marL="514350" indent="-514350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For the precondition of NAO(+) or strong stratospheric vortex in DJ,  NAO&gt;1.0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  <a:sym typeface="Symbol" pitchFamily="18" charset="2"/>
              </a:rPr>
              <a:t>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 in FM is more likely under the La Ni</a:t>
            </a:r>
            <a:r>
              <a:rPr lang="en-US" sz="2000">
                <a:latin typeface="Gill Sans MT" pitchFamily="34" charset="0"/>
              </a:rPr>
              <a:t>ñ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a condition.</a:t>
            </a:r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914400" y="44196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en-US">
                <a:solidFill>
                  <a:srgbClr val="000000"/>
                </a:solidFill>
                <a:latin typeface="Gill Sans MT" pitchFamily="34" charset="0"/>
              </a:rPr>
              <a:t>Precondition of NAO(-) </a:t>
            </a:r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4953000" y="44196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en-US">
                <a:solidFill>
                  <a:srgbClr val="000000"/>
                </a:solidFill>
                <a:latin typeface="Gill Sans MT" pitchFamily="34" charset="0"/>
              </a:rPr>
              <a:t>Precondition of stratospheric vortex</a:t>
            </a:r>
          </a:p>
        </p:txBody>
      </p:sp>
      <p:pic>
        <p:nvPicPr>
          <p:cNvPr id="22533" name="Picture 9" descr="pre_NA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36663"/>
            <a:ext cx="3565525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" descr="pre_vortex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36663"/>
            <a:ext cx="3565525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0" y="1177925"/>
            <a:ext cx="906463" cy="39211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Gill Sans MT" pitchFamily="34" charset="0"/>
              </a:rPr>
              <a:t>El Nino</a:t>
            </a: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 flipV="1">
            <a:off x="1676400" y="1570038"/>
            <a:ext cx="19050" cy="1325562"/>
          </a:xfrm>
          <a:prstGeom prst="straightConnector1">
            <a:avLst/>
          </a:prstGeom>
          <a:noFill/>
          <a:ln w="38100" algn="ctr">
            <a:solidFill>
              <a:schemeClr val="hlink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2743200" y="1177925"/>
            <a:ext cx="922338" cy="39211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Gill Sans MT" pitchFamily="34" charset="0"/>
              </a:rPr>
              <a:t>La Nina</a:t>
            </a:r>
          </a:p>
        </p:txBody>
      </p:sp>
      <p:cxnSp>
        <p:nvCxnSpPr>
          <p:cNvPr id="3" name="Straight Arrow Connector 6"/>
          <p:cNvCxnSpPr>
            <a:cxnSpLocks noChangeShapeType="1"/>
          </p:cNvCxnSpPr>
          <p:nvPr/>
        </p:nvCxnSpPr>
        <p:spPr bwMode="auto">
          <a:xfrm flipH="1" flipV="1">
            <a:off x="3200400" y="1570038"/>
            <a:ext cx="19050" cy="1325562"/>
          </a:xfrm>
          <a:prstGeom prst="straightConnector1">
            <a:avLst/>
          </a:prstGeom>
          <a:noFill/>
          <a:ln w="38100" algn="ctr">
            <a:solidFill>
              <a:schemeClr val="hlink"/>
            </a:solidFill>
            <a:prstDash val="sysDot"/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22540" name="AutoShape 12"/>
          <p:cNvSpPr>
            <a:spLocks/>
          </p:cNvSpPr>
          <p:nvPr/>
        </p:nvSpPr>
        <p:spPr bwMode="auto">
          <a:xfrm>
            <a:off x="4343400" y="1371600"/>
            <a:ext cx="304800" cy="685800"/>
          </a:xfrm>
          <a:prstGeom prst="rightBrace">
            <a:avLst>
              <a:gd name="adj1" fmla="val 47917"/>
              <a:gd name="adj2" fmla="val 5740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928</Words>
  <Application>Microsoft Office PowerPoint</Application>
  <PresentationFormat>On-screen Show (4:3)</PresentationFormat>
  <Paragraphs>161</Paragraphs>
  <Slides>27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Arial</vt:lpstr>
      <vt:lpstr>Gill Sans MT</vt:lpstr>
      <vt:lpstr>宋体</vt:lpstr>
      <vt:lpstr>Symbol</vt:lpstr>
      <vt:lpstr>Arial Unicode MS</vt:lpstr>
      <vt:lpstr>Office Theme</vt:lpstr>
      <vt:lpstr>Equation</vt:lpstr>
      <vt:lpstr>Interactions between Atmospheric Variability over the Pacific and North Atlantic basin – Role of Transient Eddies</vt:lpstr>
      <vt:lpstr>Outline</vt:lpstr>
      <vt:lpstr>Introduction</vt:lpstr>
      <vt:lpstr>Model</vt:lpstr>
      <vt:lpstr>Strong Seasonal Dependence in Late Winter</vt:lpstr>
      <vt:lpstr>PDFs for the normalized seasonal mean NAO index</vt:lpstr>
      <vt:lpstr>Slide 7</vt:lpstr>
      <vt:lpstr>Slide 8</vt:lpstr>
      <vt:lpstr>PDFs for the normalized seasonal mean NAO index</vt:lpstr>
      <vt:lpstr>Part II:  Dynamical Mechanisms a) Stationary Wave Propagation</vt:lpstr>
      <vt:lpstr>Slide 11</vt:lpstr>
      <vt:lpstr>Method</vt:lpstr>
      <vt:lpstr>Stationary Wave Propagation</vt:lpstr>
      <vt:lpstr>b) Storm Track Activity: Transient Eddy Fluxes of Momentum and Heat</vt:lpstr>
      <vt:lpstr>Data Processing</vt:lpstr>
      <vt:lpstr>Extended EP Vector</vt:lpstr>
      <vt:lpstr>The transient forcing: geopotential height tendency due to the synoptic-scale eddy vorticity flux convergence</vt:lpstr>
      <vt:lpstr>Storm Track Activity: El Niño, NAO(-)</vt:lpstr>
      <vt:lpstr>Storm Track Activity: La Niña, NAO(+)</vt:lpstr>
      <vt:lpstr>Slide 20</vt:lpstr>
      <vt:lpstr>Slide 21</vt:lpstr>
      <vt:lpstr>Summary-1 </vt:lpstr>
      <vt:lpstr>Summary-2 </vt:lpstr>
      <vt:lpstr>Slide 24</vt:lpstr>
      <vt:lpstr>Envelop Function</vt:lpstr>
      <vt:lpstr>EOF of Envelop Function over N. Pac</vt:lpstr>
      <vt:lpstr>EOF of Envelop Function over N. Atl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Interactions between Atmospheric Variability over the Pacific and North Atlantic basin – Role of Transient Eddies</dc:title>
  <dc:creator>YingLi</dc:creator>
  <cp:lastModifiedBy>yli</cp:lastModifiedBy>
  <cp:revision>20</cp:revision>
  <dcterms:created xsi:type="dcterms:W3CDTF">2008-12-14T16:29:34Z</dcterms:created>
  <dcterms:modified xsi:type="dcterms:W3CDTF">2009-02-05T22:02:56Z</dcterms:modified>
</cp:coreProperties>
</file>