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8" r:id="rId3"/>
    <p:sldId id="264" r:id="rId4"/>
    <p:sldId id="266" r:id="rId5"/>
    <p:sldId id="267" r:id="rId6"/>
    <p:sldId id="269" r:id="rId7"/>
    <p:sldId id="270" r:id="rId8"/>
    <p:sldId id="294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91" r:id="rId17"/>
    <p:sldId id="295" r:id="rId18"/>
    <p:sldId id="287" r:id="rId19"/>
    <p:sldId id="281" r:id="rId20"/>
    <p:sldId id="298" r:id="rId21"/>
    <p:sldId id="289" r:id="rId22"/>
    <p:sldId id="279" r:id="rId23"/>
    <p:sldId id="280" r:id="rId24"/>
    <p:sldId id="283" r:id="rId25"/>
    <p:sldId id="282" r:id="rId26"/>
    <p:sldId id="292" r:id="rId27"/>
    <p:sldId id="290" r:id="rId28"/>
    <p:sldId id="296" r:id="rId29"/>
    <p:sldId id="300" r:id="rId30"/>
    <p:sldId id="284" r:id="rId31"/>
    <p:sldId id="299" r:id="rId32"/>
    <p:sldId id="297" r:id="rId33"/>
    <p:sldId id="271" r:id="rId34"/>
    <p:sldId id="260" r:id="rId3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3CD67"/>
    <a:srgbClr val="46DA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0"/>
    </p:cViewPr>
  </p:sorterViewPr>
  <p:notesViewPr>
    <p:cSldViewPr>
      <p:cViewPr varScale="1">
        <p:scale>
          <a:sx n="81" d="100"/>
          <a:sy n="81" d="100"/>
        </p:scale>
        <p:origin x="-2016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592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42" y="1"/>
            <a:ext cx="2971592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DE35-C0FE-45D2-93DE-AE0E51999C90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2971592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42" y="8829823"/>
            <a:ext cx="2971592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2A9EA-5287-4117-A7D5-4E9218288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8D88C56-47D5-4EE3-AB73-8B9E0154087F}" type="datetimeFigureOut">
              <a:rPr lang="en-US" smtClean="0"/>
              <a:pPr/>
              <a:t>2/5/2009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5DD7297-71C8-4B1A-A19C-57E2B7F56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4F6932-D983-41EA-A118-5E48B8CC37A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data Spin2008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Amaresh</a:t>
            </a:r>
            <a:r>
              <a:rPr lang="en-US" dirty="0" smtClean="0"/>
              <a:t> h+-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(s)=62GeV Oct,2008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D0A94-2CBC-41A8-8DFA-B26FCE340097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14A1E-192D-47F2-85EB-924F97434583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D0A94-2CBC-41A8-8DFA-B26FCE340097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data June,2008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D0A94-2CBC-41A8-8DFA-B26FCE340097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data May,</a:t>
            </a:r>
            <a:r>
              <a:rPr lang="en-US" baseline="0" dirty="0" smtClean="0"/>
              <a:t> </a:t>
            </a:r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J/pi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ee</a:t>
            </a:r>
            <a:r>
              <a:rPr lang="en-US" baseline="0" dirty="0" smtClean="0"/>
              <a:t> </a:t>
            </a:r>
            <a:r>
              <a:rPr lang="en-US" dirty="0" smtClean="0"/>
              <a:t>New data Dec,2008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数字要チェック</a:t>
            </a:r>
            <a:endParaRPr lang="en-US" altLang="ja-JP" dirty="0" smtClean="0"/>
          </a:p>
          <a:p>
            <a:r>
              <a:rPr lang="ja-JP" altLang="en-US" smtClean="0"/>
              <a:t>はじめの勢いが大分衰えてきていますが、まだ実際の測定について述べていません。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6825B-0FFC-4CFB-AD74-80FB845C883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dirty="0" err="1" smtClean="0"/>
              <a:t>Imran</a:t>
            </a:r>
            <a:r>
              <a:rPr lang="en-US" altLang="ja-JP" dirty="0" smtClean="0"/>
              <a:t> Oct,</a:t>
            </a:r>
            <a:r>
              <a:rPr lang="en-US" altLang="ja-JP" baseline="0" dirty="0" smtClean="0"/>
              <a:t> 2008, </a:t>
            </a:r>
          </a:p>
          <a:p>
            <a:pPr eaLnBrk="1" hangingPunct="1"/>
            <a:r>
              <a:rPr lang="en-US" altLang="ja-JP" baseline="0" dirty="0" smtClean="0"/>
              <a:t>Lambda A_LL, spin transfer Vladimir Oct, 2008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266353-697E-4673-B1C7-9A92FE66DB4F}" type="slidenum">
              <a:rPr lang="ja-JP" alt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ja-JP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D0A94-2CBC-41A8-8DFA-B26FCE340097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D1A7-E77C-423D-8BA5-BBD5FF7287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A5299-882C-4631-8771-8B9F7F2B24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1E347-A1FB-47D6-A717-DF7C686C1B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D7297-71C8-4B1A-A19C-57E2B7F560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publication</a:t>
            </a:r>
            <a:r>
              <a:rPr lang="en-US" baseline="0" dirty="0" smtClean="0"/>
              <a:t> 2008-10-06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AD1A7-E77C-423D-8BA5-BBD5FF7287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5AC7B-418D-4824-91EF-C8E48B0CF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Measurement of proton spin structure at RHIC-PHENIX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Kensuke Okada (RBRC) </a:t>
            </a:r>
          </a:p>
          <a:p>
            <a:r>
              <a:rPr lang="en-US" dirty="0" smtClean="0"/>
              <a:t>for the PHENIX collaboration</a:t>
            </a:r>
          </a:p>
          <a:p>
            <a:r>
              <a:rPr lang="en-US" dirty="0" smtClean="0"/>
              <a:t>WWND2009</a:t>
            </a:r>
          </a:p>
          <a:p>
            <a:r>
              <a:rPr lang="en-US" dirty="0" smtClean="0"/>
              <a:t>February 5, 2009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4876800" cy="792162"/>
          </a:xfrm>
        </p:spPr>
        <p:txBody>
          <a:bodyPr/>
          <a:lstStyle/>
          <a:p>
            <a:r>
              <a:rPr lang="en-US" b="1" dirty="0" smtClean="0">
                <a:sym typeface="Symbol" pitchFamily="18" charset="2"/>
              </a:rPr>
              <a:t></a:t>
            </a:r>
            <a:r>
              <a:rPr lang="en-US" b="1" baseline="30000" dirty="0" smtClean="0">
                <a:sym typeface="Symbol" pitchFamily="18" charset="2"/>
              </a:rPr>
              <a:t>0</a:t>
            </a:r>
            <a:r>
              <a:rPr lang="en-US" b="1" dirty="0" smtClean="0">
                <a:sym typeface="Symbol" pitchFamily="18" charset="2"/>
              </a:rPr>
              <a:t> A</a:t>
            </a:r>
            <a:r>
              <a:rPr lang="en-US" b="1" baseline="-25000" dirty="0" smtClean="0">
                <a:sym typeface="Symbol" pitchFamily="18" charset="2"/>
              </a:rPr>
              <a:t>LL</a:t>
            </a:r>
            <a:endParaRPr lang="en-US" b="1" baseline="-25000" dirty="0" smtClean="0"/>
          </a:p>
        </p:txBody>
      </p:sp>
      <p:pic>
        <p:nvPicPr>
          <p:cNvPr id="12291" name="Picture 9" descr="Kenichi_pi0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362200"/>
            <a:ext cx="51054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486400" y="1981200"/>
            <a:ext cx="2033588" cy="396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Helvetica" pitchFamily="1" charset="0"/>
                <a:ea typeface="Osaka" pitchFamily="1" charset="-128"/>
              </a:rPr>
              <a:t>arXiv:</a:t>
            </a:r>
            <a:r>
              <a:rPr lang="en-US" sz="2000" dirty="0">
                <a:latin typeface="+mn-lt"/>
                <a:ea typeface="Osaka" pitchFamily="1" charset="-128"/>
              </a:rPr>
              <a:t>0810.0694</a:t>
            </a:r>
          </a:p>
        </p:txBody>
      </p:sp>
      <p:pic>
        <p:nvPicPr>
          <p:cNvPr id="12293" name="Picture 5" descr="C:\Documents and Settings\Owner\My Documents\presentations\2004\prague\mass_col_meta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76200"/>
            <a:ext cx="25908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Kenichi_pi0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895600"/>
            <a:ext cx="320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76200"/>
            <a:ext cx="1185863" cy="95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sym typeface="Symbol"/>
              </a:rPr>
              <a:t></a:t>
            </a:r>
            <a:r>
              <a:rPr lang="en-US" sz="1400" baseline="30000" dirty="0">
                <a:latin typeface="+mn-lt"/>
              </a:rPr>
              <a:t>0</a:t>
            </a:r>
            <a:r>
              <a:rPr lang="en-US" sz="1400" dirty="0">
                <a:latin typeface="+mn-lt"/>
              </a:rPr>
              <a:t> p</a:t>
            </a:r>
            <a:r>
              <a:rPr lang="en-US" sz="1400" baseline="-25000" dirty="0">
                <a:latin typeface="+mn-lt"/>
              </a:rPr>
              <a:t>T</a:t>
            </a:r>
            <a:r>
              <a:rPr lang="en-US" sz="1400" dirty="0">
                <a:latin typeface="+mn-lt"/>
              </a:rPr>
              <a:t>        </a:t>
            </a:r>
            <a:r>
              <a:rPr lang="en-US" sz="1400" dirty="0" err="1">
                <a:latin typeface="+mn-lt"/>
              </a:rPr>
              <a:t>w</a:t>
            </a:r>
            <a:r>
              <a:rPr lang="en-US" sz="1400" baseline="-25000" dirty="0" err="1">
                <a:latin typeface="+mn-lt"/>
              </a:rPr>
              <a:t>BG</a:t>
            </a:r>
            <a:r>
              <a:rPr lang="en-US" sz="14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2 </a:t>
            </a:r>
            <a:r>
              <a:rPr lang="en-US" sz="1400" dirty="0" err="1">
                <a:latin typeface="+mn-lt"/>
              </a:rPr>
              <a:t>GeV</a:t>
            </a:r>
            <a:r>
              <a:rPr lang="en-US" sz="1400" dirty="0">
                <a:latin typeface="+mn-lt"/>
              </a:rPr>
              <a:t>/c   20%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5                 8%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10	           5%</a:t>
            </a:r>
          </a:p>
        </p:txBody>
      </p:sp>
      <p:sp>
        <p:nvSpPr>
          <p:cNvPr id="12301" name="TextBox 12"/>
          <p:cNvSpPr txBox="1">
            <a:spLocks noChangeArrowheads="1"/>
          </p:cNvSpPr>
          <p:nvPr/>
        </p:nvSpPr>
        <p:spPr bwMode="auto">
          <a:xfrm>
            <a:off x="4114800" y="1143000"/>
            <a:ext cx="4738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The most abundant probe in PHENIX</a:t>
            </a:r>
          </a:p>
          <a:p>
            <a:pPr algn="ctr"/>
            <a:r>
              <a:rPr lang="en-US" sz="1600">
                <a:latin typeface="Calibri" pitchFamily="34" charset="0"/>
              </a:rPr>
              <a:t>(triggering + identification capability)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2400" y="3733800"/>
            <a:ext cx="3663950" cy="2898775"/>
            <a:chOff x="0" y="0"/>
            <a:chExt cx="3663950" cy="2898775"/>
          </a:xfrm>
        </p:grpSpPr>
        <p:pic>
          <p:nvPicPr>
            <p:cNvPr id="12296" name="Picture 9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3663950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 Box 94"/>
            <p:cNvSpPr txBox="1">
              <a:spLocks noChangeArrowheads="1"/>
            </p:cNvSpPr>
            <p:nvPr/>
          </p:nvSpPr>
          <p:spPr bwMode="auto">
            <a:xfrm>
              <a:off x="2651125" y="2560638"/>
              <a:ext cx="1006475" cy="338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Calibri" pitchFamily="34" charset="0"/>
                  <a:ea typeface="ＭＳ Ｐゴシック" pitchFamily="34" charset="-128"/>
                </a:rPr>
                <a:t>pT(GeV)</a:t>
              </a:r>
            </a:p>
          </p:txBody>
        </p:sp>
        <p:sp>
          <p:nvSpPr>
            <p:cNvPr id="12298" name="Text Box 99"/>
            <p:cNvSpPr txBox="1">
              <a:spLocks noChangeArrowheads="1"/>
            </p:cNvSpPr>
            <p:nvPr/>
          </p:nvSpPr>
          <p:spPr bwMode="auto">
            <a:xfrm>
              <a:off x="1054100" y="2528888"/>
              <a:ext cx="311150" cy="342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18288" bIns="18288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5</a:t>
              </a:r>
            </a:p>
          </p:txBody>
        </p:sp>
        <p:sp>
          <p:nvSpPr>
            <p:cNvPr id="12299" name="Text Box 100"/>
            <p:cNvSpPr txBox="1">
              <a:spLocks noChangeArrowheads="1"/>
            </p:cNvSpPr>
            <p:nvPr/>
          </p:nvSpPr>
          <p:spPr bwMode="auto">
            <a:xfrm>
              <a:off x="1828800" y="2528888"/>
              <a:ext cx="438150" cy="342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tIns="18288" bIns="18288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10</a:t>
              </a:r>
            </a:p>
          </p:txBody>
        </p:sp>
        <p:sp>
          <p:nvSpPr>
            <p:cNvPr id="12" name="Rectangle 103"/>
            <p:cNvSpPr>
              <a:spLocks noChangeArrowheads="1"/>
            </p:cNvSpPr>
            <p:nvPr/>
          </p:nvSpPr>
          <p:spPr bwMode="auto">
            <a:xfrm>
              <a:off x="685800" y="76200"/>
              <a:ext cx="1371600" cy="2438400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762000" y="1262704"/>
            <a:ext cx="762000" cy="502596"/>
          </p:xfrm>
          <a:graphic>
            <a:graphicData uri="http://schemas.openxmlformats.org/presentationml/2006/ole">
              <p:oleObj spid="_x0000_s32769" name="Equation" r:id="rId8" imgW="596880" imgH="393480" progId="Equation.3">
                <p:embed/>
              </p:oleObj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1066800" y="323850"/>
            <a:ext cx="823191" cy="590550"/>
          </p:xfrm>
          <a:graphic>
            <a:graphicData uri="http://schemas.openxmlformats.org/presentationml/2006/ole">
              <p:oleObj spid="_x0000_s32770" name="Equation" r:id="rId9" imgW="558720" imgH="419040" progId="Equation.3">
                <p:embed/>
              </p:oleObj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4726598" y="5029200"/>
            <a:ext cx="1598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8.3% scale </a:t>
            </a:r>
          </a:p>
          <a:p>
            <a:r>
              <a:rPr lang="en-US" dirty="0" smtClean="0"/>
              <a:t>uncertainty 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pol</a:t>
            </a:r>
            <a:r>
              <a:rPr lang="en-US" dirty="0" smtClean="0"/>
              <a:t> meas.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7" descr="Kenichi_pi0_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981200"/>
            <a:ext cx="5597807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rved Up Arrow 6"/>
          <p:cNvSpPr/>
          <p:nvPr/>
        </p:nvSpPr>
        <p:spPr bwMode="auto">
          <a:xfrm>
            <a:off x="2590800" y="6019800"/>
            <a:ext cx="7620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934200" y="2438400"/>
            <a:ext cx="2033587" cy="396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Helvetica" pitchFamily="1" charset="0"/>
                <a:ea typeface="Osaka" pitchFamily="1" charset="-128"/>
              </a:rPr>
              <a:t>arXiv:</a:t>
            </a:r>
            <a:r>
              <a:rPr lang="en-US" sz="2000" dirty="0">
                <a:latin typeface="+mn-lt"/>
                <a:ea typeface="Osaka" pitchFamily="1" charset="-128"/>
              </a:rPr>
              <a:t>0810.0694</a:t>
            </a:r>
          </a:p>
        </p:txBody>
      </p:sp>
      <p:sp>
        <p:nvSpPr>
          <p:cNvPr id="51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b="1" dirty="0" smtClean="0"/>
              <a:t>From A</a:t>
            </a:r>
            <a:r>
              <a:rPr lang="en-US" b="1" baseline="-25000" dirty="0" smtClean="0"/>
              <a:t>LL</a:t>
            </a:r>
            <a:r>
              <a:rPr lang="en-US" b="1" dirty="0" smtClean="0"/>
              <a:t> to </a:t>
            </a:r>
            <a:r>
              <a:rPr lang="en-US" b="1" dirty="0" smtClean="0">
                <a:sym typeface="Symbol" pitchFamily="18" charset="2"/>
              </a:rPr>
              <a:t></a:t>
            </a:r>
            <a:r>
              <a:rPr lang="en-US" b="1" dirty="0" smtClean="0"/>
              <a:t>G (with GRSV model)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68475"/>
            <a:ext cx="2500313" cy="1965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513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91000"/>
            <a:ext cx="2590800" cy="2038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 bwMode="auto">
          <a:xfrm>
            <a:off x="1219200" y="3810000"/>
            <a:ext cx="484188" cy="444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67000" y="838200"/>
            <a:ext cx="6078538" cy="1077913"/>
            <a:chOff x="2667000" y="1143000"/>
            <a:chExt cx="6078538" cy="1077913"/>
          </a:xfrm>
        </p:grpSpPr>
        <p:sp>
          <p:nvSpPr>
            <p:cNvPr id="5129" name="TextBox 8"/>
            <p:cNvSpPr txBox="1">
              <a:spLocks noChangeArrowheads="1"/>
            </p:cNvSpPr>
            <p:nvPr/>
          </p:nvSpPr>
          <p:spPr bwMode="auto">
            <a:xfrm>
              <a:off x="2667000" y="1143000"/>
              <a:ext cx="6078538" cy="1077913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>
                  <a:latin typeface="Calibri" pitchFamily="34" charset="0"/>
                </a:rPr>
                <a:t>Generate 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g(x) curves for different                        (with DIS refit)</a:t>
              </a:r>
            </a:p>
            <a:p>
              <a:pPr>
                <a:spcAft>
                  <a:spcPts val="600"/>
                </a:spcAft>
              </a:pPr>
              <a:r>
                <a:rPr lang="en-US" dirty="0">
                  <a:latin typeface="Calibri" pitchFamily="34" charset="0"/>
                </a:rPr>
                <a:t>Calculate A</a:t>
              </a:r>
              <a:r>
                <a:rPr lang="en-US" baseline="-25000" dirty="0">
                  <a:latin typeface="Calibri" pitchFamily="34" charset="0"/>
                </a:rPr>
                <a:t>LL</a:t>
              </a:r>
              <a:r>
                <a:rPr lang="en-US" dirty="0">
                  <a:latin typeface="Calibri" pitchFamily="34" charset="0"/>
                </a:rPr>
                <a:t> for </a:t>
              </a:r>
              <a:r>
                <a:rPr lang="en-US" dirty="0" smtClean="0">
                  <a:latin typeface="Calibri" pitchFamily="34" charset="0"/>
                </a:rPr>
                <a:t>each 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G</a:t>
              </a:r>
            </a:p>
            <a:p>
              <a:pPr>
                <a:spcAft>
                  <a:spcPts val="600"/>
                </a:spcAft>
              </a:pPr>
              <a:r>
                <a:rPr lang="en-US" dirty="0">
                  <a:latin typeface="Calibri" pitchFamily="34" charset="0"/>
                  <a:sym typeface="Symbol" pitchFamily="18" charset="2"/>
                </a:rPr>
                <a:t>Compare A</a:t>
              </a:r>
              <a:r>
                <a:rPr lang="en-US" baseline="-25000" dirty="0">
                  <a:latin typeface="Calibri" pitchFamily="34" charset="0"/>
                  <a:sym typeface="Symbol" pitchFamily="18" charset="2"/>
                </a:rPr>
                <a:t>LL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 data to curves (produce </a:t>
              </a:r>
              <a:r>
                <a:rPr lang="en-US" baseline="30000" dirty="0">
                  <a:latin typeface="Calibri" pitchFamily="34" charset="0"/>
                  <a:sym typeface="Symbol" pitchFamily="18" charset="2"/>
                </a:rPr>
                <a:t>2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 </a:t>
              </a:r>
              <a:r>
                <a:rPr lang="en-US" dirty="0" err="1">
                  <a:latin typeface="Calibri" pitchFamily="34" charset="0"/>
                  <a:sym typeface="Symbol" pitchFamily="18" charset="2"/>
                </a:rPr>
                <a:t>vs</a:t>
              </a:r>
              <a:r>
                <a:rPr lang="en-US" dirty="0">
                  <a:latin typeface="Calibri" pitchFamily="34" charset="0"/>
                  <a:sym typeface="Symbol" pitchFamily="18" charset="2"/>
                </a:rPr>
                <a:t> G</a:t>
              </a:r>
              <a:r>
                <a:rPr lang="en-US" dirty="0" smtClean="0">
                  <a:latin typeface="Calibri" pitchFamily="34" charset="0"/>
                  <a:sym typeface="Symbol" pitchFamily="18" charset="2"/>
                </a:rPr>
                <a:t>)</a:t>
              </a:r>
              <a:endParaRPr lang="en-US" dirty="0">
                <a:latin typeface="Calibri" pitchFamily="34" charset="0"/>
              </a:endParaRPr>
            </a:p>
          </p:txBody>
        </p:sp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6096000" y="1143000"/>
            <a:ext cx="1117600" cy="382588"/>
          </p:xfrm>
          <a:graphic>
            <a:graphicData uri="http://schemas.openxmlformats.org/presentationml/2006/ole">
              <p:oleObj spid="_x0000_s3074" name="Equation" r:id="rId7" imgW="965160" imgH="330120" progId="Equation.3">
                <p:embed/>
              </p:oleObj>
            </a:graphicData>
          </a:graphic>
        </p:graphicFrame>
      </p:grp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3444875" y="5991225"/>
          <a:ext cx="1700213" cy="257175"/>
        </p:xfrm>
        <a:graphic>
          <a:graphicData uri="http://schemas.openxmlformats.org/presentationml/2006/ole">
            <p:oleObj spid="_x0000_s3075" name="Equation" r:id="rId8" imgW="1346040" imgH="203040" progId="Equation.3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405188" y="5686425"/>
          <a:ext cx="5583237" cy="304800"/>
        </p:xfrm>
        <a:graphic>
          <a:graphicData uri="http://schemas.openxmlformats.org/presentationml/2006/ole">
            <p:oleObj spid="_x0000_s3076" name="Equation" r:id="rId9" imgW="4419360" imgH="241200" progId="Equation.3">
              <p:embed/>
            </p:oleObj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K.Okada</a:t>
            </a:r>
            <a:r>
              <a:rPr lang="en-US" dirty="0" smtClean="0"/>
              <a:t> (RBRC)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6172200"/>
            <a:ext cx="353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gluon contribution is not large.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190500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</a:t>
            </a:r>
            <a:r>
              <a:rPr lang="en-US" dirty="0" smtClean="0"/>
              <a:t> PDF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" y="45720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LL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 photon A</a:t>
            </a:r>
            <a:r>
              <a:rPr lang="en-US" b="1" baseline="-25000" dirty="0" smtClean="0"/>
              <a:t>LL</a:t>
            </a:r>
            <a:endParaRPr lang="en-US" b="1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057400"/>
            <a:ext cx="7086600" cy="442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17840" y="1120914"/>
            <a:ext cx="229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clean channel</a:t>
            </a:r>
          </a:p>
          <a:p>
            <a:r>
              <a:rPr lang="en-US" sz="2000" b="1" dirty="0" smtClean="0"/>
              <a:t>sensitive to the 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5638800"/>
            <a:ext cx="16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more data</a:t>
            </a:r>
            <a:endParaRPr lang="en-US" dirty="0"/>
          </a:p>
        </p:txBody>
      </p:sp>
      <p:sp>
        <p:nvSpPr>
          <p:cNvPr id="36866" name="AutoShape 2"/>
          <p:cNvSpPr>
            <a:spLocks noChangeAspect="1" noChangeArrowheads="1" noTextEdit="1"/>
          </p:cNvSpPr>
          <p:nvPr/>
        </p:nvSpPr>
        <p:spPr bwMode="auto">
          <a:xfrm>
            <a:off x="3429000" y="5791200"/>
            <a:ext cx="44196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524000" y="762001"/>
            <a:ext cx="1447800" cy="1295400"/>
            <a:chOff x="8107363" y="1219200"/>
            <a:chExt cx="1665288" cy="1338263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21688" y="1470025"/>
              <a:ext cx="102235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107363" y="1258888"/>
              <a:ext cx="315913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en-US" altLang="ja-JP" sz="2000" b="1">
                  <a:solidFill>
                    <a:srgbClr val="000099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9463088" y="1219200"/>
              <a:ext cx="309563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en-US" altLang="ja-JP" sz="2400" b="1">
                  <a:solidFill>
                    <a:srgbClr val="CC3300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8116888" y="2122488"/>
              <a:ext cx="315913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en-US" altLang="ja-JP" sz="2000" b="1">
                  <a:solidFill>
                    <a:srgbClr val="33CC33"/>
                  </a:solidFill>
                  <a:latin typeface="Comic Sans MS" pitchFamily="66" charset="0"/>
                </a:rPr>
                <a:t>g</a:t>
              </a: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9451975" y="2160588"/>
              <a:ext cx="315913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en-US" altLang="ja-JP" sz="2000" b="1">
                  <a:solidFill>
                    <a:srgbClr val="000099"/>
                  </a:solidFill>
                  <a:latin typeface="Comic Sans MS" pitchFamily="66" charset="0"/>
                </a:rPr>
                <a:t>q</a:t>
              </a:r>
            </a:p>
          </p:txBody>
        </p: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276600" y="1066800"/>
          <a:ext cx="914400" cy="685800"/>
        </p:xfrm>
        <a:graphic>
          <a:graphicData uri="http://schemas.openxmlformats.org/presentationml/2006/ole">
            <p:oleObj spid="_x0000_s64513" name="Equation" r:id="rId6" imgW="558720" imgH="4190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19800" y="6096000"/>
            <a:ext cx="4074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</a:t>
            </a:r>
            <a:r>
              <a:rPr lang="en-US" sz="2000" b="1" baseline="-25000" dirty="0" smtClean="0"/>
              <a:t>T</a:t>
            </a:r>
            <a:endParaRPr lang="en-US" sz="20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probes to access </a:t>
            </a:r>
            <a:r>
              <a:rPr lang="en-US" b="1" dirty="0" smtClean="0">
                <a:sym typeface="Symbol"/>
              </a:rPr>
              <a:t>G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5086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ym typeface="Symbol"/>
              </a:rPr>
              <a:t>charged </a:t>
            </a:r>
            <a:r>
              <a:rPr lang="en-US" sz="2400" b="1" dirty="0" err="1" smtClean="0">
                <a:sym typeface="Symbol"/>
              </a:rPr>
              <a:t>pions</a:t>
            </a:r>
            <a:r>
              <a:rPr lang="en-US" sz="2400" b="1" dirty="0" smtClean="0">
                <a:sym typeface="Symbol"/>
              </a:rPr>
              <a:t> : </a:t>
            </a:r>
            <a:r>
              <a:rPr lang="en-US" sz="2400" b="1" dirty="0" err="1" smtClean="0">
                <a:sym typeface="Symbol"/>
              </a:rPr>
              <a:t>u,d</a:t>
            </a:r>
            <a:r>
              <a:rPr lang="en-US" sz="2400" b="1" dirty="0" smtClean="0">
                <a:sym typeface="Symbol"/>
              </a:rPr>
              <a:t> quark difference</a:t>
            </a:r>
            <a:endParaRPr lang="en-US" sz="2400" b="1" dirty="0" smtClean="0"/>
          </a:p>
          <a:p>
            <a:r>
              <a:rPr lang="en-US" sz="2400" b="1" dirty="0" smtClean="0"/>
              <a:t>eta : an additional information</a:t>
            </a:r>
          </a:p>
          <a:p>
            <a:r>
              <a:rPr lang="en-US" sz="2400" b="1" dirty="0" smtClean="0"/>
              <a:t>heavy flavor : the gluon fusion process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2004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2971800"/>
            <a:ext cx="2067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ym typeface="Symbol"/>
              </a:rPr>
              <a:t>h</a:t>
            </a:r>
            <a:r>
              <a:rPr lang="en-US" sz="2000" b="1" baseline="30000" dirty="0" smtClean="0">
                <a:sym typeface="Symbol"/>
              </a:rPr>
              <a:t>±</a:t>
            </a:r>
            <a:r>
              <a:rPr lang="en-US" sz="2000" b="1" dirty="0" smtClean="0">
                <a:sym typeface="Symbol"/>
              </a:rPr>
              <a:t> A</a:t>
            </a:r>
            <a:r>
              <a:rPr lang="en-US" sz="2000" b="1" baseline="-25000" dirty="0" smtClean="0">
                <a:sym typeface="Symbol"/>
              </a:rPr>
              <a:t>LL</a:t>
            </a:r>
            <a:r>
              <a:rPr lang="en-US" sz="2000" b="1" dirty="0" smtClean="0">
                <a:sym typeface="Symbol"/>
              </a:rPr>
              <a:t> at </a:t>
            </a:r>
            <a:r>
              <a:rPr lang="en-US" sz="2000" b="1" dirty="0" smtClean="0"/>
              <a:t>=62GeV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Issue 1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9" descr="Kenichi_pi0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28956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3124200" y="1676400"/>
            <a:ext cx="5805488" cy="2808288"/>
            <a:chOff x="3124200" y="1676400"/>
            <a:chExt cx="5805488" cy="280828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/>
            <a:srcRect b="50000"/>
            <a:stretch>
              <a:fillRect/>
            </a:stretch>
          </p:blipFill>
          <p:spPr bwMode="auto">
            <a:xfrm>
              <a:off x="3124200" y="1676400"/>
              <a:ext cx="5805488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124200" y="4114800"/>
              <a:ext cx="5791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5032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 pitchFamily="34" charset="0"/>
                </a:rPr>
                <a:t>10</a:t>
              </a:r>
              <a:r>
                <a:rPr lang="en-US" sz="1600" baseline="30000" dirty="0">
                  <a:latin typeface="Calibri" pitchFamily="34" charset="0"/>
                </a:rPr>
                <a:t>-2</a:t>
              </a: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3810000" y="4114800"/>
              <a:ext cx="5032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10</a:t>
              </a:r>
              <a:r>
                <a:rPr lang="en-US" sz="1600" baseline="30000">
                  <a:latin typeface="Calibri" pitchFamily="34" charset="0"/>
                </a:rPr>
                <a:t>-3</a:t>
              </a: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6781800" y="4114800"/>
              <a:ext cx="5032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10</a:t>
              </a:r>
              <a:r>
                <a:rPr lang="en-US" sz="1600" baseline="30000">
                  <a:latin typeface="Calibri" pitchFamily="34" charset="0"/>
                </a:rPr>
                <a:t>-1</a:t>
              </a: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8001000" y="4114800"/>
              <a:ext cx="2841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x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914400"/>
            <a:ext cx="778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poor resolution to x range in the inclusive measurements.</a:t>
            </a:r>
          </a:p>
          <a:p>
            <a:r>
              <a:rPr lang="en-US" sz="2400" b="1" dirty="0" smtClean="0"/>
              <a:t>It’s impossible to check the x-dependence.    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687669"/>
            <a:ext cx="7192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Multi particles for the x mapping.  (</a:t>
            </a:r>
            <a:r>
              <a:rPr lang="en-US" sz="2400" b="1" dirty="0" err="1" smtClean="0"/>
              <a:t>jet+jet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photon+jet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Other collision energies (higher </a:t>
            </a:r>
            <a:r>
              <a:rPr lang="en-US" sz="2400" b="1" dirty="0" smtClean="0">
                <a:sym typeface="Symbol"/>
              </a:rPr>
              <a:t>s </a:t>
            </a:r>
            <a:r>
              <a:rPr lang="en-US" sz="2400" b="1" dirty="0" smtClean="0"/>
              <a:t>lower the x)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Issue 2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9" descr="Kenichi_pi0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28956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200400" y="18288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838200"/>
            <a:ext cx="3564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Very small asymmetry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579203"/>
            <a:ext cx="8450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Statistics limit from the experimental data acquisition. </a:t>
            </a:r>
          </a:p>
          <a:p>
            <a:r>
              <a:rPr lang="en-US" sz="2400" b="1" dirty="0" smtClean="0"/>
              <a:t>Systematic uncertainty on the relative luminosity measurement. </a:t>
            </a:r>
          </a:p>
          <a:p>
            <a:r>
              <a:rPr lang="en-US" sz="2400" b="1" dirty="0" smtClean="0"/>
              <a:t>(= relative A</a:t>
            </a:r>
            <a:r>
              <a:rPr lang="en-US" sz="2400" b="1" baseline="-25000" dirty="0" smtClean="0"/>
              <a:t>LL</a:t>
            </a:r>
            <a:r>
              <a:rPr lang="en-US" sz="2400" b="1" dirty="0" smtClean="0"/>
              <a:t>) </a:t>
            </a:r>
            <a:endParaRPr lang="en-US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37806" y="1905000"/>
            <a:ext cx="2697480" cy="2209800"/>
            <a:chOff x="4419600" y="1905000"/>
            <a:chExt cx="2697480" cy="2209800"/>
          </a:xfrm>
        </p:grpSpPr>
        <p:pic>
          <p:nvPicPr>
            <p:cNvPr id="7" name="Picture 9" descr="Kenichi_pi0_4"/>
            <p:cNvPicPr>
              <a:picLocks noChangeAspect="1" noChangeArrowheads="1"/>
            </p:cNvPicPr>
            <p:nvPr/>
          </p:nvPicPr>
          <p:blipFill>
            <a:blip r:embed="rId3"/>
            <a:srcRect l="66729" b="68275"/>
            <a:stretch>
              <a:fillRect/>
            </a:stretch>
          </p:blipFill>
          <p:spPr bwMode="auto">
            <a:xfrm>
              <a:off x="4419600" y="1905000"/>
              <a:ext cx="269748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257800" y="3810000"/>
              <a:ext cx="533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rot="5400000">
            <a:off x="6590506" y="3086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6552406" y="3733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600" y="2971800"/>
            <a:ext cx="1285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Systematic </a:t>
            </a:r>
          </a:p>
          <a:p>
            <a:r>
              <a:rPr lang="en-US" b="1" dirty="0" smtClean="0"/>
              <a:t>uncertainty</a:t>
            </a:r>
          </a:p>
          <a:p>
            <a:r>
              <a:rPr lang="en-US" b="1" dirty="0" smtClean="0"/>
              <a:t>~0.1%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next step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391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direct photon, charged </a:t>
            </a:r>
            <a:r>
              <a:rPr lang="en-US" sz="2400" b="1" dirty="0" err="1" smtClean="0"/>
              <a:t>pions</a:t>
            </a:r>
            <a:r>
              <a:rPr lang="en-US" sz="2400" b="1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057471"/>
            <a:ext cx="7507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 the beam use proposal (for ~5 year plan), </a:t>
            </a:r>
          </a:p>
          <a:p>
            <a:r>
              <a:rPr lang="en-US" sz="2400" b="1" dirty="0" smtClean="0"/>
              <a:t>  we request 25/</a:t>
            </a:r>
            <a:r>
              <a:rPr lang="en-US" sz="2400" b="1" dirty="0" err="1" smtClean="0"/>
              <a:t>pb</a:t>
            </a:r>
            <a:r>
              <a:rPr lang="en-US" sz="2400" b="1" dirty="0" smtClean="0"/>
              <a:t> recorded with 70% </a:t>
            </a:r>
            <a:r>
              <a:rPr lang="en-US" sz="2400" b="1" dirty="0" err="1" smtClean="0"/>
              <a:t>pol</a:t>
            </a:r>
            <a:r>
              <a:rPr lang="en-US" sz="2400" b="1" dirty="0" smtClean="0"/>
              <a:t> at </a:t>
            </a:r>
            <a:r>
              <a:rPr lang="en-US" sz="2400" b="1" dirty="0" smtClean="0">
                <a:sym typeface="Symbol"/>
              </a:rPr>
              <a:t>s=</a:t>
            </a:r>
            <a:r>
              <a:rPr lang="en-US" sz="2400" b="1" dirty="0" smtClean="0"/>
              <a:t>200GeV  </a:t>
            </a:r>
          </a:p>
          <a:p>
            <a:r>
              <a:rPr lang="en-US" sz="2400" b="1" dirty="0" smtClean="0"/>
              <a:t>                         (~10x in terms of the figure of merit (LP</a:t>
            </a:r>
            <a:r>
              <a:rPr lang="en-US" sz="2400" b="1" baseline="30000" dirty="0" smtClean="0"/>
              <a:t>4</a:t>
            </a:r>
            <a:r>
              <a:rPr lang="en-US" sz="2400" b="1" dirty="0" smtClean="0"/>
              <a:t>))</a:t>
            </a:r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3400" y="1828800"/>
            <a:ext cx="503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Explore the other kinematical regions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260937"/>
            <a:ext cx="5419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ym typeface="Symbol"/>
              </a:rPr>
              <a:t>s=</a:t>
            </a:r>
            <a:r>
              <a:rPr lang="en-US" sz="2000" b="1" dirty="0" smtClean="0"/>
              <a:t>500GeV  small-x.   Along with the W-program.</a:t>
            </a:r>
          </a:p>
          <a:p>
            <a:r>
              <a:rPr lang="en-US" sz="2000" b="1" dirty="0" smtClean="0"/>
              <a:t>Forward region for small-x.</a:t>
            </a:r>
          </a:p>
          <a:p>
            <a:r>
              <a:rPr lang="en-US" sz="2000" b="1" dirty="0" smtClean="0"/>
              <a:t>Mapping x by using away side particles.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3810000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Transverse spin structure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 descr="C:\Users\okada_2\Desktop\makigai_small.jpg"/>
          <p:cNvPicPr>
            <a:picLocks noChangeAspect="1" noChangeArrowheads="1"/>
          </p:cNvPicPr>
          <p:nvPr/>
        </p:nvPicPr>
        <p:blipFill>
          <a:blip r:embed="rId3" cstate="print"/>
          <a:srcRect b="4286"/>
          <a:stretch>
            <a:fillRect/>
          </a:stretch>
        </p:blipFill>
        <p:spPr bwMode="auto">
          <a:xfrm rot="16200000">
            <a:off x="1327547" y="3473053"/>
            <a:ext cx="2438400" cy="1435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 flipV="1">
            <a:off x="1143000" y="3362131"/>
            <a:ext cx="1371599" cy="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4687076" y="3324807"/>
            <a:ext cx="1371599" cy="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Transverse spin structure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271" y="4590871"/>
            <a:ext cx="9126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transverse spin structure is not a rotation of the </a:t>
            </a:r>
            <a:r>
              <a:rPr lang="en-US" sz="2400" b="1" dirty="0" err="1" smtClean="0"/>
              <a:t>helicity</a:t>
            </a:r>
            <a:r>
              <a:rPr lang="en-US" sz="2400" b="1" dirty="0" smtClean="0"/>
              <a:t> structure.</a:t>
            </a:r>
          </a:p>
          <a:p>
            <a:r>
              <a:rPr lang="en-US" sz="2400" b="1" dirty="0" smtClean="0"/>
              <a:t> (true only for non-relativistic.)  </a:t>
            </a:r>
          </a:p>
          <a:p>
            <a:r>
              <a:rPr lang="en-US" sz="2400" b="1" dirty="0" smtClean="0"/>
              <a:t>Global picture including both is one way theorists try to. </a:t>
            </a:r>
          </a:p>
        </p:txBody>
      </p:sp>
      <p:sp>
        <p:nvSpPr>
          <p:cNvPr id="11" name="Oval 10"/>
          <p:cNvSpPr/>
          <p:nvPr/>
        </p:nvSpPr>
        <p:spPr>
          <a:xfrm>
            <a:off x="1676400" y="2819400"/>
            <a:ext cx="228600" cy="11430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00400" y="1598612"/>
            <a:ext cx="1219200" cy="158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66800" y="1561324"/>
            <a:ext cx="16764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71600" y="1066800"/>
            <a:ext cx="990600" cy="9906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6200000">
            <a:off x="4544007" y="1600200"/>
            <a:ext cx="16764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876800" y="1143000"/>
            <a:ext cx="990600" cy="9906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257800" y="2895600"/>
            <a:ext cx="228600" cy="9906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00400" y="3351212"/>
            <a:ext cx="1219200" cy="158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3528527" y="3205066"/>
            <a:ext cx="286138" cy="276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H="1">
            <a:off x="3505201" y="3200400"/>
            <a:ext cx="286138" cy="276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prelim_mpc_62_pi0_an_x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38"/>
            <a:ext cx="59737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Single spin asymmetry A</a:t>
            </a:r>
            <a:r>
              <a:rPr lang="en-US" altLang="ja-JP" b="1" baseline="-25000" dirty="0" smtClean="0"/>
              <a:t>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6953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ja-JP" sz="2800" dirty="0" smtClean="0"/>
              <a:t>Naive </a:t>
            </a:r>
            <a:r>
              <a:rPr lang="en-US" altLang="ja-JP" sz="2800" dirty="0" err="1" smtClean="0"/>
              <a:t>pQCD</a:t>
            </a:r>
            <a:r>
              <a:rPr lang="en-US" altLang="ja-JP" sz="2800" dirty="0" smtClean="0"/>
              <a:t> (in a collinear picture) predicts A</a:t>
            </a:r>
            <a:r>
              <a:rPr lang="en-US" altLang="ja-JP" sz="2800" baseline="-25000" dirty="0" smtClean="0"/>
              <a:t>N </a:t>
            </a:r>
            <a:r>
              <a:rPr lang="en-US" altLang="ja-JP" sz="2800" dirty="0" smtClean="0"/>
              <a:t>~ </a:t>
            </a:r>
            <a:r>
              <a:rPr lang="en-US" altLang="ja-JP" sz="2800" dirty="0" err="1" smtClean="0"/>
              <a:t>m</a:t>
            </a:r>
            <a:r>
              <a:rPr lang="en-US" altLang="ja-JP" sz="2800" baseline="-25000" dirty="0" err="1" smtClean="0"/>
              <a:t>q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sqrt</a:t>
            </a:r>
            <a:r>
              <a:rPr lang="en-US" altLang="ja-JP" sz="2800" dirty="0" smtClean="0"/>
              <a:t>(s) ~ 0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5486400" y="1844675"/>
            <a:ext cx="3614259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Bef>
                <a:spcPct val="20000"/>
              </a:spcBef>
            </a:pPr>
            <a:r>
              <a:rPr lang="en-US" altLang="ja-JP" sz="2400" dirty="0"/>
              <a:t>However, large A</a:t>
            </a:r>
            <a:r>
              <a:rPr lang="en-US" altLang="ja-JP" sz="2400" baseline="-25000" dirty="0"/>
              <a:t>N</a:t>
            </a:r>
            <a:r>
              <a:rPr lang="en-US" altLang="ja-JP" sz="2400" dirty="0"/>
              <a:t> </a:t>
            </a:r>
            <a:br>
              <a:rPr lang="en-US" altLang="ja-JP" sz="2400" dirty="0"/>
            </a:br>
            <a:r>
              <a:rPr lang="en-US" altLang="ja-JP" sz="2400" dirty="0"/>
              <a:t>observed in </a:t>
            </a:r>
            <a:r>
              <a:rPr lang="en-US" altLang="ja-JP" sz="2400" dirty="0" smtClean="0"/>
              <a:t>forward </a:t>
            </a:r>
            <a:r>
              <a:rPr lang="en-US" altLang="ja-JP" sz="2400" dirty="0" err="1" smtClean="0"/>
              <a:t>pions</a:t>
            </a:r>
            <a:r>
              <a:rPr lang="en-US" altLang="ja-JP" sz="2400" dirty="0" smtClean="0"/>
              <a:t>.</a:t>
            </a:r>
            <a:endParaRPr lang="en-US" altLang="ja-JP" sz="2400" dirty="0"/>
          </a:p>
          <a:p>
            <a:pPr>
              <a:lnSpc>
                <a:spcPct val="105000"/>
              </a:lnSpc>
              <a:spcBef>
                <a:spcPct val="20000"/>
              </a:spcBef>
            </a:pPr>
            <a:r>
              <a:rPr lang="en-US" altLang="ja-JP" sz="2400" dirty="0" smtClean="0"/>
              <a:t> (also confirmed at PHENIX)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25606" name="AutoShape 8"/>
          <p:cNvSpPr>
            <a:spLocks noChangeArrowheads="1"/>
          </p:cNvSpPr>
          <p:nvPr/>
        </p:nvSpPr>
        <p:spPr bwMode="auto">
          <a:xfrm>
            <a:off x="6899275" y="3286125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5748338" y="4140200"/>
            <a:ext cx="3015826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2400" dirty="0"/>
              <a:t>Proposed mechanisms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/>
              <a:t>　</a:t>
            </a:r>
            <a:r>
              <a:rPr lang="en-US" altLang="ja-JP" sz="2400" dirty="0"/>
              <a:t>- </a:t>
            </a:r>
            <a:r>
              <a:rPr lang="en-US" altLang="ja-JP" sz="2400" dirty="0" err="1"/>
              <a:t>Sivers</a:t>
            </a:r>
            <a:r>
              <a:rPr lang="en-US" altLang="ja-JP" sz="2400" dirty="0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/>
              <a:t>　</a:t>
            </a:r>
            <a:r>
              <a:rPr lang="en-US" altLang="ja-JP" sz="2400" dirty="0"/>
              <a:t>- </a:t>
            </a:r>
            <a:r>
              <a:rPr lang="en-US" altLang="ja-JP" sz="2400" dirty="0" smtClean="0"/>
              <a:t>Collins</a:t>
            </a:r>
            <a:endParaRPr lang="en-US" altLang="ja-JP" sz="24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/>
              <a:t>　</a:t>
            </a:r>
            <a:r>
              <a:rPr lang="en-US" altLang="ja-JP" sz="2400" dirty="0"/>
              <a:t>- </a:t>
            </a:r>
            <a:r>
              <a:rPr lang="en-US" altLang="ja-JP" sz="2400" dirty="0" smtClean="0"/>
              <a:t>twist-3 process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2400" dirty="0" smtClean="0"/>
              <a:t>   - ...</a:t>
            </a:r>
            <a:endParaRPr lang="en-US" altLang="ja-JP" sz="24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2400" dirty="0"/>
              <a:t>Very </a:t>
            </a:r>
            <a:r>
              <a:rPr lang="en-US" altLang="ja-JP" sz="2400" dirty="0" smtClean="0"/>
              <a:t>hot topic </a:t>
            </a:r>
            <a:r>
              <a:rPr lang="en-US" altLang="ja-JP" sz="2400" dirty="0"/>
              <a:t>recently</a:t>
            </a:r>
          </a:p>
        </p:txBody>
      </p:sp>
      <p:sp>
        <p:nvSpPr>
          <p:cNvPr id="25608" name="スライド番号プレースホルダ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E038947-85D9-472D-979C-CADF47D5CB5E}" type="slidenum">
              <a:rPr lang="en-US" altLang="ja-JP">
                <a:latin typeface="Arial" pitchFamily="34" charset="0"/>
                <a:ea typeface="ＭＳ Ｐゴシック" pitchFamily="34" charset="-128"/>
              </a:rPr>
              <a:pPr/>
              <a:t>19</a:t>
            </a:fld>
            <a:endParaRPr lang="en-US" altLang="ja-JP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22860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MPC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8200" y="5029200"/>
            <a:ext cx="2133600" cy="1084943"/>
            <a:chOff x="3657600" y="3868057"/>
            <a:chExt cx="2133600" cy="1084943"/>
          </a:xfrm>
        </p:grpSpPr>
        <p:cxnSp>
          <p:nvCxnSpPr>
            <p:cNvPr id="13" name="Straight Arrow Connector 12"/>
            <p:cNvCxnSpPr/>
            <p:nvPr/>
          </p:nvCxnSpPr>
          <p:spPr>
            <a:xfrm rot="10800000" flipV="1">
              <a:off x="4343400" y="4191000"/>
              <a:ext cx="914400" cy="1524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4709161" y="4206240"/>
              <a:ext cx="640080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 flipH="1" flipV="1">
              <a:off x="5380892" y="3868057"/>
              <a:ext cx="123092" cy="4622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 flipV="1">
              <a:off x="4970585" y="4023360"/>
              <a:ext cx="123092" cy="4622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3657600" y="3952240"/>
              <a:ext cx="2133600" cy="924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 flipV="1">
              <a:off x="4191000" y="4191000"/>
              <a:ext cx="1066800" cy="762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362200" y="3124200"/>
            <a:ext cx="2133600" cy="1066800"/>
            <a:chOff x="3581400" y="1828800"/>
            <a:chExt cx="3962400" cy="22860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572000" y="2009193"/>
              <a:ext cx="1524000" cy="1295400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V="1">
              <a:off x="3544076" y="3429000"/>
              <a:ext cx="1371599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114800" y="2999793"/>
              <a:ext cx="228600" cy="9906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876800" y="2667000"/>
              <a:ext cx="228600" cy="9906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581400" y="1828800"/>
              <a:ext cx="396240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572000" y="2495938"/>
              <a:ext cx="2743200" cy="838200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57800" y="2057400"/>
              <a:ext cx="543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Left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67400" y="2765754"/>
              <a:ext cx="1372042" cy="791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-Right</a:t>
              </a:r>
              <a:endParaRPr lang="en-US" dirty="0"/>
            </a:p>
          </p:txBody>
        </p:sp>
      </p:grpSp>
      <p:sp>
        <p:nvSpPr>
          <p:cNvPr id="28" name="Explosion 1 27"/>
          <p:cNvSpPr/>
          <p:nvPr/>
        </p:nvSpPr>
        <p:spPr>
          <a:xfrm>
            <a:off x="2819400" y="3733800"/>
            <a:ext cx="152400" cy="152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2362200" y="5257800"/>
            <a:ext cx="152400" cy="152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proton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4724400"/>
            <a:ext cx="5720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Deep inelastic scattering (DIS) experiments </a:t>
            </a:r>
          </a:p>
          <a:p>
            <a:r>
              <a:rPr lang="en-US" sz="2400" b="1" dirty="0" smtClean="0"/>
              <a:t>has led the field.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762000" y="762000"/>
            <a:ext cx="1143000" cy="1143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okada_2\Desktop\makigai_small.jpg"/>
          <p:cNvPicPr>
            <a:picLocks noChangeAspect="1" noChangeArrowheads="1"/>
          </p:cNvPicPr>
          <p:nvPr/>
        </p:nvPicPr>
        <p:blipFill>
          <a:blip r:embed="rId3" cstate="print"/>
          <a:srcRect b="4286"/>
          <a:stretch>
            <a:fillRect/>
          </a:stretch>
        </p:blipFill>
        <p:spPr bwMode="auto">
          <a:xfrm rot="16200000">
            <a:off x="492397" y="2555604"/>
            <a:ext cx="1682207" cy="99059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133600" y="1143000"/>
            <a:ext cx="4151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most fundamental </a:t>
            </a:r>
            <a:r>
              <a:rPr lang="en-US" sz="2400" b="1" dirty="0" err="1" smtClean="0"/>
              <a:t>hadron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Spin ½ 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209800" y="2590800"/>
            <a:ext cx="4162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is the origin of the spin?  </a:t>
            </a:r>
            <a:endParaRPr lang="en-US" sz="24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685800" y="4343400"/>
            <a:ext cx="2438400" cy="1600200"/>
            <a:chOff x="1524000" y="4419600"/>
            <a:chExt cx="2819400" cy="1676400"/>
          </a:xfrm>
        </p:grpSpPr>
        <p:cxnSp>
          <p:nvCxnSpPr>
            <p:cNvPr id="24" name="Straight Connector 23"/>
            <p:cNvCxnSpPr>
              <a:endCxn id="21" idx="2"/>
            </p:cNvCxnSpPr>
            <p:nvPr/>
          </p:nvCxnSpPr>
          <p:spPr>
            <a:xfrm>
              <a:off x="1524000" y="5791200"/>
              <a:ext cx="914400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1" idx="7"/>
            </p:cNvCxnSpPr>
            <p:nvPr/>
          </p:nvCxnSpPr>
          <p:spPr>
            <a:xfrm rot="5400000" flipH="1" flipV="1">
              <a:off x="3301626" y="5219700"/>
              <a:ext cx="13074" cy="698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3314700" y="5372100"/>
              <a:ext cx="13074" cy="698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314700" y="5587626"/>
              <a:ext cx="13074" cy="6988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438400" y="5486400"/>
              <a:ext cx="609600" cy="6096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-1800000" flipV="1">
              <a:off x="3442686" y="4868383"/>
              <a:ext cx="155510" cy="706016"/>
            </a:xfrm>
            <a:custGeom>
              <a:avLst/>
              <a:gdLst>
                <a:gd name="connsiteX0" fmla="*/ 9330 w 307910"/>
                <a:gd name="connsiteY0" fmla="*/ 0 h 1772816"/>
                <a:gd name="connsiteX1" fmla="*/ 307910 w 307910"/>
                <a:gd name="connsiteY1" fmla="*/ 223935 h 1772816"/>
                <a:gd name="connsiteX2" fmla="*/ 0 w 307910"/>
                <a:gd name="connsiteY2" fmla="*/ 429208 h 1772816"/>
                <a:gd name="connsiteX3" fmla="*/ 298579 w 307910"/>
                <a:gd name="connsiteY3" fmla="*/ 606490 h 1772816"/>
                <a:gd name="connsiteX4" fmla="*/ 9330 w 307910"/>
                <a:gd name="connsiteY4" fmla="*/ 802433 h 1772816"/>
                <a:gd name="connsiteX5" fmla="*/ 307910 w 307910"/>
                <a:gd name="connsiteY5" fmla="*/ 989045 h 1772816"/>
                <a:gd name="connsiteX6" fmla="*/ 9330 w 307910"/>
                <a:gd name="connsiteY6" fmla="*/ 1166326 h 1772816"/>
                <a:gd name="connsiteX7" fmla="*/ 307910 w 307910"/>
                <a:gd name="connsiteY7" fmla="*/ 1362269 h 1772816"/>
                <a:gd name="connsiteX8" fmla="*/ 9330 w 307910"/>
                <a:gd name="connsiteY8" fmla="*/ 1511559 h 1772816"/>
                <a:gd name="connsiteX9" fmla="*/ 307910 w 307910"/>
                <a:gd name="connsiteY9" fmla="*/ 1772816 h 1772816"/>
                <a:gd name="connsiteX10" fmla="*/ 307910 w 307910"/>
                <a:gd name="connsiteY10" fmla="*/ 1772816 h 17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910" h="1772816">
                  <a:moveTo>
                    <a:pt x="9330" y="0"/>
                  </a:moveTo>
                  <a:lnTo>
                    <a:pt x="307910" y="223935"/>
                  </a:lnTo>
                  <a:lnTo>
                    <a:pt x="0" y="429208"/>
                  </a:lnTo>
                  <a:lnTo>
                    <a:pt x="298579" y="606490"/>
                  </a:lnTo>
                  <a:lnTo>
                    <a:pt x="9330" y="802433"/>
                  </a:lnTo>
                  <a:lnTo>
                    <a:pt x="307910" y="989045"/>
                  </a:lnTo>
                  <a:lnTo>
                    <a:pt x="9330" y="1166326"/>
                  </a:lnTo>
                  <a:lnTo>
                    <a:pt x="307910" y="1362269"/>
                  </a:lnTo>
                  <a:lnTo>
                    <a:pt x="9330" y="1511559"/>
                  </a:lnTo>
                  <a:lnTo>
                    <a:pt x="307910" y="1772816"/>
                  </a:lnTo>
                  <a:lnTo>
                    <a:pt x="307910" y="17728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286000" y="4724400"/>
              <a:ext cx="114300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7" idx="9"/>
            </p:cNvCxnSpPr>
            <p:nvPr/>
          </p:nvCxnSpPr>
          <p:spPr>
            <a:xfrm flipV="1">
              <a:off x="3411275" y="4419600"/>
              <a:ext cx="855925" cy="45720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57600" y="5562600"/>
              <a:ext cx="685800" cy="30480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762000" y="4572000"/>
            <a:ext cx="79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lepton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590800" y="48006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*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0" y="950913"/>
            <a:ext cx="45720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800" b="1">
                <a:solidFill>
                  <a:srgbClr val="0000CC"/>
                </a:solidFill>
              </a:rPr>
              <a:t>Collins mechanism:</a:t>
            </a:r>
            <a:r>
              <a:rPr kumimoji="0" lang="en-US" altLang="ja-JP" sz="2800"/>
              <a:t> </a:t>
            </a:r>
            <a:r>
              <a:rPr kumimoji="0" lang="en-US" altLang="ja-JP" sz="2400">
                <a:solidFill>
                  <a:srgbClr val="006600"/>
                </a:solidFill>
              </a:rPr>
              <a:t>Transversity (quark polarization) × jet fragmentation asymmetry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981075"/>
            <a:ext cx="38862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800" b="1">
                <a:solidFill>
                  <a:srgbClr val="0000CC"/>
                </a:solidFill>
              </a:rPr>
              <a:t>Sivers mechanism:</a:t>
            </a:r>
            <a:r>
              <a:rPr kumimoji="0" lang="en-US" altLang="ja-JP" sz="2800">
                <a:solidFill>
                  <a:srgbClr val="0000CC"/>
                </a:solidFill>
              </a:rPr>
              <a:t> </a:t>
            </a:r>
            <a:br>
              <a:rPr kumimoji="0" lang="en-US" altLang="ja-JP" sz="2800">
                <a:solidFill>
                  <a:srgbClr val="0000CC"/>
                </a:solidFill>
              </a:rPr>
            </a:br>
            <a:r>
              <a:rPr kumimoji="0" lang="en-US" altLang="ja-JP" sz="2400">
                <a:solidFill>
                  <a:srgbClr val="006600"/>
                </a:solidFill>
              </a:rPr>
              <a:t>correlation between proton spin &amp; parton k</a:t>
            </a:r>
            <a:r>
              <a:rPr kumimoji="0" lang="en-US" altLang="ja-JP" sz="2400" baseline="-25000">
                <a:solidFill>
                  <a:srgbClr val="006600"/>
                </a:solidFill>
              </a:rPr>
              <a:t>T</a:t>
            </a:r>
            <a:endParaRPr kumimoji="0" lang="en-US" altLang="ja-JP" sz="2400">
              <a:solidFill>
                <a:srgbClr val="006600"/>
              </a:solidFill>
              <a:latin typeface="Symbol" pitchFamily="18" charset="2"/>
            </a:endParaRPr>
          </a:p>
        </p:txBody>
      </p:sp>
      <p:sp>
        <p:nvSpPr>
          <p:cNvPr id="26652" name="Line 5"/>
          <p:cNvSpPr>
            <a:spLocks noChangeShapeType="1"/>
          </p:cNvSpPr>
          <p:nvPr/>
        </p:nvSpPr>
        <p:spPr bwMode="auto">
          <a:xfrm>
            <a:off x="4716463" y="3581400"/>
            <a:ext cx="1371600" cy="6096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Line 6"/>
          <p:cNvSpPr>
            <a:spLocks noChangeShapeType="1"/>
          </p:cNvSpPr>
          <p:nvPr/>
        </p:nvSpPr>
        <p:spPr bwMode="auto">
          <a:xfrm flipV="1">
            <a:off x="5021263" y="3429000"/>
            <a:ext cx="0" cy="533400"/>
          </a:xfrm>
          <a:prstGeom prst="line">
            <a:avLst/>
          </a:prstGeom>
          <a:noFill/>
          <a:ln w="508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Text Box 7"/>
          <p:cNvSpPr txBox="1">
            <a:spLocks noChangeArrowheads="1"/>
          </p:cNvSpPr>
          <p:nvPr/>
        </p:nvSpPr>
        <p:spPr bwMode="auto">
          <a:xfrm>
            <a:off x="4792663" y="3048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000" b="1">
                <a:solidFill>
                  <a:srgbClr val="FF0000"/>
                </a:solidFill>
              </a:rPr>
              <a:t>S</a:t>
            </a:r>
            <a:r>
              <a:rPr kumimoji="0" lang="en-US" altLang="ja-JP" sz="2000" b="1" baseline="-25000">
                <a:solidFill>
                  <a:srgbClr val="FF0000"/>
                </a:solidFill>
              </a:rPr>
              <a:t>P</a:t>
            </a:r>
            <a:endParaRPr kumimoji="0" lang="en-US" altLang="ja-JP" sz="2000" b="1">
              <a:solidFill>
                <a:srgbClr val="FF0000"/>
              </a:solidFill>
            </a:endParaRPr>
          </a:p>
        </p:txBody>
      </p:sp>
      <p:sp>
        <p:nvSpPr>
          <p:cNvPr id="26655" name="Line 8"/>
          <p:cNvSpPr>
            <a:spLocks noChangeShapeType="1"/>
          </p:cNvSpPr>
          <p:nvPr/>
        </p:nvSpPr>
        <p:spPr bwMode="auto">
          <a:xfrm rot="20678397" flipV="1">
            <a:off x="7612063" y="5257800"/>
            <a:ext cx="68580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9"/>
          <p:cNvSpPr>
            <a:spLocks noChangeShapeType="1"/>
          </p:cNvSpPr>
          <p:nvPr/>
        </p:nvSpPr>
        <p:spPr bwMode="auto">
          <a:xfrm>
            <a:off x="7459663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Line 10"/>
          <p:cNvSpPr>
            <a:spLocks noChangeShapeType="1"/>
          </p:cNvSpPr>
          <p:nvPr/>
        </p:nvSpPr>
        <p:spPr bwMode="auto">
          <a:xfrm>
            <a:off x="6088063" y="4191000"/>
            <a:ext cx="1600200" cy="30480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11"/>
          <p:cNvSpPr>
            <a:spLocks noChangeShapeType="1"/>
          </p:cNvSpPr>
          <p:nvPr/>
        </p:nvSpPr>
        <p:spPr bwMode="auto">
          <a:xfrm>
            <a:off x="7688263" y="4495800"/>
            <a:ext cx="1074738" cy="8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12"/>
          <p:cNvSpPr>
            <a:spLocks noChangeShapeType="1"/>
          </p:cNvSpPr>
          <p:nvPr/>
        </p:nvSpPr>
        <p:spPr bwMode="auto">
          <a:xfrm rot="2215248" flipV="1">
            <a:off x="7696201" y="4464050"/>
            <a:ext cx="98425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13"/>
          <p:cNvSpPr>
            <a:spLocks noChangeShapeType="1"/>
          </p:cNvSpPr>
          <p:nvPr/>
        </p:nvSpPr>
        <p:spPr bwMode="auto">
          <a:xfrm rot="1381992">
            <a:off x="5961063" y="4502150"/>
            <a:ext cx="1600200" cy="30480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Line 14"/>
          <p:cNvSpPr>
            <a:spLocks noChangeShapeType="1"/>
          </p:cNvSpPr>
          <p:nvPr/>
        </p:nvSpPr>
        <p:spPr bwMode="auto">
          <a:xfrm rot="1381992">
            <a:off x="7377113" y="5316538"/>
            <a:ext cx="1074738" cy="84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Line 15"/>
          <p:cNvSpPr>
            <a:spLocks noChangeShapeType="1"/>
          </p:cNvSpPr>
          <p:nvPr/>
        </p:nvSpPr>
        <p:spPr bwMode="auto">
          <a:xfrm rot="3597241" flipV="1">
            <a:off x="7345363" y="5259388"/>
            <a:ext cx="98425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Line 16"/>
          <p:cNvSpPr>
            <a:spLocks noChangeShapeType="1"/>
          </p:cNvSpPr>
          <p:nvPr/>
        </p:nvSpPr>
        <p:spPr bwMode="auto">
          <a:xfrm rot="10800000">
            <a:off x="6088063" y="4191000"/>
            <a:ext cx="1295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Text Box 17"/>
          <p:cNvSpPr txBox="1">
            <a:spLocks noChangeArrowheads="1"/>
          </p:cNvSpPr>
          <p:nvPr/>
        </p:nvSpPr>
        <p:spPr bwMode="auto">
          <a:xfrm>
            <a:off x="5097463" y="382905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2000" b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26665" name="Text Box 18"/>
          <p:cNvSpPr txBox="1">
            <a:spLocks noChangeArrowheads="1"/>
          </p:cNvSpPr>
          <p:nvPr/>
        </p:nvSpPr>
        <p:spPr bwMode="auto">
          <a:xfrm>
            <a:off x="7307263" y="44958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/>
              <a:t>p</a:t>
            </a:r>
          </a:p>
        </p:txBody>
      </p:sp>
      <p:sp>
        <p:nvSpPr>
          <p:cNvPr id="26666" name="Line 19"/>
          <p:cNvSpPr>
            <a:spLocks noChangeShapeType="1"/>
          </p:cNvSpPr>
          <p:nvPr/>
        </p:nvSpPr>
        <p:spPr bwMode="auto">
          <a:xfrm>
            <a:off x="6773863" y="4419600"/>
            <a:ext cx="0" cy="533400"/>
          </a:xfrm>
          <a:prstGeom prst="line">
            <a:avLst/>
          </a:prstGeom>
          <a:noFill/>
          <a:ln w="50800" cmpd="dbl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Text Box 20"/>
          <p:cNvSpPr txBox="1">
            <a:spLocks noChangeArrowheads="1"/>
          </p:cNvSpPr>
          <p:nvPr/>
        </p:nvSpPr>
        <p:spPr bwMode="auto">
          <a:xfrm>
            <a:off x="6621463" y="4876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000" b="1">
                <a:solidFill>
                  <a:srgbClr val="FF0000"/>
                </a:solidFill>
              </a:rPr>
              <a:t>S</a:t>
            </a:r>
            <a:r>
              <a:rPr kumimoji="0" lang="en-US" altLang="ja-JP" sz="2000" b="1" baseline="-25000">
                <a:solidFill>
                  <a:srgbClr val="FF0000"/>
                </a:solidFill>
              </a:rPr>
              <a:t>q</a:t>
            </a:r>
            <a:endParaRPr kumimoji="0" lang="en-US" altLang="ja-JP" sz="2000" b="1">
              <a:solidFill>
                <a:srgbClr val="FF0000"/>
              </a:solidFill>
            </a:endParaRPr>
          </a:p>
        </p:txBody>
      </p:sp>
      <p:sp>
        <p:nvSpPr>
          <p:cNvPr id="26668" name="Text Box 21"/>
          <p:cNvSpPr txBox="1">
            <a:spLocks noChangeArrowheads="1"/>
          </p:cNvSpPr>
          <p:nvPr/>
        </p:nvSpPr>
        <p:spPr bwMode="auto">
          <a:xfrm>
            <a:off x="8221663" y="4953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000" b="1">
                <a:solidFill>
                  <a:srgbClr val="006600"/>
                </a:solidFill>
              </a:rPr>
              <a:t>k</a:t>
            </a:r>
            <a:r>
              <a:rPr kumimoji="0" lang="en-US" altLang="ja-JP" sz="2000" b="1" baseline="-25000">
                <a:solidFill>
                  <a:srgbClr val="006600"/>
                </a:solidFill>
              </a:rPr>
              <a:t>T,</a:t>
            </a:r>
            <a:r>
              <a:rPr kumimoji="0" lang="el-GR" altLang="ja-JP" sz="2000" b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kumimoji="0" lang="en-US" altLang="ja-JP" sz="2000" b="1">
              <a:solidFill>
                <a:srgbClr val="006600"/>
              </a:solidFill>
            </a:endParaRPr>
          </a:p>
        </p:txBody>
      </p:sp>
      <p:sp>
        <p:nvSpPr>
          <p:cNvPr id="26629" name="Rectangle 2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7777163" cy="792162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Possible mechanisms (ex.)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" y="3048000"/>
            <a:ext cx="4046538" cy="2890838"/>
            <a:chOff x="192" y="960"/>
            <a:chExt cx="2549" cy="1821"/>
          </a:xfrm>
        </p:grpSpPr>
        <p:sp>
          <p:nvSpPr>
            <p:cNvPr id="26638" name="Line 24"/>
            <p:cNvSpPr>
              <a:spLocks noChangeShapeType="1"/>
            </p:cNvSpPr>
            <p:nvPr/>
          </p:nvSpPr>
          <p:spPr bwMode="auto">
            <a:xfrm>
              <a:off x="192" y="1296"/>
              <a:ext cx="864" cy="384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25"/>
            <p:cNvSpPr>
              <a:spLocks noChangeShapeType="1"/>
            </p:cNvSpPr>
            <p:nvPr/>
          </p:nvSpPr>
          <p:spPr bwMode="auto">
            <a:xfrm flipV="1">
              <a:off x="384" y="1200"/>
              <a:ext cx="0" cy="336"/>
            </a:xfrm>
            <a:prstGeom prst="line">
              <a:avLst/>
            </a:prstGeom>
            <a:noFill/>
            <a:ln w="50800" cmpd="dbl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Text Box 26"/>
            <p:cNvSpPr txBox="1">
              <a:spLocks noChangeArrowheads="1"/>
            </p:cNvSpPr>
            <p:nvPr/>
          </p:nvSpPr>
          <p:spPr bwMode="auto">
            <a:xfrm>
              <a:off x="240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ja-JP" sz="2000" b="1">
                  <a:solidFill>
                    <a:srgbClr val="FF0000"/>
                  </a:solidFill>
                </a:rPr>
                <a:t>S</a:t>
              </a:r>
              <a:r>
                <a:rPr kumimoji="0" lang="en-US" altLang="ja-JP" sz="2000" b="1" baseline="-25000">
                  <a:solidFill>
                    <a:srgbClr val="FF0000"/>
                  </a:solidFill>
                </a:rPr>
                <a:t>P</a:t>
              </a:r>
              <a:endParaRPr kumimoji="0" lang="en-US" altLang="ja-JP" sz="2000" b="1">
                <a:solidFill>
                  <a:srgbClr val="FF0000"/>
                </a:solidFill>
              </a:endParaRPr>
            </a:p>
          </p:txBody>
        </p:sp>
        <p:sp>
          <p:nvSpPr>
            <p:cNvPr id="26641" name="Text Box 27"/>
            <p:cNvSpPr txBox="1">
              <a:spLocks noChangeArrowheads="1"/>
            </p:cNvSpPr>
            <p:nvPr/>
          </p:nvSpPr>
          <p:spPr bwMode="auto">
            <a:xfrm>
              <a:off x="1488" y="143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ja-JP" sz="2000" b="1">
                  <a:solidFill>
                    <a:srgbClr val="006600"/>
                  </a:solidFill>
                </a:rPr>
                <a:t>k</a:t>
              </a:r>
              <a:r>
                <a:rPr kumimoji="0" lang="en-US" altLang="ja-JP" sz="2000" b="1" baseline="-25000">
                  <a:solidFill>
                    <a:srgbClr val="006600"/>
                  </a:solidFill>
                </a:rPr>
                <a:t>T,q</a:t>
              </a:r>
              <a:endParaRPr kumimoji="0" lang="en-US" altLang="ja-JP" sz="2000" b="1">
                <a:solidFill>
                  <a:srgbClr val="006600"/>
                </a:solidFill>
              </a:endParaRPr>
            </a:p>
          </p:txBody>
        </p:sp>
        <p:sp>
          <p:nvSpPr>
            <p:cNvPr id="26642" name="Line 28"/>
            <p:cNvSpPr>
              <a:spLocks noChangeShapeType="1"/>
            </p:cNvSpPr>
            <p:nvPr/>
          </p:nvSpPr>
          <p:spPr bwMode="auto">
            <a:xfrm>
              <a:off x="1056" y="1680"/>
              <a:ext cx="1008" cy="192"/>
            </a:xfrm>
            <a:prstGeom prst="line">
              <a:avLst/>
            </a:prstGeom>
            <a:noFill/>
            <a:ln w="7620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29"/>
            <p:cNvSpPr>
              <a:spLocks noChangeShapeType="1"/>
            </p:cNvSpPr>
            <p:nvPr/>
          </p:nvSpPr>
          <p:spPr bwMode="auto">
            <a:xfrm>
              <a:off x="2064" y="1872"/>
              <a:ext cx="677" cy="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30"/>
            <p:cNvSpPr>
              <a:spLocks noChangeShapeType="1"/>
            </p:cNvSpPr>
            <p:nvPr/>
          </p:nvSpPr>
          <p:spPr bwMode="auto">
            <a:xfrm rot="2215248" flipV="1">
              <a:off x="2069" y="1852"/>
              <a:ext cx="620" cy="2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31"/>
            <p:cNvSpPr>
              <a:spLocks noChangeShapeType="1"/>
            </p:cNvSpPr>
            <p:nvPr/>
          </p:nvSpPr>
          <p:spPr bwMode="auto">
            <a:xfrm rot="1381992">
              <a:off x="976" y="1876"/>
              <a:ext cx="100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32"/>
            <p:cNvSpPr>
              <a:spLocks noChangeShapeType="1"/>
            </p:cNvSpPr>
            <p:nvPr/>
          </p:nvSpPr>
          <p:spPr bwMode="auto">
            <a:xfrm rot="1381992">
              <a:off x="1868" y="2389"/>
              <a:ext cx="677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33"/>
            <p:cNvSpPr>
              <a:spLocks noChangeShapeType="1"/>
            </p:cNvSpPr>
            <p:nvPr/>
          </p:nvSpPr>
          <p:spPr bwMode="auto">
            <a:xfrm rot="3597241" flipV="1">
              <a:off x="1848" y="2353"/>
              <a:ext cx="62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34"/>
            <p:cNvSpPr>
              <a:spLocks noChangeShapeType="1"/>
            </p:cNvSpPr>
            <p:nvPr/>
          </p:nvSpPr>
          <p:spPr bwMode="auto">
            <a:xfrm rot="10800000">
              <a:off x="1056" y="1680"/>
              <a:ext cx="81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Text Box 35"/>
            <p:cNvSpPr txBox="1">
              <a:spLocks noChangeArrowheads="1"/>
            </p:cNvSpPr>
            <p:nvPr/>
          </p:nvSpPr>
          <p:spPr bwMode="auto">
            <a:xfrm>
              <a:off x="432" y="1452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2000" b="1">
                  <a:solidFill>
                    <a:srgbClr val="0000CC"/>
                  </a:solidFill>
                </a:rPr>
                <a:t>p</a:t>
              </a:r>
            </a:p>
          </p:txBody>
        </p:sp>
        <p:sp>
          <p:nvSpPr>
            <p:cNvPr id="26650" name="Text Box 36"/>
            <p:cNvSpPr txBox="1">
              <a:spLocks noChangeArrowheads="1"/>
            </p:cNvSpPr>
            <p:nvPr/>
          </p:nvSpPr>
          <p:spPr bwMode="auto">
            <a:xfrm>
              <a:off x="1824" y="1872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ja-JP"/>
                <a:t>p</a:t>
              </a:r>
            </a:p>
          </p:txBody>
        </p:sp>
        <p:sp>
          <p:nvSpPr>
            <p:cNvPr id="26651" name="Line 37"/>
            <p:cNvSpPr>
              <a:spLocks noChangeShapeType="1"/>
            </p:cNvSpPr>
            <p:nvPr/>
          </p:nvSpPr>
          <p:spPr bwMode="auto">
            <a:xfrm flipV="1">
              <a:off x="1200" y="1632"/>
              <a:ext cx="336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1" name="Line 38"/>
          <p:cNvSpPr>
            <a:spLocks noChangeShapeType="1"/>
          </p:cNvSpPr>
          <p:nvPr/>
        </p:nvSpPr>
        <p:spPr bwMode="auto">
          <a:xfrm>
            <a:off x="7078663" y="3962400"/>
            <a:ext cx="0" cy="533400"/>
          </a:xfrm>
          <a:prstGeom prst="line">
            <a:avLst/>
          </a:prstGeom>
          <a:noFill/>
          <a:ln w="50800" cmpd="dbl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39"/>
          <p:cNvSpPr txBox="1">
            <a:spLocks noChangeArrowheads="1"/>
          </p:cNvSpPr>
          <p:nvPr/>
        </p:nvSpPr>
        <p:spPr bwMode="auto">
          <a:xfrm>
            <a:off x="6926263" y="351472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000" b="1" dirty="0">
                <a:solidFill>
                  <a:srgbClr val="FF0000"/>
                </a:solidFill>
              </a:rPr>
              <a:t>S</a:t>
            </a:r>
            <a:r>
              <a:rPr kumimoji="0" lang="en-US" altLang="ja-JP" sz="2000" b="1" baseline="-25000" dirty="0">
                <a:solidFill>
                  <a:srgbClr val="FF0000"/>
                </a:solidFill>
              </a:rPr>
              <a:t>q</a:t>
            </a:r>
            <a:endParaRPr kumimoji="0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26636" name="Text Box 68"/>
          <p:cNvSpPr txBox="1">
            <a:spLocks noChangeArrowheads="1"/>
          </p:cNvSpPr>
          <p:nvPr/>
        </p:nvSpPr>
        <p:spPr bwMode="auto">
          <a:xfrm>
            <a:off x="5804670" y="2831068"/>
            <a:ext cx="1765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/>
              <a:t>(no </a:t>
            </a:r>
            <a:r>
              <a:rPr lang="en-US" altLang="ja-JP" b="1" dirty="0"/>
              <a:t>gluon </a:t>
            </a:r>
            <a:r>
              <a:rPr lang="en-US" altLang="ja-JP" b="1" dirty="0" smtClean="0"/>
              <a:t>effect)</a:t>
            </a:r>
          </a:p>
        </p:txBody>
      </p:sp>
      <p:sp>
        <p:nvSpPr>
          <p:cNvPr id="26637" name="スライド番号プレースホルダ 4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DB819C-04FB-4948-8347-2449B4FF8505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3400" y="5257800"/>
            <a:ext cx="14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FSI : SIDIS</a:t>
            </a:r>
          </a:p>
          <a:p>
            <a:r>
              <a:rPr lang="en-US" dirty="0" smtClean="0"/>
              <a:t>ISI :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24000" y="2286000"/>
            <a:ext cx="243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quark, gluon motion </a:t>
            </a:r>
          </a:p>
          <a:p>
            <a:r>
              <a:rPr lang="en-US" b="1" dirty="0" smtClean="0"/>
              <a:t>in the polarized proton.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791200" y="2286000"/>
            <a:ext cx="3437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quark polarization,</a:t>
            </a:r>
          </a:p>
          <a:p>
            <a:r>
              <a:rPr lang="en-US" b="1" dirty="0" smtClean="0"/>
              <a:t>needs an analyzer to be observed.</a:t>
            </a:r>
          </a:p>
        </p:txBody>
      </p:sp>
      <p:pic>
        <p:nvPicPr>
          <p:cNvPr id="71683" name="Picture 3" descr="C:\Users\okada_2\AppData\Local\Microsoft\Windows\Temporary Internet Files\Content.IE5\FEE5MTIK\MCj04339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609600" cy="609600"/>
          </a:xfrm>
          <a:prstGeom prst="rect">
            <a:avLst/>
          </a:prstGeom>
          <a:noFill/>
        </p:spPr>
      </p:pic>
      <p:pic>
        <p:nvPicPr>
          <p:cNvPr id="50" name="Picture 3" descr="C:\Users\okada_2\AppData\Local\Microsoft\Windows\Temporary Internet Files\Content.IE5\FEE5MTIK\MCj043390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0"/>
            <a:ext cx="552450" cy="552450"/>
          </a:xfrm>
          <a:prstGeom prst="rect">
            <a:avLst/>
          </a:prstGeom>
          <a:noFill/>
        </p:spPr>
      </p:pic>
      <p:sp>
        <p:nvSpPr>
          <p:cNvPr id="51" name="Line 38"/>
          <p:cNvSpPr>
            <a:spLocks noChangeShapeType="1"/>
          </p:cNvSpPr>
          <p:nvPr/>
        </p:nvSpPr>
        <p:spPr bwMode="auto">
          <a:xfrm flipV="1">
            <a:off x="5638800" y="3657600"/>
            <a:ext cx="0" cy="533400"/>
          </a:xfrm>
          <a:prstGeom prst="line">
            <a:avLst/>
          </a:prstGeom>
          <a:noFill/>
          <a:ln w="50800" cmpd="dbl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Box 39"/>
          <p:cNvSpPr txBox="1">
            <a:spLocks noChangeArrowheads="1"/>
          </p:cNvSpPr>
          <p:nvPr/>
        </p:nvSpPr>
        <p:spPr bwMode="auto">
          <a:xfrm>
            <a:off x="5562600" y="3352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000" b="1" dirty="0">
                <a:solidFill>
                  <a:srgbClr val="FF0000"/>
                </a:solidFill>
              </a:rPr>
              <a:t>S</a:t>
            </a:r>
            <a:r>
              <a:rPr kumimoji="0" lang="en-US" altLang="ja-JP" sz="2000" b="1" baseline="-25000" dirty="0">
                <a:solidFill>
                  <a:srgbClr val="FF0000"/>
                </a:solidFill>
              </a:rPr>
              <a:t>q</a:t>
            </a:r>
            <a:endParaRPr kumimoji="0" lang="en-US" altLang="ja-JP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Looking for evidences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2" descr="Phenix_2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43592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24400" y="990600"/>
            <a:ext cx="4277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MPC pi0 result (Run6 </a:t>
            </a:r>
            <a:r>
              <a:rPr lang="en-US" sz="2000" b="1" dirty="0" err="1" smtClean="0"/>
              <a:t>sqrt</a:t>
            </a:r>
            <a:r>
              <a:rPr lang="en-US" sz="2000" b="1" dirty="0" smtClean="0"/>
              <a:t>(s)=62.4GeV)</a:t>
            </a:r>
          </a:p>
          <a:p>
            <a:r>
              <a:rPr lang="en-US" sz="2000" b="1" dirty="0" smtClean="0"/>
              <a:t>is already shown.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1905000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Other signals? 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86000" y="1905000"/>
            <a:ext cx="16002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066800" y="1828800"/>
            <a:ext cx="1143000" cy="685800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86000" y="4495800"/>
            <a:ext cx="12954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990600" y="5105400"/>
            <a:ext cx="1295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925"/>
          </a:xfrm>
        </p:spPr>
        <p:txBody>
          <a:bodyPr/>
          <a:lstStyle/>
          <a:p>
            <a:pPr eaLnBrk="1" hangingPunct="1"/>
            <a:r>
              <a:rPr lang="en-US" altLang="ja-JP" b="1" dirty="0" err="1" smtClean="0"/>
              <a:t>Midrapidity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hadron</a:t>
            </a:r>
            <a:r>
              <a:rPr lang="en-US" altLang="ja-JP" b="1" dirty="0" smtClean="0"/>
              <a:t> A</a:t>
            </a:r>
            <a:r>
              <a:rPr lang="en-US" altLang="ja-JP" b="1" baseline="-25000" dirty="0" smtClean="0"/>
              <a:t>N</a:t>
            </a:r>
            <a:endParaRPr lang="ja-JP" altLang="en-US" b="1" baseline="-25000" smtClean="0"/>
          </a:p>
        </p:txBody>
      </p:sp>
      <p:pic>
        <p:nvPicPr>
          <p:cNvPr id="27651" name="Picture 2" descr="ANn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75" y="900113"/>
            <a:ext cx="340042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AN_results_o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503363"/>
            <a:ext cx="5878513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AN_results_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492250"/>
            <a:ext cx="5878513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AN_resul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88" y="1490663"/>
            <a:ext cx="5878512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11638" y="4389438"/>
            <a:ext cx="1752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/>
              <a:t>p</a:t>
            </a:r>
            <a:r>
              <a:rPr lang="en-US" altLang="ja-JP" sz="2000" baseline="-10000" dirty="0"/>
              <a:t>T</a:t>
            </a:r>
            <a:r>
              <a:rPr lang="en-US" altLang="ja-JP" sz="2000" dirty="0"/>
              <a:t> (</a:t>
            </a:r>
            <a:r>
              <a:rPr lang="en-US" altLang="ja-JP" sz="2000" dirty="0" err="1"/>
              <a:t>GeV</a:t>
            </a:r>
            <a:r>
              <a:rPr lang="en-US" altLang="ja-JP" sz="2000" dirty="0"/>
              <a:t>/c)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086600" y="3930650"/>
            <a:ext cx="1828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/>
              <a:t>p</a:t>
            </a:r>
            <a:r>
              <a:rPr lang="en-US" altLang="ja-JP" sz="2000" baseline="-10000" dirty="0"/>
              <a:t>T</a:t>
            </a:r>
            <a:r>
              <a:rPr lang="en-US" altLang="ja-JP" sz="2000" dirty="0"/>
              <a:t> (</a:t>
            </a:r>
            <a:r>
              <a:rPr lang="en-US" altLang="ja-JP" sz="2000" dirty="0" err="1"/>
              <a:t>GeV</a:t>
            </a:r>
            <a:r>
              <a:rPr lang="en-US" altLang="ja-JP" sz="2000" dirty="0"/>
              <a:t>/c)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581400" y="3186113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hep-ex/0507073</a:t>
            </a: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6345238" y="4276725"/>
            <a:ext cx="301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PRL 95, 202001 (2005)</a:t>
            </a: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1600200" y="3033713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|</a:t>
            </a:r>
            <a:r>
              <a:rPr lang="en-US" altLang="ja-JP">
                <a:latin typeface="Symbol" pitchFamily="18" charset="2"/>
              </a:rPr>
              <a:t>h</a:t>
            </a:r>
            <a:r>
              <a:rPr lang="en-US" altLang="ja-JP"/>
              <a:t>| &lt; 0.35</a:t>
            </a:r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6357938" y="1376363"/>
            <a:ext cx="962025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>
                <a:solidFill>
                  <a:schemeClr val="accent2"/>
                </a:solidFill>
              </a:rPr>
              <a:t>Run-02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181600" y="1630363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solidFill>
                  <a:schemeClr val="accent2"/>
                </a:solidFill>
              </a:rPr>
              <a:t>Run-05</a:t>
            </a:r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6208713" y="108743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</a:t>
            </a:r>
            <a:r>
              <a:rPr lang="en-US" altLang="ja-JP" baseline="-18000"/>
              <a:t>N</a:t>
            </a:r>
            <a:r>
              <a:rPr lang="en-US" altLang="ja-JP">
                <a:latin typeface="Symbol" pitchFamily="18" charset="2"/>
              </a:rPr>
              <a:t> p</a:t>
            </a:r>
            <a:r>
              <a:rPr lang="en-US" altLang="ja-JP" baseline="30000"/>
              <a:t>0</a:t>
            </a:r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>
            <a:off x="638175" y="1585913"/>
            <a:ext cx="99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</a:t>
            </a:r>
            <a:r>
              <a:rPr lang="en-US" altLang="ja-JP" baseline="-18000"/>
              <a:t>N </a:t>
            </a:r>
            <a:r>
              <a:rPr lang="en-US" altLang="ja-JP"/>
              <a:t>h</a:t>
            </a:r>
            <a:r>
              <a:rPr lang="en-US" altLang="ja-JP" baseline="30000"/>
              <a:t>+/-</a:t>
            </a:r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6142038" y="3233738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|</a:t>
            </a:r>
            <a:r>
              <a:rPr lang="en-US" altLang="ja-JP" sz="2000">
                <a:latin typeface="Symbol" pitchFamily="18" charset="2"/>
              </a:rPr>
              <a:t>h</a:t>
            </a:r>
            <a:r>
              <a:rPr lang="en-US" altLang="ja-JP" sz="2000"/>
              <a:t>| &lt; 0.35</a:t>
            </a:r>
          </a:p>
        </p:txBody>
      </p:sp>
      <p:sp>
        <p:nvSpPr>
          <p:cNvPr id="27665" name="Text Box 10"/>
          <p:cNvSpPr txBox="1">
            <a:spLocks noChangeArrowheads="1"/>
          </p:cNvSpPr>
          <p:nvPr/>
        </p:nvSpPr>
        <p:spPr bwMode="auto">
          <a:xfrm>
            <a:off x="247650" y="4857750"/>
            <a:ext cx="861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ja-JP" sz="2400" dirty="0"/>
              <a:t> A</a:t>
            </a:r>
            <a:r>
              <a:rPr lang="en-US" altLang="ja-JP" sz="2400" baseline="-25000" dirty="0"/>
              <a:t>N</a:t>
            </a:r>
            <a:r>
              <a:rPr lang="en-US" altLang="ja-JP" sz="2400" dirty="0"/>
              <a:t> is zero within 1</a:t>
            </a:r>
            <a:r>
              <a:rPr lang="en-US" altLang="ja-JP" sz="2400" dirty="0" smtClean="0"/>
              <a:t>%</a:t>
            </a:r>
            <a:endParaRPr lang="en-US" altLang="ja-JP" sz="2400" dirty="0">
              <a:sym typeface="Arial Rounded MT Bold" pitchFamily="34" charset="0"/>
            </a:endParaRPr>
          </a:p>
          <a:p>
            <a:pPr>
              <a:buFontTx/>
              <a:buChar char="•"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It constrains </a:t>
            </a:r>
            <a:r>
              <a:rPr lang="en-US" altLang="ja-JP" sz="2400" dirty="0" err="1"/>
              <a:t>Sivers</a:t>
            </a:r>
            <a:r>
              <a:rPr lang="en-US" altLang="ja-JP" sz="2400" dirty="0"/>
              <a:t> distribution function for </a:t>
            </a:r>
            <a:r>
              <a:rPr lang="en-US" altLang="ja-JP" sz="2400" dirty="0" smtClean="0"/>
              <a:t>gluons not very large. 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/>
              <a:t>    </a:t>
            </a:r>
            <a:r>
              <a:rPr lang="en-US" altLang="ja-JP" sz="2000" dirty="0"/>
              <a:t>(</a:t>
            </a:r>
            <a:r>
              <a:rPr lang="en-US" altLang="ja-JP" sz="2000" dirty="0" err="1"/>
              <a:t>Anselmino</a:t>
            </a:r>
            <a:r>
              <a:rPr lang="en-US" altLang="ja-JP" sz="2000" dirty="0"/>
              <a:t> et al.,  PRD74, 094011 (2006))</a:t>
            </a:r>
            <a:endParaRPr lang="en-US" altLang="ja-JP" sz="2400" dirty="0"/>
          </a:p>
          <a:p>
            <a:pPr>
              <a:buFontTx/>
              <a:buChar char="•"/>
            </a:pPr>
            <a:r>
              <a:rPr lang="en-US" altLang="ja-JP" sz="2400" dirty="0"/>
              <a:t> Updated </a:t>
            </a:r>
            <a:r>
              <a:rPr lang="en-US" altLang="ja-JP" sz="2400" dirty="0">
                <a:latin typeface="Symbol" pitchFamily="18" charset="2"/>
              </a:rPr>
              <a:t>p</a:t>
            </a:r>
            <a:r>
              <a:rPr lang="en-US" altLang="ja-JP" sz="2400" baseline="30000" dirty="0"/>
              <a:t>0</a:t>
            </a:r>
            <a:r>
              <a:rPr lang="en-US" altLang="ja-JP" sz="2400" dirty="0"/>
              <a:t> analysis with &gt;10x smaller stat. error underway.</a:t>
            </a:r>
          </a:p>
        </p:txBody>
      </p:sp>
      <p:sp>
        <p:nvSpPr>
          <p:cNvPr id="27666" name="スライド番号プレースホルダ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1BCDABB-5E85-4558-943D-73AFF07F1539}" type="slidenum">
              <a:rPr lang="en-US" altLang="ja-JP">
                <a:latin typeface="Arial" pitchFamily="34" charset="0"/>
                <a:ea typeface="ＭＳ Ｐゴシック" pitchFamily="34" charset="-128"/>
              </a:rPr>
              <a:pPr/>
              <a:t>22</a:t>
            </a:fld>
            <a:endParaRPr lang="en-US" altLang="ja-JP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09600" y="685800"/>
            <a:ext cx="2021933" cy="838201"/>
            <a:chOff x="1231459" y="1371600"/>
            <a:chExt cx="2021933" cy="838201"/>
          </a:xfrm>
        </p:grpSpPr>
        <p:cxnSp>
          <p:nvCxnSpPr>
            <p:cNvPr id="31" name="Straight Connector 30"/>
            <p:cNvCxnSpPr/>
            <p:nvPr/>
          </p:nvCxnSpPr>
          <p:spPr>
            <a:xfrm rot="10800000">
              <a:off x="1371600" y="1676400"/>
              <a:ext cx="609600" cy="155304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V="1">
              <a:off x="1476939" y="1889760"/>
              <a:ext cx="640080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735015" y="1689463"/>
              <a:ext cx="123092" cy="4622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45323" y="1534160"/>
              <a:ext cx="123092" cy="46228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447800" y="1600200"/>
              <a:ext cx="1066800" cy="467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981200" y="1845491"/>
              <a:ext cx="533400" cy="135709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231459" y="1371600"/>
              <a:ext cx="292541" cy="172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Left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14600" y="1752600"/>
              <a:ext cx="738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-Right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4287" y="2209800"/>
            <a:ext cx="7710487" cy="4267200"/>
            <a:chOff x="214313" y="1145177"/>
            <a:chExt cx="8091487" cy="4862955"/>
          </a:xfrm>
        </p:grpSpPr>
        <p:pic>
          <p:nvPicPr>
            <p:cNvPr id="28677" name="Picture 2" descr="C:\Documents and Settings\tanida\My Documents\RSC\baldin\run6-iff-m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313" y="1145177"/>
              <a:ext cx="8091487" cy="4798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 rot="5400000">
              <a:off x="1781387" y="3962400"/>
              <a:ext cx="30480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0" y="5638800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>
                  <a:sym typeface="Symbol"/>
                </a:rPr>
                <a:t></a:t>
              </a:r>
              <a:r>
                <a:rPr lang="en-US" dirty="0" smtClean="0">
                  <a:sym typeface="Symbol"/>
                </a:rPr>
                <a:t>=0.77</a:t>
              </a:r>
              <a:endParaRPr lang="en-US" dirty="0"/>
            </a:p>
          </p:txBody>
        </p:sp>
      </p:grpSp>
      <p:sp>
        <p:nvSpPr>
          <p:cNvPr id="286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Interference FF as an analyzer</a:t>
            </a:r>
            <a:endParaRPr lang="ja-JP" altLang="en-US" b="1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4175FE6-832E-4CB9-B9FD-A5B4E0C336F0}" type="slidenum">
              <a:rPr lang="en-US" altLang="ja-JP">
                <a:latin typeface="Arial" pitchFamily="34" charset="0"/>
                <a:ea typeface="ＭＳ Ｐゴシック" pitchFamily="34" charset="-128"/>
              </a:rPr>
              <a:pPr/>
              <a:t>23</a:t>
            </a:fld>
            <a:endParaRPr lang="en-US" altLang="ja-JP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K.Okada</a:t>
            </a:r>
            <a:r>
              <a:rPr lang="en-US" dirty="0" smtClean="0"/>
              <a:t> (RBRC)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3259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Transversity</a:t>
            </a:r>
            <a:r>
              <a:rPr lang="en-US" sz="2000" b="1" dirty="0" smtClean="0"/>
              <a:t> *IFF</a:t>
            </a:r>
          </a:p>
          <a:p>
            <a:r>
              <a:rPr lang="en-US" sz="2000" b="1" dirty="0" smtClean="0"/>
              <a:t>2 hadrons in the central arm.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010400" y="3048000"/>
            <a:ext cx="1522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consistent </a:t>
            </a:r>
          </a:p>
          <a:p>
            <a:r>
              <a:rPr lang="en-US" dirty="0" smtClean="0"/>
              <a:t>with zero.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191000" y="685800"/>
            <a:ext cx="4495800" cy="1905000"/>
            <a:chOff x="4191000" y="685800"/>
            <a:chExt cx="4495800" cy="1905000"/>
          </a:xfrm>
        </p:grpSpPr>
        <p:pic>
          <p:nvPicPr>
            <p:cNvPr id="41988" name="Picture 4" descr="C:\Users\okada_2\Desktop\iff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972573"/>
              <a:ext cx="2743200" cy="1389627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638800" y="1066800"/>
              <a:ext cx="3850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2600" y="1688068"/>
              <a:ext cx="3850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67200" y="1219200"/>
              <a:ext cx="8499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spin</a:t>
              </a:r>
            </a:p>
            <a:p>
              <a:r>
                <a:rPr lang="en-US" dirty="0" smtClean="0"/>
                <a:t>(radial)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4762500" y="1866900"/>
              <a:ext cx="304800" cy="228600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5334000" y="914400"/>
              <a:ext cx="381000" cy="228600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70306" y="1828800"/>
              <a:ext cx="306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V="1">
              <a:off x="4723129" y="1980777"/>
              <a:ext cx="152400" cy="846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257800" y="762000"/>
              <a:ext cx="306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endParaRPr lang="en-US" i="1" dirty="0"/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7924800" y="1905000"/>
            <a:ext cx="762000" cy="482600"/>
          </p:xfrm>
          <a:graphic>
            <a:graphicData uri="http://schemas.openxmlformats.org/presentationml/2006/ole">
              <p:oleObj spid="_x0000_s41987" name="Equation" r:id="rId6" imgW="380880" imgH="241200" progId="Equation.3">
                <p:embed/>
              </p:oleObj>
            </a:graphicData>
          </a:graphic>
        </p:graphicFrame>
        <p:cxnSp>
          <p:nvCxnSpPr>
            <p:cNvPr id="38" name="Straight Arrow Connector 37"/>
            <p:cNvCxnSpPr/>
            <p:nvPr/>
          </p:nvCxnSpPr>
          <p:spPr>
            <a:xfrm rot="5400000">
              <a:off x="7505700" y="1943100"/>
              <a:ext cx="228600" cy="1588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7522627" y="2340233"/>
              <a:ext cx="195540" cy="794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638800" y="2085393"/>
              <a:ext cx="1981200" cy="158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19800" y="2057400"/>
              <a:ext cx="1676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7620000" y="1905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7620000" y="2362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467600" y="2239345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191000" y="685800"/>
              <a:ext cx="4495800" cy="1905000"/>
            </a:xfrm>
            <a:prstGeom prst="rect">
              <a:avLst/>
            </a:prstGeom>
            <a:solidFill>
              <a:schemeClr val="bg2">
                <a:alpha val="27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162800" y="4306669"/>
            <a:ext cx="1745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IFF  from </a:t>
            </a:r>
          </a:p>
          <a:p>
            <a:r>
              <a:rPr lang="en-US" dirty="0" err="1" smtClean="0"/>
              <a:t>e+e</a:t>
            </a:r>
            <a:r>
              <a:rPr lang="en-US" dirty="0" smtClean="0"/>
              <a:t> collider data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62800" y="5029200"/>
            <a:ext cx="2010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transversity</a:t>
            </a:r>
            <a:endParaRPr lang="en-US" dirty="0" smtClean="0"/>
          </a:p>
          <a:p>
            <a:r>
              <a:rPr lang="en-US" dirty="0" smtClean="0"/>
              <a:t>will be constrained.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 charm A</a:t>
            </a:r>
            <a:r>
              <a:rPr lang="en-US" b="1" baseline="-25000" dirty="0" smtClean="0"/>
              <a:t>N</a:t>
            </a:r>
            <a:endParaRPr lang="en-US" b="1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62100"/>
            <a:ext cx="4724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762000"/>
            <a:ext cx="4632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gluon fusion process</a:t>
            </a:r>
          </a:p>
          <a:p>
            <a:r>
              <a:rPr lang="en-US" sz="2400" b="1" dirty="0" smtClean="0"/>
              <a:t>sensitive to the gluon </a:t>
            </a:r>
            <a:r>
              <a:rPr lang="en-US" sz="2400" b="1" dirty="0" err="1" smtClean="0"/>
              <a:t>Sivers</a:t>
            </a:r>
            <a:r>
              <a:rPr lang="en-US" sz="2400" b="1" dirty="0" smtClean="0"/>
              <a:t> effect.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096000" y="1905000"/>
            <a:ext cx="1282728" cy="1304718"/>
            <a:chOff x="774672" y="905082"/>
            <a:chExt cx="3048000" cy="3595383"/>
          </a:xfrm>
        </p:grpSpPr>
        <p:sp>
          <p:nvSpPr>
            <p:cNvPr id="22" name="Freeform 21"/>
            <p:cNvSpPr/>
            <p:nvPr/>
          </p:nvSpPr>
          <p:spPr>
            <a:xfrm>
              <a:off x="774672" y="3352800"/>
              <a:ext cx="1530220" cy="1147665"/>
            </a:xfrm>
            <a:custGeom>
              <a:avLst/>
              <a:gdLst>
                <a:gd name="connsiteX0" fmla="*/ 0 w 1530220"/>
                <a:gd name="connsiteY0" fmla="*/ 1147665 h 1147665"/>
                <a:gd name="connsiteX1" fmla="*/ 27991 w 1530220"/>
                <a:gd name="connsiteY1" fmla="*/ 867747 h 1147665"/>
                <a:gd name="connsiteX2" fmla="*/ 223934 w 1530220"/>
                <a:gd name="connsiteY2" fmla="*/ 737118 h 1147665"/>
                <a:gd name="connsiteX3" fmla="*/ 391885 w 1530220"/>
                <a:gd name="connsiteY3" fmla="*/ 690465 h 1147665"/>
                <a:gd name="connsiteX4" fmla="*/ 522514 w 1530220"/>
                <a:gd name="connsiteY4" fmla="*/ 793102 h 1147665"/>
                <a:gd name="connsiteX5" fmla="*/ 587828 w 1530220"/>
                <a:gd name="connsiteY5" fmla="*/ 961053 h 1147665"/>
                <a:gd name="connsiteX6" fmla="*/ 550506 w 1530220"/>
                <a:gd name="connsiteY6" fmla="*/ 1045028 h 1147665"/>
                <a:gd name="connsiteX7" fmla="*/ 457200 w 1530220"/>
                <a:gd name="connsiteY7" fmla="*/ 1026367 h 1147665"/>
                <a:gd name="connsiteX8" fmla="*/ 373224 w 1530220"/>
                <a:gd name="connsiteY8" fmla="*/ 914400 h 1147665"/>
                <a:gd name="connsiteX9" fmla="*/ 373224 w 1530220"/>
                <a:gd name="connsiteY9" fmla="*/ 746449 h 1147665"/>
                <a:gd name="connsiteX10" fmla="*/ 429208 w 1530220"/>
                <a:gd name="connsiteY10" fmla="*/ 569167 h 1147665"/>
                <a:gd name="connsiteX11" fmla="*/ 569167 w 1530220"/>
                <a:gd name="connsiteY11" fmla="*/ 475861 h 1147665"/>
                <a:gd name="connsiteX12" fmla="*/ 737118 w 1530220"/>
                <a:gd name="connsiteY12" fmla="*/ 485192 h 1147665"/>
                <a:gd name="connsiteX13" fmla="*/ 849085 w 1530220"/>
                <a:gd name="connsiteY13" fmla="*/ 550506 h 1147665"/>
                <a:gd name="connsiteX14" fmla="*/ 905069 w 1530220"/>
                <a:gd name="connsiteY14" fmla="*/ 643812 h 1147665"/>
                <a:gd name="connsiteX15" fmla="*/ 914400 w 1530220"/>
                <a:gd name="connsiteY15" fmla="*/ 737118 h 1147665"/>
                <a:gd name="connsiteX16" fmla="*/ 858416 w 1530220"/>
                <a:gd name="connsiteY16" fmla="*/ 802433 h 1147665"/>
                <a:gd name="connsiteX17" fmla="*/ 746449 w 1530220"/>
                <a:gd name="connsiteY17" fmla="*/ 765110 h 1147665"/>
                <a:gd name="connsiteX18" fmla="*/ 718457 w 1530220"/>
                <a:gd name="connsiteY18" fmla="*/ 671804 h 1147665"/>
                <a:gd name="connsiteX19" fmla="*/ 709126 w 1530220"/>
                <a:gd name="connsiteY19" fmla="*/ 522514 h 1147665"/>
                <a:gd name="connsiteX20" fmla="*/ 755779 w 1530220"/>
                <a:gd name="connsiteY20" fmla="*/ 382555 h 1147665"/>
                <a:gd name="connsiteX21" fmla="*/ 886408 w 1530220"/>
                <a:gd name="connsiteY21" fmla="*/ 270588 h 1147665"/>
                <a:gd name="connsiteX22" fmla="*/ 1017036 w 1530220"/>
                <a:gd name="connsiteY22" fmla="*/ 242596 h 1147665"/>
                <a:gd name="connsiteX23" fmla="*/ 1129004 w 1530220"/>
                <a:gd name="connsiteY23" fmla="*/ 251926 h 1147665"/>
                <a:gd name="connsiteX24" fmla="*/ 1222310 w 1530220"/>
                <a:gd name="connsiteY24" fmla="*/ 335902 h 1147665"/>
                <a:gd name="connsiteX25" fmla="*/ 1259632 w 1530220"/>
                <a:gd name="connsiteY25" fmla="*/ 419877 h 1147665"/>
                <a:gd name="connsiteX26" fmla="*/ 1250302 w 1530220"/>
                <a:gd name="connsiteY26" fmla="*/ 503853 h 1147665"/>
                <a:gd name="connsiteX27" fmla="*/ 1194318 w 1530220"/>
                <a:gd name="connsiteY27" fmla="*/ 559837 h 1147665"/>
                <a:gd name="connsiteX28" fmla="*/ 1101012 w 1530220"/>
                <a:gd name="connsiteY28" fmla="*/ 503853 h 1147665"/>
                <a:gd name="connsiteX29" fmla="*/ 1045028 w 1530220"/>
                <a:gd name="connsiteY29" fmla="*/ 401216 h 1147665"/>
                <a:gd name="connsiteX30" fmla="*/ 1054359 w 1530220"/>
                <a:gd name="connsiteY30" fmla="*/ 233265 h 1147665"/>
                <a:gd name="connsiteX31" fmla="*/ 1175657 w 1530220"/>
                <a:gd name="connsiteY31" fmla="*/ 74645 h 1147665"/>
                <a:gd name="connsiteX32" fmla="*/ 1324947 w 1530220"/>
                <a:gd name="connsiteY32" fmla="*/ 0 h 1147665"/>
                <a:gd name="connsiteX33" fmla="*/ 1399591 w 1530220"/>
                <a:gd name="connsiteY33" fmla="*/ 9330 h 1147665"/>
                <a:gd name="connsiteX34" fmla="*/ 1530220 w 1530220"/>
                <a:gd name="connsiteY34" fmla="*/ 74645 h 1147665"/>
                <a:gd name="connsiteX35" fmla="*/ 1530220 w 1530220"/>
                <a:gd name="connsiteY35" fmla="*/ 74645 h 1147665"/>
                <a:gd name="connsiteX36" fmla="*/ 1502228 w 1530220"/>
                <a:gd name="connsiteY36" fmla="*/ 83975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30220" h="1147665">
                  <a:moveTo>
                    <a:pt x="0" y="1147665"/>
                  </a:moveTo>
                  <a:lnTo>
                    <a:pt x="27991" y="867747"/>
                  </a:lnTo>
                  <a:lnTo>
                    <a:pt x="223934" y="737118"/>
                  </a:lnTo>
                  <a:lnTo>
                    <a:pt x="391885" y="690465"/>
                  </a:lnTo>
                  <a:lnTo>
                    <a:pt x="522514" y="793102"/>
                  </a:lnTo>
                  <a:lnTo>
                    <a:pt x="587828" y="961053"/>
                  </a:lnTo>
                  <a:lnTo>
                    <a:pt x="550506" y="1045028"/>
                  </a:lnTo>
                  <a:lnTo>
                    <a:pt x="457200" y="1026367"/>
                  </a:lnTo>
                  <a:lnTo>
                    <a:pt x="373224" y="914400"/>
                  </a:lnTo>
                  <a:lnTo>
                    <a:pt x="373224" y="746449"/>
                  </a:lnTo>
                  <a:lnTo>
                    <a:pt x="429208" y="569167"/>
                  </a:lnTo>
                  <a:lnTo>
                    <a:pt x="569167" y="475861"/>
                  </a:lnTo>
                  <a:lnTo>
                    <a:pt x="737118" y="485192"/>
                  </a:lnTo>
                  <a:lnTo>
                    <a:pt x="849085" y="550506"/>
                  </a:lnTo>
                  <a:lnTo>
                    <a:pt x="905069" y="643812"/>
                  </a:lnTo>
                  <a:lnTo>
                    <a:pt x="914400" y="737118"/>
                  </a:lnTo>
                  <a:lnTo>
                    <a:pt x="858416" y="802433"/>
                  </a:lnTo>
                  <a:lnTo>
                    <a:pt x="746449" y="765110"/>
                  </a:lnTo>
                  <a:lnTo>
                    <a:pt x="718457" y="671804"/>
                  </a:lnTo>
                  <a:lnTo>
                    <a:pt x="709126" y="522514"/>
                  </a:lnTo>
                  <a:lnTo>
                    <a:pt x="755779" y="382555"/>
                  </a:lnTo>
                  <a:lnTo>
                    <a:pt x="886408" y="270588"/>
                  </a:lnTo>
                  <a:lnTo>
                    <a:pt x="1017036" y="242596"/>
                  </a:lnTo>
                  <a:lnTo>
                    <a:pt x="1129004" y="251926"/>
                  </a:lnTo>
                  <a:lnTo>
                    <a:pt x="1222310" y="335902"/>
                  </a:lnTo>
                  <a:lnTo>
                    <a:pt x="1259632" y="419877"/>
                  </a:lnTo>
                  <a:lnTo>
                    <a:pt x="1250302" y="503853"/>
                  </a:lnTo>
                  <a:lnTo>
                    <a:pt x="1194318" y="559837"/>
                  </a:lnTo>
                  <a:lnTo>
                    <a:pt x="1101012" y="503853"/>
                  </a:lnTo>
                  <a:lnTo>
                    <a:pt x="1045028" y="401216"/>
                  </a:lnTo>
                  <a:lnTo>
                    <a:pt x="1054359" y="233265"/>
                  </a:lnTo>
                  <a:lnTo>
                    <a:pt x="1175657" y="74645"/>
                  </a:lnTo>
                  <a:lnTo>
                    <a:pt x="1324947" y="0"/>
                  </a:lnTo>
                  <a:lnTo>
                    <a:pt x="1399591" y="9330"/>
                  </a:lnTo>
                  <a:lnTo>
                    <a:pt x="1530220" y="74645"/>
                  </a:lnTo>
                  <a:lnTo>
                    <a:pt x="1530220" y="74645"/>
                  </a:lnTo>
                  <a:lnTo>
                    <a:pt x="1502228" y="83975"/>
                  </a:lnTo>
                </a:path>
              </a:pathLst>
            </a:cu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4283824">
              <a:off x="803709" y="1096359"/>
              <a:ext cx="1530220" cy="1147665"/>
            </a:xfrm>
            <a:custGeom>
              <a:avLst/>
              <a:gdLst>
                <a:gd name="connsiteX0" fmla="*/ 0 w 1530220"/>
                <a:gd name="connsiteY0" fmla="*/ 1147665 h 1147665"/>
                <a:gd name="connsiteX1" fmla="*/ 27991 w 1530220"/>
                <a:gd name="connsiteY1" fmla="*/ 867747 h 1147665"/>
                <a:gd name="connsiteX2" fmla="*/ 223934 w 1530220"/>
                <a:gd name="connsiteY2" fmla="*/ 737118 h 1147665"/>
                <a:gd name="connsiteX3" fmla="*/ 391885 w 1530220"/>
                <a:gd name="connsiteY3" fmla="*/ 690465 h 1147665"/>
                <a:gd name="connsiteX4" fmla="*/ 522514 w 1530220"/>
                <a:gd name="connsiteY4" fmla="*/ 793102 h 1147665"/>
                <a:gd name="connsiteX5" fmla="*/ 587828 w 1530220"/>
                <a:gd name="connsiteY5" fmla="*/ 961053 h 1147665"/>
                <a:gd name="connsiteX6" fmla="*/ 550506 w 1530220"/>
                <a:gd name="connsiteY6" fmla="*/ 1045028 h 1147665"/>
                <a:gd name="connsiteX7" fmla="*/ 457200 w 1530220"/>
                <a:gd name="connsiteY7" fmla="*/ 1026367 h 1147665"/>
                <a:gd name="connsiteX8" fmla="*/ 373224 w 1530220"/>
                <a:gd name="connsiteY8" fmla="*/ 914400 h 1147665"/>
                <a:gd name="connsiteX9" fmla="*/ 373224 w 1530220"/>
                <a:gd name="connsiteY9" fmla="*/ 746449 h 1147665"/>
                <a:gd name="connsiteX10" fmla="*/ 429208 w 1530220"/>
                <a:gd name="connsiteY10" fmla="*/ 569167 h 1147665"/>
                <a:gd name="connsiteX11" fmla="*/ 569167 w 1530220"/>
                <a:gd name="connsiteY11" fmla="*/ 475861 h 1147665"/>
                <a:gd name="connsiteX12" fmla="*/ 737118 w 1530220"/>
                <a:gd name="connsiteY12" fmla="*/ 485192 h 1147665"/>
                <a:gd name="connsiteX13" fmla="*/ 849085 w 1530220"/>
                <a:gd name="connsiteY13" fmla="*/ 550506 h 1147665"/>
                <a:gd name="connsiteX14" fmla="*/ 905069 w 1530220"/>
                <a:gd name="connsiteY14" fmla="*/ 643812 h 1147665"/>
                <a:gd name="connsiteX15" fmla="*/ 914400 w 1530220"/>
                <a:gd name="connsiteY15" fmla="*/ 737118 h 1147665"/>
                <a:gd name="connsiteX16" fmla="*/ 858416 w 1530220"/>
                <a:gd name="connsiteY16" fmla="*/ 802433 h 1147665"/>
                <a:gd name="connsiteX17" fmla="*/ 746449 w 1530220"/>
                <a:gd name="connsiteY17" fmla="*/ 765110 h 1147665"/>
                <a:gd name="connsiteX18" fmla="*/ 718457 w 1530220"/>
                <a:gd name="connsiteY18" fmla="*/ 671804 h 1147665"/>
                <a:gd name="connsiteX19" fmla="*/ 709126 w 1530220"/>
                <a:gd name="connsiteY19" fmla="*/ 522514 h 1147665"/>
                <a:gd name="connsiteX20" fmla="*/ 755779 w 1530220"/>
                <a:gd name="connsiteY20" fmla="*/ 382555 h 1147665"/>
                <a:gd name="connsiteX21" fmla="*/ 886408 w 1530220"/>
                <a:gd name="connsiteY21" fmla="*/ 270588 h 1147665"/>
                <a:gd name="connsiteX22" fmla="*/ 1017036 w 1530220"/>
                <a:gd name="connsiteY22" fmla="*/ 242596 h 1147665"/>
                <a:gd name="connsiteX23" fmla="*/ 1129004 w 1530220"/>
                <a:gd name="connsiteY23" fmla="*/ 251926 h 1147665"/>
                <a:gd name="connsiteX24" fmla="*/ 1222310 w 1530220"/>
                <a:gd name="connsiteY24" fmla="*/ 335902 h 1147665"/>
                <a:gd name="connsiteX25" fmla="*/ 1259632 w 1530220"/>
                <a:gd name="connsiteY25" fmla="*/ 419877 h 1147665"/>
                <a:gd name="connsiteX26" fmla="*/ 1250302 w 1530220"/>
                <a:gd name="connsiteY26" fmla="*/ 503853 h 1147665"/>
                <a:gd name="connsiteX27" fmla="*/ 1194318 w 1530220"/>
                <a:gd name="connsiteY27" fmla="*/ 559837 h 1147665"/>
                <a:gd name="connsiteX28" fmla="*/ 1101012 w 1530220"/>
                <a:gd name="connsiteY28" fmla="*/ 503853 h 1147665"/>
                <a:gd name="connsiteX29" fmla="*/ 1045028 w 1530220"/>
                <a:gd name="connsiteY29" fmla="*/ 401216 h 1147665"/>
                <a:gd name="connsiteX30" fmla="*/ 1054359 w 1530220"/>
                <a:gd name="connsiteY30" fmla="*/ 233265 h 1147665"/>
                <a:gd name="connsiteX31" fmla="*/ 1175657 w 1530220"/>
                <a:gd name="connsiteY31" fmla="*/ 74645 h 1147665"/>
                <a:gd name="connsiteX32" fmla="*/ 1324947 w 1530220"/>
                <a:gd name="connsiteY32" fmla="*/ 0 h 1147665"/>
                <a:gd name="connsiteX33" fmla="*/ 1399591 w 1530220"/>
                <a:gd name="connsiteY33" fmla="*/ 9330 h 1147665"/>
                <a:gd name="connsiteX34" fmla="*/ 1530220 w 1530220"/>
                <a:gd name="connsiteY34" fmla="*/ 74645 h 1147665"/>
                <a:gd name="connsiteX35" fmla="*/ 1530220 w 1530220"/>
                <a:gd name="connsiteY35" fmla="*/ 74645 h 1147665"/>
                <a:gd name="connsiteX36" fmla="*/ 1502228 w 1530220"/>
                <a:gd name="connsiteY36" fmla="*/ 83975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30220" h="1147665">
                  <a:moveTo>
                    <a:pt x="0" y="1147665"/>
                  </a:moveTo>
                  <a:lnTo>
                    <a:pt x="27991" y="867747"/>
                  </a:lnTo>
                  <a:lnTo>
                    <a:pt x="223934" y="737118"/>
                  </a:lnTo>
                  <a:lnTo>
                    <a:pt x="391885" y="690465"/>
                  </a:lnTo>
                  <a:lnTo>
                    <a:pt x="522514" y="793102"/>
                  </a:lnTo>
                  <a:lnTo>
                    <a:pt x="587828" y="961053"/>
                  </a:lnTo>
                  <a:lnTo>
                    <a:pt x="550506" y="1045028"/>
                  </a:lnTo>
                  <a:lnTo>
                    <a:pt x="457200" y="1026367"/>
                  </a:lnTo>
                  <a:lnTo>
                    <a:pt x="373224" y="914400"/>
                  </a:lnTo>
                  <a:lnTo>
                    <a:pt x="373224" y="746449"/>
                  </a:lnTo>
                  <a:lnTo>
                    <a:pt x="429208" y="569167"/>
                  </a:lnTo>
                  <a:lnTo>
                    <a:pt x="569167" y="475861"/>
                  </a:lnTo>
                  <a:lnTo>
                    <a:pt x="737118" y="485192"/>
                  </a:lnTo>
                  <a:lnTo>
                    <a:pt x="849085" y="550506"/>
                  </a:lnTo>
                  <a:lnTo>
                    <a:pt x="905069" y="643812"/>
                  </a:lnTo>
                  <a:lnTo>
                    <a:pt x="914400" y="737118"/>
                  </a:lnTo>
                  <a:lnTo>
                    <a:pt x="858416" y="802433"/>
                  </a:lnTo>
                  <a:lnTo>
                    <a:pt x="746449" y="765110"/>
                  </a:lnTo>
                  <a:lnTo>
                    <a:pt x="718457" y="671804"/>
                  </a:lnTo>
                  <a:lnTo>
                    <a:pt x="709126" y="522514"/>
                  </a:lnTo>
                  <a:lnTo>
                    <a:pt x="755779" y="382555"/>
                  </a:lnTo>
                  <a:lnTo>
                    <a:pt x="886408" y="270588"/>
                  </a:lnTo>
                  <a:lnTo>
                    <a:pt x="1017036" y="242596"/>
                  </a:lnTo>
                  <a:lnTo>
                    <a:pt x="1129004" y="251926"/>
                  </a:lnTo>
                  <a:lnTo>
                    <a:pt x="1222310" y="335902"/>
                  </a:lnTo>
                  <a:lnTo>
                    <a:pt x="1259632" y="419877"/>
                  </a:lnTo>
                  <a:lnTo>
                    <a:pt x="1250302" y="503853"/>
                  </a:lnTo>
                  <a:lnTo>
                    <a:pt x="1194318" y="559837"/>
                  </a:lnTo>
                  <a:lnTo>
                    <a:pt x="1101012" y="503853"/>
                  </a:lnTo>
                  <a:lnTo>
                    <a:pt x="1045028" y="401216"/>
                  </a:lnTo>
                  <a:lnTo>
                    <a:pt x="1054359" y="233265"/>
                  </a:lnTo>
                  <a:lnTo>
                    <a:pt x="1175657" y="74645"/>
                  </a:lnTo>
                  <a:lnTo>
                    <a:pt x="1324947" y="0"/>
                  </a:lnTo>
                  <a:lnTo>
                    <a:pt x="1399591" y="9330"/>
                  </a:lnTo>
                  <a:lnTo>
                    <a:pt x="1530220" y="74645"/>
                  </a:lnTo>
                  <a:lnTo>
                    <a:pt x="1530220" y="74645"/>
                  </a:lnTo>
                  <a:lnTo>
                    <a:pt x="1502228" y="83975"/>
                  </a:lnTo>
                </a:path>
              </a:pathLst>
            </a:cu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3" idx="34"/>
            </p:cNvCxnSpPr>
            <p:nvPr/>
          </p:nvCxnSpPr>
          <p:spPr>
            <a:xfrm rot="16200000" flipH="1">
              <a:off x="1698987" y="2823094"/>
              <a:ext cx="1192919" cy="18891"/>
            </a:xfrm>
            <a:prstGeom prst="line">
              <a:avLst/>
            </a:prstGeom>
            <a:ln w="889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34"/>
            </p:cNvCxnSpPr>
            <p:nvPr/>
          </p:nvCxnSpPr>
          <p:spPr>
            <a:xfrm rot="5400000" flipH="1" flipV="1">
              <a:off x="2549005" y="1108595"/>
              <a:ext cx="864481" cy="1390491"/>
            </a:xfrm>
            <a:prstGeom prst="line">
              <a:avLst/>
            </a:prstGeom>
            <a:ln w="889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4"/>
            </p:cNvCxnSpPr>
            <p:nvPr/>
          </p:nvCxnSpPr>
          <p:spPr>
            <a:xfrm>
              <a:off x="2304892" y="3427445"/>
              <a:ext cx="1517780" cy="763555"/>
            </a:xfrm>
            <a:prstGeom prst="line">
              <a:avLst/>
            </a:prstGeom>
            <a:ln w="889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5791200" y="304800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b="1" dirty="0" smtClean="0">
                <a:solidFill>
                  <a:srgbClr val="33CC33"/>
                </a:solidFill>
                <a:latin typeface="Comic Sans MS" pitchFamily="66" charset="0"/>
              </a:rPr>
              <a:t>g</a:t>
            </a:r>
            <a:endParaRPr lang="en-US" altLang="ja-JP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1200" y="175260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b="1" dirty="0" smtClean="0">
                <a:solidFill>
                  <a:srgbClr val="33CC33"/>
                </a:solidFill>
                <a:latin typeface="Comic Sans MS" pitchFamily="66" charset="0"/>
              </a:rPr>
              <a:t>g</a:t>
            </a:r>
            <a:endParaRPr lang="en-US" altLang="ja-JP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13506" y="1828800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b="1" dirty="0" smtClean="0">
                <a:solidFill>
                  <a:srgbClr val="0000FF"/>
                </a:solidFill>
                <a:latin typeface="Comic Sans MS" pitchFamily="66" charset="0"/>
              </a:rPr>
              <a:t>c</a:t>
            </a:r>
            <a:endParaRPr lang="en-US" altLang="ja-JP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392912" y="2971800"/>
            <a:ext cx="303288" cy="369332"/>
            <a:chOff x="7315200" y="2971800"/>
            <a:chExt cx="303288" cy="369332"/>
          </a:xfrm>
        </p:grpSpPr>
        <p:sp>
          <p:nvSpPr>
            <p:cNvPr id="36" name="Rectangle 35"/>
            <p:cNvSpPr/>
            <p:nvPr/>
          </p:nvSpPr>
          <p:spPr>
            <a:xfrm>
              <a:off x="7315200" y="2971800"/>
              <a:ext cx="3032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ja-JP" b="1" dirty="0" smtClean="0">
                  <a:solidFill>
                    <a:srgbClr val="0000FF"/>
                  </a:solidFill>
                  <a:latin typeface="Comic Sans MS" pitchFamily="66" charset="0"/>
                </a:rPr>
                <a:t>c</a:t>
              </a:r>
              <a:endParaRPr lang="en-US" altLang="ja-JP" b="1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91400" y="3048000"/>
              <a:ext cx="152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953000" y="4724400"/>
            <a:ext cx="4335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It’s consistent with zero. </a:t>
            </a:r>
          </a:p>
          <a:p>
            <a:r>
              <a:rPr lang="en-US" sz="2000" b="1" dirty="0" smtClean="0"/>
              <a:t>Consistent with the small gluon </a:t>
            </a:r>
            <a:r>
              <a:rPr lang="en-US" sz="2000" b="1" dirty="0" err="1" smtClean="0"/>
              <a:t>Sivers</a:t>
            </a:r>
            <a:r>
              <a:rPr lang="en-US" sz="2000" b="1" dirty="0" smtClean="0"/>
              <a:t>. </a:t>
            </a:r>
          </a:p>
          <a:p>
            <a:r>
              <a:rPr lang="en-US" sz="2000" b="1" dirty="0" smtClean="0"/>
              <a:t>An analysis on the electron </a:t>
            </a:r>
          </a:p>
          <a:p>
            <a:r>
              <a:rPr lang="en-US" sz="2000" b="1" dirty="0" smtClean="0"/>
              <a:t>channel is on going.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91200" y="365760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c, 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J/</a:t>
            </a:r>
            <a:r>
              <a:rPr lang="en-US" b="1" dirty="0" smtClean="0">
                <a:sym typeface="Symbol"/>
              </a:rPr>
              <a:t></a:t>
            </a:r>
            <a:r>
              <a:rPr lang="en-US" b="1" dirty="0" smtClean="0"/>
              <a:t> A</a:t>
            </a:r>
            <a:r>
              <a:rPr lang="en-US" b="1" baseline="-25000" dirty="0" smtClean="0"/>
              <a:t>N</a:t>
            </a:r>
            <a:endParaRPr lang="en-US" b="1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6019800" cy="404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5525869"/>
            <a:ext cx="7072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It is also sensitive to the production mechanism (PRD 78,014024)</a:t>
            </a:r>
          </a:p>
          <a:p>
            <a:r>
              <a:rPr lang="en-US" sz="2000" b="1" dirty="0" smtClean="0"/>
              <a:t>The SSA survives in the color singlet model in </a:t>
            </a:r>
            <a:r>
              <a:rPr lang="en-US" sz="2000" b="1" i="1" dirty="0" err="1" smtClean="0"/>
              <a:t>p+p</a:t>
            </a:r>
            <a:r>
              <a:rPr lang="en-US" sz="2000" b="1" dirty="0" smtClean="0"/>
              <a:t> collisions.</a:t>
            </a:r>
            <a:endParaRPr lang="en-US" b="1" dirty="0" smtClean="0"/>
          </a:p>
        </p:txBody>
      </p:sp>
      <p:pic>
        <p:nvPicPr>
          <p:cNvPr id="9" name="Picture 7" descr="GF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066800"/>
            <a:ext cx="27955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9600" y="838200"/>
            <a:ext cx="508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J/</a:t>
            </a:r>
            <a:r>
              <a:rPr lang="en-US" sz="2400" b="1" dirty="0" smtClean="0">
                <a:sym typeface="Symbol"/>
              </a:rPr>
              <a:t>’s are detected via </a:t>
            </a:r>
            <a:r>
              <a:rPr lang="en-US" sz="2400" b="1" dirty="0" err="1" smtClean="0">
                <a:sym typeface="Symbol"/>
              </a:rPr>
              <a:t>di</a:t>
            </a:r>
            <a:r>
              <a:rPr lang="en-US" sz="2400" b="1" dirty="0" smtClean="0">
                <a:sym typeface="Symbol"/>
              </a:rPr>
              <a:t>-lepton decay.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probes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254" y="990600"/>
            <a:ext cx="6074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―Di-jet angle via 2 particle correlations : </a:t>
            </a:r>
            <a:r>
              <a:rPr lang="en-US" sz="2000" b="1" dirty="0" err="1" smtClean="0"/>
              <a:t>kT</a:t>
            </a:r>
            <a:r>
              <a:rPr lang="en-US" sz="2000" b="1" dirty="0" smtClean="0"/>
              <a:t> asymmetry</a:t>
            </a:r>
          </a:p>
          <a:p>
            <a:r>
              <a:rPr lang="en-US" dirty="0" smtClean="0"/>
              <a:t>      Central arm – Central arm </a:t>
            </a:r>
          </a:p>
          <a:p>
            <a:r>
              <a:rPr lang="en-US" dirty="0" smtClean="0"/>
              <a:t>      Central - Forward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2104072"/>
            <a:ext cx="61634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Calculations based on observed </a:t>
            </a:r>
            <a:r>
              <a:rPr lang="en-US" dirty="0" err="1" smtClean="0"/>
              <a:t>Sivers</a:t>
            </a:r>
            <a:r>
              <a:rPr lang="en-US" dirty="0" smtClean="0"/>
              <a:t> effect in SIDIS.  </a:t>
            </a:r>
          </a:p>
          <a:p>
            <a:r>
              <a:rPr lang="en-US" dirty="0" smtClean="0"/>
              <a:t>STAR published a </a:t>
            </a:r>
            <a:r>
              <a:rPr lang="en-US" dirty="0" err="1" smtClean="0"/>
              <a:t>di</a:t>
            </a:r>
            <a:r>
              <a:rPr lang="en-US" dirty="0" smtClean="0"/>
              <a:t>-jet result (small &lt;~1%)   (PRL 99,142003)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cancellation between </a:t>
            </a:r>
            <a:r>
              <a:rPr lang="en-US" dirty="0" smtClean="0"/>
              <a:t>(PRD 75, 075029)</a:t>
            </a:r>
          </a:p>
          <a:p>
            <a:r>
              <a:rPr lang="en-US" dirty="0" smtClean="0"/>
              <a:t>        ISI </a:t>
            </a:r>
            <a:r>
              <a:rPr lang="en-US" dirty="0" smtClean="0"/>
              <a:t>vs. </a:t>
            </a:r>
            <a:r>
              <a:rPr lang="en-US" dirty="0" smtClean="0"/>
              <a:t>FSI and </a:t>
            </a:r>
          </a:p>
          <a:p>
            <a:r>
              <a:rPr lang="en-US" dirty="0" smtClean="0"/>
              <a:t>        u-quark and d-quark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810000" y="3427411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45267" y="3239869"/>
            <a:ext cx="359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a possibility to decompose </a:t>
            </a:r>
          </a:p>
          <a:p>
            <a:r>
              <a:rPr lang="en-US" dirty="0" smtClean="0"/>
              <a:t>by the charge of the leading </a:t>
            </a:r>
            <a:r>
              <a:rPr lang="en-US" dirty="0" err="1" smtClean="0"/>
              <a:t>hadron</a:t>
            </a:r>
            <a:r>
              <a:rPr lang="en-US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395" y="4191000"/>
            <a:ext cx="742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―</a:t>
            </a:r>
            <a:r>
              <a:rPr lang="en-US" sz="2000" b="1" dirty="0" err="1" smtClean="0"/>
              <a:t>Sivers</a:t>
            </a:r>
            <a:r>
              <a:rPr lang="en-US" sz="2000" b="1" dirty="0" smtClean="0"/>
              <a:t> effect in </a:t>
            </a:r>
            <a:r>
              <a:rPr lang="en-US" sz="2000" b="1" dirty="0" err="1" smtClean="0"/>
              <a:t>Drell</a:t>
            </a:r>
            <a:r>
              <a:rPr lang="en-US" sz="2000" b="1" dirty="0" smtClean="0"/>
              <a:t>-Yan process  (PLB536,43,… , arXiv:0901.3078) </a:t>
            </a:r>
            <a:endParaRPr lang="en-US" b="1" dirty="0" smtClean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648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143000" y="5105400"/>
            <a:ext cx="312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fundamental test of the QCD.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5562600"/>
            <a:ext cx="652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photon (forward) + jet (mid-rapidity) :</a:t>
            </a:r>
          </a:p>
          <a:p>
            <a:r>
              <a:rPr lang="en-US" dirty="0" smtClean="0"/>
              <a:t>                  The same trick with larger cross section. (PRL 99,212002)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4724400"/>
            <a:ext cx="10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FSI vs. ISI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next step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55067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―</a:t>
            </a:r>
            <a:r>
              <a:rPr lang="en-US" sz="2000" b="1" dirty="0" smtClean="0"/>
              <a:t>It’s not clear how large the asymmetry is ( that’s why we measure.)</a:t>
            </a:r>
            <a:endParaRPr lang="en-US" b="1" dirty="0" smtClean="0"/>
          </a:p>
          <a:p>
            <a:r>
              <a:rPr lang="en-US" dirty="0" smtClean="0"/>
              <a:t>    This is a difficulty for the planning.</a:t>
            </a:r>
          </a:p>
          <a:p>
            <a:endParaRPr lang="en-US" dirty="0" smtClean="0"/>
          </a:p>
          <a:p>
            <a:r>
              <a:rPr lang="en-US" dirty="0" smtClean="0"/>
              <a:t> ―</a:t>
            </a:r>
            <a:r>
              <a:rPr lang="en-US" sz="2000" b="1" dirty="0" err="1" smtClean="0"/>
              <a:t>Drell</a:t>
            </a:r>
            <a:r>
              <a:rPr lang="en-US" sz="2000" b="1" dirty="0" smtClean="0"/>
              <a:t>-Yan process is the cleanest and the size of non-zero asymmetry is </a:t>
            </a:r>
          </a:p>
          <a:p>
            <a:r>
              <a:rPr lang="en-US" sz="2000" b="1" dirty="0" smtClean="0"/>
              <a:t>    predicted by QCD from SIDIS results.</a:t>
            </a:r>
          </a:p>
          <a:p>
            <a:r>
              <a:rPr lang="en-US" dirty="0" smtClean="0"/>
              <a:t>    (It’s a fundamental test of QCD.)       ~250/</a:t>
            </a:r>
            <a:r>
              <a:rPr lang="en-US" dirty="0" err="1" smtClean="0"/>
              <a:t>pb</a:t>
            </a:r>
            <a:r>
              <a:rPr lang="en-US" dirty="0" smtClean="0"/>
              <a:t> is required.</a:t>
            </a:r>
          </a:p>
          <a:p>
            <a:r>
              <a:rPr lang="en-US" dirty="0" smtClean="0"/>
              <a:t>     </a:t>
            </a:r>
          </a:p>
          <a:p>
            <a:r>
              <a:rPr lang="en-US" dirty="0" smtClean="0"/>
              <a:t>    Direct photon + jet process is more reachable. </a:t>
            </a:r>
          </a:p>
          <a:p>
            <a:r>
              <a:rPr lang="en-US" dirty="0" smtClean="0"/>
              <a:t>         (With a forward photon detector, large enough to eliminate the pi0 decay photons.)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―</a:t>
            </a:r>
            <a:r>
              <a:rPr lang="en-US" sz="2000" b="1" dirty="0" smtClean="0"/>
              <a:t>Large improvements on statistical precision to come from Run8 data.</a:t>
            </a:r>
            <a:endParaRPr lang="en-US" b="1" dirty="0" smtClean="0"/>
          </a:p>
          <a:p>
            <a:r>
              <a:rPr lang="en-US" dirty="0" smtClean="0"/>
              <a:t>     (It’s our largest transverse data set.)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4572000"/>
            <a:ext cx="30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W program in </a:t>
            </a:r>
            <a:r>
              <a:rPr lang="en-US" b="1" dirty="0" smtClean="0">
                <a:sym typeface="Symbol"/>
              </a:rPr>
              <a:t>s</a:t>
            </a:r>
            <a:r>
              <a:rPr lang="en-US" b="1" dirty="0" smtClean="0"/>
              <a:t>=500GeV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2" descr="C:\Users\okada_2\Desktop\makigai_small.jpg"/>
          <p:cNvPicPr>
            <a:picLocks noChangeAspect="1" noChangeArrowheads="1"/>
          </p:cNvPicPr>
          <p:nvPr/>
        </p:nvPicPr>
        <p:blipFill>
          <a:blip r:embed="rId3" cstate="print"/>
          <a:srcRect b="4286"/>
          <a:stretch>
            <a:fillRect/>
          </a:stretch>
        </p:blipFill>
        <p:spPr bwMode="auto">
          <a:xfrm>
            <a:off x="1327547" y="3429000"/>
            <a:ext cx="2438400" cy="1435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(Anti-) quark components of the proton spin</a:t>
            </a:r>
            <a:endParaRPr lang="en-US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5891-249F-4725-AAA6-3A026DC1B32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01613" y="4343400"/>
            <a:ext cx="163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d-</a:t>
            </a:r>
            <a:r>
              <a:rPr lang="en-US" dirty="0" err="1" smtClean="0"/>
              <a:t>bar+u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W+ </a:t>
            </a:r>
          </a:p>
          <a:p>
            <a:r>
              <a:rPr lang="en-US" dirty="0" smtClean="0"/>
              <a:t>u-</a:t>
            </a:r>
            <a:r>
              <a:rPr lang="en-US" dirty="0" err="1" smtClean="0"/>
              <a:t>bar+d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W-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8005" y="3657600"/>
            <a:ext cx="5804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From </a:t>
            </a:r>
            <a:r>
              <a:rPr lang="en-US" sz="2000" b="1" dirty="0" smtClean="0"/>
              <a:t>Semi Inclusive Deep </a:t>
            </a:r>
            <a:r>
              <a:rPr lang="en-US" sz="2000" b="1" dirty="0" smtClean="0"/>
              <a:t>Inelastic Scattering (</a:t>
            </a:r>
            <a:r>
              <a:rPr lang="en-US" sz="2000" b="1" dirty="0" smtClean="0"/>
              <a:t>SIDIS</a:t>
            </a:r>
            <a:r>
              <a:rPr lang="en-US" sz="2000" b="1" dirty="0" smtClean="0"/>
              <a:t>) </a:t>
            </a:r>
            <a:endParaRPr lang="en-US" sz="2000" b="1" dirty="0" smtClean="0"/>
          </a:p>
          <a:p>
            <a:r>
              <a:rPr lang="en-US" altLang="ja-JP" sz="2000" b="1" dirty="0" smtClean="0"/>
              <a:t>relying </a:t>
            </a:r>
            <a:r>
              <a:rPr lang="en-US" altLang="ja-JP" sz="2000" b="1" dirty="0" smtClean="0"/>
              <a:t>on the fragmentation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1827" y="4953000"/>
            <a:ext cx="243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d-bar, u-bar is always</a:t>
            </a:r>
          </a:p>
          <a:p>
            <a:r>
              <a:rPr lang="en-US" sz="2000" b="1" dirty="0" smtClean="0"/>
              <a:t>positive </a:t>
            </a:r>
            <a:r>
              <a:rPr lang="en-US" sz="2000" b="1" dirty="0" err="1" smtClean="0"/>
              <a:t>helicity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311" y="5830669"/>
            <a:ext cx="4266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W+</a:t>
            </a:r>
            <a:r>
              <a:rPr lang="ja-JP" altLang="en-US" smtClean="0"/>
              <a:t>　</a:t>
            </a:r>
            <a:r>
              <a:rPr lang="en-US" altLang="ja-JP" dirty="0" smtClean="0"/>
              <a:t>A</a:t>
            </a:r>
            <a:r>
              <a:rPr lang="en-US" altLang="ja-JP" baseline="-25000" dirty="0" smtClean="0"/>
              <a:t>L</a:t>
            </a:r>
            <a:r>
              <a:rPr lang="en-US" altLang="ja-JP" dirty="0" smtClean="0"/>
              <a:t>:</a:t>
            </a:r>
            <a:r>
              <a:rPr lang="ja-JP" altLang="en-US" smtClean="0"/>
              <a:t> </a:t>
            </a:r>
            <a:r>
              <a:rPr lang="en-US" altLang="ja-JP" dirty="0" smtClean="0"/>
              <a:t>Longitudinal single spin asymmetry</a:t>
            </a:r>
          </a:p>
          <a:p>
            <a:r>
              <a:rPr lang="en-US" dirty="0" smtClean="0"/>
              <a:t>information of d-bar in the proton</a:t>
            </a:r>
            <a:endParaRPr lang="en-US" dirty="0"/>
          </a:p>
        </p:txBody>
      </p:sp>
      <p:grpSp>
        <p:nvGrpSpPr>
          <p:cNvPr id="6" name="Group 27"/>
          <p:cNvGrpSpPr/>
          <p:nvPr/>
        </p:nvGrpSpPr>
        <p:grpSpPr>
          <a:xfrm>
            <a:off x="4495800" y="4495800"/>
            <a:ext cx="4572000" cy="2032000"/>
            <a:chOff x="4419600" y="4292600"/>
            <a:chExt cx="4572000" cy="2032000"/>
          </a:xfrm>
        </p:grpSpPr>
        <p:grpSp>
          <p:nvGrpSpPr>
            <p:cNvPr id="9" name="Group 24"/>
            <p:cNvGrpSpPr/>
            <p:nvPr/>
          </p:nvGrpSpPr>
          <p:grpSpPr>
            <a:xfrm>
              <a:off x="4419600" y="4292600"/>
              <a:ext cx="4572000" cy="2032000"/>
              <a:chOff x="4419600" y="4406900"/>
              <a:chExt cx="4572000" cy="2032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19600" y="4406900"/>
                <a:ext cx="4572000" cy="203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>
                <a:off x="5105400" y="4953000"/>
                <a:ext cx="533400" cy="1588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7391400" y="4953000"/>
                <a:ext cx="533400" cy="1588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5334000" y="5332412"/>
                <a:ext cx="533400" cy="1588"/>
              </a:xfrm>
              <a:prstGeom prst="straightConnector1">
                <a:avLst/>
              </a:prstGeom>
              <a:ln w="444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7620000" y="5334000"/>
                <a:ext cx="533400" cy="1588"/>
              </a:xfrm>
              <a:prstGeom prst="straightConnector1">
                <a:avLst/>
              </a:prstGeom>
              <a:ln w="444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248400" y="4724400"/>
                <a:ext cx="835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FF0000"/>
                    </a:solidFill>
                  </a:rPr>
                  <a:t>proton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77000" y="5105400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92D050"/>
                    </a:solidFill>
                  </a:rPr>
                  <a:t>d-bar</a:t>
                </a:r>
                <a:endParaRPr lang="en-US" b="1" dirty="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172200" y="4953000"/>
              <a:ext cx="381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34400" y="4953000"/>
              <a:ext cx="381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69486" y="4343400"/>
            <a:ext cx="201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 program at RHIC</a:t>
            </a:r>
            <a:endParaRPr lang="en-US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28600" y="4341812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63212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2362200" y="144333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ym typeface="Symbol"/>
              </a:rPr>
              <a:t>xu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444206" y="274320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ym typeface="Symbol"/>
              </a:rPr>
              <a:t>xd</a:t>
            </a:r>
            <a:endParaRPr lang="en-US" sz="24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5410200" y="1295400"/>
            <a:ext cx="679994" cy="461665"/>
            <a:chOff x="6172200" y="1595735"/>
            <a:chExt cx="679994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6172200" y="1595735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sym typeface="Symbol"/>
                </a:rPr>
                <a:t>u</a:t>
              </a:r>
              <a:endParaRPr lang="en-US" sz="2400" b="1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553200" y="1751012"/>
              <a:ext cx="228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492206" y="2743200"/>
            <a:ext cx="679994" cy="461665"/>
            <a:chOff x="6172200" y="3119735"/>
            <a:chExt cx="679994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6172200" y="3119735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sym typeface="Symbol"/>
                </a:rPr>
                <a:t>d</a:t>
              </a:r>
              <a:endParaRPr lang="en-US" sz="2400" b="1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553200" y="3200400"/>
              <a:ext cx="228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858754" y="34290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011154" y="3200400"/>
            <a:ext cx="494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r>
              <a:rPr lang="en-US" sz="2400" b="1" baseline="-25000" dirty="0" smtClean="0"/>
              <a:t>Bj</a:t>
            </a:r>
            <a:endParaRPr lang="en-US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RHIC : the polarized </a:t>
            </a:r>
            <a:r>
              <a:rPr lang="en-US" b="1" i="1" dirty="0" err="1" smtClean="0"/>
              <a:t>p+p</a:t>
            </a:r>
            <a:r>
              <a:rPr lang="en-US" b="1" dirty="0" smtClean="0"/>
              <a:t> collider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457200" y="990600"/>
            <a:ext cx="4572000" cy="3581400"/>
            <a:chOff x="2736" y="1200"/>
            <a:chExt cx="3120" cy="222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736" y="1200"/>
              <a:ext cx="2928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740" y="1216"/>
              <a:ext cx="3120" cy="2199"/>
              <a:chOff x="5904" y="689"/>
              <a:chExt cx="2400" cy="1560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96" y="960"/>
                <a:ext cx="1920" cy="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6889" y="848"/>
                <a:ext cx="424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7810" y="1503"/>
                <a:ext cx="177" cy="262"/>
              </a:xfrm>
              <a:custGeom>
                <a:avLst/>
                <a:gdLst>
                  <a:gd name="T0" fmla="*/ 0 w 292"/>
                  <a:gd name="T1" fmla="*/ 246 h 246"/>
                  <a:gd name="T2" fmla="*/ 64 w 292"/>
                  <a:gd name="T3" fmla="*/ 214 h 246"/>
                  <a:gd name="T4" fmla="*/ 66 w 292"/>
                  <a:gd name="T5" fmla="*/ 172 h 246"/>
                  <a:gd name="T6" fmla="*/ 232 w 292"/>
                  <a:gd name="T7" fmla="*/ 106 h 246"/>
                  <a:gd name="T8" fmla="*/ 232 w 292"/>
                  <a:gd name="T9" fmla="*/ 61 h 246"/>
                  <a:gd name="T10" fmla="*/ 292 w 292"/>
                  <a:gd name="T11" fmla="*/ 0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246"/>
                  <a:gd name="T20" fmla="*/ 292 w 292"/>
                  <a:gd name="T21" fmla="*/ 246 h 2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246">
                    <a:moveTo>
                      <a:pt x="0" y="246"/>
                    </a:moveTo>
                    <a:lnTo>
                      <a:pt x="64" y="214"/>
                    </a:lnTo>
                    <a:lnTo>
                      <a:pt x="66" y="172"/>
                    </a:lnTo>
                    <a:lnTo>
                      <a:pt x="232" y="106"/>
                    </a:lnTo>
                    <a:lnTo>
                      <a:pt x="232" y="61"/>
                    </a:lnTo>
                    <a:lnTo>
                      <a:pt x="292" y="0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5982" y="817"/>
                <a:ext cx="2110" cy="1063"/>
              </a:xfrm>
              <a:prstGeom prst="ellipse">
                <a:avLst/>
              </a:pr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7913" y="1649"/>
                <a:ext cx="391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7054" y="1926"/>
                <a:ext cx="391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5904" y="1804"/>
                <a:ext cx="398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6840" y="1152"/>
                <a:ext cx="346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" name="Arc 14"/>
              <p:cNvSpPr>
                <a:spLocks/>
              </p:cNvSpPr>
              <p:nvPr/>
            </p:nvSpPr>
            <p:spPr bwMode="auto">
              <a:xfrm flipH="1">
                <a:off x="6332" y="866"/>
                <a:ext cx="727" cy="475"/>
              </a:xfrm>
              <a:custGeom>
                <a:avLst/>
                <a:gdLst>
                  <a:gd name="T0" fmla="*/ 213 w 15493"/>
                  <a:gd name="T1" fmla="*/ 0 h 21120"/>
                  <a:gd name="T2" fmla="*/ 727 w 15493"/>
                  <a:gd name="T3" fmla="*/ 136 h 21120"/>
                  <a:gd name="T4" fmla="*/ 0 w 15493"/>
                  <a:gd name="T5" fmla="*/ 475 h 21120"/>
                  <a:gd name="T6" fmla="*/ 0 60000 65536"/>
                  <a:gd name="T7" fmla="*/ 0 60000 65536"/>
                  <a:gd name="T8" fmla="*/ 0 60000 65536"/>
                  <a:gd name="T9" fmla="*/ 0 w 15493"/>
                  <a:gd name="T10" fmla="*/ 0 h 21120"/>
                  <a:gd name="T11" fmla="*/ 15493 w 15493"/>
                  <a:gd name="T12" fmla="*/ 21120 h 21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93" h="21120" fill="none" extrusionOk="0">
                    <a:moveTo>
                      <a:pt x="4529" y="0"/>
                    </a:moveTo>
                    <a:cubicBezTo>
                      <a:pt x="8703" y="895"/>
                      <a:pt x="12518" y="3007"/>
                      <a:pt x="15492" y="6069"/>
                    </a:cubicBezTo>
                  </a:path>
                  <a:path w="15493" h="21120" stroke="0" extrusionOk="0">
                    <a:moveTo>
                      <a:pt x="4529" y="0"/>
                    </a:moveTo>
                    <a:cubicBezTo>
                      <a:pt x="8703" y="895"/>
                      <a:pt x="12518" y="3007"/>
                      <a:pt x="15492" y="6069"/>
                    </a:cubicBezTo>
                    <a:lnTo>
                      <a:pt x="0" y="21120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" name="Arc 15"/>
              <p:cNvSpPr>
                <a:spLocks/>
              </p:cNvSpPr>
              <p:nvPr/>
            </p:nvSpPr>
            <p:spPr bwMode="auto">
              <a:xfrm flipH="1">
                <a:off x="6022" y="1148"/>
                <a:ext cx="1013" cy="365"/>
              </a:xfrm>
              <a:custGeom>
                <a:avLst/>
                <a:gdLst>
                  <a:gd name="T0" fmla="*/ 931 w 21600"/>
                  <a:gd name="T1" fmla="*/ 0 h 16156"/>
                  <a:gd name="T2" fmla="*/ 948 w 21600"/>
                  <a:gd name="T3" fmla="*/ 365 h 16156"/>
                  <a:gd name="T4" fmla="*/ 0 w 21600"/>
                  <a:gd name="T5" fmla="*/ 193 h 161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6156"/>
                  <a:gd name="T11" fmla="*/ 21600 w 21600"/>
                  <a:gd name="T12" fmla="*/ 16156 h 161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6156" fill="none" extrusionOk="0">
                    <a:moveTo>
                      <a:pt x="19847" y="0"/>
                    </a:moveTo>
                    <a:cubicBezTo>
                      <a:pt x="21003" y="2692"/>
                      <a:pt x="21600" y="5591"/>
                      <a:pt x="21600" y="8522"/>
                    </a:cubicBezTo>
                    <a:cubicBezTo>
                      <a:pt x="21600" y="11129"/>
                      <a:pt x="21127" y="13716"/>
                      <a:pt x="20205" y="16155"/>
                    </a:cubicBezTo>
                  </a:path>
                  <a:path w="21600" h="16156" stroke="0" extrusionOk="0">
                    <a:moveTo>
                      <a:pt x="19847" y="0"/>
                    </a:moveTo>
                    <a:cubicBezTo>
                      <a:pt x="21003" y="2692"/>
                      <a:pt x="21600" y="5591"/>
                      <a:pt x="21600" y="8522"/>
                    </a:cubicBezTo>
                    <a:cubicBezTo>
                      <a:pt x="21600" y="11129"/>
                      <a:pt x="21127" y="13716"/>
                      <a:pt x="20205" y="16155"/>
                    </a:cubicBezTo>
                    <a:lnTo>
                      <a:pt x="0" y="8522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" name="Arc 16"/>
              <p:cNvSpPr>
                <a:spLocks/>
              </p:cNvSpPr>
              <p:nvPr/>
            </p:nvSpPr>
            <p:spPr bwMode="auto">
              <a:xfrm flipH="1">
                <a:off x="7035" y="1143"/>
                <a:ext cx="1013" cy="360"/>
              </a:xfrm>
              <a:custGeom>
                <a:avLst/>
                <a:gdLst>
                  <a:gd name="T0" fmla="*/ 61 w 21600"/>
                  <a:gd name="T1" fmla="*/ 360 h 15969"/>
                  <a:gd name="T2" fmla="*/ 83 w 21600"/>
                  <a:gd name="T3" fmla="*/ 0 h 15969"/>
                  <a:gd name="T4" fmla="*/ 1013 w 21600"/>
                  <a:gd name="T5" fmla="*/ 193 h 1596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5969"/>
                  <a:gd name="T11" fmla="*/ 21600 w 21600"/>
                  <a:gd name="T12" fmla="*/ 15969 h 159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5969" fill="none" extrusionOk="0">
                    <a:moveTo>
                      <a:pt x="1306" y="15969"/>
                    </a:moveTo>
                    <a:cubicBezTo>
                      <a:pt x="442" y="13597"/>
                      <a:pt x="0" y="11093"/>
                      <a:pt x="0" y="8570"/>
                    </a:cubicBezTo>
                    <a:cubicBezTo>
                      <a:pt x="-1" y="5622"/>
                      <a:pt x="603" y="2705"/>
                      <a:pt x="1772" y="-1"/>
                    </a:cubicBezTo>
                  </a:path>
                  <a:path w="21600" h="15969" stroke="0" extrusionOk="0">
                    <a:moveTo>
                      <a:pt x="1306" y="15969"/>
                    </a:moveTo>
                    <a:cubicBezTo>
                      <a:pt x="442" y="13597"/>
                      <a:pt x="0" y="11093"/>
                      <a:pt x="0" y="8570"/>
                    </a:cubicBezTo>
                    <a:cubicBezTo>
                      <a:pt x="-1" y="5622"/>
                      <a:pt x="603" y="2705"/>
                      <a:pt x="1772" y="-1"/>
                    </a:cubicBezTo>
                    <a:lnTo>
                      <a:pt x="21600" y="8570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" name="Arc 17"/>
              <p:cNvSpPr>
                <a:spLocks/>
              </p:cNvSpPr>
              <p:nvPr/>
            </p:nvSpPr>
            <p:spPr bwMode="auto">
              <a:xfrm flipH="1">
                <a:off x="7087" y="1266"/>
                <a:ext cx="681" cy="555"/>
              </a:xfrm>
              <a:custGeom>
                <a:avLst/>
                <a:gdLst>
                  <a:gd name="T0" fmla="*/ 543 w 14614"/>
                  <a:gd name="T1" fmla="*/ 555 h 21395"/>
                  <a:gd name="T2" fmla="*/ 0 w 14614"/>
                  <a:gd name="T3" fmla="*/ 413 h 21395"/>
                  <a:gd name="T4" fmla="*/ 681 w 14614"/>
                  <a:gd name="T5" fmla="*/ 0 h 21395"/>
                  <a:gd name="T6" fmla="*/ 0 60000 65536"/>
                  <a:gd name="T7" fmla="*/ 0 60000 65536"/>
                  <a:gd name="T8" fmla="*/ 0 60000 65536"/>
                  <a:gd name="T9" fmla="*/ 0 w 14614"/>
                  <a:gd name="T10" fmla="*/ 0 h 21395"/>
                  <a:gd name="T11" fmla="*/ 14614 w 14614"/>
                  <a:gd name="T12" fmla="*/ 21395 h 21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14" h="21395" fill="none" extrusionOk="0">
                    <a:moveTo>
                      <a:pt x="11645" y="21395"/>
                    </a:moveTo>
                    <a:cubicBezTo>
                      <a:pt x="7296" y="20791"/>
                      <a:pt x="3233" y="18876"/>
                      <a:pt x="0" y="15905"/>
                    </a:cubicBezTo>
                  </a:path>
                  <a:path w="14614" h="21395" stroke="0" extrusionOk="0">
                    <a:moveTo>
                      <a:pt x="11645" y="21395"/>
                    </a:moveTo>
                    <a:cubicBezTo>
                      <a:pt x="7296" y="20791"/>
                      <a:pt x="3233" y="18876"/>
                      <a:pt x="0" y="15905"/>
                    </a:cubicBezTo>
                    <a:lnTo>
                      <a:pt x="14614" y="0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" name="Arc 18"/>
              <p:cNvSpPr>
                <a:spLocks/>
              </p:cNvSpPr>
              <p:nvPr/>
            </p:nvSpPr>
            <p:spPr bwMode="auto">
              <a:xfrm flipH="1">
                <a:off x="6324" y="1394"/>
                <a:ext cx="754" cy="423"/>
              </a:xfrm>
              <a:custGeom>
                <a:avLst/>
                <a:gdLst>
                  <a:gd name="T0" fmla="*/ 754 w 16143"/>
                  <a:gd name="T1" fmla="*/ 289 h 21035"/>
                  <a:gd name="T2" fmla="*/ 229 w 16143"/>
                  <a:gd name="T3" fmla="*/ 423 h 21035"/>
                  <a:gd name="T4" fmla="*/ 0 w 16143"/>
                  <a:gd name="T5" fmla="*/ 0 h 21035"/>
                  <a:gd name="T6" fmla="*/ 0 60000 65536"/>
                  <a:gd name="T7" fmla="*/ 0 60000 65536"/>
                  <a:gd name="T8" fmla="*/ 0 60000 65536"/>
                  <a:gd name="T9" fmla="*/ 0 w 16143"/>
                  <a:gd name="T10" fmla="*/ 0 h 21035"/>
                  <a:gd name="T11" fmla="*/ 16143 w 16143"/>
                  <a:gd name="T12" fmla="*/ 21035 h 210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143" h="21035" fill="none" extrusionOk="0">
                    <a:moveTo>
                      <a:pt x="16143" y="14351"/>
                    </a:moveTo>
                    <a:cubicBezTo>
                      <a:pt x="13178" y="17686"/>
                      <a:pt x="9252" y="20021"/>
                      <a:pt x="4907" y="21035"/>
                    </a:cubicBezTo>
                  </a:path>
                  <a:path w="16143" h="21035" stroke="0" extrusionOk="0">
                    <a:moveTo>
                      <a:pt x="16143" y="14351"/>
                    </a:moveTo>
                    <a:cubicBezTo>
                      <a:pt x="13178" y="17686"/>
                      <a:pt x="9252" y="20021"/>
                      <a:pt x="4907" y="2103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" name="Arc 19"/>
              <p:cNvSpPr>
                <a:spLocks/>
              </p:cNvSpPr>
              <p:nvPr/>
            </p:nvSpPr>
            <p:spPr bwMode="auto">
              <a:xfrm flipH="1">
                <a:off x="7032" y="871"/>
                <a:ext cx="710" cy="467"/>
              </a:xfrm>
              <a:custGeom>
                <a:avLst/>
                <a:gdLst>
                  <a:gd name="T0" fmla="*/ 0 w 15115"/>
                  <a:gd name="T1" fmla="*/ 127 h 21197"/>
                  <a:gd name="T2" fmla="*/ 515 w 15115"/>
                  <a:gd name="T3" fmla="*/ 0 h 21197"/>
                  <a:gd name="T4" fmla="*/ 710 w 15115"/>
                  <a:gd name="T5" fmla="*/ 467 h 21197"/>
                  <a:gd name="T6" fmla="*/ 0 60000 65536"/>
                  <a:gd name="T7" fmla="*/ 0 60000 65536"/>
                  <a:gd name="T8" fmla="*/ 0 60000 65536"/>
                  <a:gd name="T9" fmla="*/ 0 w 15115"/>
                  <a:gd name="T10" fmla="*/ 0 h 21197"/>
                  <a:gd name="T11" fmla="*/ 15115 w 15115"/>
                  <a:gd name="T12" fmla="*/ 21197 h 21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115" h="21197" fill="none" extrusionOk="0">
                    <a:moveTo>
                      <a:pt x="0" y="5766"/>
                    </a:moveTo>
                    <a:cubicBezTo>
                      <a:pt x="3013" y="2815"/>
                      <a:pt x="6824" y="810"/>
                      <a:pt x="10962" y="-1"/>
                    </a:cubicBezTo>
                  </a:path>
                  <a:path w="15115" h="21197" stroke="0" extrusionOk="0">
                    <a:moveTo>
                      <a:pt x="0" y="5766"/>
                    </a:moveTo>
                    <a:cubicBezTo>
                      <a:pt x="3013" y="2815"/>
                      <a:pt x="6824" y="810"/>
                      <a:pt x="10962" y="-1"/>
                    </a:cubicBezTo>
                    <a:lnTo>
                      <a:pt x="15115" y="21197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" name="Arc 20"/>
              <p:cNvSpPr>
                <a:spLocks/>
              </p:cNvSpPr>
              <p:nvPr/>
            </p:nvSpPr>
            <p:spPr bwMode="auto">
              <a:xfrm>
                <a:off x="7036" y="1357"/>
                <a:ext cx="774" cy="567"/>
              </a:xfrm>
              <a:custGeom>
                <a:avLst/>
                <a:gdLst>
                  <a:gd name="T0" fmla="*/ 774 w 15361"/>
                  <a:gd name="T1" fmla="*/ 405 h 21244"/>
                  <a:gd name="T2" fmla="*/ 197 w 15361"/>
                  <a:gd name="T3" fmla="*/ 567 h 21244"/>
                  <a:gd name="T4" fmla="*/ 0 w 15361"/>
                  <a:gd name="T5" fmla="*/ 0 h 21244"/>
                  <a:gd name="T6" fmla="*/ 0 60000 65536"/>
                  <a:gd name="T7" fmla="*/ 0 60000 65536"/>
                  <a:gd name="T8" fmla="*/ 0 60000 65536"/>
                  <a:gd name="T9" fmla="*/ 0 w 15361"/>
                  <a:gd name="T10" fmla="*/ 0 h 21244"/>
                  <a:gd name="T11" fmla="*/ 15361 w 15361"/>
                  <a:gd name="T12" fmla="*/ 21244 h 212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361" h="21244" fill="none" extrusionOk="0">
                    <a:moveTo>
                      <a:pt x="15361" y="15185"/>
                    </a:moveTo>
                    <a:cubicBezTo>
                      <a:pt x="12253" y="18329"/>
                      <a:pt x="8255" y="20444"/>
                      <a:pt x="3906" y="21243"/>
                    </a:cubicBezTo>
                  </a:path>
                  <a:path w="15361" h="21244" stroke="0" extrusionOk="0">
                    <a:moveTo>
                      <a:pt x="15361" y="15185"/>
                    </a:moveTo>
                    <a:cubicBezTo>
                      <a:pt x="12253" y="18329"/>
                      <a:pt x="8255" y="20444"/>
                      <a:pt x="3906" y="2124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" name="Arc 21"/>
              <p:cNvSpPr>
                <a:spLocks/>
              </p:cNvSpPr>
              <p:nvPr/>
            </p:nvSpPr>
            <p:spPr bwMode="auto">
              <a:xfrm>
                <a:off x="6284" y="1357"/>
                <a:ext cx="756" cy="567"/>
              </a:xfrm>
              <a:custGeom>
                <a:avLst/>
                <a:gdLst>
                  <a:gd name="T0" fmla="*/ 560 w 15013"/>
                  <a:gd name="T1" fmla="*/ 567 h 21246"/>
                  <a:gd name="T2" fmla="*/ 0 w 15013"/>
                  <a:gd name="T3" fmla="*/ 414 h 21246"/>
                  <a:gd name="T4" fmla="*/ 756 w 15013"/>
                  <a:gd name="T5" fmla="*/ 0 h 21246"/>
                  <a:gd name="T6" fmla="*/ 0 60000 65536"/>
                  <a:gd name="T7" fmla="*/ 0 60000 65536"/>
                  <a:gd name="T8" fmla="*/ 0 60000 65536"/>
                  <a:gd name="T9" fmla="*/ 0 w 15013"/>
                  <a:gd name="T10" fmla="*/ 0 h 21246"/>
                  <a:gd name="T11" fmla="*/ 15013 w 15013"/>
                  <a:gd name="T12" fmla="*/ 21246 h 212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013" h="21246" fill="none" extrusionOk="0">
                    <a:moveTo>
                      <a:pt x="11119" y="21246"/>
                    </a:moveTo>
                    <a:cubicBezTo>
                      <a:pt x="6930" y="20478"/>
                      <a:pt x="3062" y="18489"/>
                      <a:pt x="0" y="15529"/>
                    </a:cubicBezTo>
                  </a:path>
                  <a:path w="15013" h="21246" stroke="0" extrusionOk="0">
                    <a:moveTo>
                      <a:pt x="11119" y="21246"/>
                    </a:moveTo>
                    <a:cubicBezTo>
                      <a:pt x="6930" y="20478"/>
                      <a:pt x="3062" y="18489"/>
                      <a:pt x="0" y="15529"/>
                    </a:cubicBezTo>
                    <a:lnTo>
                      <a:pt x="15013" y="0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" name="Arc 22"/>
              <p:cNvSpPr>
                <a:spLocks/>
              </p:cNvSpPr>
              <p:nvPr/>
            </p:nvSpPr>
            <p:spPr bwMode="auto">
              <a:xfrm>
                <a:off x="5954" y="1111"/>
                <a:ext cx="1087" cy="472"/>
              </a:xfrm>
              <a:custGeom>
                <a:avLst/>
                <a:gdLst>
                  <a:gd name="T0" fmla="*/ 85 w 21600"/>
                  <a:gd name="T1" fmla="*/ 472 h 17626"/>
                  <a:gd name="T2" fmla="*/ 105 w 21600"/>
                  <a:gd name="T3" fmla="*/ 0 h 17626"/>
                  <a:gd name="T4" fmla="*/ 1087 w 21600"/>
                  <a:gd name="T5" fmla="*/ 248 h 176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7626"/>
                  <a:gd name="T11" fmla="*/ 21600 w 21600"/>
                  <a:gd name="T12" fmla="*/ 17626 h 176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7626" fill="none" extrusionOk="0">
                    <a:moveTo>
                      <a:pt x="1688" y="17626"/>
                    </a:moveTo>
                    <a:cubicBezTo>
                      <a:pt x="574" y="14975"/>
                      <a:pt x="0" y="12128"/>
                      <a:pt x="0" y="9253"/>
                    </a:cubicBezTo>
                    <a:cubicBezTo>
                      <a:pt x="-1" y="6052"/>
                      <a:pt x="711" y="2892"/>
                      <a:pt x="2082" y="0"/>
                    </a:cubicBezTo>
                  </a:path>
                  <a:path w="21600" h="17626" stroke="0" extrusionOk="0">
                    <a:moveTo>
                      <a:pt x="1688" y="17626"/>
                    </a:moveTo>
                    <a:cubicBezTo>
                      <a:pt x="574" y="14975"/>
                      <a:pt x="0" y="12128"/>
                      <a:pt x="0" y="9253"/>
                    </a:cubicBezTo>
                    <a:cubicBezTo>
                      <a:pt x="-1" y="6052"/>
                      <a:pt x="711" y="2892"/>
                      <a:pt x="2082" y="0"/>
                    </a:cubicBezTo>
                    <a:lnTo>
                      <a:pt x="21600" y="9253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" name="Arc 23"/>
              <p:cNvSpPr>
                <a:spLocks/>
              </p:cNvSpPr>
              <p:nvPr/>
            </p:nvSpPr>
            <p:spPr bwMode="auto">
              <a:xfrm>
                <a:off x="6298" y="786"/>
                <a:ext cx="743" cy="577"/>
              </a:xfrm>
              <a:custGeom>
                <a:avLst/>
                <a:gdLst>
                  <a:gd name="T0" fmla="*/ 0 w 14768"/>
                  <a:gd name="T1" fmla="*/ 149 h 21256"/>
                  <a:gd name="T2" fmla="*/ 550 w 14768"/>
                  <a:gd name="T3" fmla="*/ 0 h 21256"/>
                  <a:gd name="T4" fmla="*/ 743 w 14768"/>
                  <a:gd name="T5" fmla="*/ 577 h 21256"/>
                  <a:gd name="T6" fmla="*/ 0 60000 65536"/>
                  <a:gd name="T7" fmla="*/ 0 60000 65536"/>
                  <a:gd name="T8" fmla="*/ 0 60000 65536"/>
                  <a:gd name="T9" fmla="*/ 0 w 14768"/>
                  <a:gd name="T10" fmla="*/ 0 h 21256"/>
                  <a:gd name="T11" fmla="*/ 14768 w 14768"/>
                  <a:gd name="T12" fmla="*/ 21256 h 21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68" h="21256" fill="none" extrusionOk="0">
                    <a:moveTo>
                      <a:pt x="0" y="5493"/>
                    </a:moveTo>
                    <a:cubicBezTo>
                      <a:pt x="3037" y="2647"/>
                      <a:pt x="6833" y="739"/>
                      <a:pt x="10929" y="-1"/>
                    </a:cubicBezTo>
                  </a:path>
                  <a:path w="14768" h="21256" stroke="0" extrusionOk="0">
                    <a:moveTo>
                      <a:pt x="0" y="5493"/>
                    </a:moveTo>
                    <a:cubicBezTo>
                      <a:pt x="3037" y="2647"/>
                      <a:pt x="6833" y="739"/>
                      <a:pt x="10929" y="-1"/>
                    </a:cubicBezTo>
                    <a:lnTo>
                      <a:pt x="14768" y="21256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" name="Arc 24"/>
              <p:cNvSpPr>
                <a:spLocks/>
              </p:cNvSpPr>
              <p:nvPr/>
            </p:nvSpPr>
            <p:spPr bwMode="auto">
              <a:xfrm>
                <a:off x="7036" y="789"/>
                <a:ext cx="737" cy="573"/>
              </a:xfrm>
              <a:custGeom>
                <a:avLst/>
                <a:gdLst>
                  <a:gd name="T0" fmla="*/ 191 w 14647"/>
                  <a:gd name="T1" fmla="*/ 0 h 21263"/>
                  <a:gd name="T2" fmla="*/ 737 w 14647"/>
                  <a:gd name="T3" fmla="*/ 145 h 21263"/>
                  <a:gd name="T4" fmla="*/ 0 w 14647"/>
                  <a:gd name="T5" fmla="*/ 573 h 21263"/>
                  <a:gd name="T6" fmla="*/ 0 60000 65536"/>
                  <a:gd name="T7" fmla="*/ 0 60000 65536"/>
                  <a:gd name="T8" fmla="*/ 0 60000 65536"/>
                  <a:gd name="T9" fmla="*/ 0 w 14647"/>
                  <a:gd name="T10" fmla="*/ 0 h 21263"/>
                  <a:gd name="T11" fmla="*/ 14647 w 14647"/>
                  <a:gd name="T12" fmla="*/ 21263 h 21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47" h="21263" fill="none" extrusionOk="0">
                    <a:moveTo>
                      <a:pt x="3802" y="0"/>
                    </a:moveTo>
                    <a:cubicBezTo>
                      <a:pt x="7857" y="725"/>
                      <a:pt x="11619" y="2594"/>
                      <a:pt x="14647" y="5387"/>
                    </a:cubicBezTo>
                  </a:path>
                  <a:path w="14647" h="21263" stroke="0" extrusionOk="0">
                    <a:moveTo>
                      <a:pt x="3802" y="0"/>
                    </a:moveTo>
                    <a:cubicBezTo>
                      <a:pt x="7857" y="725"/>
                      <a:pt x="11619" y="2594"/>
                      <a:pt x="14647" y="5387"/>
                    </a:cubicBezTo>
                    <a:lnTo>
                      <a:pt x="0" y="21263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" name="Arc 25"/>
              <p:cNvSpPr>
                <a:spLocks/>
              </p:cNvSpPr>
              <p:nvPr/>
            </p:nvSpPr>
            <p:spPr bwMode="auto">
              <a:xfrm>
                <a:off x="7036" y="1102"/>
                <a:ext cx="1087" cy="478"/>
              </a:xfrm>
              <a:custGeom>
                <a:avLst/>
                <a:gdLst>
                  <a:gd name="T0" fmla="*/ 974 w 21600"/>
                  <a:gd name="T1" fmla="*/ 0 h 17979"/>
                  <a:gd name="T2" fmla="*/ 1001 w 21600"/>
                  <a:gd name="T3" fmla="*/ 478 h 17979"/>
                  <a:gd name="T4" fmla="*/ 0 w 21600"/>
                  <a:gd name="T5" fmla="*/ 255 h 179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7979"/>
                  <a:gd name="T11" fmla="*/ 21600 w 21600"/>
                  <a:gd name="T12" fmla="*/ 17979 h 17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7979" fill="none" extrusionOk="0">
                    <a:moveTo>
                      <a:pt x="19360" y="0"/>
                    </a:moveTo>
                    <a:cubicBezTo>
                      <a:pt x="20833" y="2977"/>
                      <a:pt x="21600" y="6254"/>
                      <a:pt x="21600" y="9577"/>
                    </a:cubicBezTo>
                    <a:cubicBezTo>
                      <a:pt x="21600" y="12463"/>
                      <a:pt x="21021" y="15320"/>
                      <a:pt x="19898" y="17978"/>
                    </a:cubicBezTo>
                  </a:path>
                  <a:path w="21600" h="17979" stroke="0" extrusionOk="0">
                    <a:moveTo>
                      <a:pt x="19360" y="0"/>
                    </a:moveTo>
                    <a:cubicBezTo>
                      <a:pt x="20833" y="2977"/>
                      <a:pt x="21600" y="6254"/>
                      <a:pt x="21600" y="9577"/>
                    </a:cubicBezTo>
                    <a:cubicBezTo>
                      <a:pt x="21600" y="12463"/>
                      <a:pt x="21021" y="15320"/>
                      <a:pt x="19898" y="17978"/>
                    </a:cubicBezTo>
                    <a:lnTo>
                      <a:pt x="0" y="9577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6846" y="1817"/>
                <a:ext cx="389" cy="106"/>
              </a:xfrm>
              <a:custGeom>
                <a:avLst/>
                <a:gdLst>
                  <a:gd name="T0" fmla="*/ 0 w 639"/>
                  <a:gd name="T1" fmla="*/ 0 h 99"/>
                  <a:gd name="T2" fmla="*/ 172 w 639"/>
                  <a:gd name="T3" fmla="*/ 18 h 99"/>
                  <a:gd name="T4" fmla="*/ 220 w 639"/>
                  <a:gd name="T5" fmla="*/ 57 h 99"/>
                  <a:gd name="T6" fmla="*/ 406 w 639"/>
                  <a:gd name="T7" fmla="*/ 57 h 99"/>
                  <a:gd name="T8" fmla="*/ 445 w 639"/>
                  <a:gd name="T9" fmla="*/ 95 h 99"/>
                  <a:gd name="T10" fmla="*/ 639 w 639"/>
                  <a:gd name="T11" fmla="*/ 99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9"/>
                  <a:gd name="T19" fmla="*/ 0 h 99"/>
                  <a:gd name="T20" fmla="*/ 639 w 639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9" h="99">
                    <a:moveTo>
                      <a:pt x="0" y="0"/>
                    </a:moveTo>
                    <a:lnTo>
                      <a:pt x="172" y="18"/>
                    </a:lnTo>
                    <a:lnTo>
                      <a:pt x="220" y="57"/>
                    </a:lnTo>
                    <a:lnTo>
                      <a:pt x="406" y="57"/>
                    </a:lnTo>
                    <a:lnTo>
                      <a:pt x="445" y="95"/>
                    </a:lnTo>
                    <a:lnTo>
                      <a:pt x="639" y="99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6843" y="1820"/>
                <a:ext cx="382" cy="103"/>
              </a:xfrm>
              <a:custGeom>
                <a:avLst/>
                <a:gdLst>
                  <a:gd name="T0" fmla="*/ 0 w 630"/>
                  <a:gd name="T1" fmla="*/ 97 h 97"/>
                  <a:gd name="T2" fmla="*/ 177 w 630"/>
                  <a:gd name="T3" fmla="*/ 96 h 97"/>
                  <a:gd name="T4" fmla="*/ 225 w 630"/>
                  <a:gd name="T5" fmla="*/ 51 h 97"/>
                  <a:gd name="T6" fmla="*/ 408 w 630"/>
                  <a:gd name="T7" fmla="*/ 51 h 97"/>
                  <a:gd name="T8" fmla="*/ 449 w 630"/>
                  <a:gd name="T9" fmla="*/ 15 h 97"/>
                  <a:gd name="T10" fmla="*/ 630 w 630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97"/>
                  <a:gd name="T20" fmla="*/ 630 w 630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97">
                    <a:moveTo>
                      <a:pt x="0" y="97"/>
                    </a:moveTo>
                    <a:lnTo>
                      <a:pt x="177" y="96"/>
                    </a:lnTo>
                    <a:lnTo>
                      <a:pt x="225" y="51"/>
                    </a:lnTo>
                    <a:lnTo>
                      <a:pt x="408" y="51"/>
                    </a:lnTo>
                    <a:lnTo>
                      <a:pt x="449" y="15"/>
                    </a:lnTo>
                    <a:lnTo>
                      <a:pt x="630" y="0"/>
                    </a:lnTo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7009" y="1848"/>
                <a:ext cx="57" cy="62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6844" y="786"/>
                <a:ext cx="386" cy="86"/>
              </a:xfrm>
              <a:custGeom>
                <a:avLst/>
                <a:gdLst>
                  <a:gd name="T0" fmla="*/ 0 w 636"/>
                  <a:gd name="T1" fmla="*/ 0 h 80"/>
                  <a:gd name="T2" fmla="*/ 172 w 636"/>
                  <a:gd name="T3" fmla="*/ 2 h 80"/>
                  <a:gd name="T4" fmla="*/ 222 w 636"/>
                  <a:gd name="T5" fmla="*/ 32 h 80"/>
                  <a:gd name="T6" fmla="*/ 400 w 636"/>
                  <a:gd name="T7" fmla="*/ 30 h 80"/>
                  <a:gd name="T8" fmla="*/ 446 w 636"/>
                  <a:gd name="T9" fmla="*/ 68 h 80"/>
                  <a:gd name="T10" fmla="*/ 636 w 636"/>
                  <a:gd name="T11" fmla="*/ 8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6"/>
                  <a:gd name="T19" fmla="*/ 0 h 80"/>
                  <a:gd name="T20" fmla="*/ 636 w 636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6" h="80">
                    <a:moveTo>
                      <a:pt x="0" y="0"/>
                    </a:moveTo>
                    <a:lnTo>
                      <a:pt x="172" y="2"/>
                    </a:lnTo>
                    <a:lnTo>
                      <a:pt x="222" y="32"/>
                    </a:lnTo>
                    <a:lnTo>
                      <a:pt x="400" y="30"/>
                    </a:lnTo>
                    <a:lnTo>
                      <a:pt x="446" y="68"/>
                    </a:lnTo>
                    <a:lnTo>
                      <a:pt x="636" y="80"/>
                    </a:lnTo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6859" y="765"/>
                <a:ext cx="388" cy="84"/>
              </a:xfrm>
              <a:custGeom>
                <a:avLst/>
                <a:gdLst>
                  <a:gd name="T0" fmla="*/ 0 w 638"/>
                  <a:gd name="T1" fmla="*/ 80 h 80"/>
                  <a:gd name="T2" fmla="*/ 178 w 638"/>
                  <a:gd name="T3" fmla="*/ 74 h 80"/>
                  <a:gd name="T4" fmla="*/ 222 w 638"/>
                  <a:gd name="T5" fmla="*/ 32 h 80"/>
                  <a:gd name="T6" fmla="*/ 398 w 638"/>
                  <a:gd name="T7" fmla="*/ 32 h 80"/>
                  <a:gd name="T8" fmla="*/ 452 w 638"/>
                  <a:gd name="T9" fmla="*/ 0 h 80"/>
                  <a:gd name="T10" fmla="*/ 638 w 638"/>
                  <a:gd name="T11" fmla="*/ 4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8"/>
                  <a:gd name="T19" fmla="*/ 0 h 80"/>
                  <a:gd name="T20" fmla="*/ 638 w 63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8" h="80">
                    <a:moveTo>
                      <a:pt x="0" y="80"/>
                    </a:moveTo>
                    <a:lnTo>
                      <a:pt x="178" y="74"/>
                    </a:lnTo>
                    <a:lnTo>
                      <a:pt x="222" y="32"/>
                    </a:lnTo>
                    <a:lnTo>
                      <a:pt x="398" y="32"/>
                    </a:lnTo>
                    <a:lnTo>
                      <a:pt x="452" y="0"/>
                    </a:lnTo>
                    <a:lnTo>
                      <a:pt x="638" y="4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6039" y="1583"/>
                <a:ext cx="286" cy="103"/>
              </a:xfrm>
              <a:custGeom>
                <a:avLst/>
                <a:gdLst>
                  <a:gd name="T0" fmla="*/ 0 w 470"/>
                  <a:gd name="T1" fmla="*/ 0 h 96"/>
                  <a:gd name="T2" fmla="*/ 106 w 470"/>
                  <a:gd name="T3" fmla="*/ 54 h 96"/>
                  <a:gd name="T4" fmla="*/ 152 w 470"/>
                  <a:gd name="T5" fmla="*/ 44 h 96"/>
                  <a:gd name="T6" fmla="*/ 270 w 470"/>
                  <a:gd name="T7" fmla="*/ 90 h 96"/>
                  <a:gd name="T8" fmla="*/ 344 w 470"/>
                  <a:gd name="T9" fmla="*/ 68 h 96"/>
                  <a:gd name="T10" fmla="*/ 470 w 470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96"/>
                  <a:gd name="T20" fmla="*/ 470 w 470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96">
                    <a:moveTo>
                      <a:pt x="0" y="0"/>
                    </a:moveTo>
                    <a:lnTo>
                      <a:pt x="106" y="54"/>
                    </a:lnTo>
                    <a:lnTo>
                      <a:pt x="152" y="44"/>
                    </a:lnTo>
                    <a:lnTo>
                      <a:pt x="270" y="90"/>
                    </a:lnTo>
                    <a:lnTo>
                      <a:pt x="344" y="68"/>
                    </a:lnTo>
                    <a:lnTo>
                      <a:pt x="470" y="96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6086" y="1511"/>
                <a:ext cx="201" cy="265"/>
              </a:xfrm>
              <a:custGeom>
                <a:avLst/>
                <a:gdLst>
                  <a:gd name="T0" fmla="*/ 0 w 330"/>
                  <a:gd name="T1" fmla="*/ 0 h 248"/>
                  <a:gd name="T2" fmla="*/ 68 w 330"/>
                  <a:gd name="T3" fmla="*/ 46 h 248"/>
                  <a:gd name="T4" fmla="*/ 78 w 330"/>
                  <a:gd name="T5" fmla="*/ 110 h 248"/>
                  <a:gd name="T6" fmla="*/ 192 w 330"/>
                  <a:gd name="T7" fmla="*/ 156 h 248"/>
                  <a:gd name="T8" fmla="*/ 196 w 330"/>
                  <a:gd name="T9" fmla="*/ 202 h 248"/>
                  <a:gd name="T10" fmla="*/ 330 w 330"/>
                  <a:gd name="T11" fmla="*/ 248 h 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0"/>
                  <a:gd name="T19" fmla="*/ 0 h 248"/>
                  <a:gd name="T20" fmla="*/ 330 w 330"/>
                  <a:gd name="T21" fmla="*/ 248 h 2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0" h="248">
                    <a:moveTo>
                      <a:pt x="0" y="0"/>
                    </a:moveTo>
                    <a:lnTo>
                      <a:pt x="68" y="46"/>
                    </a:lnTo>
                    <a:lnTo>
                      <a:pt x="78" y="110"/>
                    </a:lnTo>
                    <a:lnTo>
                      <a:pt x="192" y="156"/>
                    </a:lnTo>
                    <a:lnTo>
                      <a:pt x="196" y="202"/>
                    </a:lnTo>
                    <a:lnTo>
                      <a:pt x="330" y="248"/>
                    </a:ln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 rot="1511052">
                <a:off x="6142" y="1615"/>
                <a:ext cx="57" cy="62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6058" y="999"/>
                <a:ext cx="277" cy="117"/>
              </a:xfrm>
              <a:custGeom>
                <a:avLst/>
                <a:gdLst>
                  <a:gd name="T0" fmla="*/ 0 w 456"/>
                  <a:gd name="T1" fmla="*/ 110 h 110"/>
                  <a:gd name="T2" fmla="*/ 80 w 456"/>
                  <a:gd name="T3" fmla="*/ 70 h 110"/>
                  <a:gd name="T4" fmla="*/ 136 w 456"/>
                  <a:gd name="T5" fmla="*/ 68 h 110"/>
                  <a:gd name="T6" fmla="*/ 296 w 456"/>
                  <a:gd name="T7" fmla="*/ 2 h 110"/>
                  <a:gd name="T8" fmla="*/ 348 w 456"/>
                  <a:gd name="T9" fmla="*/ 22 h 110"/>
                  <a:gd name="T10" fmla="*/ 456 w 456"/>
                  <a:gd name="T11" fmla="*/ 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110"/>
                  <a:gd name="T20" fmla="*/ 456 w 456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110">
                    <a:moveTo>
                      <a:pt x="0" y="110"/>
                    </a:moveTo>
                    <a:lnTo>
                      <a:pt x="80" y="70"/>
                    </a:lnTo>
                    <a:lnTo>
                      <a:pt x="136" y="68"/>
                    </a:lnTo>
                    <a:lnTo>
                      <a:pt x="296" y="2"/>
                    </a:lnTo>
                    <a:lnTo>
                      <a:pt x="348" y="22"/>
                    </a:lnTo>
                    <a:lnTo>
                      <a:pt x="456" y="0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6104" y="934"/>
                <a:ext cx="195" cy="215"/>
              </a:xfrm>
              <a:custGeom>
                <a:avLst/>
                <a:gdLst>
                  <a:gd name="T0" fmla="*/ 0 w 322"/>
                  <a:gd name="T1" fmla="*/ 204 h 204"/>
                  <a:gd name="T2" fmla="*/ 58 w 322"/>
                  <a:gd name="T3" fmla="*/ 164 h 204"/>
                  <a:gd name="T4" fmla="*/ 58 w 322"/>
                  <a:gd name="T5" fmla="*/ 130 h 204"/>
                  <a:gd name="T6" fmla="*/ 218 w 322"/>
                  <a:gd name="T7" fmla="*/ 66 h 204"/>
                  <a:gd name="T8" fmla="*/ 222 w 322"/>
                  <a:gd name="T9" fmla="*/ 30 h 204"/>
                  <a:gd name="T10" fmla="*/ 322 w 322"/>
                  <a:gd name="T11" fmla="*/ 0 h 2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2"/>
                  <a:gd name="T19" fmla="*/ 0 h 204"/>
                  <a:gd name="T20" fmla="*/ 322 w 322"/>
                  <a:gd name="T21" fmla="*/ 204 h 2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2" h="204">
                    <a:moveTo>
                      <a:pt x="0" y="204"/>
                    </a:moveTo>
                    <a:lnTo>
                      <a:pt x="58" y="164"/>
                    </a:lnTo>
                    <a:lnTo>
                      <a:pt x="58" y="130"/>
                    </a:lnTo>
                    <a:lnTo>
                      <a:pt x="218" y="66"/>
                    </a:lnTo>
                    <a:lnTo>
                      <a:pt x="222" y="30"/>
                    </a:lnTo>
                    <a:lnTo>
                      <a:pt x="322" y="0"/>
                    </a:ln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 rot="-1277282">
                <a:off x="6164" y="1002"/>
                <a:ext cx="59" cy="61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>
                <a:off x="7005" y="786"/>
                <a:ext cx="57" cy="62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7773" y="934"/>
                <a:ext cx="193" cy="209"/>
              </a:xfrm>
              <a:custGeom>
                <a:avLst/>
                <a:gdLst>
                  <a:gd name="T0" fmla="*/ 0 w 316"/>
                  <a:gd name="T1" fmla="*/ 0 h 197"/>
                  <a:gd name="T2" fmla="*/ 75 w 316"/>
                  <a:gd name="T3" fmla="*/ 24 h 197"/>
                  <a:gd name="T4" fmla="*/ 87 w 316"/>
                  <a:gd name="T5" fmla="*/ 57 h 197"/>
                  <a:gd name="T6" fmla="*/ 264 w 316"/>
                  <a:gd name="T7" fmla="*/ 125 h 197"/>
                  <a:gd name="T8" fmla="*/ 262 w 316"/>
                  <a:gd name="T9" fmla="*/ 164 h 197"/>
                  <a:gd name="T10" fmla="*/ 316 w 316"/>
                  <a:gd name="T11" fmla="*/ 197 h 1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6"/>
                  <a:gd name="T19" fmla="*/ 0 h 197"/>
                  <a:gd name="T20" fmla="*/ 316 w 316"/>
                  <a:gd name="T21" fmla="*/ 197 h 1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6" h="197">
                    <a:moveTo>
                      <a:pt x="0" y="0"/>
                    </a:moveTo>
                    <a:lnTo>
                      <a:pt x="75" y="24"/>
                    </a:lnTo>
                    <a:lnTo>
                      <a:pt x="87" y="57"/>
                    </a:lnTo>
                    <a:lnTo>
                      <a:pt x="264" y="125"/>
                    </a:lnTo>
                    <a:lnTo>
                      <a:pt x="262" y="164"/>
                    </a:lnTo>
                    <a:lnTo>
                      <a:pt x="316" y="197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7767" y="1580"/>
                <a:ext cx="272" cy="106"/>
              </a:xfrm>
              <a:custGeom>
                <a:avLst/>
                <a:gdLst>
                  <a:gd name="T0" fmla="*/ 0 w 448"/>
                  <a:gd name="T1" fmla="*/ 91 h 99"/>
                  <a:gd name="T2" fmla="*/ 93 w 448"/>
                  <a:gd name="T3" fmla="*/ 72 h 99"/>
                  <a:gd name="T4" fmla="*/ 141 w 448"/>
                  <a:gd name="T5" fmla="*/ 99 h 99"/>
                  <a:gd name="T6" fmla="*/ 304 w 448"/>
                  <a:gd name="T7" fmla="*/ 33 h 99"/>
                  <a:gd name="T8" fmla="*/ 354 w 448"/>
                  <a:gd name="T9" fmla="*/ 51 h 99"/>
                  <a:gd name="T10" fmla="*/ 448 w 448"/>
                  <a:gd name="T11" fmla="*/ 0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8"/>
                  <a:gd name="T19" fmla="*/ 0 h 99"/>
                  <a:gd name="T20" fmla="*/ 448 w 448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8" h="99">
                    <a:moveTo>
                      <a:pt x="0" y="91"/>
                    </a:moveTo>
                    <a:lnTo>
                      <a:pt x="93" y="72"/>
                    </a:lnTo>
                    <a:lnTo>
                      <a:pt x="141" y="99"/>
                    </a:lnTo>
                    <a:lnTo>
                      <a:pt x="304" y="33"/>
                    </a:lnTo>
                    <a:lnTo>
                      <a:pt x="354" y="51"/>
                    </a:lnTo>
                    <a:lnTo>
                      <a:pt x="448" y="0"/>
                    </a:ln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/>
            </p:nvSpPr>
            <p:spPr bwMode="auto">
              <a:xfrm rot="-1277282">
                <a:off x="7873" y="1617"/>
                <a:ext cx="58" cy="62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7739" y="997"/>
                <a:ext cx="273" cy="107"/>
              </a:xfrm>
              <a:custGeom>
                <a:avLst/>
                <a:gdLst>
                  <a:gd name="T0" fmla="*/ 0 w 450"/>
                  <a:gd name="T1" fmla="*/ 0 h 96"/>
                  <a:gd name="T2" fmla="*/ 84 w 450"/>
                  <a:gd name="T3" fmla="*/ 19 h 96"/>
                  <a:gd name="T4" fmla="*/ 147 w 450"/>
                  <a:gd name="T5" fmla="*/ 0 h 96"/>
                  <a:gd name="T6" fmla="*/ 319 w 450"/>
                  <a:gd name="T7" fmla="*/ 66 h 96"/>
                  <a:gd name="T8" fmla="*/ 379 w 450"/>
                  <a:gd name="T9" fmla="*/ 57 h 96"/>
                  <a:gd name="T10" fmla="*/ 450 w 450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0"/>
                  <a:gd name="T19" fmla="*/ 0 h 96"/>
                  <a:gd name="T20" fmla="*/ 450 w 450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0" h="96">
                    <a:moveTo>
                      <a:pt x="0" y="0"/>
                    </a:moveTo>
                    <a:lnTo>
                      <a:pt x="84" y="19"/>
                    </a:lnTo>
                    <a:lnTo>
                      <a:pt x="147" y="0"/>
                    </a:lnTo>
                    <a:lnTo>
                      <a:pt x="319" y="66"/>
                    </a:lnTo>
                    <a:lnTo>
                      <a:pt x="379" y="57"/>
                    </a:lnTo>
                    <a:lnTo>
                      <a:pt x="450" y="96"/>
                    </a:ln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5" name="Rectangle 42"/>
              <p:cNvSpPr>
                <a:spLocks noChangeArrowheads="1"/>
              </p:cNvSpPr>
              <p:nvPr/>
            </p:nvSpPr>
            <p:spPr bwMode="auto">
              <a:xfrm rot="1511052">
                <a:off x="7853" y="1000"/>
                <a:ext cx="58" cy="62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46" name="Group 43"/>
              <p:cNvGrpSpPr>
                <a:grpSpLocks/>
              </p:cNvGrpSpPr>
              <p:nvPr/>
            </p:nvGrpSpPr>
            <p:grpSpPr bwMode="auto">
              <a:xfrm>
                <a:off x="7117" y="1877"/>
                <a:ext cx="87" cy="85"/>
                <a:chOff x="2857" y="2090"/>
                <a:chExt cx="144" cy="80"/>
              </a:xfrm>
            </p:grpSpPr>
            <p:sp>
              <p:nvSpPr>
                <p:cNvPr id="100" name="Oval 44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01" name="AutoShape 45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47" name="Group 46"/>
              <p:cNvGrpSpPr>
                <a:grpSpLocks/>
              </p:cNvGrpSpPr>
              <p:nvPr/>
            </p:nvGrpSpPr>
            <p:grpSpPr bwMode="auto">
              <a:xfrm>
                <a:off x="7114" y="1782"/>
                <a:ext cx="87" cy="86"/>
                <a:chOff x="2852" y="2001"/>
                <a:chExt cx="144" cy="80"/>
              </a:xfrm>
            </p:grpSpPr>
            <p:sp>
              <p:nvSpPr>
                <p:cNvPr id="98" name="Oval 47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9" name="AutoShape 48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48" name="Group 49"/>
              <p:cNvGrpSpPr>
                <a:grpSpLocks/>
              </p:cNvGrpSpPr>
              <p:nvPr/>
            </p:nvGrpSpPr>
            <p:grpSpPr bwMode="auto">
              <a:xfrm>
                <a:off x="6865" y="1873"/>
                <a:ext cx="87" cy="87"/>
                <a:chOff x="2852" y="2001"/>
                <a:chExt cx="144" cy="80"/>
              </a:xfrm>
            </p:grpSpPr>
            <p:sp>
              <p:nvSpPr>
                <p:cNvPr id="96" name="Oval 50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7" name="AutoShape 51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49" name="Group 52"/>
              <p:cNvGrpSpPr>
                <a:grpSpLocks/>
              </p:cNvGrpSpPr>
              <p:nvPr/>
            </p:nvGrpSpPr>
            <p:grpSpPr bwMode="auto">
              <a:xfrm>
                <a:off x="6863" y="1780"/>
                <a:ext cx="87" cy="85"/>
                <a:chOff x="2857" y="2090"/>
                <a:chExt cx="144" cy="80"/>
              </a:xfrm>
            </p:grpSpPr>
            <p:sp>
              <p:nvSpPr>
                <p:cNvPr id="94" name="Oval 53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5" name="AutoShape 54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0" name="Group 55"/>
              <p:cNvGrpSpPr>
                <a:grpSpLocks/>
              </p:cNvGrpSpPr>
              <p:nvPr/>
            </p:nvGrpSpPr>
            <p:grpSpPr bwMode="auto">
              <a:xfrm rot="720126">
                <a:off x="6260" y="1637"/>
                <a:ext cx="87" cy="84"/>
                <a:chOff x="2857" y="2090"/>
                <a:chExt cx="144" cy="80"/>
              </a:xfrm>
            </p:grpSpPr>
            <p:sp>
              <p:nvSpPr>
                <p:cNvPr id="92" name="Oval 56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3" name="AutoShape 57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1" name="Group 58"/>
              <p:cNvGrpSpPr>
                <a:grpSpLocks/>
              </p:cNvGrpSpPr>
              <p:nvPr/>
            </p:nvGrpSpPr>
            <p:grpSpPr bwMode="auto">
              <a:xfrm rot="1256429">
                <a:off x="6215" y="1715"/>
                <a:ext cx="88" cy="85"/>
                <a:chOff x="2852" y="2001"/>
                <a:chExt cx="144" cy="80"/>
              </a:xfrm>
            </p:grpSpPr>
            <p:sp>
              <p:nvSpPr>
                <p:cNvPr id="90" name="Oval 59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1" name="AutoShape 60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/>
              </p:cNvGrpSpPr>
              <p:nvPr/>
            </p:nvGrpSpPr>
            <p:grpSpPr bwMode="auto">
              <a:xfrm rot="2116848">
                <a:off x="6043" y="1465"/>
                <a:ext cx="89" cy="84"/>
                <a:chOff x="2852" y="2001"/>
                <a:chExt cx="144" cy="80"/>
              </a:xfrm>
            </p:grpSpPr>
            <p:sp>
              <p:nvSpPr>
                <p:cNvPr id="88" name="Oval 62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9" name="AutoShape 63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3" name="Group 64"/>
              <p:cNvGrpSpPr>
                <a:grpSpLocks/>
              </p:cNvGrpSpPr>
              <p:nvPr/>
            </p:nvGrpSpPr>
            <p:grpSpPr bwMode="auto">
              <a:xfrm rot="1501106">
                <a:off x="6006" y="1538"/>
                <a:ext cx="87" cy="85"/>
                <a:chOff x="2857" y="2090"/>
                <a:chExt cx="144" cy="80"/>
              </a:xfrm>
            </p:grpSpPr>
            <p:sp>
              <p:nvSpPr>
                <p:cNvPr id="86" name="Oval 65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7" name="AutoShape 66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4" name="Group 67"/>
              <p:cNvGrpSpPr>
                <a:grpSpLocks/>
              </p:cNvGrpSpPr>
              <p:nvPr/>
            </p:nvGrpSpPr>
            <p:grpSpPr bwMode="auto">
              <a:xfrm rot="-2744604">
                <a:off x="5929" y="1156"/>
                <a:ext cx="153" cy="49"/>
                <a:chOff x="2857" y="2090"/>
                <a:chExt cx="144" cy="80"/>
              </a:xfrm>
            </p:grpSpPr>
            <p:sp>
              <p:nvSpPr>
                <p:cNvPr id="84" name="Oval 68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5" name="AutoShape 69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5" name="Group 70"/>
              <p:cNvGrpSpPr>
                <a:grpSpLocks/>
              </p:cNvGrpSpPr>
              <p:nvPr/>
            </p:nvGrpSpPr>
            <p:grpSpPr bwMode="auto">
              <a:xfrm rot="-2513817">
                <a:off x="6020" y="1171"/>
                <a:ext cx="88" cy="84"/>
                <a:chOff x="2852" y="2001"/>
                <a:chExt cx="144" cy="80"/>
              </a:xfrm>
            </p:grpSpPr>
            <p:sp>
              <p:nvSpPr>
                <p:cNvPr id="82" name="Oval 71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3" name="AutoShape 72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" name="Group 73"/>
              <p:cNvGrpSpPr>
                <a:grpSpLocks/>
              </p:cNvGrpSpPr>
              <p:nvPr/>
            </p:nvGrpSpPr>
            <p:grpSpPr bwMode="auto">
              <a:xfrm rot="-2669937">
                <a:off x="8038" y="1462"/>
                <a:ext cx="88" cy="84"/>
                <a:chOff x="2852" y="2001"/>
                <a:chExt cx="144" cy="80"/>
              </a:xfrm>
            </p:grpSpPr>
            <p:sp>
              <p:nvSpPr>
                <p:cNvPr id="80" name="Oval 74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1" name="AutoShape 75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" name="Group 76"/>
              <p:cNvGrpSpPr>
                <a:grpSpLocks/>
              </p:cNvGrpSpPr>
              <p:nvPr/>
            </p:nvGrpSpPr>
            <p:grpSpPr bwMode="auto">
              <a:xfrm rot="-2775890">
                <a:off x="7931" y="1439"/>
                <a:ext cx="154" cy="49"/>
                <a:chOff x="2857" y="2090"/>
                <a:chExt cx="144" cy="80"/>
              </a:xfrm>
            </p:grpSpPr>
            <p:sp>
              <p:nvSpPr>
                <p:cNvPr id="78" name="Oval 77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9" name="AutoShape 78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8" name="Group 79"/>
              <p:cNvGrpSpPr>
                <a:grpSpLocks/>
              </p:cNvGrpSpPr>
              <p:nvPr/>
            </p:nvGrpSpPr>
            <p:grpSpPr bwMode="auto">
              <a:xfrm rot="5400000">
                <a:off x="7116" y="823"/>
                <a:ext cx="126" cy="57"/>
                <a:chOff x="1695" y="3075"/>
                <a:chExt cx="119" cy="93"/>
              </a:xfrm>
            </p:grpSpPr>
            <p:sp>
              <p:nvSpPr>
                <p:cNvPr id="73" name="Oval 80"/>
                <p:cNvSpPr>
                  <a:spLocks noChangeArrowheads="1"/>
                </p:cNvSpPr>
                <p:nvPr/>
              </p:nvSpPr>
              <p:spPr bwMode="auto">
                <a:xfrm>
                  <a:off x="1728" y="3120"/>
                  <a:ext cx="48" cy="4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4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1773" y="3096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82"/>
                <p:cNvSpPr>
                  <a:spLocks noChangeAspect="1" noChangeShapeType="1"/>
                </p:cNvSpPr>
                <p:nvPr/>
              </p:nvSpPr>
              <p:spPr bwMode="auto">
                <a:xfrm>
                  <a:off x="1791" y="3078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8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713" y="3093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8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695" y="307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85"/>
              <p:cNvGrpSpPr>
                <a:grpSpLocks/>
              </p:cNvGrpSpPr>
              <p:nvPr/>
            </p:nvGrpSpPr>
            <p:grpSpPr bwMode="auto">
              <a:xfrm rot="-5400000">
                <a:off x="7082" y="725"/>
                <a:ext cx="130" cy="58"/>
                <a:chOff x="1695" y="3075"/>
                <a:chExt cx="119" cy="93"/>
              </a:xfrm>
            </p:grpSpPr>
            <p:sp>
              <p:nvSpPr>
                <p:cNvPr id="68" name="Oval 86"/>
                <p:cNvSpPr>
                  <a:spLocks noChangeArrowheads="1"/>
                </p:cNvSpPr>
                <p:nvPr/>
              </p:nvSpPr>
              <p:spPr bwMode="auto">
                <a:xfrm>
                  <a:off x="1728" y="3120"/>
                  <a:ext cx="48" cy="4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69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1773" y="3096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88"/>
                <p:cNvSpPr>
                  <a:spLocks noChangeAspect="1" noChangeShapeType="1"/>
                </p:cNvSpPr>
                <p:nvPr/>
              </p:nvSpPr>
              <p:spPr bwMode="auto">
                <a:xfrm>
                  <a:off x="1791" y="3078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8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713" y="3093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9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695" y="307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91"/>
              <p:cNvGrpSpPr>
                <a:grpSpLocks/>
              </p:cNvGrpSpPr>
              <p:nvPr/>
            </p:nvGrpSpPr>
            <p:grpSpPr bwMode="auto">
              <a:xfrm rot="4177826">
                <a:off x="7783" y="964"/>
                <a:ext cx="131" cy="74"/>
                <a:chOff x="3854" y="1435"/>
                <a:chExt cx="123" cy="123"/>
              </a:xfrm>
            </p:grpSpPr>
            <p:sp>
              <p:nvSpPr>
                <p:cNvPr id="61" name="Oval 92"/>
                <p:cNvSpPr>
                  <a:spLocks noChangeArrowheads="1"/>
                </p:cNvSpPr>
                <p:nvPr/>
              </p:nvSpPr>
              <p:spPr bwMode="auto">
                <a:xfrm rot="5400000">
                  <a:off x="3888" y="1472"/>
                  <a:ext cx="48" cy="4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62" name="Group 93"/>
                <p:cNvGrpSpPr>
                  <a:grpSpLocks/>
                </p:cNvGrpSpPr>
                <p:nvPr/>
              </p:nvGrpSpPr>
              <p:grpSpPr bwMode="auto">
                <a:xfrm>
                  <a:off x="3936" y="1517"/>
                  <a:ext cx="41" cy="41"/>
                  <a:chOff x="3936" y="1517"/>
                  <a:chExt cx="41" cy="41"/>
                </a:xfrm>
              </p:grpSpPr>
              <p:sp>
                <p:nvSpPr>
                  <p:cNvPr id="66" name="Line 94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936" y="1517"/>
                    <a:ext cx="23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Line 95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954" y="1535"/>
                    <a:ext cx="23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96"/>
                <p:cNvGrpSpPr>
                  <a:grpSpLocks/>
                </p:cNvGrpSpPr>
                <p:nvPr/>
              </p:nvGrpSpPr>
              <p:grpSpPr bwMode="auto">
                <a:xfrm>
                  <a:off x="3854" y="1435"/>
                  <a:ext cx="41" cy="41"/>
                  <a:chOff x="3936" y="1517"/>
                  <a:chExt cx="41" cy="41"/>
                </a:xfrm>
              </p:grpSpPr>
              <p:sp>
                <p:nvSpPr>
                  <p:cNvPr id="64" name="Line 97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936" y="1517"/>
                    <a:ext cx="23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Line 98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954" y="1535"/>
                    <a:ext cx="23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04" name="TextBox 103"/>
          <p:cNvSpPr txBox="1"/>
          <p:nvPr/>
        </p:nvSpPr>
        <p:spPr>
          <a:xfrm>
            <a:off x="381000" y="4191000"/>
            <a:ext cx="8535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polarization is kept during the acceleration and at the store.</a:t>
            </a:r>
          </a:p>
          <a:p>
            <a:r>
              <a:rPr lang="en-US" sz="2000" b="1" dirty="0" smtClean="0"/>
              <a:t>Any polarization direction can be set at the interaction points (STAR, PHENIX).</a:t>
            </a:r>
          </a:p>
          <a:p>
            <a:r>
              <a:rPr lang="en-US" sz="2000" b="1" dirty="0" smtClean="0"/>
              <a:t>Alternative spin pattern for bunches to reduce the time dependent systematic.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Gluon interaction in leading order</a:t>
            </a:r>
          </a:p>
          <a:p>
            <a:r>
              <a:rPr lang="en-US" sz="2000" b="1" dirty="0" smtClean="0"/>
              <a:t>High Q</a:t>
            </a:r>
            <a:r>
              <a:rPr lang="en-US" sz="2000" b="1" baseline="30000" dirty="0" smtClean="0"/>
              <a:t>2 </a:t>
            </a:r>
            <a:r>
              <a:rPr lang="en-US" sz="2000" b="1" dirty="0" smtClean="0"/>
              <a:t>(</a:t>
            </a:r>
            <a:r>
              <a:rPr lang="en-US" sz="2000" b="1" dirty="0" smtClean="0">
                <a:sym typeface="Symbol"/>
              </a:rPr>
              <a:t>s is up to 500GeV)</a:t>
            </a:r>
            <a:r>
              <a:rPr lang="en-US" sz="2000" b="1" baseline="30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Central </a:t>
            </a:r>
            <a:r>
              <a:rPr lang="en-US" altLang="ja-JP" dirty="0" err="1" smtClean="0"/>
              <a:t>W</a:t>
            </a:r>
            <a:r>
              <a:rPr lang="en-US" altLang="ja-JP" dirty="0" err="1" smtClean="0">
                <a:sym typeface="Symbol"/>
              </a:rPr>
              <a:t>e</a:t>
            </a:r>
            <a:r>
              <a:rPr lang="en-US" altLang="ja-JP" dirty="0" smtClean="0">
                <a:sym typeface="Symbol"/>
              </a:rPr>
              <a:t> channel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5891-249F-4725-AAA6-3A026DC1B32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454" y="685800"/>
            <a:ext cx="744089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62800" y="1905000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300/</a:t>
            </a:r>
            <a:r>
              <a:rPr lang="en-US" dirty="0" err="1" smtClean="0"/>
              <a:t>pb</a:t>
            </a:r>
            <a:endParaRPr lang="en-US" dirty="0" smtClean="0"/>
          </a:p>
          <a:p>
            <a:r>
              <a:rPr lang="en-US" dirty="0" smtClean="0"/>
              <a:t>70/</a:t>
            </a:r>
            <a:r>
              <a:rPr lang="en-US" dirty="0" err="1" smtClean="0"/>
              <a:t>pb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" y="206906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-0.4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90600" y="2177534"/>
            <a:ext cx="45720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025" y="4724400"/>
            <a:ext cx="5347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mtClean="0">
                <a:sym typeface="Symbol"/>
              </a:rPr>
              <a:t>　</a:t>
            </a:r>
            <a:r>
              <a:rPr lang="en-US" altLang="ja-JP" sz="2400" b="1" dirty="0" smtClean="0"/>
              <a:t>Estimation for the near future (Run9)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5144869"/>
            <a:ext cx="4949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 weeks physics run (preparation is about 5 weeks)</a:t>
            </a:r>
          </a:p>
          <a:p>
            <a:r>
              <a:rPr lang="en-US" altLang="ja-JP" dirty="0" smtClean="0"/>
              <a:t>7.5/</a:t>
            </a:r>
            <a:r>
              <a:rPr lang="en-US" altLang="ja-JP" dirty="0" err="1" smtClean="0"/>
              <a:t>pb</a:t>
            </a:r>
            <a:r>
              <a:rPr lang="en-US" altLang="ja-JP" dirty="0" smtClean="0"/>
              <a:t>/week *3 = 22.5/</a:t>
            </a:r>
            <a:r>
              <a:rPr lang="en-US" altLang="ja-JP" dirty="0" err="1" smtClean="0"/>
              <a:t>pb</a:t>
            </a:r>
            <a:r>
              <a:rPr lang="en-US" altLang="ja-JP" dirty="0" smtClean="0"/>
              <a:t> (recorded)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583066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420</a:t>
            </a:r>
            <a:r>
              <a:rPr lang="en-US" altLang="ja-JP" dirty="0" smtClean="0"/>
              <a:t>e+, </a:t>
            </a:r>
          </a:p>
          <a:p>
            <a:r>
              <a:rPr lang="en-US" altLang="ja-JP" dirty="0" smtClean="0"/>
              <a:t>70e-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38400" y="6019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81400" y="5791200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</a:t>
            </a:r>
            <a:r>
              <a:rPr lang="en-US" dirty="0" smtClean="0"/>
              <a:t>A</a:t>
            </a:r>
            <a:r>
              <a:rPr lang="en-US" baseline="-25000" dirty="0" smtClean="0"/>
              <a:t>L</a:t>
            </a:r>
            <a:r>
              <a:rPr lang="en-US" dirty="0" smtClean="0"/>
              <a:t>=0.07</a:t>
            </a:r>
            <a:r>
              <a:rPr lang="ja-JP" altLang="en-US" smtClean="0"/>
              <a:t>　</a:t>
            </a:r>
            <a:r>
              <a:rPr lang="en-US" altLang="ja-JP" dirty="0" smtClean="0"/>
              <a:t>(with 50% </a:t>
            </a:r>
            <a:r>
              <a:rPr lang="en-US" altLang="ja-JP" dirty="0" err="1" smtClean="0"/>
              <a:t>pol</a:t>
            </a:r>
            <a:r>
              <a:rPr lang="en-US" altLang="ja-JP" dirty="0" smtClean="0"/>
              <a:t>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5334000"/>
            <a:ext cx="2918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first non-zero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asymmetry from the PHENIX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Central Arm is expected!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7557" y="914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e+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12957" y="90993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e-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84838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r>
              <a:rPr lang="en-US" sz="2800" b="1" baseline="-25000" dirty="0" smtClean="0"/>
              <a:t>L</a:t>
            </a:r>
            <a:endParaRPr lang="en-US" sz="28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W</a:t>
            </a:r>
            <a:r>
              <a:rPr lang="en-US" dirty="0" smtClean="0">
                <a:sym typeface="Symbol"/>
              </a:rPr>
              <a:t> channel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26894"/>
            <a:ext cx="5029200" cy="46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62600" y="1371600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300/</a:t>
            </a:r>
            <a:r>
              <a:rPr lang="en-US" dirty="0" err="1" smtClean="0"/>
              <a:t>pb</a:t>
            </a:r>
            <a:endParaRPr lang="en-US" dirty="0" smtClean="0"/>
          </a:p>
          <a:p>
            <a:r>
              <a:rPr lang="en-US" dirty="0" smtClean="0"/>
              <a:t>1300/</a:t>
            </a:r>
            <a:r>
              <a:rPr lang="en-US" dirty="0" err="1" smtClean="0"/>
              <a:t>pb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638800"/>
            <a:ext cx="5250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more sensitive to d-bar </a:t>
            </a:r>
            <a:r>
              <a:rPr lang="en-US" dirty="0" err="1" smtClean="0"/>
              <a:t>helicity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high momentum </a:t>
            </a:r>
            <a:r>
              <a:rPr lang="en-US" dirty="0" smtClean="0">
                <a:sym typeface="Symbol"/>
              </a:rPr>
              <a:t> </a:t>
            </a:r>
            <a:r>
              <a:rPr lang="en-US" dirty="0" smtClean="0"/>
              <a:t>trigger will be ready by 2010.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Others related to the spin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352800"/>
            <a:ext cx="2905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352800"/>
            <a:ext cx="3449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Others related to the spin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9900" y="6569075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EA3C6-77C8-4B62-ABD3-9F2137C6B620}" type="slidenum">
              <a:rPr lang="ja-JP" alt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ja-JP" smtClean="0">
              <a:solidFill>
                <a:srgbClr val="898989"/>
              </a:solidFill>
              <a:cs typeface="Arial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5981700" y="3352800"/>
            <a:ext cx="2895600" cy="2271712"/>
            <a:chOff x="4419600" y="1752600"/>
            <a:chExt cx="2895603" cy="2270760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4626294" y="3048000"/>
              <a:ext cx="2273618" cy="975360"/>
              <a:chOff x="1920" y="2816"/>
              <a:chExt cx="2387" cy="1024"/>
            </a:xfrm>
          </p:grpSpPr>
          <p:sp>
            <p:nvSpPr>
              <p:cNvPr id="20534" name="Text Box 18"/>
              <p:cNvSpPr txBox="1">
                <a:spLocks noChangeArrowheads="1"/>
              </p:cNvSpPr>
              <p:nvPr/>
            </p:nvSpPr>
            <p:spPr bwMode="auto">
              <a:xfrm>
                <a:off x="3464" y="3375"/>
                <a:ext cx="540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1200"/>
                  <a:t>Jet 2</a:t>
                </a:r>
                <a:endParaRPr lang="en-US" altLang="ja-JP" sz="1600"/>
              </a:p>
            </p:txBody>
          </p: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2064" y="3024"/>
                <a:ext cx="1776" cy="768"/>
                <a:chOff x="1920" y="3120"/>
                <a:chExt cx="1776" cy="768"/>
              </a:xfrm>
            </p:grpSpPr>
            <p:sp>
              <p:nvSpPr>
                <p:cNvPr id="20538" name="Oval 20"/>
                <p:cNvSpPr>
                  <a:spLocks noChangeArrowheads="1"/>
                </p:cNvSpPr>
                <p:nvPr/>
              </p:nvSpPr>
              <p:spPr bwMode="auto">
                <a:xfrm>
                  <a:off x="2400" y="3120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39" name="Oval 21"/>
                <p:cNvSpPr>
                  <a:spLocks noChangeArrowheads="1"/>
                </p:cNvSpPr>
                <p:nvPr/>
              </p:nvSpPr>
              <p:spPr bwMode="auto">
                <a:xfrm>
                  <a:off x="2400" y="3216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8" name="Group 22"/>
                <p:cNvGrpSpPr>
                  <a:grpSpLocks/>
                </p:cNvGrpSpPr>
                <p:nvPr/>
              </p:nvGrpSpPr>
              <p:grpSpPr bwMode="auto">
                <a:xfrm rot="-647058">
                  <a:off x="2544" y="3312"/>
                  <a:ext cx="336" cy="384"/>
                  <a:chOff x="1995" y="1664"/>
                  <a:chExt cx="336" cy="384"/>
                </a:xfrm>
              </p:grpSpPr>
              <p:sp>
                <p:nvSpPr>
                  <p:cNvPr id="20548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1995" y="1664"/>
                    <a:ext cx="336" cy="38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50 w 21600"/>
                      <a:gd name="T19" fmla="*/ 3150 h 21600"/>
                      <a:gd name="T20" fmla="*/ 18450 w 21600"/>
                      <a:gd name="T21" fmla="*/ 1845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549" name="AutoShape 24"/>
                  <p:cNvSpPr>
                    <a:spLocks noChangeArrowheads="1"/>
                  </p:cNvSpPr>
                  <p:nvPr/>
                </p:nvSpPr>
                <p:spPr bwMode="auto">
                  <a:xfrm rot="2278369">
                    <a:off x="2112" y="1776"/>
                    <a:ext cx="96" cy="96"/>
                  </a:xfrm>
                  <a:prstGeom prst="plus">
                    <a:avLst>
                      <a:gd name="adj" fmla="val 41667"/>
                    </a:avLst>
                  </a:pr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9" name="Group 25"/>
                <p:cNvGrpSpPr>
                  <a:grpSpLocks/>
                </p:cNvGrpSpPr>
                <p:nvPr/>
              </p:nvGrpSpPr>
              <p:grpSpPr bwMode="auto">
                <a:xfrm rot="10800000">
                  <a:off x="2544" y="3360"/>
                  <a:ext cx="336" cy="384"/>
                  <a:chOff x="2976" y="1584"/>
                  <a:chExt cx="336" cy="384"/>
                </a:xfrm>
              </p:grpSpPr>
              <p:sp>
                <p:nvSpPr>
                  <p:cNvPr id="2054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728"/>
                    <a:ext cx="48" cy="48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547" name="AutoShape 2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976" y="1584"/>
                    <a:ext cx="336" cy="38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50 w 21600"/>
                      <a:gd name="T19" fmla="*/ 3150 h 21600"/>
                      <a:gd name="T20" fmla="*/ 18450 w 21600"/>
                      <a:gd name="T21" fmla="*/ 1845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05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928" y="3456"/>
                  <a:ext cx="768" cy="48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920" y="3504"/>
                  <a:ext cx="864" cy="96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4" name="AutoShape 30"/>
                <p:cNvSpPr>
                  <a:spLocks noChangeArrowheads="1"/>
                </p:cNvSpPr>
                <p:nvPr/>
              </p:nvSpPr>
              <p:spPr bwMode="auto">
                <a:xfrm>
                  <a:off x="2832" y="3456"/>
                  <a:ext cx="96" cy="96"/>
                </a:xfrm>
                <a:prstGeom prst="irregularSeal1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45" name="Line 31"/>
                <p:cNvSpPr>
                  <a:spLocks noChangeShapeType="1"/>
                </p:cNvSpPr>
                <p:nvPr/>
              </p:nvSpPr>
              <p:spPr bwMode="auto">
                <a:xfrm rot="21589612" flipV="1">
                  <a:off x="2784" y="3408"/>
                  <a:ext cx="81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36" name="Text Box 32"/>
              <p:cNvSpPr txBox="1">
                <a:spLocks noChangeArrowheads="1"/>
              </p:cNvSpPr>
              <p:nvPr/>
            </p:nvSpPr>
            <p:spPr bwMode="auto">
              <a:xfrm>
                <a:off x="1920" y="3552"/>
                <a:ext cx="5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1200"/>
                  <a:t>Jet 1</a:t>
                </a:r>
                <a:endParaRPr lang="en-US" altLang="ja-JP" sz="1600"/>
              </a:p>
            </p:txBody>
          </p:sp>
          <p:sp>
            <p:nvSpPr>
              <p:cNvPr id="20537" name="Text Box 33"/>
              <p:cNvSpPr txBox="1">
                <a:spLocks noChangeArrowheads="1"/>
              </p:cNvSpPr>
              <p:nvPr/>
            </p:nvSpPr>
            <p:spPr bwMode="auto">
              <a:xfrm>
                <a:off x="3063" y="2816"/>
                <a:ext cx="124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ja-JP" sz="1200"/>
                  <a:t>Jet 2 w/&lt;k</a:t>
                </a:r>
                <a:r>
                  <a:rPr lang="en-US" altLang="ja-JP" sz="1200" baseline="-25000"/>
                  <a:t>T</a:t>
                </a:r>
                <a:r>
                  <a:rPr lang="en-US" altLang="ja-JP" sz="1200"/>
                  <a:t>&gt;=0</a:t>
                </a:r>
                <a:endParaRPr lang="en-US" altLang="ja-JP" sz="1600"/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4648202" y="2180275"/>
              <a:ext cx="2667001" cy="913448"/>
              <a:chOff x="1943" y="1377"/>
              <a:chExt cx="2800" cy="959"/>
            </a:xfrm>
          </p:grpSpPr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2304" y="1377"/>
                <a:ext cx="1392" cy="731"/>
                <a:chOff x="2304" y="1377"/>
                <a:chExt cx="1392" cy="731"/>
              </a:xfrm>
            </p:grpSpPr>
            <p:sp>
              <p:nvSpPr>
                <p:cNvPr id="20522" name="Oval 40"/>
                <p:cNvSpPr>
                  <a:spLocks noChangeArrowheads="1"/>
                </p:cNvSpPr>
                <p:nvPr/>
              </p:nvSpPr>
              <p:spPr bwMode="auto">
                <a:xfrm>
                  <a:off x="2448" y="1377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23" name="Oval 41"/>
                <p:cNvSpPr>
                  <a:spLocks noChangeArrowheads="1"/>
                </p:cNvSpPr>
                <p:nvPr/>
              </p:nvSpPr>
              <p:spPr bwMode="auto">
                <a:xfrm>
                  <a:off x="2928" y="1377"/>
                  <a:ext cx="624" cy="672"/>
                </a:xfrm>
                <a:prstGeom prst="ellipse">
                  <a:avLst/>
                </a:prstGeom>
                <a:solidFill>
                  <a:srgbClr val="FFFF99">
                    <a:alpha val="5019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2" name="Group 42"/>
                <p:cNvGrpSpPr>
                  <a:grpSpLocks/>
                </p:cNvGrpSpPr>
                <p:nvPr/>
              </p:nvGrpSpPr>
              <p:grpSpPr bwMode="auto">
                <a:xfrm rot="-1593903">
                  <a:off x="2600" y="1507"/>
                  <a:ext cx="384" cy="432"/>
                  <a:chOff x="1995" y="1664"/>
                  <a:chExt cx="336" cy="384"/>
                </a:xfrm>
              </p:grpSpPr>
              <p:sp>
                <p:nvSpPr>
                  <p:cNvPr id="20532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1995" y="1664"/>
                    <a:ext cx="336" cy="38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50 w 21600"/>
                      <a:gd name="T19" fmla="*/ 3150 h 21600"/>
                      <a:gd name="T20" fmla="*/ 18450 w 21600"/>
                      <a:gd name="T21" fmla="*/ 1845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533" name="AutoShape 44"/>
                  <p:cNvSpPr>
                    <a:spLocks noChangeArrowheads="1"/>
                  </p:cNvSpPr>
                  <p:nvPr/>
                </p:nvSpPr>
                <p:spPr bwMode="auto">
                  <a:xfrm rot="2278369">
                    <a:off x="2112" y="1776"/>
                    <a:ext cx="96" cy="96"/>
                  </a:xfrm>
                  <a:prstGeom prst="plus">
                    <a:avLst>
                      <a:gd name="adj" fmla="val 41667"/>
                    </a:avLst>
                  </a:pr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3" name="Group 45"/>
                <p:cNvGrpSpPr>
                  <a:grpSpLocks/>
                </p:cNvGrpSpPr>
                <p:nvPr/>
              </p:nvGrpSpPr>
              <p:grpSpPr bwMode="auto">
                <a:xfrm rot="1458741">
                  <a:off x="3032" y="1525"/>
                  <a:ext cx="385" cy="432"/>
                  <a:chOff x="2976" y="1584"/>
                  <a:chExt cx="336" cy="384"/>
                </a:xfrm>
              </p:grpSpPr>
              <p:sp>
                <p:nvSpPr>
                  <p:cNvPr id="20530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728"/>
                    <a:ext cx="48" cy="48"/>
                  </a:xfrm>
                  <a:prstGeom prst="ellipse">
                    <a:avLst/>
                  </a:pr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0531" name="AutoShape 4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976" y="1584"/>
                    <a:ext cx="336" cy="38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50 w 21600"/>
                      <a:gd name="T19" fmla="*/ 3150 h 21600"/>
                      <a:gd name="T20" fmla="*/ 18450 w 21600"/>
                      <a:gd name="T21" fmla="*/ 1845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9199" y="10987"/>
                        </a:moveTo>
                        <a:cubicBezTo>
                          <a:pt x="19201" y="10925"/>
                          <a:pt x="19202" y="10862"/>
                          <a:pt x="19202" y="10800"/>
                        </a:cubicBezTo>
                        <a:cubicBezTo>
                          <a:pt x="19202" y="6159"/>
                          <a:pt x="15440" y="2398"/>
                          <a:pt x="10800" y="2398"/>
                        </a:cubicBezTo>
                        <a:cubicBezTo>
                          <a:pt x="6159" y="2398"/>
                          <a:pt x="2398" y="6159"/>
                          <a:pt x="2398" y="10800"/>
                        </a:cubicBezTo>
                        <a:cubicBezTo>
                          <a:pt x="2397" y="11866"/>
                          <a:pt x="2601" y="12923"/>
                          <a:pt x="2996" y="13914"/>
                        </a:cubicBezTo>
                        <a:lnTo>
                          <a:pt x="769" y="14803"/>
                        </a:lnTo>
                        <a:cubicBezTo>
                          <a:pt x="261" y="13530"/>
                          <a:pt x="0" y="12171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0880"/>
                          <a:pt x="21599" y="10961"/>
                          <a:pt x="21597" y="11041"/>
                        </a:cubicBezTo>
                        <a:lnTo>
                          <a:pt x="24296" y="11102"/>
                        </a:lnTo>
                        <a:lnTo>
                          <a:pt x="20311" y="14912"/>
                        </a:lnTo>
                        <a:lnTo>
                          <a:pt x="16500" y="10927"/>
                        </a:lnTo>
                        <a:lnTo>
                          <a:pt x="19199" y="1098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0526" name="Line 48"/>
                <p:cNvSpPr>
                  <a:spLocks noChangeShapeType="1"/>
                </p:cNvSpPr>
                <p:nvPr/>
              </p:nvSpPr>
              <p:spPr bwMode="auto">
                <a:xfrm>
                  <a:off x="2976" y="1761"/>
                  <a:ext cx="672" cy="288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7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2304" y="1761"/>
                  <a:ext cx="672" cy="347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8" name="AutoShape 50"/>
                <p:cNvSpPr>
                  <a:spLocks noChangeArrowheads="1"/>
                </p:cNvSpPr>
                <p:nvPr/>
              </p:nvSpPr>
              <p:spPr bwMode="auto">
                <a:xfrm>
                  <a:off x="2928" y="1713"/>
                  <a:ext cx="96" cy="96"/>
                </a:xfrm>
                <a:prstGeom prst="irregularSeal1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29" name="Line 5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024" y="1392"/>
                  <a:ext cx="672" cy="347"/>
                </a:xfrm>
                <a:prstGeom prst="line">
                  <a:avLst/>
                </a:prstGeom>
                <a:noFill/>
                <a:ln w="34925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19" name="Text Box 52"/>
              <p:cNvSpPr txBox="1">
                <a:spLocks noChangeArrowheads="1"/>
              </p:cNvSpPr>
              <p:nvPr/>
            </p:nvSpPr>
            <p:spPr bwMode="auto">
              <a:xfrm>
                <a:off x="1943" y="2048"/>
                <a:ext cx="5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ja-JP" sz="1200"/>
                  <a:t>Jet 1</a:t>
                </a:r>
                <a:endParaRPr lang="en-US" altLang="ja-JP" sz="1600"/>
              </a:p>
            </p:txBody>
          </p:sp>
          <p:sp>
            <p:nvSpPr>
              <p:cNvPr id="20520" name="Text Box 53"/>
              <p:cNvSpPr txBox="1">
                <a:spLocks noChangeArrowheads="1"/>
              </p:cNvSpPr>
              <p:nvPr/>
            </p:nvSpPr>
            <p:spPr bwMode="auto">
              <a:xfrm>
                <a:off x="3500" y="1409"/>
                <a:ext cx="1243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ja-JP" sz="1200"/>
                  <a:t>Jet 2 w/&lt;k</a:t>
                </a:r>
                <a:r>
                  <a:rPr lang="en-US" altLang="ja-JP" sz="1200" baseline="-25000"/>
                  <a:t>T</a:t>
                </a:r>
                <a:r>
                  <a:rPr lang="en-US" altLang="ja-JP" sz="1200"/>
                  <a:t>&gt;=0</a:t>
                </a:r>
                <a:endParaRPr lang="en-US" altLang="ja-JP" sz="1600"/>
              </a:p>
            </p:txBody>
          </p:sp>
          <p:sp>
            <p:nvSpPr>
              <p:cNvPr id="20521" name="Text Box 54"/>
              <p:cNvSpPr txBox="1">
                <a:spLocks noChangeArrowheads="1"/>
              </p:cNvSpPr>
              <p:nvPr/>
            </p:nvSpPr>
            <p:spPr bwMode="auto">
              <a:xfrm>
                <a:off x="3600" y="1968"/>
                <a:ext cx="6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ja-JP" sz="1200" dirty="0"/>
                  <a:t>Jet 2</a:t>
                </a:r>
                <a:endParaRPr lang="en-US" altLang="ja-JP" sz="1600" dirty="0"/>
              </a:p>
            </p:txBody>
          </p:sp>
        </p:grpSp>
        <p:sp>
          <p:nvSpPr>
            <p:cNvPr id="20517" name="Text Box 56"/>
            <p:cNvSpPr txBox="1">
              <a:spLocks noChangeArrowheads="1"/>
            </p:cNvSpPr>
            <p:nvPr/>
          </p:nvSpPr>
          <p:spPr bwMode="auto">
            <a:xfrm>
              <a:off x="4419600" y="1752600"/>
              <a:ext cx="1889127" cy="457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ja-JP" altLang="en-US" sz="2400">
                  <a:solidFill>
                    <a:schemeClr val="accent1"/>
                  </a:solidFill>
                  <a:sym typeface="Symbol" pitchFamily="18" charset="2"/>
                </a:rPr>
                <a:t></a:t>
              </a:r>
              <a:r>
                <a:rPr lang="en-US" altLang="ja-JP" dirty="0">
                  <a:sym typeface="Symbol" pitchFamily="18" charset="2"/>
                </a:rPr>
                <a:t>:</a:t>
              </a:r>
              <a:r>
                <a:rPr lang="en-US" altLang="ja-JP" sz="2400" dirty="0">
                  <a:sym typeface="Symbol" pitchFamily="18" charset="2"/>
                </a:rPr>
                <a:t> </a:t>
              </a:r>
              <a:r>
                <a:rPr lang="en-US" altLang="ja-JP" sz="1400" dirty="0"/>
                <a:t>Beam </a:t>
              </a:r>
              <a:r>
                <a:rPr lang="en-US" altLang="ja-JP" sz="1400" dirty="0" err="1"/>
                <a:t>momenta</a:t>
              </a:r>
              <a:endParaRPr lang="en-US" altLang="ja-JP" sz="2400" dirty="0"/>
            </a:p>
          </p:txBody>
        </p:sp>
      </p:grpSp>
      <p:sp>
        <p:nvSpPr>
          <p:cNvPr id="20488" name="TextBox 89"/>
          <p:cNvSpPr txBox="1">
            <a:spLocks noChangeArrowheads="1"/>
          </p:cNvSpPr>
          <p:nvPr/>
        </p:nvSpPr>
        <p:spPr bwMode="auto">
          <a:xfrm>
            <a:off x="4686300" y="2362200"/>
            <a:ext cx="29527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/>
              <a:t>Jet </a:t>
            </a:r>
            <a:r>
              <a:rPr lang="en-US" altLang="ja-JP" b="1" dirty="0" err="1"/>
              <a:t>kT</a:t>
            </a:r>
            <a:r>
              <a:rPr lang="en-US" altLang="ja-JP" b="1" dirty="0"/>
              <a:t> asymmetry</a:t>
            </a:r>
          </a:p>
          <a:p>
            <a:r>
              <a:rPr lang="en-US" altLang="ja-JP" b="1" dirty="0"/>
              <a:t>       (a probe of quark </a:t>
            </a:r>
            <a:r>
              <a:rPr lang="en-US" altLang="ja-JP" b="1" dirty="0" smtClean="0"/>
              <a:t>orbital </a:t>
            </a:r>
          </a:p>
          <a:p>
            <a:r>
              <a:rPr lang="en-US" altLang="ja-JP" b="1" dirty="0" smtClean="0"/>
              <a:t>         angular </a:t>
            </a:r>
            <a:r>
              <a:rPr lang="en-US" altLang="ja-JP" b="1" dirty="0"/>
              <a:t>momentum?) </a:t>
            </a:r>
          </a:p>
        </p:txBody>
      </p:sp>
      <p:sp>
        <p:nvSpPr>
          <p:cNvPr id="20489" name="TextBox 90"/>
          <p:cNvSpPr txBox="1">
            <a:spLocks noChangeArrowheads="1"/>
          </p:cNvSpPr>
          <p:nvPr/>
        </p:nvSpPr>
        <p:spPr bwMode="auto">
          <a:xfrm>
            <a:off x="457200" y="3581400"/>
            <a:ext cx="41889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/>
              <a:t>Spin transfer analysis </a:t>
            </a:r>
          </a:p>
          <a:p>
            <a:r>
              <a:rPr lang="en-US" altLang="ja-JP" b="1" dirty="0"/>
              <a:t>with self-analyzing decay channel (</a:t>
            </a:r>
            <a:r>
              <a:rPr lang="en-US" altLang="ja-JP" b="1" dirty="0">
                <a:sym typeface="Symbol" pitchFamily="18" charset="2"/>
              </a:rPr>
              <a:t>)</a:t>
            </a:r>
            <a:endParaRPr lang="en-US" altLang="ja-JP" b="1" dirty="0"/>
          </a:p>
          <a:p>
            <a:r>
              <a:rPr lang="en-US" altLang="ja-JP" b="1" dirty="0"/>
              <a:t>Access to strange quark components</a:t>
            </a:r>
            <a:r>
              <a:rPr lang="en-US" altLang="ja-JP" b="1" dirty="0" smtClean="0"/>
              <a:t>?</a:t>
            </a:r>
          </a:p>
          <a:p>
            <a:r>
              <a:rPr lang="en-US" altLang="ja-JP" b="1" dirty="0" smtClean="0"/>
              <a:t>It can be a good tool. But no good trigger. </a:t>
            </a:r>
          </a:p>
          <a:p>
            <a:r>
              <a:rPr lang="en-US" altLang="ja-JP" dirty="0" smtClean="0"/>
              <a:t>(new data) 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b="1" dirty="0" smtClean="0"/>
              <a:t>Can J/</a:t>
            </a:r>
            <a:r>
              <a:rPr lang="en-US" altLang="ja-JP" b="1" dirty="0" smtClean="0">
                <a:sym typeface="Symbol"/>
              </a:rPr>
              <a:t> be an analyzer?</a:t>
            </a:r>
            <a:endParaRPr lang="en-US" altLang="ja-JP" b="1" dirty="0" smtClean="0"/>
          </a:p>
        </p:txBody>
      </p:sp>
      <p:grpSp>
        <p:nvGrpSpPr>
          <p:cNvPr id="15" name="Group 100"/>
          <p:cNvGrpSpPr>
            <a:grpSpLocks noChangeAspect="1"/>
          </p:cNvGrpSpPr>
          <p:nvPr/>
        </p:nvGrpSpPr>
        <p:grpSpPr bwMode="auto">
          <a:xfrm>
            <a:off x="190500" y="3733800"/>
            <a:ext cx="266700" cy="209550"/>
            <a:chOff x="5807978" y="2362200"/>
            <a:chExt cx="592822" cy="465589"/>
          </a:xfrm>
        </p:grpSpPr>
        <p:sp>
          <p:nvSpPr>
            <p:cNvPr id="102" name="Oval 101"/>
            <p:cNvSpPr/>
            <p:nvPr/>
          </p:nvSpPr>
          <p:spPr>
            <a:xfrm>
              <a:off x="5867967" y="2362200"/>
              <a:ext cx="532833" cy="2292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5825623" y="2591468"/>
              <a:ext cx="303468" cy="1516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5807978" y="2750191"/>
              <a:ext cx="151735" cy="775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6" name="Group 104"/>
          <p:cNvGrpSpPr>
            <a:grpSpLocks noChangeAspect="1"/>
          </p:cNvGrpSpPr>
          <p:nvPr/>
        </p:nvGrpSpPr>
        <p:grpSpPr bwMode="auto">
          <a:xfrm>
            <a:off x="4419600" y="2514600"/>
            <a:ext cx="266700" cy="209550"/>
            <a:chOff x="5807978" y="2362200"/>
            <a:chExt cx="592822" cy="465589"/>
          </a:xfrm>
        </p:grpSpPr>
        <p:sp>
          <p:nvSpPr>
            <p:cNvPr id="106" name="Oval 105"/>
            <p:cNvSpPr/>
            <p:nvPr/>
          </p:nvSpPr>
          <p:spPr>
            <a:xfrm>
              <a:off x="5867967" y="2362200"/>
              <a:ext cx="532833" cy="2292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825623" y="2591468"/>
              <a:ext cx="303468" cy="1516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5807978" y="2750191"/>
              <a:ext cx="151735" cy="775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028700" y="137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Very forward (&lt;4mrad) neutron single spin asymmetry …  non-zero!</a:t>
            </a:r>
          </a:p>
        </p:txBody>
      </p:sp>
      <p:grpSp>
        <p:nvGrpSpPr>
          <p:cNvPr id="58" name="Group 104"/>
          <p:cNvGrpSpPr>
            <a:grpSpLocks noChangeAspect="1"/>
          </p:cNvGrpSpPr>
          <p:nvPr/>
        </p:nvGrpSpPr>
        <p:grpSpPr bwMode="auto">
          <a:xfrm>
            <a:off x="762000" y="1466850"/>
            <a:ext cx="266700" cy="209550"/>
            <a:chOff x="5807978" y="2362200"/>
            <a:chExt cx="592822" cy="465589"/>
          </a:xfrm>
        </p:grpSpPr>
        <p:sp>
          <p:nvSpPr>
            <p:cNvPr id="59" name="Oval 58"/>
            <p:cNvSpPr/>
            <p:nvPr/>
          </p:nvSpPr>
          <p:spPr>
            <a:xfrm>
              <a:off x="5867967" y="2362200"/>
              <a:ext cx="532833" cy="2292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825623" y="2591468"/>
              <a:ext cx="303468" cy="1516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807978" y="2750191"/>
              <a:ext cx="151735" cy="775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629400" y="2362200"/>
            <a:ext cx="192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data (run5+6)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85969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the longitudinal spin program, the primary goal is to find the gluon spin component </a:t>
            </a:r>
          </a:p>
          <a:p>
            <a:r>
              <a:rPr lang="en-US" b="1" dirty="0" smtClean="0"/>
              <a:t>in the proton.</a:t>
            </a:r>
          </a:p>
          <a:p>
            <a:r>
              <a:rPr lang="en-US" b="1" dirty="0" smtClean="0"/>
              <a:t>For now, the measurement tells the gluon carries </a:t>
            </a:r>
            <a:r>
              <a:rPr lang="en-US" b="1" dirty="0" smtClean="0"/>
              <a:t>a </a:t>
            </a:r>
            <a:r>
              <a:rPr lang="en-US" b="1" dirty="0" smtClean="0"/>
              <a:t>small fraction of the missing </a:t>
            </a:r>
            <a:r>
              <a:rPr lang="en-US" b="1" dirty="0" smtClean="0"/>
              <a:t>spin </a:t>
            </a:r>
          </a:p>
          <a:p>
            <a:r>
              <a:rPr lang="en-US" b="1" dirty="0" smtClean="0"/>
              <a:t>component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Our measurement is limited in a relatively large x, is insensitive to the shape of </a:t>
            </a:r>
            <a:r>
              <a:rPr lang="en-US" b="1" dirty="0" err="1" smtClean="0"/>
              <a:t>pol</a:t>
            </a:r>
            <a:r>
              <a:rPr lang="en-US" b="1" dirty="0" smtClean="0"/>
              <a:t>-PDF.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245" y="3200400"/>
            <a:ext cx="854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the transverse spin program,  experimental results leads the field (including </a:t>
            </a:r>
            <a:r>
              <a:rPr lang="en-US" b="1" dirty="0" err="1" smtClean="0"/>
              <a:t>pol</a:t>
            </a:r>
            <a:r>
              <a:rPr lang="en-US" b="1" dirty="0" smtClean="0"/>
              <a:t>-DIS). </a:t>
            </a:r>
            <a:endParaRPr lang="en-US" b="1" dirty="0"/>
          </a:p>
          <a:p>
            <a:r>
              <a:rPr lang="en-US" b="1" dirty="0" smtClean="0"/>
              <a:t>For a few years, we need to collect more evidence on the table.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850" y="4191000"/>
            <a:ext cx="752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W program (single </a:t>
            </a:r>
            <a:r>
              <a:rPr lang="en-US" b="1" dirty="0" err="1" smtClean="0"/>
              <a:t>helicity</a:t>
            </a:r>
            <a:r>
              <a:rPr lang="en-US" b="1" dirty="0" smtClean="0"/>
              <a:t> asymmetry in </a:t>
            </a:r>
            <a:r>
              <a:rPr lang="en-US" b="1" dirty="0" smtClean="0">
                <a:sym typeface="Symbol"/>
              </a:rPr>
              <a:t>s</a:t>
            </a:r>
            <a:r>
              <a:rPr lang="en-US" b="1" dirty="0" smtClean="0"/>
              <a:t>=500GeV) is about to start.</a:t>
            </a:r>
            <a:endParaRPr lang="en-US" b="1" dirty="0"/>
          </a:p>
          <a:p>
            <a:r>
              <a:rPr lang="en-US" b="1" dirty="0" smtClean="0"/>
              <a:t>It will be the first non-zero spin asymmetry signal in the PHENIX central arm. </a:t>
            </a:r>
          </a:p>
        </p:txBody>
      </p:sp>
      <p:pic>
        <p:nvPicPr>
          <p:cNvPr id="10" name="Picture 2" descr="C:\Users\okada_2\Desktop\makigai_small.jpg"/>
          <p:cNvPicPr>
            <a:picLocks noChangeAspect="1" noChangeArrowheads="1"/>
          </p:cNvPicPr>
          <p:nvPr/>
        </p:nvPicPr>
        <p:blipFill>
          <a:blip r:embed="rId3" cstate="print"/>
          <a:srcRect b="4286"/>
          <a:stretch>
            <a:fillRect/>
          </a:stretch>
        </p:blipFill>
        <p:spPr bwMode="auto">
          <a:xfrm>
            <a:off x="64294" y="668342"/>
            <a:ext cx="806053" cy="474658"/>
          </a:xfrm>
          <a:prstGeom prst="rect">
            <a:avLst/>
          </a:prstGeom>
          <a:noFill/>
        </p:spPr>
      </p:pic>
      <p:pic>
        <p:nvPicPr>
          <p:cNvPr id="11" name="Picture 2" descr="C:\Users\okada_2\Desktop\makigai_small.jpg"/>
          <p:cNvPicPr>
            <a:picLocks noChangeAspect="1" noChangeArrowheads="1"/>
          </p:cNvPicPr>
          <p:nvPr/>
        </p:nvPicPr>
        <p:blipFill>
          <a:blip r:embed="rId3" cstate="print"/>
          <a:srcRect b="4286"/>
          <a:stretch>
            <a:fillRect/>
          </a:stretch>
        </p:blipFill>
        <p:spPr bwMode="auto">
          <a:xfrm flipH="1">
            <a:off x="1098947" y="668342"/>
            <a:ext cx="806053" cy="474658"/>
          </a:xfrm>
          <a:prstGeom prst="rect">
            <a:avLst/>
          </a:prstGeom>
          <a:noFill/>
        </p:spPr>
      </p:pic>
      <p:pic>
        <p:nvPicPr>
          <p:cNvPr id="12" name="Picture 2" descr="C:\Users\okada_2\Desktop\makigai_small.jpg"/>
          <p:cNvPicPr>
            <a:picLocks noChangeAspect="1" noChangeArrowheads="1"/>
          </p:cNvPicPr>
          <p:nvPr/>
        </p:nvPicPr>
        <p:blipFill>
          <a:blip r:embed="rId3" cstate="print"/>
          <a:srcRect b="4286"/>
          <a:stretch>
            <a:fillRect/>
          </a:stretch>
        </p:blipFill>
        <p:spPr bwMode="auto">
          <a:xfrm rot="16200000">
            <a:off x="-30756" y="3322044"/>
            <a:ext cx="806053" cy="474658"/>
          </a:xfrm>
          <a:prstGeom prst="rect">
            <a:avLst/>
          </a:prstGeom>
          <a:noFill/>
        </p:spPr>
      </p:pic>
      <p:pic>
        <p:nvPicPr>
          <p:cNvPr id="13" name="Picture 2" descr="C:\Users\okada_2\Desktop\makigai_small.jpg"/>
          <p:cNvPicPr>
            <a:picLocks noChangeAspect="1" noChangeArrowheads="1"/>
          </p:cNvPicPr>
          <p:nvPr/>
        </p:nvPicPr>
        <p:blipFill>
          <a:blip r:embed="rId3" cstate="print"/>
          <a:srcRect b="4286"/>
          <a:stretch>
            <a:fillRect/>
          </a:stretch>
        </p:blipFill>
        <p:spPr bwMode="auto">
          <a:xfrm>
            <a:off x="108347" y="4114800"/>
            <a:ext cx="806053" cy="474658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15734" t="18045" r="10841" b="3759"/>
          <a:stretch>
            <a:fillRect/>
          </a:stretch>
        </p:blipFill>
        <p:spPr bwMode="auto">
          <a:xfrm>
            <a:off x="152400" y="53340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371600" y="5449669"/>
            <a:ext cx="4736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There are many observables related to the spin.</a:t>
            </a:r>
          </a:p>
          <a:p>
            <a:r>
              <a:rPr lang="en-US" b="1" dirty="0" smtClean="0"/>
              <a:t>Which one do you bet?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0637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Accumulated data (PHENIX)</a:t>
            </a:r>
          </a:p>
        </p:txBody>
      </p:sp>
      <p:graphicFrame>
        <p:nvGraphicFramePr>
          <p:cNvPr id="15589" name="Group 229"/>
          <p:cNvGraphicFramePr>
            <a:graphicFrameLocks noGrp="1"/>
          </p:cNvGraphicFramePr>
          <p:nvPr/>
        </p:nvGraphicFramePr>
        <p:xfrm>
          <a:off x="282575" y="1076325"/>
          <a:ext cx="8610600" cy="2423796"/>
        </p:xfrm>
        <a:graphic>
          <a:graphicData uri="http://schemas.openxmlformats.org/drawingml/2006/table">
            <a:tbl>
              <a:tblPr/>
              <a:tblGrid>
                <a:gridCol w="1828800"/>
                <a:gridCol w="1600200"/>
                <a:gridCol w="1981200"/>
                <a:gridCol w="1676400"/>
                <a:gridCol w="15240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Ö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 [</a:t>
                      </a: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GeV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Recorded 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Pol [%]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FOM (P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2003 (Run 3)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.35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pb</a:t>
                      </a:r>
                      <a:r>
                        <a:rPr kumimoji="1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1.5 nb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2004 (Run 4)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.12 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pb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3.3 nb</a:t>
                      </a: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-1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3.4 pb</a:t>
                      </a:r>
                      <a:r>
                        <a:rPr kumimoji="1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200 nb</a:t>
                      </a:r>
                      <a:r>
                        <a:rPr kumimoji="1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-1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ＭＳ Ｐゴシック" pitchFamily="50" charset="-128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7.5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pb</a:t>
                      </a:r>
                      <a:r>
                        <a:rPr kumimoji="1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690 nb</a:t>
                      </a:r>
                      <a:r>
                        <a:rPr kumimoji="1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-1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.10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pb</a:t>
                      </a:r>
                      <a:r>
                        <a:rPr kumimoji="1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5.3 nb</a:t>
                      </a:r>
                      <a:r>
                        <a:rPr kumimoji="1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-1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9" name="Text Box 232"/>
          <p:cNvSpPr txBox="1">
            <a:spLocks noChangeArrowheads="1"/>
          </p:cNvSpPr>
          <p:nvPr/>
        </p:nvSpPr>
        <p:spPr bwMode="auto">
          <a:xfrm>
            <a:off x="2571750" y="609600"/>
            <a:ext cx="351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Longitudinal polarization</a:t>
            </a:r>
          </a:p>
        </p:txBody>
      </p:sp>
      <p:graphicFrame>
        <p:nvGraphicFramePr>
          <p:cNvPr id="54" name="Group 229"/>
          <p:cNvGraphicFramePr>
            <a:graphicFrameLocks noGrp="1"/>
          </p:cNvGraphicFramePr>
          <p:nvPr/>
        </p:nvGraphicFramePr>
        <p:xfrm>
          <a:off x="285750" y="3981450"/>
          <a:ext cx="8610600" cy="2423796"/>
        </p:xfrm>
        <a:graphic>
          <a:graphicData uri="http://schemas.openxmlformats.org/drawingml/2006/table">
            <a:tbl>
              <a:tblPr/>
              <a:tblGrid>
                <a:gridCol w="1828800"/>
                <a:gridCol w="1600200"/>
                <a:gridCol w="1981200"/>
                <a:gridCol w="1676400"/>
                <a:gridCol w="15240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Ö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 [</a:t>
                      </a: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GeV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  <a:cs typeface="Arial" charset="0"/>
                        </a:rPr>
                        <a:t>Recorded 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Pol [%]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FOM (P</a:t>
                      </a:r>
                      <a:r>
                        <a:rPr kumimoji="1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2001 (Run 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.15 pb</a:t>
                      </a:r>
                      <a:r>
                        <a:rPr kumimoji="0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3.4 nb</a:t>
                      </a:r>
                      <a:r>
                        <a:rPr kumimoji="0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.16 pb</a:t>
                      </a:r>
                      <a:r>
                        <a:rPr kumimoji="0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38 nb</a:t>
                      </a:r>
                      <a:r>
                        <a:rPr kumimoji="0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2.7 pb</a:t>
                      </a:r>
                      <a:r>
                        <a:rPr kumimoji="0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700 nb</a:t>
                      </a:r>
                      <a:r>
                        <a:rPr kumimoji="0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.02 pb</a:t>
                      </a:r>
                      <a:r>
                        <a:rPr kumimoji="0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-1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4.6 nb</a:t>
                      </a:r>
                      <a:r>
                        <a:rPr kumimoji="0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-1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2008 (Run 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5.2 pb</a:t>
                      </a:r>
                      <a:r>
                        <a:rPr kumimoji="0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1100 nb</a:t>
                      </a:r>
                      <a:r>
                        <a:rPr kumimoji="0" lang="en-US" altLang="ja-JP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F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24" name="Text Box 232"/>
          <p:cNvSpPr txBox="1">
            <a:spLocks noChangeArrowheads="1"/>
          </p:cNvSpPr>
          <p:nvPr/>
        </p:nvSpPr>
        <p:spPr bwMode="auto">
          <a:xfrm>
            <a:off x="2667000" y="3505200"/>
            <a:ext cx="3376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/>
              <a:t>Transverse polarization</a:t>
            </a:r>
          </a:p>
        </p:txBody>
      </p:sp>
      <p:sp>
        <p:nvSpPr>
          <p:cNvPr id="18525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16675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EB4D208-FAF5-4745-AF96-DC6566A3E3E8}" type="slidenum">
              <a:rPr lang="en-US" altLang="ja-JP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en-US" altLang="ja-JP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PHENIX Detector</a:t>
            </a:r>
            <a:endParaRPr lang="en-US" b="1" dirty="0"/>
          </a:p>
        </p:txBody>
      </p:sp>
      <p:pic>
        <p:nvPicPr>
          <p:cNvPr id="3078" name="Picture 2" descr="Phenix_2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725" y="762000"/>
            <a:ext cx="43592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149"/>
          <p:cNvSpPr txBox="1">
            <a:spLocks noChangeArrowheads="1"/>
          </p:cNvSpPr>
          <p:nvPr/>
        </p:nvSpPr>
        <p:spPr bwMode="auto">
          <a:xfrm>
            <a:off x="381000" y="2057400"/>
            <a:ext cx="3860737" cy="43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aseline="30000" dirty="0">
                <a:solidFill>
                  <a:srgbClr val="FF0000"/>
                </a:solidFill>
                <a:latin typeface="Symbol" pitchFamily="18" charset="2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, g, h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Electromagnetic </a:t>
            </a:r>
            <a:r>
              <a:rPr lang="en-US" dirty="0" smtClean="0">
                <a:latin typeface="Calibri" pitchFamily="34" charset="0"/>
              </a:rPr>
              <a:t>Calorimeter, MPC</a:t>
            </a:r>
            <a:endParaRPr lang="en-US" dirty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aseline="30000" dirty="0">
                <a:solidFill>
                  <a:srgbClr val="FF0000"/>
                </a:solidFill>
                <a:latin typeface="Symbol" pitchFamily="18" charset="2"/>
              </a:rPr>
              <a:t>±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J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sz="2400" dirty="0" err="1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</a:t>
            </a:r>
            <a:r>
              <a:rPr lang="en-US" sz="2400" i="1" dirty="0" err="1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sz="2400" baseline="30000" dirty="0" err="1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sz="2400" i="1" dirty="0" err="1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sz="2400" baseline="30000" dirty="0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2400" baseline="30000" dirty="0">
              <a:solidFill>
                <a:srgbClr val="FF0000"/>
              </a:solidFill>
              <a:latin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Drift Chamber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Ring Imaging Cherenkov Counter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Electromagnetic Calorimeter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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</a:rPr>
              <a:t>J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/y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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</a:t>
            </a:r>
            <a:r>
              <a:rPr lang="en-US" sz="2400" baseline="30000" dirty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sz="240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</a:t>
            </a:r>
            <a:r>
              <a:rPr lang="en-US" sz="2400" baseline="30000" dirty="0">
                <a:solidFill>
                  <a:srgbClr val="FF0000"/>
                </a:solidFill>
                <a:latin typeface="Calibri" pitchFamily="34" charset="0"/>
              </a:rPr>
              <a:t>-</a:t>
            </a:r>
            <a:endParaRPr lang="en-US" sz="2400" baseline="30000" dirty="0">
              <a:solidFill>
                <a:srgbClr val="FF0000"/>
              </a:solidFill>
              <a:latin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Calibri" pitchFamily="34" charset="0"/>
              </a:rPr>
              <a:t>Muon</a:t>
            </a:r>
            <a:r>
              <a:rPr lang="en-US" dirty="0">
                <a:latin typeface="Calibri" pitchFamily="34" charset="0"/>
              </a:rPr>
              <a:t> Id/</a:t>
            </a:r>
            <a:r>
              <a:rPr lang="en-US" dirty="0" err="1">
                <a:latin typeface="Calibri" pitchFamily="34" charset="0"/>
              </a:rPr>
              <a:t>Muon</a:t>
            </a:r>
            <a:r>
              <a:rPr lang="en-US" dirty="0">
                <a:latin typeface="Calibri" pitchFamily="34" charset="0"/>
              </a:rPr>
              <a:t> Tracker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Relative Luminosity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Beam </a:t>
            </a:r>
            <a:r>
              <a:rPr lang="en-US" dirty="0" err="1">
                <a:latin typeface="Calibri" pitchFamily="34" charset="0"/>
              </a:rPr>
              <a:t>Beam</a:t>
            </a:r>
            <a:r>
              <a:rPr lang="en-US" dirty="0">
                <a:latin typeface="Calibri" pitchFamily="34" charset="0"/>
              </a:rPr>
              <a:t> Counter (BBC)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Zero Degree Calorimeter (ZDC)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Local </a:t>
            </a:r>
            <a:r>
              <a:rPr lang="en-US" sz="2400" dirty="0" err="1">
                <a:solidFill>
                  <a:schemeClr val="tx2"/>
                </a:solidFill>
                <a:latin typeface="Calibri" pitchFamily="34" charset="0"/>
              </a:rPr>
              <a:t>Polarimetry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– </a:t>
            </a:r>
            <a:r>
              <a:rPr lang="en-US" dirty="0">
                <a:latin typeface="Calibri" pitchFamily="34" charset="0"/>
              </a:rPr>
              <a:t>ZDC</a:t>
            </a:r>
          </a:p>
          <a:p>
            <a:pPr marL="457200" lvl="2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Spin direction </a:t>
            </a:r>
            <a:r>
              <a:rPr lang="en-US" dirty="0" smtClean="0">
                <a:latin typeface="Calibri" pitchFamily="34" charset="0"/>
              </a:rPr>
              <a:t>monitoring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 Box 1150"/>
          <p:cNvSpPr txBox="1">
            <a:spLocks noChangeArrowheads="1"/>
          </p:cNvSpPr>
          <p:nvPr/>
        </p:nvSpPr>
        <p:spPr bwMode="auto">
          <a:xfrm>
            <a:off x="0" y="598488"/>
            <a:ext cx="46085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sz="2400">
                <a:solidFill>
                  <a:srgbClr val="F41E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    </a:t>
            </a:r>
            <a:r>
              <a:rPr lang="en-US" sz="2400" u="sng">
                <a:solidFill>
                  <a:srgbClr val="F41E08"/>
                </a:solidFill>
                <a:latin typeface="Arial Rounded MT Bold" pitchFamily="34" charset="0"/>
              </a:rPr>
              <a:t>Philosophy (initial design):</a:t>
            </a:r>
            <a:endParaRPr lang="en-US" sz="2400" u="sng">
              <a:latin typeface="Arial Rounded MT Bold" pitchFamily="34" charset="0"/>
            </a:endParaRPr>
          </a:p>
          <a:p>
            <a:pPr lvl="1" eaLnBrk="0" hangingPunct="0">
              <a:lnSpc>
                <a:spcPct val="140000"/>
              </a:lnSpc>
              <a:buFont typeface="Wingdings" pitchFamily="2" charset="2"/>
              <a:buChar char="ü"/>
            </a:pP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 High rate capability &amp; granularity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 Good mass resolution &amp; particle ID</a:t>
            </a:r>
          </a:p>
          <a:p>
            <a:pPr lvl="1" eaLnBrk="0" hangingPunct="0">
              <a:buFont typeface="Wingdings" pitchFamily="2" charset="2"/>
              <a:buChar char="Ø"/>
            </a:pP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 Sacrifice acceptance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b="1" dirty="0" err="1" smtClean="0"/>
              <a:t>Unpolarized</a:t>
            </a:r>
            <a:r>
              <a:rPr lang="en-US" altLang="ja-JP" b="1" dirty="0" smtClean="0"/>
              <a:t> Cross Section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K.Okada (RBRC)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F9EBF7-EE98-498F-A486-9EC73A9E0E80}" type="slidenum">
              <a:rPr lang="ja-JP" alt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61963" y="1219200"/>
            <a:ext cx="370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alibri" pitchFamily="34" charset="0"/>
              </a:rPr>
              <a:t>Unpolarized = spin averaged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750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Before going to asymmetry measurements, </a:t>
            </a:r>
          </a:p>
          <a:p>
            <a:r>
              <a:rPr lang="en-US" altLang="ja-JP" sz="2400" dirty="0">
                <a:latin typeface="Calibri" pitchFamily="34" charset="0"/>
              </a:rPr>
              <a:t>we need to confirm the applicability of </a:t>
            </a:r>
            <a:r>
              <a:rPr lang="en-US" altLang="ja-JP" sz="2400" dirty="0" err="1" smtClean="0">
                <a:latin typeface="Calibri" pitchFamily="34" charset="0"/>
              </a:rPr>
              <a:t>pQCD</a:t>
            </a:r>
            <a:r>
              <a:rPr lang="en-US" altLang="ja-JP" sz="2400" dirty="0" smtClean="0">
                <a:latin typeface="Calibri" pitchFamily="34" charset="0"/>
              </a:rPr>
              <a:t> factorization.</a:t>
            </a:r>
            <a:endParaRPr lang="en-US" altLang="ja-JP" sz="2400" dirty="0">
              <a:latin typeface="Calibri" pitchFamily="34" charset="0"/>
            </a:endParaRPr>
          </a:p>
        </p:txBody>
      </p:sp>
      <p:sp>
        <p:nvSpPr>
          <p:cNvPr id="8200" name="TextBox 20"/>
          <p:cNvSpPr txBox="1">
            <a:spLocks noChangeArrowheads="1"/>
          </p:cNvSpPr>
          <p:nvPr/>
        </p:nvSpPr>
        <p:spPr bwMode="auto">
          <a:xfrm>
            <a:off x="1371600" y="2895600"/>
            <a:ext cx="637116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ja-JP" altLang="en-US" sz="2000">
                <a:latin typeface="Calibri" pitchFamily="34" charset="0"/>
              </a:rPr>
              <a:t> </a:t>
            </a:r>
            <a:r>
              <a:rPr lang="en-US" altLang="ja-JP" dirty="0" err="1">
                <a:latin typeface="Calibri" pitchFamily="34" charset="0"/>
              </a:rPr>
              <a:t>pQCD</a:t>
            </a:r>
            <a:r>
              <a:rPr lang="en-US" altLang="ja-JP" dirty="0">
                <a:latin typeface="Calibri" pitchFamily="34" charset="0"/>
              </a:rPr>
              <a:t> calculation is </a:t>
            </a:r>
            <a:r>
              <a:rPr lang="en-US" altLang="ja-JP" dirty="0" smtClean="0">
                <a:latin typeface="Calibri" pitchFamily="34" charset="0"/>
              </a:rPr>
              <a:t>the baseline </a:t>
            </a:r>
            <a:r>
              <a:rPr lang="en-US" altLang="ja-JP" dirty="0" smtClean="0">
                <a:latin typeface="Calibri" pitchFamily="34" charset="0"/>
                <a:sym typeface="Symbol" pitchFamily="18" charset="2"/>
              </a:rPr>
              <a:t>(for </a:t>
            </a:r>
            <a:r>
              <a:rPr lang="en-US" altLang="ja-JP" dirty="0">
                <a:latin typeface="Calibri" pitchFamily="34" charset="0"/>
                <a:sym typeface="Symbol" pitchFamily="18" charset="2"/>
              </a:rPr>
              <a:t>example sensitive x region)</a:t>
            </a:r>
            <a:endParaRPr lang="en-US" altLang="ja-JP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ja-JP" dirty="0">
                <a:latin typeface="Calibri" pitchFamily="34" charset="0"/>
              </a:rPr>
              <a:t> Is the PDF measured by DIS experiments valid for </a:t>
            </a:r>
            <a:r>
              <a:rPr lang="en-US" altLang="ja-JP" i="1" dirty="0" err="1">
                <a:latin typeface="Calibri" pitchFamily="34" charset="0"/>
              </a:rPr>
              <a:t>p+p</a:t>
            </a:r>
            <a:r>
              <a:rPr lang="en-US" altLang="ja-JP" dirty="0">
                <a:latin typeface="Calibri" pitchFamily="34" charset="0"/>
              </a:rPr>
              <a:t> collisions?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Cross section measurements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K.Okada (RBRC)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767030-D673-45A7-9E17-D97C96B48C55}" type="slidenum">
              <a:rPr lang="ja-JP" altLang="en-US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9222" name="Picture 3" descr="C:\Documents and Settings\shura\My Documents\My DELL Documents\presentations\2007\rhic_ags_users\cross_meta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3762375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677863" y="709613"/>
            <a:ext cx="1579279" cy="73866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b="1" dirty="0">
                <a:latin typeface="Calibri" pitchFamily="34" charset="0"/>
                <a:sym typeface="Symbol" pitchFamily="18" charset="2"/>
              </a:rPr>
              <a:t>pp</a:t>
            </a:r>
            <a:r>
              <a:rPr lang="en-US" altLang="ja-JP" sz="2400" b="1" baseline="30000" dirty="0">
                <a:latin typeface="Calibri" pitchFamily="34" charset="0"/>
                <a:sym typeface="Symbol" pitchFamily="18" charset="2"/>
              </a:rPr>
              <a:t>0</a:t>
            </a:r>
            <a:r>
              <a:rPr lang="en-US" altLang="ja-JP" sz="2400" b="1" dirty="0">
                <a:latin typeface="Calibri" pitchFamily="34" charset="0"/>
                <a:sym typeface="Symbol" pitchFamily="18" charset="2"/>
              </a:rPr>
              <a:t> X</a:t>
            </a:r>
            <a:r>
              <a:rPr lang="en-US" altLang="ja-JP" sz="2400" b="1" dirty="0">
                <a:latin typeface="Calibri" pitchFamily="34" charset="0"/>
              </a:rPr>
              <a:t> : </a:t>
            </a:r>
          </a:p>
          <a:p>
            <a:pPr algn="ctr"/>
            <a:r>
              <a:rPr lang="en-US" altLang="ja-JP" b="1" dirty="0" smtClean="0">
                <a:latin typeface="Calibri" pitchFamily="34" charset="0"/>
              </a:rPr>
              <a:t>PRD76,051106</a:t>
            </a:r>
            <a:endParaRPr lang="en-US" altLang="ja-JP" b="1" dirty="0">
              <a:latin typeface="Calibri" pitchFamily="34" charset="0"/>
            </a:endParaRPr>
          </a:p>
        </p:txBody>
      </p:sp>
      <p:pic>
        <p:nvPicPr>
          <p:cNvPr id="9224" name="Picture 11" descr="C:\Documents and Settings\shura\My Documents\My DELL Documents\presentations\2007\rhic_ags_users\spectra_meta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41425"/>
            <a:ext cx="4144963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5573713" y="709613"/>
            <a:ext cx="1847850" cy="7318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b="1">
                <a:latin typeface="Calibri" pitchFamily="34" charset="0"/>
                <a:sym typeface="Symbol" pitchFamily="18" charset="2"/>
              </a:rPr>
              <a:t>pp X : </a:t>
            </a:r>
          </a:p>
          <a:p>
            <a:pPr algn="ctr"/>
            <a:r>
              <a:rPr lang="en-US" altLang="ja-JP" b="1">
                <a:latin typeface="Calibri" pitchFamily="34" charset="0"/>
              </a:rPr>
              <a:t>PRL 98, 012002</a:t>
            </a:r>
            <a:endParaRPr lang="en-US" altLang="ja-JP" sz="2400" b="1">
              <a:latin typeface="Calibri" pitchFamily="34" charset="0"/>
            </a:endParaRPr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2971800" y="801688"/>
            <a:ext cx="2525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Calibri" pitchFamily="34" charset="0"/>
                <a:sym typeface="Symbol" pitchFamily="18" charset="2"/>
              </a:rPr>
              <a:t>Sqrt(s)=200GeV</a:t>
            </a:r>
          </a:p>
          <a:p>
            <a:r>
              <a:rPr lang="en-US" altLang="ja-JP" b="1">
                <a:latin typeface="Calibri" pitchFamily="34" charset="0"/>
                <a:sym typeface="Symbol" pitchFamily="18" charset="2"/>
              </a:rPr>
              <a:t>Mid rapidity (||&lt;0.35)</a:t>
            </a: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4067175" y="5334000"/>
            <a:ext cx="490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</a:rPr>
              <a:t>And also eta, h±, single electron (from charm)</a:t>
            </a: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4038600" y="5703888"/>
            <a:ext cx="518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All measurements support the </a:t>
            </a:r>
            <a:r>
              <a:rPr lang="en-US" altLang="ja-JP" dirty="0" err="1">
                <a:latin typeface="Calibri" pitchFamily="34" charset="0"/>
              </a:rPr>
              <a:t>pQCD</a:t>
            </a:r>
            <a:r>
              <a:rPr lang="en-US" altLang="ja-JP" dirty="0">
                <a:latin typeface="Calibri" pitchFamily="34" charset="0"/>
              </a:rPr>
              <a:t> calculation. 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5029200" y="6172200"/>
            <a:ext cx="351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</a:rPr>
              <a:t>pQCD our theory baseline is OK!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Longitudinal spin structure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C:\Users\okada_2\Desktop\makigai_small.jpg"/>
          <p:cNvPicPr>
            <a:picLocks noChangeAspect="1" noChangeArrowheads="1"/>
          </p:cNvPicPr>
          <p:nvPr/>
        </p:nvPicPr>
        <p:blipFill>
          <a:blip r:embed="rId3" cstate="print"/>
          <a:srcRect b="4286"/>
          <a:stretch>
            <a:fillRect/>
          </a:stretch>
        </p:blipFill>
        <p:spPr bwMode="auto">
          <a:xfrm>
            <a:off x="1295400" y="3581400"/>
            <a:ext cx="2438400" cy="1435894"/>
          </a:xfrm>
          <a:prstGeom prst="rect">
            <a:avLst/>
          </a:prstGeom>
          <a:noFill/>
        </p:spPr>
      </p:pic>
      <p:pic>
        <p:nvPicPr>
          <p:cNvPr id="8" name="Picture 2" descr="C:\Users\okada_2\Desktop\makigai_small.jpg"/>
          <p:cNvPicPr>
            <a:picLocks noChangeAspect="1" noChangeArrowheads="1"/>
          </p:cNvPicPr>
          <p:nvPr/>
        </p:nvPicPr>
        <p:blipFill>
          <a:blip r:embed="rId3" cstate="print"/>
          <a:srcRect b="4286"/>
          <a:stretch>
            <a:fillRect/>
          </a:stretch>
        </p:blipFill>
        <p:spPr bwMode="auto">
          <a:xfrm flipH="1">
            <a:off x="5029200" y="3581400"/>
            <a:ext cx="2438400" cy="1435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39763"/>
          </a:xfrm>
        </p:spPr>
        <p:txBody>
          <a:bodyPr>
            <a:noAutofit/>
          </a:bodyPr>
          <a:lstStyle/>
          <a:p>
            <a:r>
              <a:rPr lang="en-US" b="1" dirty="0" smtClean="0"/>
              <a:t>Probing </a:t>
            </a:r>
            <a:r>
              <a:rPr lang="en-US" b="1" dirty="0" smtClean="0">
                <a:sym typeface="Symbol" pitchFamily="18" charset="2"/>
              </a:rPr>
              <a:t>G</a:t>
            </a:r>
            <a:endParaRPr lang="en-US" b="1" dirty="0" smtClean="0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75" y="914400"/>
            <a:ext cx="29686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66800"/>
            <a:ext cx="4383088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514600" y="1066800"/>
            <a:ext cx="1076325" cy="355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0000FF"/>
                </a:solidFill>
              </a:rPr>
              <a:t>pp </a:t>
            </a:r>
            <a:r>
              <a:rPr lang="en-US" sz="1600" b="1" i="1">
                <a:solidFill>
                  <a:srgbClr val="0000FF"/>
                </a:solidFill>
                <a:sym typeface="Symbol" pitchFamily="18" charset="2"/>
              </a:rPr>
              <a:t> hX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" y="4419600"/>
          <a:ext cx="6577306" cy="1219200"/>
        </p:xfrm>
        <a:graphic>
          <a:graphicData uri="http://schemas.openxmlformats.org/presentationml/2006/ole">
            <p:oleObj spid="_x0000_s2050" name="Equation" r:id="rId5" imgW="3835080" imgH="711000" progId="Equation.3">
              <p:embed/>
            </p:oleObj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19800" y="5562600"/>
            <a:ext cx="2895600" cy="9239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latin typeface="Calibri" pitchFamily="34" charset="0"/>
              </a:rPr>
              <a:t>Double longitudinal spin asymmetry A</a:t>
            </a:r>
            <a:r>
              <a:rPr lang="en-US" sz="2000" baseline="-25000">
                <a:latin typeface="Calibri" pitchFamily="34" charset="0"/>
              </a:rPr>
              <a:t>LL</a:t>
            </a:r>
            <a:r>
              <a:rPr lang="en-US" sz="2000">
                <a:latin typeface="Calibri" pitchFamily="34" charset="0"/>
              </a:rPr>
              <a:t> is sensitive to </a:t>
            </a:r>
            <a:r>
              <a:rPr lang="en-US" sz="2000">
                <a:latin typeface="Calibri" pitchFamily="34" charset="0"/>
                <a:sym typeface="Symbol" pitchFamily="18" charset="2"/>
              </a:rPr>
              <a:t>G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2/5/2009 WWND09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AC7B-418D-4824-91EF-C8E48B0CF0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(RBRC)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629400" y="533400"/>
            <a:ext cx="457200" cy="457200"/>
            <a:chOff x="5257800" y="2133600"/>
            <a:chExt cx="685800" cy="685800"/>
          </a:xfrm>
        </p:grpSpPr>
        <p:sp>
          <p:nvSpPr>
            <p:cNvPr id="15" name="Oval 14"/>
            <p:cNvSpPr/>
            <p:nvPr/>
          </p:nvSpPr>
          <p:spPr>
            <a:xfrm>
              <a:off x="5257800" y="2133600"/>
              <a:ext cx="685800" cy="685800"/>
            </a:xfrm>
            <a:prstGeom prst="ellipse">
              <a:avLst/>
            </a:prstGeom>
            <a:solidFill>
              <a:srgbClr val="53CD6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5399314" y="2209800"/>
            <a:ext cx="391886" cy="457200"/>
          </p:xfrm>
          <a:graphic>
            <a:graphicData uri="http://schemas.openxmlformats.org/presentationml/2006/ole">
              <p:oleObj spid="_x0000_s2051" name="Equation" r:id="rId6" imgW="152280" imgH="177480" progId="Equation.3">
                <p:embed/>
              </p:oleObj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7162800" y="609600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dependence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5400" y="16764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2058</Words>
  <Application>Microsoft Office PowerPoint</Application>
  <PresentationFormat>On-screen Show (4:3)</PresentationFormat>
  <Paragraphs>524</Paragraphs>
  <Slides>34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Measurement of proton spin structure at RHIC-PHENIX</vt:lpstr>
      <vt:lpstr>The proton</vt:lpstr>
      <vt:lpstr>RHIC : the polarized p+p collider</vt:lpstr>
      <vt:lpstr>Accumulated data (PHENIX)</vt:lpstr>
      <vt:lpstr>PHENIX Detector</vt:lpstr>
      <vt:lpstr>Unpolarized Cross Section</vt:lpstr>
      <vt:lpstr>Cross section measurements</vt:lpstr>
      <vt:lpstr>Longitudinal spin structure</vt:lpstr>
      <vt:lpstr>Probing G</vt:lpstr>
      <vt:lpstr>0 ALL</vt:lpstr>
      <vt:lpstr>From ALL to G (with GRSV model)</vt:lpstr>
      <vt:lpstr>Direct photon ALL</vt:lpstr>
      <vt:lpstr>Other probes to access G</vt:lpstr>
      <vt:lpstr>Issue 1</vt:lpstr>
      <vt:lpstr>Issue 2</vt:lpstr>
      <vt:lpstr>The next step</vt:lpstr>
      <vt:lpstr>Transverse spin structure</vt:lpstr>
      <vt:lpstr>Transverse spin structure</vt:lpstr>
      <vt:lpstr>Single spin asymmetry AN</vt:lpstr>
      <vt:lpstr>Possible mechanisms (ex.)</vt:lpstr>
      <vt:lpstr>Looking for evidences</vt:lpstr>
      <vt:lpstr>Midrapidity hadron AN</vt:lpstr>
      <vt:lpstr>Interference FF as an analyzer</vt:lpstr>
      <vt:lpstr>open charm AN</vt:lpstr>
      <vt:lpstr>J/ AN</vt:lpstr>
      <vt:lpstr>Other probes</vt:lpstr>
      <vt:lpstr>The next step</vt:lpstr>
      <vt:lpstr>W program in s=500GeV</vt:lpstr>
      <vt:lpstr>(Anti-) quark components of the proton spin</vt:lpstr>
      <vt:lpstr>Central We channel</vt:lpstr>
      <vt:lpstr>Forward W channel</vt:lpstr>
      <vt:lpstr>Others related to the spin</vt:lpstr>
      <vt:lpstr>Others related to the spin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proton spin structure at RHIC-PHENIX</dc:title>
  <dc:creator>Kensuke okada</dc:creator>
  <cp:lastModifiedBy>Kensuke Okada</cp:lastModifiedBy>
  <cp:revision>130</cp:revision>
  <dcterms:created xsi:type="dcterms:W3CDTF">2009-01-17T20:25:11Z</dcterms:created>
  <dcterms:modified xsi:type="dcterms:W3CDTF">2009-02-05T14:06:34Z</dcterms:modified>
</cp:coreProperties>
</file>