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2" r:id="rId3"/>
    <p:sldId id="263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park:Library:Mail%20Downloads:Ref_recovere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park:Library:Mail%20Downloads:Ref_recover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 smtClean="0"/>
              <a:t>Fraction of observed aberrations found </a:t>
            </a:r>
          </a:p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 smtClean="0"/>
              <a:t>in reference </a:t>
            </a:r>
            <a:r>
              <a:rPr lang="en-US" sz="1400" dirty="0" smtClean="0"/>
              <a:t>set (</a:t>
            </a:r>
            <a:r>
              <a:rPr lang="en-US" sz="1400" dirty="0" err="1" smtClean="0"/>
              <a:t>bp</a:t>
            </a:r>
            <a:r>
              <a:rPr lang="en-US" sz="1400" dirty="0" smtClean="0"/>
              <a:t>)</a:t>
            </a:r>
            <a:endParaRPr lang="en-US" sz="1400" dirty="0"/>
          </a:p>
        </c:rich>
      </c:tx>
      <c:layout>
        <c:manualLayout>
          <c:xMode val="edge"/>
          <c:yMode val="edge"/>
          <c:x val="0.11850531841414602"/>
          <c:y val="3.595883388074492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0395845611323121"/>
          <c:y val="0.19798690158822729"/>
          <c:w val="0.60330317262973743"/>
          <c:h val="0.54564033616259289"/>
        </c:manualLayout>
      </c:layout>
      <c:lineChart>
        <c:grouping val="standard"/>
        <c:ser>
          <c:idx val="0"/>
          <c:order val="0"/>
          <c:tx>
            <c:strRef>
              <c:f>'3Categories'!$A$23</c:f>
              <c:strCache>
                <c:ptCount val="1"/>
                <c:pt idx="0">
                  <c:v>Large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'3Categories'!$B$22:$O$22</c:f>
              <c:numCache>
                <c:formatCode>General</c:formatCode>
                <c:ptCount val="14"/>
                <c:pt idx="0">
                  <c:v>10</c:v>
                </c:pt>
                <c:pt idx="1">
                  <c:v>30</c:v>
                </c:pt>
                <c:pt idx="2">
                  <c:v>50</c:v>
                </c:pt>
                <c:pt idx="3">
                  <c:v>70</c:v>
                </c:pt>
                <c:pt idx="4">
                  <c:v>90</c:v>
                </c:pt>
                <c:pt idx="5">
                  <c:v>110</c:v>
                </c:pt>
                <c:pt idx="6">
                  <c:v>130</c:v>
                </c:pt>
                <c:pt idx="7">
                  <c:v>150</c:v>
                </c:pt>
                <c:pt idx="8">
                  <c:v>170</c:v>
                </c:pt>
                <c:pt idx="9">
                  <c:v>190</c:v>
                </c:pt>
                <c:pt idx="10">
                  <c:v>210</c:v>
                </c:pt>
                <c:pt idx="11">
                  <c:v>230</c:v>
                </c:pt>
                <c:pt idx="12">
                  <c:v>250</c:v>
                </c:pt>
                <c:pt idx="13">
                  <c:v>270</c:v>
                </c:pt>
              </c:numCache>
            </c:numRef>
          </c:cat>
          <c:val>
            <c:numRef>
              <c:f>'3Categories'!$B$23:$O$23</c:f>
              <c:numCache>
                <c:formatCode>General</c:formatCode>
                <c:ptCount val="14"/>
                <c:pt idx="0">
                  <c:v>0.87651998395732356</c:v>
                </c:pt>
                <c:pt idx="1">
                  <c:v>0.89272907454919048</c:v>
                </c:pt>
                <c:pt idx="2">
                  <c:v>0.910562438360492</c:v>
                </c:pt>
                <c:pt idx="3">
                  <c:v>0.92552530767484742</c:v>
                </c:pt>
                <c:pt idx="4">
                  <c:v>0.93408605413327639</c:v>
                </c:pt>
                <c:pt idx="5">
                  <c:v>0.94148434432348704</c:v>
                </c:pt>
                <c:pt idx="6">
                  <c:v>0.94904105581838072</c:v>
                </c:pt>
                <c:pt idx="7">
                  <c:v>0.9555919216676001</c:v>
                </c:pt>
                <c:pt idx="8">
                  <c:v>0.96174647583272299</c:v>
                </c:pt>
                <c:pt idx="9">
                  <c:v>0.969436877132409</c:v>
                </c:pt>
                <c:pt idx="10">
                  <c:v>0.97561522262216005</c:v>
                </c:pt>
                <c:pt idx="11">
                  <c:v>0.98122937244457176</c:v>
                </c:pt>
                <c:pt idx="12">
                  <c:v>0.98786606343222927</c:v>
                </c:pt>
                <c:pt idx="13">
                  <c:v>0.99238794071221381</c:v>
                </c:pt>
              </c:numCache>
            </c:numRef>
          </c:val>
        </c:ser>
        <c:ser>
          <c:idx val="1"/>
          <c:order val="1"/>
          <c:tx>
            <c:strRef>
              <c:f>'3Categories'!$A$24</c:f>
              <c:strCache>
                <c:ptCount val="1"/>
                <c:pt idx="0">
                  <c:v>Middle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'3Categories'!$B$22:$O$22</c:f>
              <c:numCache>
                <c:formatCode>General</c:formatCode>
                <c:ptCount val="14"/>
                <c:pt idx="0">
                  <c:v>10</c:v>
                </c:pt>
                <c:pt idx="1">
                  <c:v>30</c:v>
                </c:pt>
                <c:pt idx="2">
                  <c:v>50</c:v>
                </c:pt>
                <c:pt idx="3">
                  <c:v>70</c:v>
                </c:pt>
                <c:pt idx="4">
                  <c:v>90</c:v>
                </c:pt>
                <c:pt idx="5">
                  <c:v>110</c:v>
                </c:pt>
                <c:pt idx="6">
                  <c:v>130</c:v>
                </c:pt>
                <c:pt idx="7">
                  <c:v>150</c:v>
                </c:pt>
                <c:pt idx="8">
                  <c:v>170</c:v>
                </c:pt>
                <c:pt idx="9">
                  <c:v>190</c:v>
                </c:pt>
                <c:pt idx="10">
                  <c:v>210</c:v>
                </c:pt>
                <c:pt idx="11">
                  <c:v>230</c:v>
                </c:pt>
                <c:pt idx="12">
                  <c:v>250</c:v>
                </c:pt>
                <c:pt idx="13">
                  <c:v>270</c:v>
                </c:pt>
              </c:numCache>
            </c:numRef>
          </c:cat>
          <c:val>
            <c:numRef>
              <c:f>'3Categories'!$B$24:$O$24</c:f>
              <c:numCache>
                <c:formatCode>General</c:formatCode>
                <c:ptCount val="14"/>
                <c:pt idx="0">
                  <c:v>0.66147566198666696</c:v>
                </c:pt>
                <c:pt idx="1">
                  <c:v>0.75660716088240998</c:v>
                </c:pt>
                <c:pt idx="2">
                  <c:v>0.81398041539141641</c:v>
                </c:pt>
                <c:pt idx="3">
                  <c:v>0.85739803862267472</c:v>
                </c:pt>
                <c:pt idx="4">
                  <c:v>0.8885069795056556</c:v>
                </c:pt>
                <c:pt idx="5">
                  <c:v>0.90648236856981057</c:v>
                </c:pt>
                <c:pt idx="6">
                  <c:v>0.91996947641001459</c:v>
                </c:pt>
                <c:pt idx="7">
                  <c:v>0.93470893554898171</c:v>
                </c:pt>
                <c:pt idx="8">
                  <c:v>0.94532536317522997</c:v>
                </c:pt>
                <c:pt idx="9">
                  <c:v>0.95570711163908573</c:v>
                </c:pt>
                <c:pt idx="10">
                  <c:v>0.96582492229701045</c:v>
                </c:pt>
                <c:pt idx="11">
                  <c:v>0.97425143167934303</c:v>
                </c:pt>
                <c:pt idx="12">
                  <c:v>0.98367791843894103</c:v>
                </c:pt>
                <c:pt idx="13">
                  <c:v>0.991097560595395</c:v>
                </c:pt>
              </c:numCache>
            </c:numRef>
          </c:val>
        </c:ser>
        <c:ser>
          <c:idx val="2"/>
          <c:order val="2"/>
          <c:tx>
            <c:strRef>
              <c:f>'3Categories'!$A$25</c:f>
              <c:strCache>
                <c:ptCount val="1"/>
                <c:pt idx="0">
                  <c:v>Small</c:v>
                </c:pt>
              </c:strCache>
            </c:strRef>
          </c:tx>
          <c:spPr>
            <a:ln w="12700">
              <a:solidFill>
                <a:srgbClr val="008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'3Categories'!$B$22:$O$22</c:f>
              <c:numCache>
                <c:formatCode>General</c:formatCode>
                <c:ptCount val="14"/>
                <c:pt idx="0">
                  <c:v>10</c:v>
                </c:pt>
                <c:pt idx="1">
                  <c:v>30</c:v>
                </c:pt>
                <c:pt idx="2">
                  <c:v>50</c:v>
                </c:pt>
                <c:pt idx="3">
                  <c:v>70</c:v>
                </c:pt>
                <c:pt idx="4">
                  <c:v>90</c:v>
                </c:pt>
                <c:pt idx="5">
                  <c:v>110</c:v>
                </c:pt>
                <c:pt idx="6">
                  <c:v>130</c:v>
                </c:pt>
                <c:pt idx="7">
                  <c:v>150</c:v>
                </c:pt>
                <c:pt idx="8">
                  <c:v>170</c:v>
                </c:pt>
                <c:pt idx="9">
                  <c:v>190</c:v>
                </c:pt>
                <c:pt idx="10">
                  <c:v>210</c:v>
                </c:pt>
                <c:pt idx="11">
                  <c:v>230</c:v>
                </c:pt>
                <c:pt idx="12">
                  <c:v>250</c:v>
                </c:pt>
                <c:pt idx="13">
                  <c:v>270</c:v>
                </c:pt>
              </c:numCache>
            </c:numRef>
          </c:cat>
          <c:val>
            <c:numRef>
              <c:f>'3Categories'!$B$25:$O$25</c:f>
              <c:numCache>
                <c:formatCode>General</c:formatCode>
                <c:ptCount val="14"/>
                <c:pt idx="0">
                  <c:v>0.52655260353538602</c:v>
                </c:pt>
                <c:pt idx="1">
                  <c:v>0.57465136060459576</c:v>
                </c:pt>
                <c:pt idx="2">
                  <c:v>0.63515762586967739</c:v>
                </c:pt>
                <c:pt idx="3">
                  <c:v>0.67833688016636462</c:v>
                </c:pt>
                <c:pt idx="4">
                  <c:v>0.73996619816628961</c:v>
                </c:pt>
                <c:pt idx="5">
                  <c:v>0.77740017347316503</c:v>
                </c:pt>
                <c:pt idx="6">
                  <c:v>0.8078810882048707</c:v>
                </c:pt>
                <c:pt idx="7">
                  <c:v>0.83705377400219305</c:v>
                </c:pt>
                <c:pt idx="8">
                  <c:v>0.87008227965881546</c:v>
                </c:pt>
                <c:pt idx="9">
                  <c:v>0.89854056130581539</c:v>
                </c:pt>
                <c:pt idx="10">
                  <c:v>0.92029787583440303</c:v>
                </c:pt>
                <c:pt idx="11">
                  <c:v>0.94196050084678462</c:v>
                </c:pt>
                <c:pt idx="12">
                  <c:v>0.96371564874363902</c:v>
                </c:pt>
                <c:pt idx="13">
                  <c:v>0.97914710258156501</c:v>
                </c:pt>
              </c:numCache>
            </c:numRef>
          </c:val>
        </c:ser>
        <c:marker val="1"/>
        <c:axId val="68048000"/>
        <c:axId val="68050304"/>
      </c:lineChart>
      <c:catAx>
        <c:axId val="68048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/>
                  <a:t>Sample</a:t>
                </a:r>
                <a:r>
                  <a:rPr lang="en-US" sz="1400" dirty="0" smtClean="0"/>
                  <a:t> size</a:t>
                </a:r>
              </a:p>
            </c:rich>
          </c:tx>
          <c:layout>
            <c:manualLayout>
              <c:xMode val="edge"/>
              <c:yMode val="edge"/>
              <c:x val="0.34956521739130436"/>
              <c:y val="0.8624175204775326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50304"/>
        <c:crosses val="autoZero"/>
        <c:auto val="1"/>
        <c:lblAlgn val="ctr"/>
        <c:lblOffset val="100"/>
        <c:tickLblSkip val="2"/>
        <c:tickMarkSkip val="1"/>
      </c:catAx>
      <c:valAx>
        <c:axId val="68050304"/>
        <c:scaling>
          <c:orientation val="minMax"/>
          <c:max val="1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 smtClean="0"/>
                  <a:t>Fraction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2.1423769397246398E-2"/>
              <c:y val="0.3578554590146633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48000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927522217617606"/>
          <c:y val="0.46765846505716335"/>
          <c:w val="0.24409057420453989"/>
          <c:h val="0.1773173495967252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 smtClean="0"/>
              <a:t>Fraction</a:t>
            </a:r>
            <a:r>
              <a:rPr lang="en-US" sz="1400" baseline="0" dirty="0" smtClean="0"/>
              <a:t> of </a:t>
            </a:r>
            <a:r>
              <a:rPr lang="en-US" sz="1400" dirty="0" smtClean="0"/>
              <a:t>reference aberrations</a:t>
            </a:r>
            <a:r>
              <a:rPr lang="en-US" sz="1400" baseline="0" dirty="0" smtClean="0"/>
              <a:t> </a:t>
            </a:r>
            <a:r>
              <a:rPr lang="en-US" sz="1400" baseline="0" dirty="0" smtClean="0"/>
              <a:t>recovered (</a:t>
            </a:r>
            <a:r>
              <a:rPr lang="en-US" sz="1400" baseline="0" dirty="0" err="1" smtClean="0"/>
              <a:t>bp</a:t>
            </a:r>
            <a:r>
              <a:rPr lang="en-US" sz="1400" baseline="0" dirty="0" smtClean="0"/>
              <a:t>)</a:t>
            </a:r>
            <a:endParaRPr lang="en-US" sz="1400" dirty="0"/>
          </a:p>
        </c:rich>
      </c:tx>
      <c:layout>
        <c:manualLayout>
          <c:xMode val="edge"/>
          <c:yMode val="edge"/>
          <c:x val="0.19306803796144512"/>
          <c:y val="2.800942445310720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276175823830297"/>
          <c:y val="0.21468919150515112"/>
          <c:w val="0.76422774534260896"/>
          <c:h val="0.55367212546065059"/>
        </c:manualLayout>
      </c:layout>
      <c:lineChart>
        <c:grouping val="standard"/>
        <c:ser>
          <c:idx val="0"/>
          <c:order val="0"/>
          <c:tx>
            <c:strRef>
              <c:f>'[OverlapCount.xls]#REF'!$A$7</c:f>
              <c:strCache>
                <c:ptCount val="1"/>
                <c:pt idx="0">
                  <c:v>Large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'[OverlapCount.xls]#REF'!$B$6:$O$6</c:f>
              <c:numCache>
                <c:formatCode>General</c:formatCode>
                <c:ptCount val="14"/>
                <c:pt idx="0">
                  <c:v>10</c:v>
                </c:pt>
                <c:pt idx="1">
                  <c:v>30</c:v>
                </c:pt>
                <c:pt idx="2">
                  <c:v>50</c:v>
                </c:pt>
                <c:pt idx="3">
                  <c:v>70</c:v>
                </c:pt>
                <c:pt idx="4">
                  <c:v>90</c:v>
                </c:pt>
                <c:pt idx="5">
                  <c:v>110</c:v>
                </c:pt>
                <c:pt idx="6">
                  <c:v>130</c:v>
                </c:pt>
                <c:pt idx="7">
                  <c:v>150</c:v>
                </c:pt>
                <c:pt idx="8">
                  <c:v>170</c:v>
                </c:pt>
                <c:pt idx="9">
                  <c:v>190</c:v>
                </c:pt>
                <c:pt idx="10">
                  <c:v>210</c:v>
                </c:pt>
                <c:pt idx="11">
                  <c:v>230</c:v>
                </c:pt>
                <c:pt idx="12">
                  <c:v>250</c:v>
                </c:pt>
                <c:pt idx="13">
                  <c:v>270</c:v>
                </c:pt>
              </c:numCache>
            </c:numRef>
          </c:cat>
          <c:val>
            <c:numRef>
              <c:f>'[OverlapCount.xls]#REF'!$B$7:$O$7</c:f>
              <c:numCache>
                <c:formatCode>General</c:formatCode>
                <c:ptCount val="14"/>
                <c:pt idx="0">
                  <c:v>0.3409645028255292</c:v>
                </c:pt>
                <c:pt idx="1">
                  <c:v>0.44503131569214099</c:v>
                </c:pt>
                <c:pt idx="2">
                  <c:v>0.57327603363572244</c:v>
                </c:pt>
                <c:pt idx="3">
                  <c:v>0.72054648082427897</c:v>
                </c:pt>
                <c:pt idx="4">
                  <c:v>0.82647678850273043</c:v>
                </c:pt>
                <c:pt idx="5">
                  <c:v>0.8431350750947747</c:v>
                </c:pt>
                <c:pt idx="6">
                  <c:v>0.89291693515888504</c:v>
                </c:pt>
                <c:pt idx="7">
                  <c:v>0.90197417980339101</c:v>
                </c:pt>
                <c:pt idx="8">
                  <c:v>0.93161156366620301</c:v>
                </c:pt>
                <c:pt idx="9">
                  <c:v>0.94366781054364546</c:v>
                </c:pt>
                <c:pt idx="10">
                  <c:v>0.96479450843719372</c:v>
                </c:pt>
                <c:pt idx="11">
                  <c:v>0.98198427815248601</c:v>
                </c:pt>
                <c:pt idx="12">
                  <c:v>0.98751422867822958</c:v>
                </c:pt>
                <c:pt idx="13">
                  <c:v>0.99347100473776329</c:v>
                </c:pt>
              </c:numCache>
            </c:numRef>
          </c:val>
        </c:ser>
        <c:ser>
          <c:idx val="1"/>
          <c:order val="1"/>
          <c:tx>
            <c:strRef>
              <c:f>'[OverlapCount.xls]#REF'!$A$8</c:f>
              <c:strCache>
                <c:ptCount val="1"/>
                <c:pt idx="0">
                  <c:v>Middle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'[OverlapCount.xls]#REF'!$B$6:$O$6</c:f>
              <c:numCache>
                <c:formatCode>General</c:formatCode>
                <c:ptCount val="14"/>
                <c:pt idx="0">
                  <c:v>10</c:v>
                </c:pt>
                <c:pt idx="1">
                  <c:v>30</c:v>
                </c:pt>
                <c:pt idx="2">
                  <c:v>50</c:v>
                </c:pt>
                <c:pt idx="3">
                  <c:v>70</c:v>
                </c:pt>
                <c:pt idx="4">
                  <c:v>90</c:v>
                </c:pt>
                <c:pt idx="5">
                  <c:v>110</c:v>
                </c:pt>
                <c:pt idx="6">
                  <c:v>130</c:v>
                </c:pt>
                <c:pt idx="7">
                  <c:v>150</c:v>
                </c:pt>
                <c:pt idx="8">
                  <c:v>170</c:v>
                </c:pt>
                <c:pt idx="9">
                  <c:v>190</c:v>
                </c:pt>
                <c:pt idx="10">
                  <c:v>210</c:v>
                </c:pt>
                <c:pt idx="11">
                  <c:v>230</c:v>
                </c:pt>
                <c:pt idx="12">
                  <c:v>250</c:v>
                </c:pt>
                <c:pt idx="13">
                  <c:v>270</c:v>
                </c:pt>
              </c:numCache>
            </c:numRef>
          </c:cat>
          <c:val>
            <c:numRef>
              <c:f>'[OverlapCount.xls]#REF'!$B$8:$O$8</c:f>
              <c:numCache>
                <c:formatCode>General</c:formatCode>
                <c:ptCount val="14"/>
                <c:pt idx="0">
                  <c:v>0.33664564441972999</c:v>
                </c:pt>
                <c:pt idx="1">
                  <c:v>0.48268966223578136</c:v>
                </c:pt>
                <c:pt idx="2">
                  <c:v>0.57503143113261901</c:v>
                </c:pt>
                <c:pt idx="3">
                  <c:v>0.70455223925996557</c:v>
                </c:pt>
                <c:pt idx="4">
                  <c:v>0.80249773032258642</c:v>
                </c:pt>
                <c:pt idx="5">
                  <c:v>0.83476275235735398</c:v>
                </c:pt>
                <c:pt idx="6">
                  <c:v>0.88110516879992229</c:v>
                </c:pt>
                <c:pt idx="7">
                  <c:v>0.89914579377842441</c:v>
                </c:pt>
                <c:pt idx="8">
                  <c:v>0.92587475428519272</c:v>
                </c:pt>
                <c:pt idx="9">
                  <c:v>0.94230869316622901</c:v>
                </c:pt>
                <c:pt idx="10">
                  <c:v>0.95819590990060599</c:v>
                </c:pt>
                <c:pt idx="11">
                  <c:v>0.98079908319366305</c:v>
                </c:pt>
                <c:pt idx="12">
                  <c:v>0.98550148505502955</c:v>
                </c:pt>
                <c:pt idx="13">
                  <c:v>0.99542063442814444</c:v>
                </c:pt>
              </c:numCache>
            </c:numRef>
          </c:val>
        </c:ser>
        <c:ser>
          <c:idx val="2"/>
          <c:order val="2"/>
          <c:tx>
            <c:strRef>
              <c:f>'[OverlapCount.xls]#REF'!$A$9</c:f>
              <c:strCache>
                <c:ptCount val="1"/>
                <c:pt idx="0">
                  <c:v>Small</c:v>
                </c:pt>
              </c:strCache>
            </c:strRef>
          </c:tx>
          <c:spPr>
            <a:ln w="12700">
              <a:solidFill>
                <a:srgbClr val="008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'[OverlapCount.xls]#REF'!$B$6:$O$6</c:f>
              <c:numCache>
                <c:formatCode>General</c:formatCode>
                <c:ptCount val="14"/>
                <c:pt idx="0">
                  <c:v>10</c:v>
                </c:pt>
                <c:pt idx="1">
                  <c:v>30</c:v>
                </c:pt>
                <c:pt idx="2">
                  <c:v>50</c:v>
                </c:pt>
                <c:pt idx="3">
                  <c:v>70</c:v>
                </c:pt>
                <c:pt idx="4">
                  <c:v>90</c:v>
                </c:pt>
                <c:pt idx="5">
                  <c:v>110</c:v>
                </c:pt>
                <c:pt idx="6">
                  <c:v>130</c:v>
                </c:pt>
                <c:pt idx="7">
                  <c:v>150</c:v>
                </c:pt>
                <c:pt idx="8">
                  <c:v>170</c:v>
                </c:pt>
                <c:pt idx="9">
                  <c:v>190</c:v>
                </c:pt>
                <c:pt idx="10">
                  <c:v>210</c:v>
                </c:pt>
                <c:pt idx="11">
                  <c:v>230</c:v>
                </c:pt>
                <c:pt idx="12">
                  <c:v>250</c:v>
                </c:pt>
                <c:pt idx="13">
                  <c:v>270</c:v>
                </c:pt>
              </c:numCache>
            </c:numRef>
          </c:cat>
          <c:val>
            <c:numRef>
              <c:f>'[OverlapCount.xls]#REF'!$B$9:$O$9</c:f>
              <c:numCache>
                <c:formatCode>General</c:formatCode>
                <c:ptCount val="14"/>
                <c:pt idx="0">
                  <c:v>0.39277014564546436</c:v>
                </c:pt>
                <c:pt idx="1">
                  <c:v>0.58043885033706855</c:v>
                </c:pt>
                <c:pt idx="2">
                  <c:v>0.65916035992371902</c:v>
                </c:pt>
                <c:pt idx="3">
                  <c:v>0.73994132627720444</c:v>
                </c:pt>
                <c:pt idx="4">
                  <c:v>0.81848991485123757</c:v>
                </c:pt>
                <c:pt idx="5">
                  <c:v>0.85497055033950775</c:v>
                </c:pt>
                <c:pt idx="6">
                  <c:v>0.89462341294402459</c:v>
                </c:pt>
                <c:pt idx="7">
                  <c:v>0.90999564813814271</c:v>
                </c:pt>
                <c:pt idx="8">
                  <c:v>0.93377577504804044</c:v>
                </c:pt>
                <c:pt idx="9">
                  <c:v>0.95139973124705901</c:v>
                </c:pt>
                <c:pt idx="10">
                  <c:v>0.96166626095379304</c:v>
                </c:pt>
                <c:pt idx="11">
                  <c:v>0.98461799494878399</c:v>
                </c:pt>
                <c:pt idx="12">
                  <c:v>0.98776492959699058</c:v>
                </c:pt>
                <c:pt idx="13">
                  <c:v>0.99860605789359058</c:v>
                </c:pt>
              </c:numCache>
            </c:numRef>
          </c:val>
        </c:ser>
        <c:marker val="1"/>
        <c:axId val="69145344"/>
        <c:axId val="69147648"/>
      </c:lineChart>
      <c:catAx>
        <c:axId val="69145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/>
                  <a:t>Sample </a:t>
                </a:r>
                <a:r>
                  <a:rPr lang="en-US" sz="1400" dirty="0" smtClean="0"/>
                  <a:t>size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37813636616209523"/>
              <c:y val="0.8898302016331907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47648"/>
        <c:crosses val="autoZero"/>
        <c:auto val="1"/>
        <c:lblAlgn val="ctr"/>
        <c:lblOffset val="100"/>
        <c:tickLblSkip val="2"/>
        <c:tickMarkSkip val="1"/>
      </c:catAx>
      <c:valAx>
        <c:axId val="69147648"/>
        <c:scaling>
          <c:orientation val="minMax"/>
          <c:max val="1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 smtClean="0"/>
                  <a:t>Fraction</a:t>
                </a:r>
              </a:p>
            </c:rich>
          </c:tx>
          <c:layout>
            <c:manualLayout>
              <c:xMode val="edge"/>
              <c:yMode val="edge"/>
              <c:x val="1.9319962668355607E-2"/>
              <c:y val="0.3400058318284832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45344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262546122607772"/>
          <c:y val="0.46995561950621101"/>
          <c:w val="0.2492939466398861"/>
          <c:h val="0.1892654714584881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577EB7-F0F7-4AB5-A519-8B3454EE0359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C51EE-D46C-4B54-81EA-A0C9A675A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CB5CB-0758-4787-8EA6-9DEF261AF8B2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608EF-74B1-42A0-8352-368BC6FDC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1C2C9-6827-4077-9D55-58BBE9C9864B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AF0BF-EB1D-4DA9-A552-F8BD78C03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DE9A0E-F955-4177-A046-00359A60B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8B905-E203-4A22-A66F-46CD5EAC690D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641F5-DA96-4B51-A845-5FF2DCDF6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F9DF6-AABD-4E22-99D3-5C6DF8F1A51B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8D62F-317B-4633-84C4-ADF2DB7C1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3191DC-8EF0-4BCB-99B7-059D1CA3BB80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AE6FE-1BAE-4FA5-8938-051D3F6A5E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FAF50-E572-4CD3-B694-0CA8A0D73FAE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93FBF-5F25-4AA5-B6FF-D0D880F3B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3187B8-15AB-4C60-B803-C9E4B8E97823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E94A9-4601-4D0E-9587-DCFBE14A1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975E1C-5509-4BCF-AB3B-E652BFF70C1E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A194C-69B8-49A1-B812-76ABD1901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79B7F1-EC8B-4078-A49E-469978F1D9C0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9D114-E97A-4C93-8629-B4E536274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170890-A6B7-43F4-9752-614F8C7CDCC5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835AA-22EB-4962-8FF1-597AA6507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0A26A4FB-79F3-40EE-BD7C-06A58B9927D2}" type="datetime1">
              <a:rPr lang="en-US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D8E6A089-EABB-4F6A-9E20-B0279DAD46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 sz="5400" smtClean="0">
                <a:solidFill>
                  <a:srgbClr val="0000FF"/>
                </a:solidFill>
              </a:rPr>
              <a:t>Harvard </a:t>
            </a:r>
            <a:r>
              <a:rPr lang="en-US" sz="6000" smtClean="0">
                <a:solidFill>
                  <a:srgbClr val="0000FF"/>
                </a:solidFill>
              </a:rPr>
              <a:t>CGCC</a:t>
            </a:r>
            <a:endParaRPr lang="en-US" sz="5400" smtClean="0">
              <a:solidFill>
                <a:srgbClr val="0000FF"/>
              </a:solidFill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743200"/>
            <a:ext cx="3657600" cy="2925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dirty="0" err="1" smtClean="0"/>
              <a:t>Raju</a:t>
            </a:r>
            <a:r>
              <a:rPr lang="en-US" sz="2800" dirty="0" smtClean="0"/>
              <a:t> </a:t>
            </a:r>
            <a:r>
              <a:rPr lang="en-US" sz="2800" dirty="0" err="1" smtClean="0"/>
              <a:t>Kucherlapati</a:t>
            </a:r>
            <a:endParaRPr lang="en-US" sz="2800" dirty="0" smtClean="0"/>
          </a:p>
          <a:p>
            <a:pPr>
              <a:buFont typeface="Arial" charset="0"/>
              <a:buNone/>
            </a:pPr>
            <a:r>
              <a:rPr lang="en-US" sz="2800" dirty="0" smtClean="0"/>
              <a:t>Lynda Chin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Peter Park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Jon </a:t>
            </a:r>
            <a:r>
              <a:rPr lang="en-US" sz="2800" dirty="0" err="1" smtClean="0"/>
              <a:t>Seidman</a:t>
            </a:r>
            <a:endParaRPr lang="en-US" sz="2800" dirty="0" smtClean="0"/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2286000"/>
            <a:ext cx="4495800" cy="3382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dirty="0" smtClean="0"/>
              <a:t>    </a:t>
            </a:r>
            <a:r>
              <a:rPr lang="en-US" sz="2400" dirty="0" smtClean="0"/>
              <a:t>Thanks to the members of our team including</a:t>
            </a:r>
          </a:p>
          <a:p>
            <a:pPr lvl="1"/>
            <a:r>
              <a:rPr lang="en-US" sz="2400" dirty="0" smtClean="0"/>
              <a:t>John Zhang</a:t>
            </a:r>
          </a:p>
          <a:p>
            <a:pPr lvl="1"/>
            <a:r>
              <a:rPr lang="en-US" sz="2400" dirty="0" smtClean="0"/>
              <a:t>Alexei </a:t>
            </a:r>
            <a:r>
              <a:rPr lang="en-US" sz="2400" dirty="0" err="1" smtClean="0"/>
              <a:t>Protopopov</a:t>
            </a:r>
            <a:endParaRPr lang="en-US" sz="2400" dirty="0" smtClean="0"/>
          </a:p>
          <a:p>
            <a:pPr lvl="1"/>
            <a:r>
              <a:rPr lang="en-US" sz="2400" dirty="0" smtClean="0"/>
              <a:t>Tae-min Kim</a:t>
            </a:r>
          </a:p>
          <a:p>
            <a:pPr lvl="1"/>
            <a:r>
              <a:rPr lang="en-US" sz="2400" dirty="0" smtClean="0"/>
              <a:t>Richard Park</a:t>
            </a:r>
          </a:p>
          <a:p>
            <a:pPr lvl="1"/>
            <a:r>
              <a:rPr lang="en-US" sz="2400" dirty="0" smtClean="0"/>
              <a:t>Sandy Aronson</a:t>
            </a:r>
          </a:p>
          <a:p>
            <a:pPr lvl="1"/>
            <a:r>
              <a:rPr lang="en-US" sz="2400" dirty="0" smtClean="0"/>
              <a:t>Narayanan </a:t>
            </a:r>
            <a:r>
              <a:rPr lang="en-US" sz="2400" dirty="0" err="1" smtClean="0"/>
              <a:t>Sathiamoorthy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Ovarian Samples Update 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54102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Completed Batches 9 and 11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75 tumor/normal pairs received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73 pairs profiled;  2 pairs failed, awaiting repeat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Level I-III data uploaded to DCC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Level IV analysis: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Define MCR across samples using a heuristic approach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1458 MCRs (717 gains and 741 losses) defined as regions of interest (ROI)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Prioritize 298 MCRs (172 gains and 126 losses)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Recurrence of 5% or more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Amplitude &gt;= 1.5 or &lt;= -1.5  (peak log 2 ratio)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Not CNPs or non-coding regions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Calculate GISTIC and GTS scores for ROIs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70% of the ROI have high GISTIC and GTS scores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Contains known cancer genes</a:t>
            </a:r>
          </a:p>
          <a:p>
            <a:pPr lvl="2">
              <a:lnSpc>
                <a:spcPct val="80000"/>
              </a:lnSpc>
              <a:spcAft>
                <a:spcPts val="1200"/>
              </a:spcAft>
            </a:pPr>
            <a:r>
              <a:rPr lang="en-US" sz="1400" dirty="0" smtClean="0"/>
              <a:t>CCND1, CCND2, HOXD11, HOXD13, PBX1, PTEN, RB1, etc)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Deletion of RB1 is most prominent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Identified by all 3 algorithms as focal event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Integrated with Level III expression data from Broad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Samples with RB1 deletion had significantly lower expression (</a:t>
            </a:r>
            <a:r>
              <a:rPr lang="en-US" sz="1600" i="1" dirty="0" smtClean="0"/>
              <a:t>p &lt; 0.005) </a:t>
            </a:r>
          </a:p>
        </p:txBody>
      </p:sp>
      <p:grpSp>
        <p:nvGrpSpPr>
          <p:cNvPr id="15366" name="Group 18"/>
          <p:cNvGrpSpPr>
            <a:grpSpLocks/>
          </p:cNvGrpSpPr>
          <p:nvPr/>
        </p:nvGrpSpPr>
        <p:grpSpPr bwMode="auto">
          <a:xfrm>
            <a:off x="5638800" y="914400"/>
            <a:ext cx="3200400" cy="3581400"/>
            <a:chOff x="3552" y="720"/>
            <a:chExt cx="2016" cy="2256"/>
          </a:xfrm>
        </p:grpSpPr>
        <p:sp>
          <p:nvSpPr>
            <p:cNvPr id="15374" name="Rectangle 10"/>
            <p:cNvSpPr>
              <a:spLocks noChangeArrowheads="1"/>
            </p:cNvSpPr>
            <p:nvPr/>
          </p:nvSpPr>
          <p:spPr bwMode="auto">
            <a:xfrm>
              <a:off x="3552" y="720"/>
              <a:ext cx="2016" cy="2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-65" charset="0"/>
              </a:endParaRPr>
            </a:p>
          </p:txBody>
        </p:sp>
        <p:graphicFrame>
          <p:nvGraphicFramePr>
            <p:cNvPr id="15363" name="Object 3"/>
            <p:cNvGraphicFramePr>
              <a:graphicFrameLocks noChangeAspect="1"/>
            </p:cNvGraphicFramePr>
            <p:nvPr/>
          </p:nvGraphicFramePr>
          <p:xfrm>
            <a:off x="3792" y="760"/>
            <a:ext cx="1584" cy="2168"/>
          </p:xfrm>
          <a:graphic>
            <a:graphicData uri="http://schemas.openxmlformats.org/presentationml/2006/ole">
              <p:oleObj spid="_x0000_s15363" name="Bitmap Image" r:id="rId3" imgW="2257740" imgH="3495238" progId="PBrush">
                <p:embed/>
              </p:oleObj>
            </a:graphicData>
          </a:graphic>
        </p:graphicFrame>
      </p:grpSp>
      <p:sp>
        <p:nvSpPr>
          <p:cNvPr id="15367" name="Text Box 11"/>
          <p:cNvSpPr txBox="1">
            <a:spLocks noChangeArrowheads="1"/>
          </p:cNvSpPr>
          <p:nvPr/>
        </p:nvSpPr>
        <p:spPr bwMode="auto">
          <a:xfrm flipV="1">
            <a:off x="5638800" y="2346325"/>
            <a:ext cx="36671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1200">
                <a:latin typeface="Calibri" pitchFamily="-65" charset="0"/>
              </a:rPr>
              <a:t>Copy Number</a:t>
            </a:r>
          </a:p>
        </p:txBody>
      </p:sp>
      <p:grpSp>
        <p:nvGrpSpPr>
          <p:cNvPr id="15368" name="Group 17"/>
          <p:cNvGrpSpPr>
            <a:grpSpLocks/>
          </p:cNvGrpSpPr>
          <p:nvPr/>
        </p:nvGrpSpPr>
        <p:grpSpPr bwMode="auto">
          <a:xfrm>
            <a:off x="6096000" y="4572000"/>
            <a:ext cx="2362200" cy="2057400"/>
            <a:chOff x="3792" y="2976"/>
            <a:chExt cx="1488" cy="1296"/>
          </a:xfrm>
        </p:grpSpPr>
        <p:sp>
          <p:nvSpPr>
            <p:cNvPr id="15369" name="Rectangle 16"/>
            <p:cNvSpPr>
              <a:spLocks noChangeArrowheads="1"/>
            </p:cNvSpPr>
            <p:nvPr/>
          </p:nvSpPr>
          <p:spPr bwMode="auto">
            <a:xfrm>
              <a:off x="3792" y="2976"/>
              <a:ext cx="1488" cy="12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-65" charset="0"/>
              </a:endParaRPr>
            </a:p>
          </p:txBody>
        </p:sp>
        <p:grpSp>
          <p:nvGrpSpPr>
            <p:cNvPr id="15370" name="Group 15"/>
            <p:cNvGrpSpPr>
              <a:grpSpLocks/>
            </p:cNvGrpSpPr>
            <p:nvPr/>
          </p:nvGrpSpPr>
          <p:grpSpPr bwMode="auto">
            <a:xfrm>
              <a:off x="3888" y="3024"/>
              <a:ext cx="1152" cy="1181"/>
              <a:chOff x="3984" y="3024"/>
              <a:chExt cx="1152" cy="1181"/>
            </a:xfrm>
          </p:grpSpPr>
          <p:graphicFrame>
            <p:nvGraphicFramePr>
              <p:cNvPr id="15362" name="Object 2"/>
              <p:cNvGraphicFramePr>
                <a:graphicFrameLocks noChangeAspect="1"/>
              </p:cNvGraphicFramePr>
              <p:nvPr/>
            </p:nvGraphicFramePr>
            <p:xfrm>
              <a:off x="4176" y="3024"/>
              <a:ext cx="960" cy="1152"/>
            </p:xfrm>
            <a:graphic>
              <a:graphicData uri="http://schemas.openxmlformats.org/presentationml/2006/ole">
                <p:oleObj spid="_x0000_s15362" name="Bitmap Image" r:id="rId4" imgW="4571429" imgH="4571429" progId="PBrush">
                  <p:embed/>
                </p:oleObj>
              </a:graphicData>
            </a:graphic>
          </p:graphicFrame>
          <p:sp>
            <p:nvSpPr>
              <p:cNvPr id="15371" name="Text Box 8"/>
              <p:cNvSpPr txBox="1">
                <a:spLocks noChangeArrowheads="1"/>
              </p:cNvSpPr>
              <p:nvPr/>
            </p:nvSpPr>
            <p:spPr bwMode="auto">
              <a:xfrm flipV="1">
                <a:off x="3984" y="3264"/>
                <a:ext cx="231" cy="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r>
                  <a:rPr lang="en-US" sz="1200">
                    <a:latin typeface="Calibri" pitchFamily="-65" charset="0"/>
                  </a:rPr>
                  <a:t>Expression</a:t>
                </a:r>
              </a:p>
            </p:txBody>
          </p:sp>
          <p:sp>
            <p:nvSpPr>
              <p:cNvPr id="15372" name="Text Box 13"/>
              <p:cNvSpPr txBox="1">
                <a:spLocks noChangeArrowheads="1"/>
              </p:cNvSpPr>
              <p:nvPr/>
            </p:nvSpPr>
            <p:spPr bwMode="auto">
              <a:xfrm>
                <a:off x="4368" y="4032"/>
                <a:ext cx="26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Calibri" pitchFamily="-65" charset="0"/>
                  </a:rPr>
                  <a:t>WT</a:t>
                </a:r>
              </a:p>
            </p:txBody>
          </p:sp>
          <p:sp>
            <p:nvSpPr>
              <p:cNvPr id="15373" name="Text Box 14"/>
              <p:cNvSpPr txBox="1">
                <a:spLocks noChangeArrowheads="1"/>
              </p:cNvSpPr>
              <p:nvPr/>
            </p:nvSpPr>
            <p:spPr bwMode="auto">
              <a:xfrm>
                <a:off x="4648" y="4032"/>
                <a:ext cx="4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Calibri" pitchFamily="-65" charset="0"/>
                  </a:rPr>
                  <a:t>Del/Loss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600" smtClean="0">
                <a:solidFill>
                  <a:srgbClr val="0000FF"/>
                </a:solidFill>
              </a:rPr>
              <a:t>Evaluation of 1M density array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5181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Coverage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2582 more genes covered than 244K array (n=18613)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Increased median # probes/gene from 3 (244K) to 8 (1M)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Large gaps between probes remain similar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Profiles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1M array produces similar results as 244K but with some increase in resolution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However, not ALL 600K new probes contribute to increase in resolution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1M array also tends to be noisier due to suboptimal probes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Plan: Fill in the gap by adding optimal 160K probes to generate custom 400K array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Can provide similar resolution as 1M array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Fewer suboptimal probes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Reduce costs by almost half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Reduce 50% amount of DNA input 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Design in progress</a:t>
            </a:r>
          </a:p>
        </p:txBody>
      </p:sp>
      <p:graphicFrame>
        <p:nvGraphicFramePr>
          <p:cNvPr id="57398" name="Group 54"/>
          <p:cNvGraphicFramePr>
            <a:graphicFrameLocks noGrp="1"/>
          </p:cNvGraphicFramePr>
          <p:nvPr>
            <p:ph sz="quarter" idx="2"/>
          </p:nvPr>
        </p:nvGraphicFramePr>
        <p:xfrm>
          <a:off x="5562600" y="914400"/>
          <a:ext cx="3124200" cy="1005840"/>
        </p:xfrm>
        <a:graphic>
          <a:graphicData uri="http://schemas.openxmlformats.org/drawingml/2006/table">
            <a:tbl>
              <a:tblPr/>
              <a:tblGrid>
                <a:gridCol w="1498600"/>
                <a:gridCol w="814388"/>
                <a:gridCol w="811212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 244K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Not in 244K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# Probes on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219,843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694,488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# Genes covered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18613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406" name="Group 27"/>
          <p:cNvGrpSpPr>
            <a:grpSpLocks/>
          </p:cNvGrpSpPr>
          <p:nvPr/>
        </p:nvGrpSpPr>
        <p:grpSpPr bwMode="auto">
          <a:xfrm>
            <a:off x="5487988" y="2084388"/>
            <a:ext cx="3198812" cy="1544637"/>
            <a:chOff x="3795" y="864"/>
            <a:chExt cx="1677" cy="1200"/>
          </a:xfrm>
        </p:grpSpPr>
        <p:pic>
          <p:nvPicPr>
            <p:cNvPr id="16412" name="Picture 24"/>
            <p:cNvPicPr>
              <a:picLocks noChangeAspect="1" noChangeArrowheads="1"/>
            </p:cNvPicPr>
            <p:nvPr/>
          </p:nvPicPr>
          <p:blipFill>
            <a:blip r:embed="rId2"/>
            <a:srcRect l="5104" t="12779" r="6058" b="10544"/>
            <a:stretch>
              <a:fillRect/>
            </a:stretch>
          </p:blipFill>
          <p:spPr bwMode="auto">
            <a:xfrm>
              <a:off x="3984" y="864"/>
              <a:ext cx="1488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3" name="Text Box 25"/>
            <p:cNvSpPr txBox="1">
              <a:spLocks noChangeArrowheads="1"/>
            </p:cNvSpPr>
            <p:nvPr/>
          </p:nvSpPr>
          <p:spPr bwMode="auto">
            <a:xfrm rot="-5400000">
              <a:off x="3359" y="1336"/>
              <a:ext cx="10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Probes per gene</a:t>
              </a:r>
            </a:p>
          </p:txBody>
        </p:sp>
      </p:grpSp>
      <p:sp>
        <p:nvSpPr>
          <p:cNvPr id="16407" name="Rectangle 56"/>
          <p:cNvSpPr>
            <a:spLocks noChangeArrowheads="1"/>
          </p:cNvSpPr>
          <p:nvPr/>
        </p:nvSpPr>
        <p:spPr bwMode="auto">
          <a:xfrm>
            <a:off x="5562600" y="3886200"/>
            <a:ext cx="3200400" cy="2819400"/>
          </a:xfrm>
          <a:prstGeom prst="rect">
            <a:avLst/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65" charset="0"/>
            </a:endParaRPr>
          </a:p>
        </p:txBody>
      </p:sp>
      <p:pic>
        <p:nvPicPr>
          <p:cNvPr id="16408" name="Picture 5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638800" y="3962400"/>
            <a:ext cx="3024188" cy="1371600"/>
          </a:xfrm>
        </p:spPr>
      </p:pic>
      <p:pic>
        <p:nvPicPr>
          <p:cNvPr id="16409" name="Picture 5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5334000"/>
            <a:ext cx="2971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0" name="Text Box 60"/>
          <p:cNvSpPr txBox="1">
            <a:spLocks noChangeArrowheads="1"/>
          </p:cNvSpPr>
          <p:nvPr/>
        </p:nvSpPr>
        <p:spPr bwMode="auto">
          <a:xfrm>
            <a:off x="5638800" y="3886200"/>
            <a:ext cx="546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-65" charset="0"/>
              </a:rPr>
              <a:t>244K</a:t>
            </a:r>
          </a:p>
        </p:txBody>
      </p:sp>
      <p:sp>
        <p:nvSpPr>
          <p:cNvPr id="16411" name="Text Box 61"/>
          <p:cNvSpPr txBox="1">
            <a:spLocks noChangeArrowheads="1"/>
          </p:cNvSpPr>
          <p:nvPr/>
        </p:nvSpPr>
        <p:spPr bwMode="auto">
          <a:xfrm>
            <a:off x="5521325" y="51816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-65" charset="0"/>
              </a:rPr>
              <a:t>1000K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How many samples do we need?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5763" y="1474788"/>
            <a:ext cx="8458200" cy="4525962"/>
          </a:xfrm>
        </p:spPr>
        <p:txBody>
          <a:bodyPr/>
          <a:lstStyle/>
          <a:p>
            <a:r>
              <a:rPr lang="en-US" sz="2200" dirty="0" smtClean="0"/>
              <a:t>We now have GBM data from </a:t>
            </a:r>
            <a:r>
              <a:rPr lang="en-US" sz="2200" dirty="0" smtClean="0">
                <a:solidFill>
                  <a:srgbClr val="FF0000"/>
                </a:solidFill>
              </a:rPr>
              <a:t>~</a:t>
            </a:r>
            <a:r>
              <a:rPr lang="en-US" sz="2200" dirty="0" smtClean="0">
                <a:solidFill>
                  <a:srgbClr val="FF0000"/>
                </a:solidFill>
              </a:rPr>
              <a:t>300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patients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How much would our copy number results be different </a:t>
            </a:r>
            <a:r>
              <a:rPr lang="en-US" sz="2200" dirty="0" smtClean="0">
                <a:solidFill>
                  <a:srgbClr val="FF0000"/>
                </a:solidFill>
              </a:rPr>
              <a:t>if we had </a:t>
            </a:r>
            <a:r>
              <a:rPr lang="en-US" sz="2200" dirty="0" smtClean="0">
                <a:solidFill>
                  <a:srgbClr val="FF0000"/>
                </a:solidFill>
              </a:rPr>
              <a:t>done </a:t>
            </a:r>
            <a:r>
              <a:rPr lang="en-US" sz="2200" dirty="0" smtClean="0">
                <a:solidFill>
                  <a:srgbClr val="FF0000"/>
                </a:solidFill>
              </a:rPr>
              <a:t>a smaller set?</a:t>
            </a:r>
          </a:p>
          <a:p>
            <a:r>
              <a:rPr lang="en-US" sz="2200" dirty="0" smtClean="0"/>
              <a:t>Perform simulation to see how much of “true” regions (defined by the full data) we </a:t>
            </a:r>
            <a:r>
              <a:rPr lang="en-US" sz="2200" dirty="0" smtClean="0"/>
              <a:t>recover </a:t>
            </a:r>
            <a:r>
              <a:rPr lang="en-US" sz="2200" dirty="0" smtClean="0"/>
              <a:t>if we had a smaller set of samples.</a:t>
            </a:r>
          </a:p>
          <a:p>
            <a:pPr>
              <a:buFont typeface="Arial" charset="0"/>
              <a:buNone/>
            </a:pPr>
            <a:endParaRPr lang="en-US" sz="22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228600" y="3590925"/>
            <a:ext cx="8766175" cy="3190875"/>
            <a:chOff x="228600" y="3590925"/>
            <a:chExt cx="8766175" cy="3190875"/>
          </a:xfrm>
        </p:grpSpPr>
        <p:pic>
          <p:nvPicPr>
            <p:cNvPr id="17412" name="Picture 3"/>
            <p:cNvPicPr>
              <a:picLocks noChangeAspect="1"/>
            </p:cNvPicPr>
            <p:nvPr/>
          </p:nvPicPr>
          <p:blipFill>
            <a:blip r:embed="rId2"/>
            <a:srcRect t="38918"/>
            <a:stretch>
              <a:fillRect/>
            </a:stretch>
          </p:blipFill>
          <p:spPr bwMode="auto">
            <a:xfrm>
              <a:off x="228600" y="3590925"/>
              <a:ext cx="8766175" cy="205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3" name="TextBox 4"/>
            <p:cNvSpPr txBox="1">
              <a:spLocks noChangeArrowheads="1"/>
            </p:cNvSpPr>
            <p:nvPr/>
          </p:nvSpPr>
          <p:spPr bwMode="auto">
            <a:xfrm>
              <a:off x="8010525" y="5889625"/>
              <a:ext cx="98425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-65" charset="0"/>
                </a:rPr>
                <a:t>full data</a:t>
              </a:r>
            </a:p>
          </p:txBody>
        </p:sp>
        <p:sp>
          <p:nvSpPr>
            <p:cNvPr id="17414" name="TextBox 5"/>
            <p:cNvSpPr txBox="1">
              <a:spLocks noChangeArrowheads="1"/>
            </p:cNvSpPr>
            <p:nvPr/>
          </p:nvSpPr>
          <p:spPr bwMode="auto">
            <a:xfrm>
              <a:off x="3440113" y="6026150"/>
              <a:ext cx="18542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-65" charset="0"/>
                </a:rPr>
                <a:t>Sample size</a:t>
              </a:r>
            </a:p>
          </p:txBody>
        </p:sp>
        <p:cxnSp>
          <p:nvCxnSpPr>
            <p:cNvPr id="7" name="Straight Arrow Connector 6"/>
            <p:cNvCxnSpPr>
              <a:cxnSpLocks noChangeShapeType="1"/>
            </p:cNvCxnSpPr>
            <p:nvPr/>
          </p:nvCxnSpPr>
          <p:spPr bwMode="auto">
            <a:xfrm rot="5400000" flipH="1" flipV="1">
              <a:off x="8224838" y="5654675"/>
              <a:ext cx="468312" cy="15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7416" name="TextBox 7"/>
            <p:cNvSpPr txBox="1">
              <a:spLocks noChangeArrowheads="1"/>
            </p:cNvSpPr>
            <p:nvPr/>
          </p:nvSpPr>
          <p:spPr bwMode="auto">
            <a:xfrm>
              <a:off x="228600" y="5718175"/>
              <a:ext cx="80772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-65" charset="0"/>
                </a:rPr>
                <a:t> 10      30       50      70       90     110    130    150     170    190    210    230     250    270</a:t>
              </a:r>
            </a:p>
          </p:txBody>
        </p:sp>
        <p:sp>
          <p:nvSpPr>
            <p:cNvPr id="17417" name="TextBox 8"/>
            <p:cNvSpPr txBox="1">
              <a:spLocks noChangeArrowheads="1"/>
            </p:cNvSpPr>
            <p:nvPr/>
          </p:nvSpPr>
          <p:spPr bwMode="auto">
            <a:xfrm>
              <a:off x="5105400" y="6257925"/>
              <a:ext cx="23622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-65" charset="0"/>
                </a:rPr>
                <a:t>Each vertical line is one random sample of given size</a:t>
              </a:r>
            </a:p>
          </p:txBody>
        </p:sp>
        <p:cxnSp>
          <p:nvCxnSpPr>
            <p:cNvPr id="10" name="Straight Arrow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5591175" y="5903913"/>
              <a:ext cx="554037" cy="1539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724400" y="274638"/>
            <a:ext cx="4038600" cy="1143000"/>
          </a:xfrm>
        </p:spPr>
        <p:txBody>
          <a:bodyPr/>
          <a:lstStyle/>
          <a:p>
            <a:r>
              <a:rPr lang="en-US" sz="2200" dirty="0" smtClean="0">
                <a:solidFill>
                  <a:srgbClr val="0000FF"/>
                </a:solidFill>
              </a:rPr>
              <a:t>How </a:t>
            </a:r>
            <a:r>
              <a:rPr lang="en-US" sz="2200" dirty="0" smtClean="0">
                <a:solidFill>
                  <a:srgbClr val="0000FF"/>
                </a:solidFill>
              </a:rPr>
              <a:t>many </a:t>
            </a:r>
            <a:r>
              <a:rPr lang="en-US" sz="2200" dirty="0" smtClean="0">
                <a:solidFill>
                  <a:srgbClr val="0000FF"/>
                </a:solidFill>
              </a:rPr>
              <a:t>observed </a:t>
            </a:r>
            <a:r>
              <a:rPr lang="en-US" sz="2200" dirty="0" smtClean="0">
                <a:solidFill>
                  <a:srgbClr val="0000FF"/>
                </a:solidFill>
              </a:rPr>
              <a:t/>
            </a:r>
            <a:br>
              <a:rPr lang="en-US" sz="2200" dirty="0" smtClean="0">
                <a:solidFill>
                  <a:srgbClr val="0000FF"/>
                </a:solidFill>
              </a:rPr>
            </a:br>
            <a:r>
              <a:rPr lang="en-US" sz="2200" dirty="0" smtClean="0">
                <a:solidFill>
                  <a:srgbClr val="0000FF"/>
                </a:solidFill>
              </a:rPr>
              <a:t>aberrations are </a:t>
            </a:r>
            <a:r>
              <a:rPr lang="en-US" sz="2200" dirty="0" smtClean="0">
                <a:solidFill>
                  <a:srgbClr val="0000FF"/>
                </a:solidFill>
              </a:rPr>
              <a:t>“true”?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570413" y="1417638"/>
          <a:ext cx="4343400" cy="414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838200" y="56388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Calibri" pitchFamily="-65" charset="0"/>
              </a:rPr>
              <a:t>For example, with 100 samples, we recover ~82% of the aberrations obtained by the full data set. But 6%, 11%, 25% of the large (&gt;.5Mb), medium, and small (&lt;20kb) aberrations we identify are false positives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8600" y="228600"/>
            <a:ext cx="4038600" cy="5334000"/>
            <a:chOff x="4724400" y="228600"/>
            <a:chExt cx="4038600" cy="5334000"/>
          </a:xfrm>
        </p:grpSpPr>
        <p:graphicFrame>
          <p:nvGraphicFramePr>
            <p:cNvPr id="9" name="Chart 8"/>
            <p:cNvGraphicFramePr>
              <a:graphicFrameLocks/>
            </p:cNvGraphicFramePr>
            <p:nvPr/>
          </p:nvGraphicFramePr>
          <p:xfrm>
            <a:off x="4800600" y="1417638"/>
            <a:ext cx="3944107" cy="41449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Title 1"/>
            <p:cNvSpPr txBox="1">
              <a:spLocks/>
            </p:cNvSpPr>
            <p:nvPr/>
          </p:nvSpPr>
          <p:spPr>
            <a:xfrm>
              <a:off x="4724400" y="228600"/>
              <a:ext cx="4038600" cy="1143000"/>
            </a:xfrm>
            <a:prstGeom prst="rect">
              <a:avLst/>
            </a:prstGeom>
          </p:spPr>
          <p:txBody>
            <a:bodyPr anchor="ctr"/>
            <a:lstStyle/>
            <a:p>
              <a:pPr algn="ctr"/>
              <a:r>
                <a:rPr lang="en-US" sz="2200" dirty="0" smtClean="0">
                  <a:solidFill>
                    <a:srgbClr val="0000FF"/>
                  </a:solidFill>
                  <a:latin typeface="Calibri" pitchFamily="-65" charset="0"/>
                </a:rPr>
                <a:t>How many </a:t>
              </a:r>
              <a:r>
                <a:rPr lang="en-US" sz="2200" dirty="0">
                  <a:solidFill>
                    <a:srgbClr val="0000FF"/>
                  </a:solidFill>
                  <a:latin typeface="Calibri" pitchFamily="-65" charset="0"/>
                </a:rPr>
                <a:t>“true” </a:t>
              </a:r>
              <a:endParaRPr lang="en-US" sz="2200" dirty="0" smtClean="0">
                <a:solidFill>
                  <a:srgbClr val="0000FF"/>
                </a:solidFill>
                <a:latin typeface="Calibri" pitchFamily="-65" charset="0"/>
              </a:endParaRPr>
            </a:p>
            <a:p>
              <a:pPr algn="ctr"/>
              <a:r>
                <a:rPr lang="en-US" sz="2200" dirty="0" smtClean="0">
                  <a:solidFill>
                    <a:srgbClr val="0000FF"/>
                  </a:solidFill>
                  <a:latin typeface="Calibri" pitchFamily="-65" charset="0"/>
                </a:rPr>
                <a:t>aberrations are </a:t>
              </a:r>
              <a:r>
                <a:rPr lang="en-US" sz="2200" dirty="0">
                  <a:solidFill>
                    <a:srgbClr val="0000FF"/>
                  </a:solidFill>
                  <a:latin typeface="Calibri" pitchFamily="-65" charset="0"/>
                </a:rPr>
                <a:t>recovered?</a:t>
              </a:r>
            </a:p>
          </p:txBody>
        </p:sp>
      </p:grp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228600" y="44450"/>
            <a:ext cx="53027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-65" charset="0"/>
              </a:rPr>
              <a:t>Harvard Agilent data, using </a:t>
            </a:r>
            <a:r>
              <a:rPr lang="en-US" dirty="0" smtClean="0">
                <a:latin typeface="Calibri" pitchFamily="-65" charset="0"/>
              </a:rPr>
              <a:t>q-value thresholds </a:t>
            </a:r>
            <a:r>
              <a:rPr lang="en-US" dirty="0">
                <a:latin typeface="Calibri" pitchFamily="-65" charset="0"/>
              </a:rPr>
              <a:t>(GISTIC)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Graphic spid="4" grpId="0">
        <p:bldAsOne/>
      </p:bldGraphic>
      <p:bldP spid="184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Cross-Platform Copy Number Paper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sz="2400" dirty="0" smtClean="0"/>
              <a:t>How do we derive a single copy number for </a:t>
            </a:r>
            <a:r>
              <a:rPr lang="en-US" sz="2400" dirty="0" smtClean="0"/>
              <a:t>biologists and clinicians who use the TCGA </a:t>
            </a:r>
            <a:r>
              <a:rPr lang="en-US" sz="2400" dirty="0" smtClean="0"/>
              <a:t>data?</a:t>
            </a:r>
          </a:p>
          <a:p>
            <a:r>
              <a:rPr lang="en-US" sz="2400" dirty="0" smtClean="0"/>
              <a:t>One </a:t>
            </a:r>
            <a:r>
              <a:rPr lang="en-US" sz="2400" dirty="0" smtClean="0"/>
              <a:t>issue: SNP platforms are noisier but have higher coverage.  Some regions can be called more reliably than others; one solution is to estimate error bars at each location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Main problem: only ~150 common samples can be found from data archives for the four platforms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"/>
            <a:ext cx="7848600" cy="567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12"/>
          <p:cNvSpPr txBox="1">
            <a:spLocks noChangeArrowheads="1"/>
          </p:cNvSpPr>
          <p:nvPr/>
        </p:nvSpPr>
        <p:spPr bwMode="auto">
          <a:xfrm>
            <a:off x="1219200" y="5978525"/>
            <a:ext cx="6975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-65" charset="0"/>
              </a:rPr>
              <a:t>The following centers reported back: UNC, USC, Harvard, MSKCC, WashU</a:t>
            </a:r>
          </a:p>
          <a:p>
            <a:pPr algn="ctr"/>
            <a:r>
              <a:rPr lang="en-US">
                <a:latin typeface="Calibri" pitchFamily="-65" charset="0"/>
              </a:rPr>
              <a:t>No information from Broad, LBL, HudsonApha, Baylor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618</Words>
  <Application>Microsoft Macintosh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Bitmap Image</vt:lpstr>
      <vt:lpstr>Harvard CGCC</vt:lpstr>
      <vt:lpstr>Ovarian Samples Update </vt:lpstr>
      <vt:lpstr>Evaluation of 1M density array</vt:lpstr>
      <vt:lpstr>How many samples do we need?</vt:lpstr>
      <vt:lpstr>How many observed  aberrations are “true”?</vt:lpstr>
      <vt:lpstr>Cross-Platform Copy Number Paper</vt:lpstr>
      <vt:lpstr>Slide 7</vt:lpstr>
    </vt:vector>
  </TitlesOfParts>
  <Company>Harvard Medical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Park</dc:creator>
  <cp:lastModifiedBy>Peter</cp:lastModifiedBy>
  <cp:revision>31</cp:revision>
  <cp:lastPrinted>2008-12-02T22:11:33Z</cp:lastPrinted>
  <dcterms:created xsi:type="dcterms:W3CDTF">2008-12-02T22:03:57Z</dcterms:created>
  <dcterms:modified xsi:type="dcterms:W3CDTF">2008-12-03T13:42:40Z</dcterms:modified>
</cp:coreProperties>
</file>