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43"/>
  </p:notesMasterIdLst>
  <p:sldIdLst>
    <p:sldId id="256" r:id="rId3"/>
    <p:sldId id="266" r:id="rId4"/>
    <p:sldId id="300" r:id="rId5"/>
    <p:sldId id="333" r:id="rId6"/>
    <p:sldId id="267" r:id="rId7"/>
    <p:sldId id="268" r:id="rId8"/>
    <p:sldId id="269" r:id="rId9"/>
    <p:sldId id="270" r:id="rId10"/>
    <p:sldId id="301" r:id="rId11"/>
    <p:sldId id="302" r:id="rId12"/>
    <p:sldId id="327" r:id="rId13"/>
    <p:sldId id="274" r:id="rId14"/>
    <p:sldId id="275" r:id="rId15"/>
    <p:sldId id="311" r:id="rId16"/>
    <p:sldId id="277" r:id="rId17"/>
    <p:sldId id="312" r:id="rId18"/>
    <p:sldId id="313" r:id="rId19"/>
    <p:sldId id="328" r:id="rId20"/>
    <p:sldId id="329" r:id="rId21"/>
    <p:sldId id="315" r:id="rId22"/>
    <p:sldId id="304" r:id="rId23"/>
    <p:sldId id="305" r:id="rId24"/>
    <p:sldId id="310" r:id="rId25"/>
    <p:sldId id="306" r:id="rId26"/>
    <p:sldId id="317" r:id="rId27"/>
    <p:sldId id="318" r:id="rId28"/>
    <p:sldId id="319" r:id="rId29"/>
    <p:sldId id="321" r:id="rId30"/>
    <p:sldId id="326" r:id="rId31"/>
    <p:sldId id="309" r:id="rId32"/>
    <p:sldId id="298" r:id="rId33"/>
    <p:sldId id="314" r:id="rId34"/>
    <p:sldId id="320" r:id="rId35"/>
    <p:sldId id="322" r:id="rId36"/>
    <p:sldId id="295" r:id="rId37"/>
    <p:sldId id="296" r:id="rId38"/>
    <p:sldId id="323" r:id="rId39"/>
    <p:sldId id="330" r:id="rId40"/>
    <p:sldId id="331" r:id="rId41"/>
    <p:sldId id="332" r:id="rId42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9065" autoAdjust="0"/>
    <p:restoredTop sz="90929"/>
  </p:normalViewPr>
  <p:slideViewPr>
    <p:cSldViewPr>
      <p:cViewPr varScale="1">
        <p:scale>
          <a:sx n="54" d="100"/>
          <a:sy n="54" d="100"/>
        </p:scale>
        <p:origin x="-62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6AA2A3-1AC1-4D98-96F7-EA6D55CE6245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6F3228-86CA-4DF4-BBC4-77D8097FA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http://extremecomputing.labworks.org/images/logo-doe-blue.gif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0813" cy="760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7770813" cy="251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2213"/>
            <a:ext cx="7770813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514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clear physics"/>
          <p:cNvPicPr>
            <a:picLocks noChangeAspect="1" noChangeArrowheads="1"/>
          </p:cNvPicPr>
          <p:nvPr userDrawn="1"/>
        </p:nvPicPr>
        <p:blipFill>
          <a:blip r:embed="rId2">
            <a:lum bright="90000"/>
          </a:blip>
          <a:srcRect/>
          <a:stretch>
            <a:fillRect/>
          </a:stretch>
        </p:blipFill>
        <p:spPr bwMode="auto">
          <a:xfrm>
            <a:off x="0" y="1058863"/>
            <a:ext cx="9155113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636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" name="doeBannerLogo" descr="DOE logo"/>
          <p:cNvPicPr>
            <a:picLocks noChangeAspect="1" noChangeArrowheads="1"/>
          </p:cNvPicPr>
          <p:nvPr userDrawn="1"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537575" y="1588"/>
            <a:ext cx="45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2720975" y="152400"/>
            <a:ext cx="63039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kern="1200" dirty="0">
                <a:solidFill>
                  <a:srgbClr val="FFFFFF"/>
                </a:solidFill>
                <a:latin typeface="Arial" pitchFamily="34" charset="0"/>
                <a:ea typeface="Batang"/>
                <a:cs typeface="Arial" pitchFamily="34" charset="0"/>
              </a:rPr>
              <a:t>Forefront Questions in Nuclear Science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kern="1200" dirty="0">
                <a:solidFill>
                  <a:srgbClr val="FFFFFF"/>
                </a:solidFill>
                <a:latin typeface="Arial" pitchFamily="34" charset="0"/>
                <a:ea typeface="Batang"/>
                <a:cs typeface="Arial" pitchFamily="34" charset="0"/>
              </a:rPr>
              <a:t>and the Role of High Performance Computing </a:t>
            </a:r>
            <a:endParaRPr lang="en-US" sz="700" kern="1200" dirty="0">
              <a:solidFill>
                <a:srgbClr val="000000"/>
              </a:solidFill>
              <a:latin typeface="Arial" pitchFamily="34" charset="0"/>
              <a:ea typeface="Batang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 dirty="0">
                <a:solidFill>
                  <a:srgbClr val="FFFFFF"/>
                </a:solidFill>
                <a:latin typeface="Arial" pitchFamily="34" charset="0"/>
                <a:ea typeface="Batang"/>
                <a:cs typeface="Arial" pitchFamily="34" charset="0"/>
              </a:rPr>
              <a:t>January 26-28, 2009 · Washington, D.C.</a:t>
            </a:r>
            <a:endParaRPr lang="en-US" sz="24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8" descr="nuclear physic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24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A73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66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http://extremecomputing.labworks.org/images/logo-doe-blue.gif" TargetMode="Externa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7" r:id="rId14"/>
    <p:sldLayoutId id="2147483678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1477963" y="0"/>
            <a:ext cx="7666037" cy="10636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27" name="Picture 8" descr="nuclear physics"/>
          <p:cNvPicPr>
            <a:picLocks noChangeAspect="1" noChangeArrowheads="1"/>
          </p:cNvPicPr>
          <p:nvPr userDrawn="1"/>
        </p:nvPicPr>
        <p:blipFill>
          <a:blip r:embed="rId13">
            <a:lum bright="74000"/>
          </a:blip>
          <a:srcRect/>
          <a:stretch>
            <a:fillRect/>
          </a:stretch>
        </p:blipFill>
        <p:spPr bwMode="auto">
          <a:xfrm>
            <a:off x="0" y="0"/>
            <a:ext cx="21224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nuclear physics"/>
          <p:cNvPicPr>
            <a:picLocks noChangeAspect="1" noChangeArrowheads="1"/>
          </p:cNvPicPr>
          <p:nvPr userDrawn="1"/>
        </p:nvPicPr>
        <p:blipFill>
          <a:blip r:embed="rId13">
            <a:lum bright="90000"/>
          </a:blip>
          <a:srcRect/>
          <a:stretch>
            <a:fillRect/>
          </a:stretch>
        </p:blipFill>
        <p:spPr bwMode="auto">
          <a:xfrm>
            <a:off x="0" y="1058863"/>
            <a:ext cx="9155113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doeBannerLogo" descr="DOE logo"/>
          <p:cNvPicPr>
            <a:picLocks noChangeAspect="1" noChangeArrowheads="1"/>
          </p:cNvPicPr>
          <p:nvPr userDrawn="1"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8420100" y="0"/>
            <a:ext cx="45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11811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Arial Narrow" pitchFamily="34" charset="0"/>
                <a:ea typeface="ＭＳ Ｐゴシック" pitchFamily="34" charset="-128"/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333399"/>
                </a:solidFill>
              </a:rPr>
              <a:t>December 10, 2008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77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srgbClr val="333399"/>
                </a:solidFill>
              </a:rPr>
              <a:t>Plenary Afternoon Session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5562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Slide </a:t>
            </a:r>
            <a:fld id="{DE461C50-EAF2-47A9-A2B4-81C3120E28FC}" type="slidenum"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333399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0" y="1347788"/>
            <a:ext cx="277336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-42863" y="92075"/>
            <a:ext cx="22431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1200" dirty="0">
                <a:solidFill>
                  <a:srgbClr val="000000"/>
                </a:solidFill>
                <a:latin typeface="Arial Black" pitchFamily="34" charset="0"/>
                <a:ea typeface="ＭＳ Ｐゴシック" pitchFamily="34" charset="-128"/>
                <a:cs typeface="+mn-cs"/>
              </a:rPr>
              <a:t>Nuclear Forces and Cold QCD</a:t>
            </a:r>
          </a:p>
        </p:txBody>
      </p:sp>
      <p:sp>
        <p:nvSpPr>
          <p:cNvPr id="17" name="Rectangle 18"/>
          <p:cNvSpPr>
            <a:spLocks noChangeArrowheads="1"/>
          </p:cNvSpPr>
          <p:nvPr userDrawn="1"/>
        </p:nvSpPr>
        <p:spPr bwMode="auto">
          <a:xfrm>
            <a:off x="2720975" y="152400"/>
            <a:ext cx="63039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kern="1200" dirty="0">
                <a:solidFill>
                  <a:srgbClr val="FFFFFF"/>
                </a:solidFill>
                <a:latin typeface="Arial" pitchFamily="34" charset="0"/>
                <a:ea typeface="Batang"/>
                <a:cs typeface="Arial" pitchFamily="34" charset="0"/>
              </a:rPr>
              <a:t>Forefront Questions in Nuclear Science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kern="1200" dirty="0">
                <a:solidFill>
                  <a:srgbClr val="FFFFFF"/>
                </a:solidFill>
                <a:latin typeface="Arial" pitchFamily="34" charset="0"/>
                <a:ea typeface="Batang"/>
                <a:cs typeface="Arial" pitchFamily="34" charset="0"/>
              </a:rPr>
              <a:t>and the Role of High Performance Computing </a:t>
            </a:r>
            <a:endParaRPr lang="en-US" sz="700" kern="1200" dirty="0">
              <a:solidFill>
                <a:srgbClr val="000000"/>
              </a:solidFill>
              <a:latin typeface="Arial" pitchFamily="34" charset="0"/>
              <a:ea typeface="Batang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 dirty="0">
                <a:solidFill>
                  <a:srgbClr val="FFFFFF"/>
                </a:solidFill>
                <a:latin typeface="Arial" pitchFamily="34" charset="0"/>
                <a:ea typeface="Batang"/>
                <a:cs typeface="Arial" pitchFamily="34" charset="0"/>
              </a:rPr>
              <a:t>January 26-28, 2009 · Washington, D.C.</a:t>
            </a:r>
            <a:endParaRPr lang="en-US" sz="2400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???" TargetMode="External"/><Relationship Id="rId5" Type="http://schemas.openxmlformats.org/officeDocument/2006/relationships/hyperlink" Target="http://arxiv.org/abs/0902.2241" TargetMode="Externa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qcd.org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Lattice QCD: building a picture of hadrons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400800" cy="6096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David Richards (Jefferson Laboratory)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Arial" charset="0"/>
              </a:rPr>
              <a:t>Variational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 Method 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- II</a:t>
            </a:r>
            <a:r>
              <a:rPr lang="en-US" dirty="0"/>
              <a:t> </a:t>
            </a:r>
          </a:p>
        </p:txBody>
      </p:sp>
      <p:pic>
        <p:nvPicPr>
          <p:cNvPr id="29701" name="Picture 5" descr="tal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066800"/>
            <a:ext cx="1836882" cy="28194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943600" y="3886200"/>
            <a:ext cx="2971483" cy="2298700"/>
            <a:chOff x="2928" y="2400"/>
            <a:chExt cx="1716" cy="1483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12" y="2400"/>
              <a:ext cx="799" cy="1483"/>
              <a:chOff x="2507" y="2411"/>
              <a:chExt cx="799" cy="1483"/>
            </a:xfrm>
          </p:grpSpPr>
          <p:sp>
            <p:nvSpPr>
              <p:cNvPr id="29715" name="Text Box 19"/>
              <p:cNvSpPr txBox="1">
                <a:spLocks noChangeArrowheads="1"/>
              </p:cNvSpPr>
              <p:nvPr/>
            </p:nvSpPr>
            <p:spPr bwMode="auto">
              <a:xfrm>
                <a:off x="2918" y="3638"/>
                <a:ext cx="159" cy="25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0">
                    <a:solidFill>
                      <a:schemeClr val="hlin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9716" name="Line 20"/>
              <p:cNvSpPr>
                <a:spLocks noChangeShapeType="1"/>
              </p:cNvSpPr>
              <p:nvPr/>
            </p:nvSpPr>
            <p:spPr bwMode="auto">
              <a:xfrm flipV="1">
                <a:off x="2507" y="2675"/>
                <a:ext cx="799" cy="159"/>
              </a:xfrm>
              <a:prstGeom prst="line">
                <a:avLst/>
              </a:prstGeom>
              <a:noFill/>
              <a:ln w="25400">
                <a:solidFill>
                  <a:srgbClr val="993366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7" name="Line 21"/>
              <p:cNvSpPr>
                <a:spLocks noChangeShapeType="1"/>
              </p:cNvSpPr>
              <p:nvPr/>
            </p:nvSpPr>
            <p:spPr bwMode="auto">
              <a:xfrm>
                <a:off x="2507" y="2834"/>
                <a:ext cx="799" cy="10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8" name="Line 22"/>
              <p:cNvSpPr>
                <a:spLocks noChangeShapeType="1"/>
              </p:cNvSpPr>
              <p:nvPr/>
            </p:nvSpPr>
            <p:spPr bwMode="auto">
              <a:xfrm flipV="1">
                <a:off x="2507" y="2411"/>
                <a:ext cx="0" cy="1216"/>
              </a:xfrm>
              <a:prstGeom prst="line">
                <a:avLst/>
              </a:prstGeom>
              <a:noFill/>
              <a:ln w="25400">
                <a:solidFill>
                  <a:srgbClr val="00279F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3312" y="3600"/>
              <a:ext cx="1008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4166" y="2519"/>
              <a:ext cx="35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H</a:t>
              </a:r>
              <a:endParaRPr lang="en-US" baseline="-25000" dirty="0"/>
            </a:p>
          </p:txBody>
        </p:sp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4176" y="2832"/>
              <a:ext cx="4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G</a:t>
              </a:r>
              <a:r>
                <a:rPr lang="en-US" sz="1600" baseline="-34000" dirty="0" smtClean="0"/>
                <a:t>2</a:t>
              </a:r>
              <a:endParaRPr lang="en-US" sz="1600" baseline="-34000" dirty="0"/>
            </a:p>
          </p:txBody>
        </p:sp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2928" y="2736"/>
              <a:ext cx="44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5/2</a:t>
              </a:r>
              <a:endParaRPr lang="en-US" baseline="-25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914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Spectrum on lattice looks different – states at rest classified by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isospin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parity and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representation under cubic group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 descr="element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429" t="30502" r="11197" b="20078"/>
          <a:stretch>
            <a:fillRect/>
          </a:stretch>
        </p:blipFill>
        <p:spPr>
          <a:xfrm>
            <a:off x="838200" y="1828800"/>
            <a:ext cx="4572001" cy="3729633"/>
          </a:xfrm>
          <a:noFill/>
          <a:ln/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2400" y="5486400"/>
            <a:ext cx="6324600" cy="707886"/>
          </a:xfrm>
          <a:prstGeom prst="rect">
            <a:avLst/>
          </a:prstGeom>
          <a:noFill/>
          <a:ln w="25400">
            <a:solidFill>
              <a:srgbClr val="CC3300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Spins: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degeneracies</a:t>
            </a:r>
            <a:r>
              <a:rPr lang="en-US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continuum limit – </a:t>
            </a:r>
            <a:r>
              <a:rPr lang="en-US" sz="2000" b="1" i="1" dirty="0" smtClean="0">
                <a:solidFill>
                  <a:srgbClr val="0F0A56"/>
                </a:solidFill>
                <a:latin typeface="Arial" pitchFamily="34" charset="0"/>
                <a:cs typeface="Arial" pitchFamily="34" charset="0"/>
              </a:rPr>
              <a:t>or by using continuum behavior of operators</a:t>
            </a:r>
            <a:endParaRPr lang="en-US" sz="2000" b="1" i="1" dirty="0">
              <a:solidFill>
                <a:srgbClr val="0F0A5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Challenge I – Statistics!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2400" y="990600"/>
            <a:ext cx="4038600" cy="1547035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304801" y="2590800"/>
            <a:ext cx="3962400" cy="1165086"/>
            <a:chOff x="304801" y="2590800"/>
            <a:chExt cx="3962400" cy="1165086"/>
          </a:xfrm>
        </p:grpSpPr>
        <p:sp>
          <p:nvSpPr>
            <p:cNvPr id="7" name="TextBox 6"/>
            <p:cNvSpPr txBox="1"/>
            <p:nvPr/>
          </p:nvSpPr>
          <p:spPr>
            <a:xfrm>
              <a:off x="304801" y="3048000"/>
              <a:ext cx="396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Vacuum contribution for scalar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glueball</a:t>
              </a:r>
              <a:endPara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2133600" y="26670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228600" y="4038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Anisotropic lattice a</a:t>
            </a:r>
            <a:r>
              <a:rPr lang="en-US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a</a:t>
            </a:r>
            <a:r>
              <a:rPr lang="en-US" sz="2000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Resolve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correlator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 small times;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compare and contrast with heavy-quark physics</a:t>
            </a:r>
            <a:endParaRPr 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4267200" y="1143000"/>
            <a:ext cx="4637262" cy="4837331"/>
            <a:chOff x="4267200" y="1143000"/>
            <a:chExt cx="4637262" cy="4837331"/>
          </a:xfrm>
        </p:grpSpPr>
        <p:pic>
          <p:nvPicPr>
            <p:cNvPr id="12" name="Picture 4" descr="continuum_glueballs"/>
            <p:cNvPicPr>
              <a:picLocks noChangeAspect="1" noChangeArrowheads="1"/>
            </p:cNvPicPr>
            <p:nvPr/>
          </p:nvPicPr>
          <p:blipFill>
            <a:blip r:embed="rId4"/>
            <a:srcRect b="1321"/>
            <a:stretch>
              <a:fillRect/>
            </a:stretch>
          </p:blipFill>
          <p:spPr bwMode="auto">
            <a:xfrm>
              <a:off x="4267200" y="1143000"/>
              <a:ext cx="4637262" cy="364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953000" y="5334000"/>
              <a:ext cx="3581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6600"/>
                  </a:solidFill>
                  <a:latin typeface="Arial" charset="0"/>
                </a:rPr>
                <a:t>Morningstar and </a:t>
              </a:r>
              <a:r>
                <a:rPr lang="en-US" sz="1800" dirty="0" err="1" smtClean="0">
                  <a:solidFill>
                    <a:srgbClr val="006600"/>
                  </a:solidFill>
                  <a:latin typeface="Arial" charset="0"/>
                </a:rPr>
                <a:t>Peardon</a:t>
              </a:r>
              <a:r>
                <a:rPr lang="en-US" sz="1800" dirty="0" smtClean="0">
                  <a:solidFill>
                    <a:srgbClr val="006600"/>
                  </a:solidFill>
                  <a:latin typeface="Arial" charset="0"/>
                </a:rPr>
                <a:t>,</a:t>
              </a:r>
              <a:endParaRPr lang="en-US" sz="1800" dirty="0">
                <a:solidFill>
                  <a:srgbClr val="006600"/>
                </a:solidFill>
                <a:latin typeface="Arial" charset="0"/>
              </a:endParaRPr>
            </a:p>
            <a:p>
              <a:r>
                <a:rPr lang="en-US" sz="1800" dirty="0">
                  <a:solidFill>
                    <a:srgbClr val="006600"/>
                  </a:solidFill>
                  <a:latin typeface="Arial" charset="0"/>
                </a:rPr>
                <a:t>PRD60, </a:t>
              </a:r>
              <a:r>
                <a:rPr lang="en-US" sz="1800" dirty="0" smtClean="0">
                  <a:solidFill>
                    <a:srgbClr val="006600"/>
                  </a:solidFill>
                  <a:latin typeface="Arial" charset="0"/>
                </a:rPr>
                <a:t>034509</a:t>
              </a:r>
              <a:endParaRPr lang="en-US" sz="1800" dirty="0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4800600"/>
              <a:ext cx="3664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Pure Yang-Mills </a:t>
              </a:r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glueball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 spectrum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943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8B428DC4-3C9D-4529-885E-01ADF509BCE6}" type="slidenum">
              <a:rPr lang="en-US"/>
              <a:pPr/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Lattice QCD and Baryon Spectrum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3276600" cy="3810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5081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Emergence of pattern scene in experiment!</a:t>
            </a:r>
            <a:endParaRPr 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r="3502"/>
          <a:stretch>
            <a:fillRect/>
          </a:stretch>
        </p:blipFill>
        <p:spPr bwMode="auto">
          <a:xfrm>
            <a:off x="3276600" y="1256686"/>
            <a:ext cx="5715000" cy="36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lum/>
          </a:blip>
          <a:stretch>
            <a:fillRect/>
          </a:stretch>
        </p:blipFill>
        <p:spPr>
          <a:xfrm>
            <a:off x="4114800" y="3733800"/>
            <a:ext cx="1892305" cy="209266"/>
          </a:xfrm>
          <a:prstGeom prst="rect">
            <a:avLst/>
          </a:prstGeom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/>
          </a:blip>
          <a:stretch>
            <a:fillRect/>
          </a:stretch>
        </p:blipFill>
        <p:spPr>
          <a:xfrm>
            <a:off x="6775447" y="3654566"/>
            <a:ext cx="1892305" cy="2092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86200" y="990600"/>
            <a:ext cx="4663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Hadron</a:t>
            </a:r>
            <a:r>
              <a:rPr lang="en-US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Spectrum Collaboration, arXiv:0901.0027</a:t>
            </a:r>
            <a:endParaRPr lang="en-US" sz="1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953000"/>
            <a:ext cx="4001416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Lattices generated at ORNL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Exotics –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Exotic Mesons are those whose values of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PC </a:t>
            </a:r>
            <a:r>
              <a:rPr lang="en-US" dirty="0" smtClean="0">
                <a:latin typeface="Arial"/>
                <a:cs typeface="Arial" pitchFamily="34" charset="0"/>
              </a:rPr>
              <a:t>are in accessible to quark model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Arial"/>
                <a:cs typeface="Arial" pitchFamily="34" charset="0"/>
              </a:rPr>
              <a:t>Multi-quark states: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Arial"/>
              </a:rPr>
              <a:t>Hybrids with </a:t>
            </a:r>
            <a:r>
              <a:rPr lang="en-US" sz="2000" i="1" dirty="0" smtClean="0">
                <a:solidFill>
                  <a:srgbClr val="FF0000"/>
                </a:solidFill>
                <a:latin typeface="Arial"/>
              </a:rPr>
              <a:t>excitations of the flux-tube</a:t>
            </a:r>
          </a:p>
          <a:p>
            <a:r>
              <a:rPr lang="en-US" sz="2000" dirty="0" smtClean="0">
                <a:latin typeface="Arial"/>
                <a:cs typeface="Arial" pitchFamily="34" charset="0"/>
              </a:rPr>
              <a:t>Study of hybrids: revealing 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gluonic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2000" dirty="0" smtClean="0">
                <a:latin typeface="Arial"/>
                <a:cs typeface="Arial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flux-tube </a:t>
            </a:r>
            <a:r>
              <a:rPr lang="en-US" sz="2000" dirty="0" smtClean="0">
                <a:latin typeface="Arial"/>
                <a:cs typeface="Arial" pitchFamily="34" charset="0"/>
              </a:rPr>
              <a:t>degrees of freedom of QCD</a:t>
            </a:r>
            <a:r>
              <a:rPr lang="en-US" sz="2000" i="1" dirty="0" smtClean="0">
                <a:latin typeface="Arial"/>
                <a:cs typeface="Arial" pitchFamily="34" charset="0"/>
              </a:rPr>
              <a:t>.</a:t>
            </a:r>
            <a:endParaRPr lang="en-US" sz="2000" i="1" dirty="0" smtClean="0">
              <a:solidFill>
                <a:srgbClr val="FF0000"/>
              </a:solidFill>
              <a:latin typeface="Arial"/>
              <a:cs typeface="Arial" pitchFamily="34" charset="0"/>
            </a:endParaRPr>
          </a:p>
          <a:p>
            <a:pPr lvl="1">
              <a:buNone/>
            </a:pPr>
            <a:endParaRPr lang="en-US" baseline="30000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3962400" y="1905000"/>
            <a:ext cx="774853" cy="332079"/>
          </a:xfrm>
          <a:prstGeom prst="rect">
            <a:avLst/>
          </a:prstGeom>
        </p:spPr>
      </p:pic>
      <p:pic>
        <p:nvPicPr>
          <p:cNvPr id="5" name="Picture 3" descr="CSSMcover1280x1024lattice"/>
          <p:cNvPicPr>
            <a:picLocks noChangeAspect="1" noChangeArrowheads="1"/>
          </p:cNvPicPr>
          <p:nvPr/>
        </p:nvPicPr>
        <p:blipFill>
          <a:blip r:embed="rId5" cstate="print"/>
          <a:srcRect t="6697"/>
          <a:stretch>
            <a:fillRect/>
          </a:stretch>
        </p:blipFill>
        <p:spPr bwMode="auto">
          <a:xfrm>
            <a:off x="609600" y="3581400"/>
            <a:ext cx="3278239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419600" y="3657600"/>
            <a:ext cx="4038600" cy="2519362"/>
            <a:chOff x="3041" y="672"/>
            <a:chExt cx="3217" cy="2120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4908" y="810"/>
              <a:ext cx="400" cy="32"/>
            </a:xfrm>
            <a:prstGeom prst="roundRect">
              <a:avLst>
                <a:gd name="adj" fmla="val 3125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1" y="672"/>
              <a:ext cx="3218" cy="21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4430" y="1799"/>
              <a:ext cx="705" cy="622"/>
            </a:xfrm>
            <a:prstGeom prst="roundRect">
              <a:avLst>
                <a:gd name="adj" fmla="val 15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4896" y="1750"/>
              <a:ext cx="192" cy="308"/>
            </a:xfrm>
            <a:prstGeom prst="roundRect">
              <a:avLst>
                <a:gd name="adj" fmla="val 519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 noChangeArrowheads="1"/>
            </p:cNvSpPr>
            <p:nvPr/>
          </p:nvSpPr>
          <p:spPr bwMode="auto">
            <a:xfrm>
              <a:off x="4548" y="1685"/>
              <a:ext cx="220" cy="308"/>
            </a:xfrm>
            <a:prstGeom prst="roundRect">
              <a:avLst>
                <a:gd name="adj" fmla="val 454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4430" y="1711"/>
              <a:ext cx="193" cy="308"/>
            </a:xfrm>
            <a:prstGeom prst="roundRect">
              <a:avLst>
                <a:gd name="adj" fmla="val 519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22"/>
            <p:cNvSpPr>
              <a:spLocks noChangeArrowheads="1"/>
            </p:cNvSpPr>
            <p:nvPr/>
          </p:nvSpPr>
          <p:spPr bwMode="auto">
            <a:xfrm>
              <a:off x="5097" y="1891"/>
              <a:ext cx="201" cy="543"/>
            </a:xfrm>
            <a:prstGeom prst="roundRect">
              <a:avLst>
                <a:gd name="adj" fmla="val 50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5124" y="1993"/>
              <a:ext cx="202" cy="415"/>
            </a:xfrm>
            <a:prstGeom prst="roundRect">
              <a:avLst>
                <a:gd name="adj" fmla="val 491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010400" y="4191000"/>
            <a:ext cx="1560512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15" tIns="40807" rIns="81615" bIns="40807">
            <a:spAutoFit/>
          </a:bodyPr>
          <a:lstStyle/>
          <a:p>
            <a:pPr algn="ctr"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</a:tabLst>
            </a:pPr>
            <a:r>
              <a:rPr lang="en-GB" sz="1500" dirty="0" err="1">
                <a:solidFill>
                  <a:srgbClr val="0000FF"/>
                </a:solidFill>
              </a:rPr>
              <a:t>Gluonic</a:t>
            </a:r>
            <a:r>
              <a:rPr lang="en-GB" sz="1500" dirty="0">
                <a:solidFill>
                  <a:srgbClr val="0000FF"/>
                </a:solidFill>
              </a:rPr>
              <a:t> Hybrid?</a:t>
            </a:r>
          </a:p>
          <a:p>
            <a:pPr algn="ctr" defTabSz="414338"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</a:tabLst>
            </a:pPr>
            <a:r>
              <a:rPr lang="en-GB" sz="1600" dirty="0">
                <a:solidFill>
                  <a:srgbClr val="0000FF"/>
                </a:solidFill>
                <a:latin typeface="Standard Symbols L" pitchFamily="32" charset="0"/>
              </a:rPr>
              <a:t>      p</a:t>
            </a:r>
            <a:r>
              <a:rPr lang="en-GB" sz="1600" baseline="-33000" dirty="0">
                <a:solidFill>
                  <a:srgbClr val="0000FF"/>
                </a:solidFill>
              </a:rPr>
              <a:t>1</a:t>
            </a:r>
            <a:r>
              <a:rPr lang="en-GB" sz="1600" dirty="0">
                <a:solidFill>
                  <a:srgbClr val="0000FF"/>
                </a:solidFill>
              </a:rPr>
              <a:t>(1600)</a:t>
            </a:r>
          </a:p>
        </p:txBody>
      </p: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6781800" y="1600200"/>
            <a:ext cx="1077913" cy="1074738"/>
            <a:chOff x="2029" y="1014"/>
            <a:chExt cx="748" cy="748"/>
          </a:xfrm>
        </p:grpSpPr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2268" y="1297"/>
              <a:ext cx="189" cy="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8"/>
            <p:cNvSpPr>
              <a:spLocks noChangeArrowheads="1"/>
            </p:cNvSpPr>
            <p:nvPr/>
          </p:nvSpPr>
          <p:spPr bwMode="auto">
            <a:xfrm>
              <a:off x="2290" y="1269"/>
              <a:ext cx="294" cy="2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81" y="318"/>
                </a:cxn>
                <a:cxn ang="0">
                  <a:pos x="832" y="1101"/>
                </a:cxn>
              </a:cxnLst>
              <a:rect l="0" t="0" r="r" b="b"/>
              <a:pathLst>
                <a:path w="1298" h="1102">
                  <a:moveTo>
                    <a:pt x="0" y="49"/>
                  </a:moveTo>
                  <a:cubicBezTo>
                    <a:pt x="563" y="0"/>
                    <a:pt x="881" y="318"/>
                    <a:pt x="881" y="318"/>
                  </a:cubicBezTo>
                  <a:cubicBezTo>
                    <a:pt x="881" y="318"/>
                    <a:pt x="1297" y="538"/>
                    <a:pt x="832" y="1101"/>
                  </a:cubicBezTo>
                </a:path>
              </a:pathLst>
            </a:custGeom>
            <a:noFill/>
            <a:ln w="7308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39"/>
            <p:cNvSpPr>
              <a:spLocks noChangeArrowheads="1"/>
            </p:cNvSpPr>
            <p:nvPr/>
          </p:nvSpPr>
          <p:spPr bwMode="auto">
            <a:xfrm>
              <a:off x="2240" y="1258"/>
              <a:ext cx="61" cy="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auto">
            <a:xfrm>
              <a:off x="2428" y="1508"/>
              <a:ext cx="61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" name="Object 41"/>
            <p:cNvGraphicFramePr>
              <a:graphicFrameLocks noChangeAspect="1"/>
            </p:cNvGraphicFramePr>
            <p:nvPr/>
          </p:nvGraphicFramePr>
          <p:xfrm>
            <a:off x="2501" y="1491"/>
            <a:ext cx="85" cy="145"/>
          </p:xfrm>
          <a:graphic>
            <a:graphicData uri="http://schemas.openxmlformats.org/presentationml/2006/ole">
              <p:oleObj spid="_x0000_s2050" r:id="rId7" imgW="198360" imgH="336600" progId="">
                <p:embed/>
              </p:oleObj>
            </a:graphicData>
          </a:graphic>
        </p:graphicFrame>
        <p:graphicFrame>
          <p:nvGraphicFramePr>
            <p:cNvPr id="23" name="Object 42"/>
            <p:cNvGraphicFramePr>
              <a:graphicFrameLocks noChangeAspect="1"/>
            </p:cNvGraphicFramePr>
            <p:nvPr/>
          </p:nvGraphicFramePr>
          <p:xfrm>
            <a:off x="2140" y="1181"/>
            <a:ext cx="85" cy="145"/>
          </p:xfrm>
          <a:graphic>
            <a:graphicData uri="http://schemas.openxmlformats.org/presentationml/2006/ole">
              <p:oleObj spid="_x0000_s2051" r:id="rId8" imgW="198360" imgH="336600" progId="">
                <p:embed/>
              </p:oleObj>
            </a:graphicData>
          </a:graphic>
        </p:graphicFrame>
        <p:graphicFrame>
          <p:nvGraphicFramePr>
            <p:cNvPr id="24" name="Object 43"/>
            <p:cNvGraphicFramePr>
              <a:graphicFrameLocks noChangeAspect="1"/>
            </p:cNvGraphicFramePr>
            <p:nvPr/>
          </p:nvGraphicFramePr>
          <p:xfrm>
            <a:off x="2490" y="1192"/>
            <a:ext cx="90" cy="145"/>
          </p:xfrm>
          <a:graphic>
            <a:graphicData uri="http://schemas.openxmlformats.org/presentationml/2006/ole">
              <p:oleObj spid="_x0000_s2052" r:id="rId9" imgW="210600" imgH="336600" progId="">
                <p:embed/>
              </p:oleObj>
            </a:graphicData>
          </a:graphic>
        </p:graphicFrame>
        <p:sp>
          <p:nvSpPr>
            <p:cNvPr id="25" name="Oval 44"/>
            <p:cNvSpPr>
              <a:spLocks noChangeArrowheads="1"/>
            </p:cNvSpPr>
            <p:nvPr/>
          </p:nvSpPr>
          <p:spPr bwMode="auto">
            <a:xfrm>
              <a:off x="2029" y="1014"/>
              <a:ext cx="749" cy="74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Arial" charset="0"/>
              </a:rPr>
              <a:t>Charmonium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10668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Wealth of new experimental results: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BaBar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Belle, CLEO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3767138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3886200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Below threshold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943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E8E91040-1FBD-4C89-B51E-DD306FFF456B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Arial" charset="0"/>
              </a:rPr>
              <a:t>Charmonium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 Spectroscopy</a:t>
            </a:r>
            <a:endParaRPr lang="en-US" baseline="30000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06500" name="Picture 4" descr="spectrum-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41324"/>
            <a:ext cx="3968750" cy="2779926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7800" y="3352800"/>
            <a:ext cx="3335338" cy="2249488"/>
            <a:chOff x="3158" y="1872"/>
            <a:chExt cx="2101" cy="1417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3600" y="1872"/>
              <a:ext cx="480" cy="864"/>
            </a:xfrm>
            <a:prstGeom prst="ellips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7"/>
            <p:cNvSpPr txBox="1">
              <a:spLocks noChangeArrowheads="1"/>
            </p:cNvSpPr>
            <p:nvPr/>
          </p:nvSpPr>
          <p:spPr bwMode="auto">
            <a:xfrm>
              <a:off x="3158" y="3001"/>
              <a:ext cx="21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i="1">
                  <a:solidFill>
                    <a:srgbClr val="FF3300"/>
                  </a:solidFill>
                </a:rPr>
                <a:t>Resolve higher states</a:t>
              </a:r>
            </a:p>
          </p:txBody>
        </p:sp>
      </p:grp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622925" y="1698625"/>
            <a:ext cx="184150" cy="3841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i="1">
              <a:solidFill>
                <a:srgbClr val="006600"/>
              </a:solidFill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457200" y="5638800"/>
            <a:ext cx="3549650" cy="5857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6600"/>
                </a:solidFill>
              </a:rPr>
              <a:t>Dudek</a:t>
            </a:r>
            <a:r>
              <a:rPr lang="en-US" sz="1800" dirty="0">
                <a:solidFill>
                  <a:srgbClr val="006600"/>
                </a:solidFill>
              </a:rPr>
              <a:t>, Edwards, </a:t>
            </a:r>
            <a:r>
              <a:rPr lang="en-US" sz="1800" dirty="0" err="1">
                <a:solidFill>
                  <a:srgbClr val="006600"/>
                </a:solidFill>
              </a:rPr>
              <a:t>Mathur</a:t>
            </a:r>
            <a:r>
              <a:rPr lang="en-US" sz="1800" dirty="0">
                <a:solidFill>
                  <a:srgbClr val="006600"/>
                </a:solidFill>
              </a:rPr>
              <a:t>, DGR,</a:t>
            </a:r>
          </a:p>
          <a:p>
            <a:r>
              <a:rPr lang="en-US" sz="1800" dirty="0" smtClean="0">
                <a:solidFill>
                  <a:srgbClr val="006600"/>
                </a:solidFill>
              </a:rPr>
              <a:t>PRD77, 034501 (2008)</a:t>
            </a:r>
            <a:endParaRPr lang="en-US" sz="1800" dirty="0">
              <a:solidFill>
                <a:srgbClr val="006600"/>
              </a:solidFill>
            </a:endParaRPr>
          </a:p>
        </p:txBody>
      </p:sp>
      <p:pic>
        <p:nvPicPr>
          <p:cNvPr id="14" name="Picture 4" descr="plot--"/>
          <p:cNvPicPr>
            <a:picLocks noChangeAspect="1" noChangeArrowheads="1"/>
          </p:cNvPicPr>
          <p:nvPr/>
        </p:nvPicPr>
        <p:blipFill>
          <a:blip r:embed="rId3"/>
          <a:srcRect l="3714" t="8641"/>
          <a:stretch>
            <a:fillRect/>
          </a:stretch>
        </p:blipFill>
        <p:spPr bwMode="auto">
          <a:xfrm>
            <a:off x="152400" y="1995426"/>
            <a:ext cx="4038600" cy="3284599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 bwMode="auto">
          <a:xfrm>
            <a:off x="4343400" y="3276600"/>
            <a:ext cx="609600" cy="484632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990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Mesons comprised of heavier charm quarks important test bed.  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943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529A44C4-50C4-4266-9B1F-414003227215}" type="slidenum">
              <a:rPr lang="en-US"/>
              <a:pPr/>
              <a:t>16</a:t>
            </a:fld>
            <a:endParaRPr lang="en-US"/>
          </a:p>
        </p:txBody>
      </p:sp>
      <p:pic>
        <p:nvPicPr>
          <p:cNvPr id="59394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Lattice QCD: Hybrids and GlueX - I</a:t>
            </a:r>
            <a:r>
              <a:rPr lang="en-US"/>
              <a:t> 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4800600" cy="2057400"/>
          </a:xfrm>
        </p:spPr>
        <p:txBody>
          <a:bodyPr/>
          <a:lstStyle/>
          <a:p>
            <a:r>
              <a:rPr lang="en-US" sz="2000" b="1" dirty="0" err="1">
                <a:latin typeface="Arial" charset="0"/>
              </a:rPr>
              <a:t>GlueX</a:t>
            </a:r>
            <a:r>
              <a:rPr lang="en-US" sz="2000" b="1" dirty="0">
                <a:latin typeface="Arial" charset="0"/>
              </a:rPr>
              <a:t> aims to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photoproduce</a:t>
            </a:r>
            <a:r>
              <a:rPr lang="en-US" sz="2000" b="1" dirty="0">
                <a:latin typeface="Arial" charset="0"/>
              </a:rPr>
              <a:t> hybrid mesons in Hall D.</a:t>
            </a:r>
          </a:p>
          <a:p>
            <a:r>
              <a:rPr lang="en-US" sz="2000" b="1" dirty="0">
                <a:latin typeface="Arial" charset="0"/>
              </a:rPr>
              <a:t>Lattice QCD has a crucial role in both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predicting the spectrum</a:t>
            </a:r>
            <a:r>
              <a:rPr lang="en-US" sz="2000" b="1" dirty="0">
                <a:latin typeface="Arial" charset="0"/>
              </a:rPr>
              <a:t> and in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computing the production rates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1066800" y="3352800"/>
            <a:ext cx="2971800" cy="1727200"/>
            <a:chOff x="228600" y="2133600"/>
            <a:chExt cx="2971800" cy="1727200"/>
          </a:xfrm>
        </p:grpSpPr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2362200"/>
              <a:ext cx="2971800" cy="149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/>
              </a:outerShdw>
            </a:effec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838200" y="3124200"/>
              <a:ext cx="354013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333399"/>
                  </a:solidFill>
                </a:rPr>
                <a:t>M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76400" y="2971800"/>
              <a:ext cx="330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333399"/>
                  </a:solidFill>
                </a:rPr>
                <a:t>R</a:t>
              </a:r>
            </a:p>
          </p:txBody>
        </p:sp>
        <p:pic>
          <p:nvPicPr>
            <p:cNvPr id="15" name="Picture 1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" y="2133600"/>
              <a:ext cx="1219200" cy="3190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1143000" y="5638800"/>
            <a:ext cx="353814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goal for LQCD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72000" y="2599760"/>
            <a:ext cx="3886200" cy="2781865"/>
            <a:chOff x="864" y="820"/>
            <a:chExt cx="4224" cy="2955"/>
          </a:xfrm>
        </p:grpSpPr>
        <p:pic>
          <p:nvPicPr>
            <p:cNvPr id="26" name="Picture 3" descr="6_GeV_Racetrac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820"/>
              <a:ext cx="4224" cy="2955"/>
            </a:xfrm>
            <a:prstGeom prst="rect">
              <a:avLst/>
            </a:prstGeom>
            <a:noFill/>
          </p:spPr>
        </p:pic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 rot="5400000">
              <a:off x="3120" y="1746"/>
              <a:ext cx="336" cy="240"/>
            </a:xfrm>
            <a:prstGeom prst="parallelogram">
              <a:avLst>
                <a:gd name="adj" fmla="val 47911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6727627" y="1905000"/>
            <a:ext cx="1412244" cy="1229481"/>
            <a:chOff x="6727627" y="1905000"/>
            <a:chExt cx="1412244" cy="1229481"/>
          </a:xfrm>
        </p:grpSpPr>
        <p:pic>
          <p:nvPicPr>
            <p:cNvPr id="22" name="Picture 6" descr="12_GeV_mods_HallD-beamline_overl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27627" y="2340872"/>
              <a:ext cx="561217" cy="793609"/>
            </a:xfrm>
            <a:prstGeom prst="rect">
              <a:avLst/>
            </a:prstGeom>
            <a:noFill/>
          </p:spPr>
        </p:pic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7270444" y="1905000"/>
              <a:ext cx="869427" cy="570494"/>
              <a:chOff x="3792" y="74"/>
              <a:chExt cx="945" cy="606"/>
            </a:xfrm>
          </p:grpSpPr>
          <p:pic>
            <p:nvPicPr>
              <p:cNvPr id="24" name="Picture 15" descr="12_GeV_mods_Hall-D_overl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792" y="74"/>
                <a:ext cx="945" cy="606"/>
              </a:xfrm>
              <a:prstGeom prst="rect">
                <a:avLst/>
              </a:prstGeom>
              <a:noFill/>
            </p:spPr>
          </p:pic>
          <p:sp>
            <p:nvSpPr>
              <p:cNvPr id="25" name="AutoShape 16"/>
              <p:cNvSpPr>
                <a:spLocks noChangeArrowheads="1"/>
              </p:cNvSpPr>
              <p:nvPr/>
            </p:nvSpPr>
            <p:spPr bwMode="auto">
              <a:xfrm rot="5400000" flipV="1">
                <a:off x="4084" y="324"/>
                <a:ext cx="192" cy="240"/>
              </a:xfrm>
              <a:prstGeom prst="parallelogram">
                <a:avLst>
                  <a:gd name="adj" fmla="val 59023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Freeform 17"/>
          <p:cNvSpPr>
            <a:spLocks/>
          </p:cNvSpPr>
          <p:nvPr/>
        </p:nvSpPr>
        <p:spPr bwMode="auto">
          <a:xfrm>
            <a:off x="7467600" y="2133600"/>
            <a:ext cx="482600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4" y="108"/>
              </a:cxn>
              <a:cxn ang="0">
                <a:pos x="28" y="122"/>
              </a:cxn>
              <a:cxn ang="0">
                <a:pos x="44" y="128"/>
              </a:cxn>
              <a:cxn ang="0">
                <a:pos x="53" y="107"/>
              </a:cxn>
              <a:cxn ang="0">
                <a:pos x="72" y="99"/>
              </a:cxn>
              <a:cxn ang="0">
                <a:pos x="88" y="106"/>
              </a:cxn>
              <a:cxn ang="0">
                <a:pos x="94" y="88"/>
              </a:cxn>
              <a:cxn ang="0">
                <a:pos x="96" y="82"/>
              </a:cxn>
              <a:cxn ang="0">
                <a:pos x="112" y="84"/>
              </a:cxn>
              <a:cxn ang="0">
                <a:pos x="128" y="88"/>
              </a:cxn>
              <a:cxn ang="0">
                <a:pos x="146" y="60"/>
              </a:cxn>
              <a:cxn ang="0">
                <a:pos x="152" y="62"/>
              </a:cxn>
              <a:cxn ang="0">
                <a:pos x="158" y="66"/>
              </a:cxn>
              <a:cxn ang="0">
                <a:pos x="170" y="70"/>
              </a:cxn>
              <a:cxn ang="0">
                <a:pos x="192" y="38"/>
              </a:cxn>
              <a:cxn ang="0">
                <a:pos x="214" y="54"/>
              </a:cxn>
              <a:cxn ang="0">
                <a:pos x="236" y="24"/>
              </a:cxn>
              <a:cxn ang="0">
                <a:pos x="254" y="34"/>
              </a:cxn>
              <a:cxn ang="0">
                <a:pos x="266" y="38"/>
              </a:cxn>
              <a:cxn ang="0">
                <a:pos x="286" y="10"/>
              </a:cxn>
              <a:cxn ang="0">
                <a:pos x="304" y="0"/>
              </a:cxn>
            </a:cxnLst>
            <a:rect l="0" t="0" r="r" b="b"/>
            <a:pathLst>
              <a:path w="304" h="130">
                <a:moveTo>
                  <a:pt x="0" y="130"/>
                </a:moveTo>
                <a:cubicBezTo>
                  <a:pt x="16" y="119"/>
                  <a:pt x="11" y="127"/>
                  <a:pt x="14" y="108"/>
                </a:cubicBezTo>
                <a:cubicBezTo>
                  <a:pt x="25" y="112"/>
                  <a:pt x="19" y="108"/>
                  <a:pt x="28" y="122"/>
                </a:cubicBezTo>
                <a:cubicBezTo>
                  <a:pt x="29" y="124"/>
                  <a:pt x="44" y="128"/>
                  <a:pt x="44" y="128"/>
                </a:cubicBezTo>
                <a:cubicBezTo>
                  <a:pt x="53" y="119"/>
                  <a:pt x="40" y="111"/>
                  <a:pt x="53" y="107"/>
                </a:cubicBezTo>
                <a:cubicBezTo>
                  <a:pt x="64" y="92"/>
                  <a:pt x="61" y="88"/>
                  <a:pt x="72" y="99"/>
                </a:cubicBezTo>
                <a:cubicBezTo>
                  <a:pt x="73" y="103"/>
                  <a:pt x="82" y="116"/>
                  <a:pt x="88" y="106"/>
                </a:cubicBezTo>
                <a:cubicBezTo>
                  <a:pt x="88" y="106"/>
                  <a:pt x="93" y="91"/>
                  <a:pt x="94" y="88"/>
                </a:cubicBezTo>
                <a:cubicBezTo>
                  <a:pt x="95" y="86"/>
                  <a:pt x="96" y="82"/>
                  <a:pt x="96" y="82"/>
                </a:cubicBezTo>
                <a:cubicBezTo>
                  <a:pt x="101" y="83"/>
                  <a:pt x="107" y="83"/>
                  <a:pt x="112" y="84"/>
                </a:cubicBezTo>
                <a:cubicBezTo>
                  <a:pt x="117" y="85"/>
                  <a:pt x="128" y="88"/>
                  <a:pt x="128" y="88"/>
                </a:cubicBezTo>
                <a:cubicBezTo>
                  <a:pt x="141" y="85"/>
                  <a:pt x="139" y="71"/>
                  <a:pt x="146" y="60"/>
                </a:cubicBezTo>
                <a:cubicBezTo>
                  <a:pt x="148" y="61"/>
                  <a:pt x="150" y="61"/>
                  <a:pt x="152" y="62"/>
                </a:cubicBezTo>
                <a:cubicBezTo>
                  <a:pt x="154" y="63"/>
                  <a:pt x="156" y="65"/>
                  <a:pt x="158" y="66"/>
                </a:cubicBezTo>
                <a:cubicBezTo>
                  <a:pt x="162" y="68"/>
                  <a:pt x="170" y="70"/>
                  <a:pt x="170" y="70"/>
                </a:cubicBezTo>
                <a:cubicBezTo>
                  <a:pt x="177" y="60"/>
                  <a:pt x="180" y="42"/>
                  <a:pt x="192" y="38"/>
                </a:cubicBezTo>
                <a:cubicBezTo>
                  <a:pt x="201" y="44"/>
                  <a:pt x="204" y="51"/>
                  <a:pt x="214" y="54"/>
                </a:cubicBezTo>
                <a:cubicBezTo>
                  <a:pt x="227" y="50"/>
                  <a:pt x="232" y="36"/>
                  <a:pt x="236" y="24"/>
                </a:cubicBezTo>
                <a:cubicBezTo>
                  <a:pt x="242" y="26"/>
                  <a:pt x="249" y="32"/>
                  <a:pt x="254" y="34"/>
                </a:cubicBezTo>
                <a:cubicBezTo>
                  <a:pt x="258" y="35"/>
                  <a:pt x="266" y="38"/>
                  <a:pt x="266" y="38"/>
                </a:cubicBezTo>
                <a:cubicBezTo>
                  <a:pt x="276" y="20"/>
                  <a:pt x="280" y="19"/>
                  <a:pt x="286" y="10"/>
                </a:cubicBezTo>
                <a:cubicBezTo>
                  <a:pt x="286" y="8"/>
                  <a:pt x="300" y="2"/>
                  <a:pt x="304" y="0"/>
                </a:cubicBezTo>
              </a:path>
            </a:pathLst>
          </a:custGeom>
          <a:noFill/>
          <a:ln w="19050" cap="flat" cmpd="sng">
            <a:solidFill>
              <a:srgbClr val="FFB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Light Exotic Mesons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990600"/>
          <a:ext cx="5585264" cy="3899029"/>
        </p:xfrm>
        <a:graphic>
          <a:graphicData uri="http://schemas.openxmlformats.org/presentationml/2006/ole">
            <p:oleObj spid="_x0000_s86018" name="Acrobat Document" r:id="rId3" imgW="8571240" imgH="5983200" progId="AcroExch.Document.7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1200" y="1143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Summary of calculations of “lightest” 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-+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4384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Calculations (and physics!) entering resonance regime: need full panoply of techniques discussed above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2209800" y="2667000"/>
            <a:ext cx="5562600" cy="3269397"/>
            <a:chOff x="2209800" y="2667000"/>
            <a:chExt cx="5562600" cy="3269397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16200000" flipV="1">
              <a:off x="2095500" y="3467100"/>
              <a:ext cx="236220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209800" y="5105400"/>
              <a:ext cx="556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“Lattice says lightest hybrid 1.6-1-9 </a:t>
              </a:r>
              <a:r>
                <a:rPr lang="en-US" dirty="0" err="1" smtClean="0"/>
                <a:t>GeV</a:t>
              </a:r>
              <a:r>
                <a:rPr lang="en-US" dirty="0" smtClean="0"/>
                <a:t>” from this region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5715000"/>
            <a:ext cx="221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ORNL LATTICES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77200" cy="762000"/>
          </a:xfrm>
        </p:spPr>
        <p:txBody>
          <a:bodyPr/>
          <a:lstStyle/>
          <a:p>
            <a:r>
              <a:rPr lang="en-US" dirty="0" smtClean="0"/>
              <a:t>Challenge II – </a:t>
            </a:r>
            <a:r>
              <a:rPr lang="en-US" dirty="0" err="1" smtClean="0"/>
              <a:t>Chiral</a:t>
            </a:r>
            <a:r>
              <a:rPr lang="en-US" dirty="0" smtClean="0"/>
              <a:t> Extrapolations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676400"/>
          </a:xfrm>
        </p:spPr>
        <p:txBody>
          <a:bodyPr/>
          <a:lstStyle/>
          <a:p>
            <a:r>
              <a:rPr lang="en-US" dirty="0" smtClean="0"/>
              <a:t>Calculations performed at values of the quark masses corresponding to </a:t>
            </a:r>
            <a:r>
              <a:rPr lang="en-US" dirty="0" err="1" smtClean="0"/>
              <a:t>pion</a:t>
            </a:r>
            <a:r>
              <a:rPr lang="en-US" dirty="0" smtClean="0"/>
              <a:t> masses above 250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err="1" smtClean="0"/>
              <a:t>Chiral</a:t>
            </a:r>
            <a:r>
              <a:rPr lang="en-US" dirty="0" smtClean="0"/>
              <a:t> extrapolation to physical light-quark masses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67000"/>
            <a:ext cx="4210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3124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Armor et al., J Phys G32, 971 (2006)</a:t>
            </a:r>
            <a:endParaRPr lang="en-US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72440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m</a:t>
            </a:r>
            <a:r>
              <a:rPr lang="en-US" sz="1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threshold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7150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Requires knowledge of 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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coupling; known for excited states?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762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Challenge III – Unstable resonances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1676400"/>
          </a:xfrm>
        </p:spPr>
        <p:txBody>
          <a:bodyPr/>
          <a:lstStyle/>
          <a:p>
            <a:r>
              <a:rPr lang="en-US" sz="2000" dirty="0" smtClean="0"/>
              <a:t>In QCD, even </a:t>
            </a:r>
            <a:r>
              <a:rPr lang="en-US" sz="2000" dirty="0" smtClean="0">
                <a:sym typeface="Symbol"/>
              </a:rPr>
              <a:t></a:t>
            </a:r>
            <a:r>
              <a:rPr lang="en-US" sz="2000" dirty="0" smtClean="0"/>
              <a:t> is unstable under strong </a:t>
            </a:r>
            <a:r>
              <a:rPr lang="en-US" sz="2000" dirty="0" smtClean="0"/>
              <a:t>interactions</a:t>
            </a:r>
            <a:endParaRPr lang="en-US" sz="2000" i="1" dirty="0" smtClean="0"/>
          </a:p>
          <a:p>
            <a:r>
              <a:rPr lang="en-US" sz="2000" dirty="0" smtClean="0"/>
              <a:t>Spectral function continuous; finite volume yields discrete set of energy </a:t>
            </a:r>
            <a:r>
              <a:rPr lang="en-US" sz="2000" dirty="0" err="1" smtClean="0"/>
              <a:t>eigenvalues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5715000"/>
            <a:ext cx="38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Schierholz</a:t>
            </a:r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Lattice 2008</a:t>
            </a:r>
            <a:endParaRPr lang="en-US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0"/>
            <a:ext cx="4419600" cy="34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0"/>
            <a:ext cx="2095500" cy="809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04800" y="2895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shift at finite volume to scattering phase shifts (</a:t>
            </a:r>
            <a:r>
              <a:rPr lang="en-US" dirty="0" err="1" smtClean="0"/>
              <a:t>Luscher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5257800" cy="685800"/>
          </a:xfrm>
          <a:noFill/>
          <a:ln w="25400">
            <a:solidFill>
              <a:srgbClr val="FF33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3200" b="1">
                <a:solidFill>
                  <a:srgbClr val="333399"/>
                </a:solidFill>
                <a:latin typeface="Arial" charset="0"/>
              </a:rPr>
              <a:t>Spectroscopy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38200" y="4038600"/>
            <a:ext cx="7697941" cy="8309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QCD is a complicated many-body theory</a:t>
            </a:r>
          </a:p>
          <a:p>
            <a:r>
              <a:rPr lang="en-US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What are the effective low-energy degrees of freedom?</a:t>
            </a:r>
            <a:endParaRPr lang="en-US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838200" y="152400"/>
            <a:ext cx="7478329" cy="42473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SzPct val="125000"/>
              <a:buFont typeface="Wingdings" pitchFamily="2" charset="2"/>
              <a:buNone/>
            </a:pPr>
            <a:r>
              <a:rPr lang="en-US" sz="2400" b="1" i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How quarks and gluons form hadrons and </a:t>
            </a:r>
            <a:r>
              <a:rPr lang="en-US" sz="24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nuclei</a:t>
            </a:r>
            <a:r>
              <a:rPr lang="en-US" sz="2400" i="1" dirty="0" smtClean="0">
                <a:solidFill>
                  <a:srgbClr val="333399"/>
                </a:solidFill>
              </a:rPr>
              <a:t>?</a:t>
            </a:r>
            <a:endParaRPr lang="en-US" sz="2400" i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667000"/>
            <a:ext cx="6019800" cy="609600"/>
          </a:xfrm>
          <a:noFill/>
          <a:ln w="25400">
            <a:solidFill>
              <a:srgbClr val="FF33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3200" b="1" dirty="0" smtClean="0">
                <a:solidFill>
                  <a:srgbClr val="333399"/>
                </a:solidFill>
                <a:latin typeface="Arial" charset="0"/>
              </a:rPr>
              <a:t>Structure of Hadrons</a:t>
            </a:r>
            <a:endParaRPr lang="en-US" sz="32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838200" y="152400"/>
            <a:ext cx="7853432" cy="59093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SzPct val="125000"/>
              <a:buFont typeface="Wingdings" pitchFamily="2" charset="2"/>
              <a:buNone/>
            </a:pPr>
            <a:r>
              <a:rPr lang="en-US" sz="3600" i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How quarks and gluons form </a:t>
            </a:r>
            <a:r>
              <a:rPr lang="en-US" sz="3600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hadrons</a:t>
            </a:r>
            <a:endParaRPr lang="en-US" sz="3600" i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Anatomy of a Calculation - 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Lattice QCD computes the transition between isolated states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1"/>
          <p:cNvGrpSpPr/>
          <p:nvPr/>
        </p:nvGrpSpPr>
        <p:grpSpPr>
          <a:xfrm>
            <a:off x="1219200" y="1828800"/>
            <a:ext cx="6464897" cy="2514600"/>
            <a:chOff x="1143000" y="1981200"/>
            <a:chExt cx="6464897" cy="2514600"/>
          </a:xfrm>
        </p:grpSpPr>
        <p:grpSp>
          <p:nvGrpSpPr>
            <p:cNvPr id="5" name="Group 29"/>
            <p:cNvGrpSpPr/>
            <p:nvPr/>
          </p:nvGrpSpPr>
          <p:grpSpPr>
            <a:xfrm>
              <a:off x="1295400" y="2667000"/>
              <a:ext cx="6312497" cy="1828800"/>
              <a:chOff x="1295400" y="1981200"/>
              <a:chExt cx="6312497" cy="1828800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>
                <a:off x="3048000" y="2819400"/>
                <a:ext cx="27432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3048000" y="3200400"/>
                <a:ext cx="27432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3048000" y="3581400"/>
                <a:ext cx="27432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Rounded Rectangle 13"/>
              <p:cNvSpPr/>
              <p:nvPr/>
            </p:nvSpPr>
            <p:spPr bwMode="auto">
              <a:xfrm>
                <a:off x="2590800" y="2667000"/>
                <a:ext cx="457200" cy="11430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5791200" y="2667000"/>
                <a:ext cx="457200" cy="11430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9" name="Straight Connector 18"/>
              <p:cNvCxnSpPr>
                <a:stCxn id="14" idx="1"/>
              </p:cNvCxnSpPr>
              <p:nvPr/>
            </p:nvCxnSpPr>
            <p:spPr bwMode="auto">
              <a:xfrm rot="10800000">
                <a:off x="1828800" y="3238500"/>
                <a:ext cx="762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10800000">
                <a:off x="6248400" y="3200400"/>
                <a:ext cx="762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1295400" y="3048000"/>
                <a:ext cx="521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i="1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b="1" i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086600" y="2971800"/>
                <a:ext cx="521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i="1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b="1" i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276725" y="1988820"/>
                <a:ext cx="325755" cy="834390"/>
              </a:xfrm>
              <a:custGeom>
                <a:avLst/>
                <a:gdLst>
                  <a:gd name="connsiteX0" fmla="*/ 135255 w 325755"/>
                  <a:gd name="connsiteY0" fmla="*/ 0 h 834390"/>
                  <a:gd name="connsiteX1" fmla="*/ 306705 w 325755"/>
                  <a:gd name="connsiteY1" fmla="*/ 217170 h 834390"/>
                  <a:gd name="connsiteX2" fmla="*/ 20955 w 325755"/>
                  <a:gd name="connsiteY2" fmla="*/ 377190 h 834390"/>
                  <a:gd name="connsiteX3" fmla="*/ 283845 w 325755"/>
                  <a:gd name="connsiteY3" fmla="*/ 548640 h 834390"/>
                  <a:gd name="connsiteX4" fmla="*/ 9525 w 325755"/>
                  <a:gd name="connsiteY4" fmla="*/ 651510 h 834390"/>
                  <a:gd name="connsiteX5" fmla="*/ 226695 w 325755"/>
                  <a:gd name="connsiteY5" fmla="*/ 834390 h 83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755" h="834390">
                    <a:moveTo>
                      <a:pt x="135255" y="0"/>
                    </a:moveTo>
                    <a:cubicBezTo>
                      <a:pt x="230505" y="77152"/>
                      <a:pt x="325755" y="154305"/>
                      <a:pt x="306705" y="217170"/>
                    </a:cubicBezTo>
                    <a:cubicBezTo>
                      <a:pt x="287655" y="280035"/>
                      <a:pt x="24765" y="321945"/>
                      <a:pt x="20955" y="377190"/>
                    </a:cubicBezTo>
                    <a:cubicBezTo>
                      <a:pt x="17145" y="432435"/>
                      <a:pt x="285750" y="502920"/>
                      <a:pt x="283845" y="548640"/>
                    </a:cubicBezTo>
                    <a:cubicBezTo>
                      <a:pt x="281940" y="594360"/>
                      <a:pt x="19050" y="603885"/>
                      <a:pt x="9525" y="651510"/>
                    </a:cubicBezTo>
                    <a:cubicBezTo>
                      <a:pt x="0" y="699135"/>
                      <a:pt x="113347" y="766762"/>
                      <a:pt x="226695" y="83439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24400" y="1981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γ</a:t>
                </a:r>
                <a:endPara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 rot="16200000">
              <a:off x="2438400" y="28194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715794" y="2894806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4115594" y="2285206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248400" y="2667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p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43000" y="2590800"/>
              <a:ext cx="1191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p’=</a:t>
              </a:r>
              <a:r>
                <a:rPr lang="en-US" b="1" i="1" dirty="0" err="1" smtClean="0">
                  <a:latin typeface="Arial" pitchFamily="34" charset="0"/>
                  <a:cs typeface="Arial" pitchFamily="34" charset="0"/>
                </a:rPr>
                <a:t>p+q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574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q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3" name="Picture 4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lum/>
          </a:blip>
          <a:stretch>
            <a:fillRect/>
          </a:stretch>
        </p:blipFill>
        <p:spPr>
          <a:xfrm>
            <a:off x="685800" y="4343400"/>
            <a:ext cx="7873015" cy="1424103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 bwMode="auto">
          <a:xfrm>
            <a:off x="685800" y="4343400"/>
            <a:ext cx="19812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038600" y="4419600"/>
            <a:ext cx="1295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962400" y="5029200"/>
            <a:ext cx="13716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Anatomy of a Calculation - II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304800" y="1143000"/>
            <a:ext cx="8444893" cy="76200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rot="5400000" flipH="1" flipV="1">
            <a:off x="4419600" y="1981200"/>
            <a:ext cx="762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5639594" y="1980406"/>
            <a:ext cx="762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191000" y="24384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Complete set of states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457200" y="3505200"/>
            <a:ext cx="8228741" cy="2800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2895600"/>
            <a:ext cx="7598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large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B050"/>
                </a:solidFill>
                <a:latin typeface="Arial"/>
                <a:cs typeface="Arial" pitchFamily="34" charset="0"/>
              </a:rPr>
              <a:t>f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correlator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dominated by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lowest lying state</a:t>
            </a:r>
            <a:endParaRPr 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9624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Lattice calculations of electromagnetic properties of some lowest-lying states well established,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EM form factors of nucleon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Moments of GPDs in DVCS for nucleon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N-Delta transition Form Factor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Electric and Magnetic Form Factor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9588" name="Text Box 4"/>
          <p:cNvSpPr txBox="1">
            <a:spLocks noChangeArrowheads="1"/>
          </p:cNvSpPr>
          <p:nvPr/>
        </p:nvSpPr>
        <p:spPr bwMode="auto">
          <a:xfrm>
            <a:off x="1690688" y="4741863"/>
            <a:ext cx="352425" cy="23495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Times" pitchFamily="18" charset="0"/>
              <a:buNone/>
            </a:pPr>
            <a:r>
              <a:rPr lang="en-US" sz="1200"/>
              <a:t>    </a:t>
            </a:r>
          </a:p>
        </p:txBody>
      </p:sp>
      <p:pic>
        <p:nvPicPr>
          <p:cNvPr id="1219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4215777" cy="3733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219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14600"/>
            <a:ext cx="3810000" cy="2974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838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Electric and Magnetic Form Factors encapsulate distribution of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within a nucleon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fundamental measure of nucleon structure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Core of Jefferson Laboratory Experimental Program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Isovector</a:t>
            </a:r>
            <a:r>
              <a:rPr lang="en-US" dirty="0" smtClean="0"/>
              <a:t> Form Factor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01" y="990600"/>
            <a:ext cx="56859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1371600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J.D.Bratt</a:t>
            </a: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 (LHPC),</a:t>
            </a:r>
          </a:p>
          <a:p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arXiv:0810.1933</a:t>
            </a:r>
            <a:endParaRPr lang="en-US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971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Euclidean lattice: 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 factors in space-like region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410200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Extension to higher Q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943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D7172BE7-25EA-4C3C-847C-0C84DB6510FA}" type="slidenum">
              <a:rPr lang="en-US"/>
              <a:pPr/>
              <a:t>25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366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Arial" charset="0"/>
              </a:rPr>
              <a:t>GPDs: Different Regimes in Different Experiments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61950" y="4465638"/>
            <a:ext cx="2738438" cy="1751762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8600" indent="-228600" algn="ctr" eaLnBrk="0" hangingPunct="0">
              <a:buFont typeface="Times" pitchFamily="18" charset="0"/>
              <a:buNone/>
            </a:pPr>
            <a:endParaRPr lang="en-US" sz="2400" dirty="0"/>
          </a:p>
          <a:p>
            <a:pPr marL="228600" indent="-228600" algn="ctr" eaLnBrk="0" hangingPunct="0">
              <a:buFont typeface="Times" pitchFamily="18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 Factors</a:t>
            </a:r>
          </a:p>
          <a:p>
            <a:pPr marL="228600" indent="-228600" algn="ctr" eaLnBrk="0" hangingPunct="0">
              <a:buFont typeface="Times" pitchFamily="18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transverse quark</a:t>
            </a:r>
          </a:p>
          <a:p>
            <a:pPr marL="228600" indent="-228600" algn="ctr" eaLnBrk="0" hangingPunct="0">
              <a:buFont typeface="Times" pitchFamily="18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distribution in </a:t>
            </a:r>
          </a:p>
          <a:p>
            <a:pPr marL="228600" indent="-228600" algn="ctr" eaLnBrk="0" hangingPunct="0">
              <a:buFont typeface="Times" pitchFamily="18" charset="0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Coordinate space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24200" y="1143000"/>
            <a:ext cx="2660984" cy="5054674"/>
            <a:chOff x="3124200" y="1143000"/>
            <a:chExt cx="2660984" cy="5054674"/>
          </a:xfrm>
        </p:grpSpPr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2"/>
            <a:srcRect l="14723" t="4463" r="8711" b="4045"/>
            <a:stretch>
              <a:fillRect/>
            </a:stretch>
          </p:blipFill>
          <p:spPr bwMode="auto">
            <a:xfrm>
              <a:off x="3581400" y="1143000"/>
              <a:ext cx="1981200" cy="31242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3124200" y="4876800"/>
              <a:ext cx="2660984" cy="13208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Structure Functions</a:t>
              </a:r>
            </a:p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longitudinal</a:t>
              </a:r>
            </a:p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quark distribution</a:t>
              </a:r>
            </a:p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in momentum space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1066800"/>
            <a:ext cx="2868026" cy="5138614"/>
            <a:chOff x="6096000" y="1066800"/>
            <a:chExt cx="2868026" cy="5138614"/>
          </a:xfrm>
        </p:grpSpPr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3"/>
            <a:srcRect l="2621" t="2002" r="8247"/>
            <a:stretch>
              <a:fillRect/>
            </a:stretch>
          </p:blipFill>
          <p:spPr bwMode="auto">
            <a:xfrm>
              <a:off x="6096000" y="1066800"/>
              <a:ext cx="2325688" cy="33496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6234113" y="4576763"/>
              <a:ext cx="2729913" cy="16286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GPDs</a:t>
              </a:r>
            </a:p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Fully-correlated</a:t>
              </a:r>
            </a:p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quark distribution in </a:t>
              </a:r>
            </a:p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both coordinate and </a:t>
              </a:r>
            </a:p>
            <a:p>
              <a:pPr marL="228600" indent="-228600" algn="ctr" eaLnBrk="0" hangingPunct="0">
                <a:buFont typeface="Times" pitchFamily="18" charset="0"/>
                <a:buNone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momentum space</a:t>
              </a:r>
            </a:p>
          </p:txBody>
        </p:sp>
      </p:grp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/>
          <a:srcRect r="1860" b="1416"/>
          <a:stretch>
            <a:fillRect/>
          </a:stretch>
        </p:blipFill>
        <p:spPr bwMode="auto">
          <a:xfrm>
            <a:off x="609600" y="1066800"/>
            <a:ext cx="2422525" cy="2913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943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92A58635-A30F-4D4D-8149-DC78C87F386E}" type="slidenum">
              <a:rPr lang="en-US"/>
              <a:pPr/>
              <a:t>26</a:t>
            </a:fld>
            <a:endParaRPr lang="en-US"/>
          </a:p>
        </p:txBody>
      </p:sp>
      <p:pic>
        <p:nvPicPr>
          <p:cNvPr id="52226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</a:rPr>
              <a:t>Origin of Nucleon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Spin - I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562600" y="3124200"/>
            <a:ext cx="3352800" cy="132343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Quark OAM negligible: that of individual flavors substantial.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472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How does the spin of the nucleon arise from quark spin, quark orbital angular momentum, and gluons?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4953000" cy="412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943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E7DB2AD6-116E-47EC-BCA0-8F85ECDD9A9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</a:rPr>
              <a:t>Origin of Nucleon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Spin - II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8" name="Picture 7" descr="JuJd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5324902" cy="525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8800" y="2057400"/>
            <a:ext cx="3305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measurement of DVCS on Neutron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Measurement of DVCS on Proton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81600" y="4038600"/>
            <a:ext cx="3810000" cy="14773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Quarks have negligible net angular momentum in nucleon</a:t>
            </a:r>
          </a:p>
          <a:p>
            <a:pPr algn="l"/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Inventory: 68% quark spin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0% quark orbital, 32% gluon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Transitions and Lattice QCD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3352800" cy="211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914400"/>
            <a:ext cx="539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Example: Single-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photoproduction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81000" y="2438400"/>
            <a:ext cx="3985386" cy="1543110"/>
            <a:chOff x="381000" y="2438400"/>
            <a:chExt cx="3985386" cy="1543110"/>
          </a:xfrm>
        </p:grpSpPr>
        <p:sp>
          <p:nvSpPr>
            <p:cNvPr id="8" name="Oval 7"/>
            <p:cNvSpPr/>
            <p:nvPr/>
          </p:nvSpPr>
          <p:spPr bwMode="auto">
            <a:xfrm>
              <a:off x="3429000" y="2438400"/>
              <a:ext cx="609600" cy="381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4" name="Group 13"/>
            <p:cNvGrpSpPr/>
            <p:nvPr/>
          </p:nvGrpSpPr>
          <p:grpSpPr>
            <a:xfrm>
              <a:off x="381000" y="2743200"/>
              <a:ext cx="3985386" cy="1238310"/>
              <a:chOff x="381000" y="2743200"/>
              <a:chExt cx="3985386" cy="1238310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2438400" y="2743200"/>
                <a:ext cx="990600" cy="533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81000" y="3581400"/>
                <a:ext cx="39853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Radiative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transition amplitudes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19"/>
          <p:cNvGrpSpPr/>
          <p:nvPr/>
        </p:nvGrpSpPr>
        <p:grpSpPr>
          <a:xfrm>
            <a:off x="4724400" y="2438400"/>
            <a:ext cx="3286591" cy="1924110"/>
            <a:chOff x="4724400" y="2438400"/>
            <a:chExt cx="3286591" cy="1924110"/>
          </a:xfrm>
        </p:grpSpPr>
        <p:sp>
          <p:nvSpPr>
            <p:cNvPr id="16" name="Oval 15"/>
            <p:cNvSpPr/>
            <p:nvPr/>
          </p:nvSpPr>
          <p:spPr bwMode="auto">
            <a:xfrm>
              <a:off x="4724400" y="2438400"/>
              <a:ext cx="609600" cy="381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16200000" flipV="1">
              <a:off x="4914900" y="3162300"/>
              <a:ext cx="914400" cy="381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876800" y="3962400"/>
              <a:ext cx="3134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Axial-vector Couplings?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90" name="Rectangle 1686"/>
          <p:cNvSpPr>
            <a:spLocks noChangeArrowheads="1"/>
          </p:cNvSpPr>
          <p:nvPr/>
        </p:nvSpPr>
        <p:spPr bwMode="auto">
          <a:xfrm>
            <a:off x="196850" y="0"/>
            <a:ext cx="8748713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N-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Transition Form Factor 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762"/>
          <a:stretch>
            <a:fillRect/>
          </a:stretch>
        </p:blipFill>
        <p:spPr bwMode="auto">
          <a:xfrm>
            <a:off x="533400" y="838201"/>
            <a:ext cx="4572000" cy="281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t="5283" b="2267"/>
          <a:stretch>
            <a:fillRect/>
          </a:stretch>
        </p:blipFill>
        <p:spPr bwMode="auto">
          <a:xfrm>
            <a:off x="533400" y="3657600"/>
            <a:ext cx="4486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29200" y="388620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Alexandrou</a:t>
            </a:r>
            <a:r>
              <a:rPr lang="en-US" sz="1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al, arXiv:0710.4621</a:t>
            </a:r>
            <a:endParaRPr lang="en-US" sz="18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12420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+1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419600"/>
            <a:ext cx="374653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Deformation in nucleon or delta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1" y="1447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Transition between lowest lying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I=3/2, J=3/2 (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I=1/2, J=1/2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3124200" cy="353943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University of Pacific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Juge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•"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JLAB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Cohen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Dudek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 Edwards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Joo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H-W Lin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Richards</a:t>
            </a:r>
          </a:p>
          <a:p>
            <a:pPr lvl="1"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 Thomas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•"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4648200" y="1066801"/>
            <a:ext cx="3124200" cy="452431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CMU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Bulava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 Foley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Morningstar</a:t>
            </a:r>
          </a:p>
          <a:p>
            <a:pPr algn="l"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UMD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Engelson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Wallace</a:t>
            </a:r>
          </a:p>
          <a:p>
            <a:pPr algn="l"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Tata (India)</a:t>
            </a:r>
          </a:p>
          <a:p>
            <a:pPr lvl="1" algn="l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Mathur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Trinity College (Dublin)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Mike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Peardon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Sinead Ryan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52400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Hadron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Spectrum Collaboration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30" y="4800600"/>
            <a:ext cx="9047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Resonance spectrum for both mesons and baryons composed of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uds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quarks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Transitions and properties of resonances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Charmonium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475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Interactions  (NPLQCD)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Nucleon-P11 Transition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914400"/>
          </a:xfrm>
        </p:spPr>
        <p:txBody>
          <a:bodyPr/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First measurement of nucleon-P11 transition form factor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Pion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masses of </a:t>
            </a:r>
            <a:r>
              <a:rPr lang="en-US" sz="1800" b="1" dirty="0" smtClean="0">
                <a:solidFill>
                  <a:srgbClr val="FF9999"/>
                </a:solidFill>
                <a:latin typeface="Arial" pitchFamily="34" charset="0"/>
                <a:cs typeface="Arial" pitchFamily="34" charset="0"/>
              </a:rPr>
              <a:t>480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720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smtClean="0">
                <a:solidFill>
                  <a:srgbClr val="969696"/>
                </a:solidFill>
                <a:latin typeface="Arial" pitchFamily="34" charset="0"/>
                <a:cs typeface="Arial" pitchFamily="34" charset="0"/>
              </a:rPr>
              <a:t>1100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MeV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3124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CLAS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61" t="2347" r="3199"/>
          <a:stretch>
            <a:fillRect/>
          </a:stretch>
        </p:blipFill>
        <p:spPr bwMode="auto">
          <a:xfrm>
            <a:off x="0" y="2895600"/>
            <a:ext cx="886264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1" y="914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H-W. Lin, S. Cohen, R. Edwards, D. Richards, Phys.Rev.D78:114508,2008 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163"/>
            <a:ext cx="7772400" cy="854075"/>
          </a:xfrm>
          <a:ln/>
        </p:spPr>
        <p:txBody>
          <a:bodyPr lIns="91440" tIns="45720" rIns="91440" bIns="45720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Radiative</a:t>
            </a:r>
            <a:r>
              <a:rPr lang="en-GB" dirty="0" smtClean="0"/>
              <a:t> Transitions for Mesons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-1985963"/>
            <a:ext cx="50292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206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2060"/>
                </a:solidFill>
                <a:latin typeface="Arial" charset="0"/>
                <a:cs typeface="Arial" charset="0"/>
              </a:rPr>
              <a:t>Baryon resonance spectrum on N</a:t>
            </a:r>
            <a:r>
              <a:rPr lang="en-GB" sz="1600" baseline="-25000">
                <a:solidFill>
                  <a:srgbClr val="002060"/>
                </a:solidFill>
                <a:latin typeface="Arial" charset="0"/>
                <a:cs typeface="Arial" charset="0"/>
              </a:rPr>
              <a:t>f</a:t>
            </a:r>
            <a:r>
              <a:rPr lang="en-GB" sz="1600">
                <a:solidFill>
                  <a:srgbClr val="002060"/>
                </a:solidFill>
                <a:latin typeface="Arial" charset="0"/>
                <a:cs typeface="Arial" charset="0"/>
              </a:rPr>
              <a:t> = 2 Wilson Lattices: </a:t>
            </a:r>
            <a:r>
              <a:rPr lang="en-GB" sz="1600">
                <a:solidFill>
                  <a:srgbClr val="FF0000"/>
                </a:solidFill>
                <a:latin typeface="Arial" charset="0"/>
                <a:cs typeface="Arial" charset="0"/>
              </a:rPr>
              <a:t>revealing pattern of states of continuum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38767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Connector 2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19600" y="1066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Recall –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GlueX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aims to </a:t>
            </a:r>
            <a:r>
              <a:rPr lang="en-US" sz="1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photoproduce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exotic mesons</a:t>
            </a: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Charmonium</a:t>
            </a: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theatre</a:t>
            </a:r>
            <a:endParaRPr lang="en-US" sz="1800" dirty="0" smtClean="0">
              <a:solidFill>
                <a:schemeClr val="accent6"/>
              </a:solidFill>
              <a:latin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343400" y="5638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5" action="ppaction://hlinkfile" tooltip="Abstract"/>
              </a:rPr>
              <a:t>J. </a:t>
            </a:r>
            <a:r>
              <a:rPr lang="en-US" sz="1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5" action="ppaction://hlinkfile" tooltip="Abstract"/>
              </a:rPr>
              <a:t>Dudek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5" action="ppaction://hlinkfile" tooltip="Abstract"/>
              </a:rPr>
              <a:t>, </a:t>
            </a:r>
            <a:r>
              <a:rPr lang="en-US" sz="1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5" action="ppaction://hlinkfile" tooltip="Abstract"/>
              </a:rPr>
              <a:t>R.Edwards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5" action="ppaction://hlinkfile" tooltip="Abstract"/>
              </a:rPr>
              <a:t>, </a:t>
            </a:r>
            <a:r>
              <a:rPr lang="en-US" sz="1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5" action="ppaction://hlinkfile" tooltip="Abstract"/>
              </a:rPr>
              <a:t>C.Thomas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5" action="ppaction://hlinkfile" tooltip="Abstract"/>
              </a:rPr>
              <a:t>, arXiv:0902.2241</a:t>
            </a:r>
            <a:endParaRPr lang="en-US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3505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76801" y="33528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Exploration in </a:t>
            </a:r>
            <a:r>
              <a:rPr lang="en-US" sz="2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charmonium</a:t>
            </a: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First lattice calculation of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transition between conventional and hybrid mesons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width of hybrid comparable to that of conventional meson</a:t>
            </a:r>
            <a:endParaRPr 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04800" y="914400"/>
          <a:ext cx="3657600" cy="2581835"/>
        </p:xfrm>
        <a:graphic>
          <a:graphicData uri="http://schemas.openxmlformats.org/presentationml/2006/ole">
            <p:oleObj spid="_x0000_s87042" name="Acrobat Document" r:id="rId6" imgW="6120000" imgH="4050000" progId="AcroExch.Document.7">
              <p:link updateAutomatic="1"/>
            </p:oleObj>
          </a:graphicData>
        </a:graphic>
      </p:graphicFrame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876800" y="2133600"/>
            <a:ext cx="3505200" cy="64633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Dudek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Edwards, Richards, PRD73, 074507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Anisotropic Clover - I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648200" cy="1600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Anisotropic Lattices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designed for investigations of resonances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Non-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perturbative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determination of parameters of three-flavor anisotropic-clover action completed.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R.G. Edwards, B. </a:t>
            </a:r>
            <a:r>
              <a:rPr lang="en-US" sz="18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Joo</a:t>
            </a:r>
            <a:r>
              <a:rPr lang="en-US" sz="18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H-W Lin</a:t>
            </a:r>
            <a:r>
              <a:rPr lang="en-US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Phys.Rev.D78:054501 (2008)</a:t>
            </a:r>
            <a:endParaRPr lang="en-US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441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 </a:t>
            </a:r>
            <a:r>
              <a:rPr lang="en-US" sz="1800" b="1" i="1" dirty="0" smtClean="0">
                <a:solidFill>
                  <a:srgbClr val="0E30D8"/>
                </a:solidFill>
                <a:latin typeface="Arial" pitchFamily="34" charset="0"/>
                <a:cs typeface="Arial" pitchFamily="34" charset="0"/>
              </a:rPr>
              <a:t>Prescription for setting of strange mass and lattice spacing</a:t>
            </a:r>
            <a:endParaRPr lang="en-US" sz="1800" b="1" i="1" dirty="0">
              <a:solidFill>
                <a:srgbClr val="0E30D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828800"/>
            <a:ext cx="4286515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3886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Anisotropic Clover - II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12" descr="hadron_spec_per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05" r="7071" b="10783"/>
          <a:stretch>
            <a:fillRect/>
          </a:stretch>
        </p:blipFill>
        <p:spPr bwMode="auto">
          <a:xfrm>
            <a:off x="304800" y="914400"/>
            <a:ext cx="4800600" cy="34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34000" y="1447800"/>
            <a:ext cx="358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  </a:t>
            </a:r>
            <a:r>
              <a:rPr lang="en-US" sz="2000" dirty="0">
                <a:latin typeface="Arial" charset="0"/>
                <a:cs typeface="Arial" charset="0"/>
              </a:rPr>
              <a:t>“Clover” Anisotropic lattices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sz="2000" i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 &lt; a</a:t>
            </a:r>
            <a:r>
              <a:rPr lang="en-US" sz="2000" i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000" i="1" dirty="0">
                <a:latin typeface="Arial" charset="0"/>
                <a:cs typeface="Arial" charset="0"/>
              </a:rPr>
              <a:t>: major new gauge generation program under INCITE at ORNL</a:t>
            </a:r>
          </a:p>
          <a:p>
            <a:pPr eaLnBrk="0" hangingPunct="0">
              <a:buFont typeface="Arial" charset="0"/>
              <a:buChar char="•"/>
            </a:pP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 Low-lying </a:t>
            </a:r>
            <a:r>
              <a:rPr lang="en-US" sz="2000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hadron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 spectrum for states comprised of u, d, s quarks to 5-10%</a:t>
            </a:r>
            <a:endParaRPr 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962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H-W Lin et al (</a:t>
            </a:r>
            <a:r>
              <a:rPr lang="en-US" sz="1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Hadron</a:t>
            </a:r>
            <a:r>
              <a:rPr lang="en-US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Spectrum Collaboration), PRD79, 034502 (2009 )</a:t>
            </a:r>
            <a:endParaRPr lang="en-US" sz="1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029200"/>
            <a:ext cx="7750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Gauge configurations at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pion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masses down to 220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MeV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Spectrum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Interactions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NPLQCD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Summary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 sz="2000" b="1" dirty="0" smtClean="0">
                <a:latin typeface="Arial" charset="0"/>
              </a:rPr>
              <a:t>Tools developed and demonstrated for </a:t>
            </a:r>
            <a:r>
              <a:rPr lang="en-US" sz="2000" b="1" dirty="0" err="1" smtClean="0">
                <a:latin typeface="Arial" charset="0"/>
              </a:rPr>
              <a:t>hadron</a:t>
            </a:r>
            <a:r>
              <a:rPr lang="en-US" sz="2000" b="1" dirty="0" smtClean="0">
                <a:latin typeface="Arial" charset="0"/>
              </a:rPr>
              <a:t> spectroscopy</a:t>
            </a:r>
          </a:p>
          <a:p>
            <a:pPr lvl="1"/>
            <a:r>
              <a:rPr lang="en-US" sz="1800" b="1" i="1" dirty="0" smtClean="0">
                <a:latin typeface="Arial" charset="0"/>
              </a:rPr>
              <a:t>Baryon resonance spectrum in quenched QCD</a:t>
            </a:r>
          </a:p>
          <a:p>
            <a:pPr lvl="1"/>
            <a:r>
              <a:rPr lang="en-US" sz="1800" b="1" i="1" dirty="0" smtClean="0">
                <a:latin typeface="Arial" charset="0"/>
              </a:rPr>
              <a:t>Spectroscopy and </a:t>
            </a:r>
            <a:r>
              <a:rPr lang="en-US" sz="1800" b="1" i="1" dirty="0" err="1" smtClean="0">
                <a:latin typeface="Arial" charset="0"/>
              </a:rPr>
              <a:t>radiative</a:t>
            </a:r>
            <a:r>
              <a:rPr lang="en-US" sz="1800" b="1" i="1" dirty="0" smtClean="0">
                <a:latin typeface="Arial" charset="0"/>
              </a:rPr>
              <a:t> transitions in </a:t>
            </a:r>
            <a:r>
              <a:rPr lang="en-US" sz="1800" b="1" i="1" dirty="0" err="1" smtClean="0">
                <a:latin typeface="Arial" charset="0"/>
              </a:rPr>
              <a:t>charmonium</a:t>
            </a:r>
            <a:endParaRPr lang="en-US" sz="1800" b="1" i="1" dirty="0" smtClean="0">
              <a:latin typeface="Arial" charset="0"/>
            </a:endParaRPr>
          </a:p>
          <a:p>
            <a:pPr lvl="1"/>
            <a:r>
              <a:rPr lang="en-US" sz="1800" b="1" i="1" dirty="0" smtClean="0">
                <a:latin typeface="Arial" charset="0"/>
              </a:rPr>
              <a:t>Lattices with 3 </a:t>
            </a:r>
            <a:r>
              <a:rPr lang="en-US" sz="1800" b="1" i="1" dirty="0" err="1" smtClean="0">
                <a:latin typeface="Arial" charset="0"/>
              </a:rPr>
              <a:t>flavours</a:t>
            </a:r>
            <a:r>
              <a:rPr lang="en-US" sz="1800" b="1" i="1" dirty="0" smtClean="0">
                <a:latin typeface="Arial" charset="0"/>
              </a:rPr>
              <a:t> of sea quarks: </a:t>
            </a:r>
            <a:r>
              <a:rPr lang="en-US" sz="1800" b="1" i="1" dirty="0" smtClean="0">
                <a:solidFill>
                  <a:srgbClr val="FF0000"/>
                </a:solidFill>
                <a:latin typeface="Arial" charset="0"/>
              </a:rPr>
              <a:t>INCITE AT ORNL</a:t>
            </a:r>
          </a:p>
          <a:p>
            <a:r>
              <a:rPr lang="en-US" sz="2000" b="1" dirty="0" smtClean="0">
                <a:latin typeface="Arial" charset="0"/>
              </a:rPr>
              <a:t>Lattice QCD calculations essential to our understanding of </a:t>
            </a:r>
            <a:r>
              <a:rPr lang="en-US" sz="2000" b="1" dirty="0" err="1" smtClean="0">
                <a:latin typeface="Arial" charset="0"/>
              </a:rPr>
              <a:t>hadronic</a:t>
            </a:r>
            <a:r>
              <a:rPr lang="en-US" sz="2000" b="1" dirty="0" smtClean="0">
                <a:latin typeface="Arial" charset="0"/>
              </a:rPr>
              <a:t> structure</a:t>
            </a:r>
          </a:p>
          <a:p>
            <a:pPr lvl="1"/>
            <a:r>
              <a:rPr lang="en-US" sz="1800" b="1" i="1" dirty="0" smtClean="0">
                <a:solidFill>
                  <a:srgbClr val="002060"/>
                </a:solidFill>
                <a:latin typeface="Arial" charset="0"/>
              </a:rPr>
              <a:t>Distribution of charge of current</a:t>
            </a:r>
          </a:p>
          <a:p>
            <a:pPr lvl="1"/>
            <a:r>
              <a:rPr lang="en-US" sz="1800" b="1" i="1" dirty="0" smtClean="0">
                <a:solidFill>
                  <a:srgbClr val="002060"/>
                </a:solidFill>
                <a:latin typeface="Arial" charset="0"/>
              </a:rPr>
              <a:t>Orbital angular momentum</a:t>
            </a:r>
          </a:p>
          <a:p>
            <a:pPr lvl="1"/>
            <a:r>
              <a:rPr lang="en-US" sz="1800" b="1" i="1" dirty="0" smtClean="0">
                <a:solidFill>
                  <a:srgbClr val="002060"/>
                </a:solidFill>
                <a:latin typeface="Arial" charset="0"/>
              </a:rPr>
              <a:t>Transverse narrowing with increasing x</a:t>
            </a:r>
          </a:p>
          <a:p>
            <a:r>
              <a:rPr lang="en-US" sz="2000" b="1" i="1" dirty="0" smtClean="0">
                <a:latin typeface="Arial" charset="0"/>
              </a:rPr>
              <a:t>Recent “</a:t>
            </a:r>
            <a:r>
              <a:rPr lang="en-US" sz="2000" b="1" i="1" dirty="0" err="1" smtClean="0">
                <a:latin typeface="Arial" charset="0"/>
              </a:rPr>
              <a:t>exascale</a:t>
            </a:r>
            <a:r>
              <a:rPr lang="en-US" sz="2000" b="1" i="1" dirty="0" smtClean="0">
                <a:latin typeface="Arial" charset="0"/>
              </a:rPr>
              <a:t>” workshop – four priority areas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latin typeface="Arial" charset="0"/>
              </a:rPr>
              <a:t>Spectrum of QCD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latin typeface="Arial" charset="0"/>
              </a:rPr>
              <a:t>How does QCD make a Proton?</a:t>
            </a:r>
          </a:p>
          <a:p>
            <a:pPr lvl="1"/>
            <a:r>
              <a:rPr lang="en-US" sz="2000" b="1" i="1" dirty="0" smtClean="0">
                <a:solidFill>
                  <a:srgbClr val="002060"/>
                </a:solidFill>
                <a:latin typeface="Arial" charset="0"/>
              </a:rPr>
              <a:t>From QCD to Nuclei</a:t>
            </a:r>
          </a:p>
          <a:p>
            <a:pPr lvl="1"/>
            <a:r>
              <a:rPr lang="en-US" sz="2000" b="1" i="1" dirty="0" smtClean="0">
                <a:solidFill>
                  <a:srgbClr val="002060"/>
                </a:solidFill>
                <a:latin typeface="Arial" charset="0"/>
              </a:rPr>
              <a:t>Fundamental Symmetries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0038" y="1155700"/>
            <a:ext cx="8380412" cy="6858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The road to exascale for Spectroscopy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December 10,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34" charset="-128"/>
                <a:cs typeface="+mn-cs"/>
              </a:rPr>
              <a:t>Plenary Afternoon Session</a:t>
            </a:r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188913" y="2416175"/>
            <a:ext cx="7207250" cy="2333625"/>
          </a:xfrm>
          <a:custGeom>
            <a:avLst/>
            <a:gdLst>
              <a:gd name="T0" fmla="*/ 0 w 4540"/>
              <a:gd name="T1" fmla="*/ 2147483647 h 1470"/>
              <a:gd name="T2" fmla="*/ 2147483647 w 4540"/>
              <a:gd name="T3" fmla="*/ 2147483647 h 1470"/>
              <a:gd name="T4" fmla="*/ 2147483647 w 4540"/>
              <a:gd name="T5" fmla="*/ 0 h 1470"/>
              <a:gd name="T6" fmla="*/ 0 60000 65536"/>
              <a:gd name="T7" fmla="*/ 0 60000 65536"/>
              <a:gd name="T8" fmla="*/ 0 60000 65536"/>
              <a:gd name="T9" fmla="*/ 0 w 4540"/>
              <a:gd name="T10" fmla="*/ 0 h 1470"/>
              <a:gd name="T11" fmla="*/ 4540 w 4540"/>
              <a:gd name="T12" fmla="*/ 1470 h 14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0" h="1470">
                <a:moveTo>
                  <a:pt x="0" y="1470"/>
                </a:moveTo>
                <a:cubicBezTo>
                  <a:pt x="910" y="1395"/>
                  <a:pt x="1821" y="1320"/>
                  <a:pt x="2578" y="1075"/>
                </a:cubicBezTo>
                <a:cubicBezTo>
                  <a:pt x="3335" y="830"/>
                  <a:pt x="3937" y="415"/>
                  <a:pt x="4540" y="0"/>
                </a:cubicBezTo>
              </a:path>
            </a:pathLst>
          </a:custGeom>
          <a:noFill/>
          <a:ln w="63500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71450" y="4589463"/>
            <a:ext cx="292100" cy="300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579563" y="4457700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987675" y="4257675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395788" y="3889375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5786438" y="3244850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7213600" y="2282825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42888" y="5978525"/>
            <a:ext cx="8029575" cy="423863"/>
            <a:chOff x="153" y="3766"/>
            <a:chExt cx="4864" cy="267"/>
          </a:xfrm>
        </p:grpSpPr>
        <p:sp>
          <p:nvSpPr>
            <p:cNvPr id="4122" name="Line 18"/>
            <p:cNvSpPr>
              <a:spLocks noChangeShapeType="1"/>
            </p:cNvSpPr>
            <p:nvPr/>
          </p:nvSpPr>
          <p:spPr bwMode="auto">
            <a:xfrm flipV="1">
              <a:off x="153" y="3825"/>
              <a:ext cx="431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23" name="Line 19"/>
            <p:cNvSpPr>
              <a:spLocks noChangeShapeType="1"/>
            </p:cNvSpPr>
            <p:nvPr/>
          </p:nvSpPr>
          <p:spPr bwMode="auto">
            <a:xfrm>
              <a:off x="158" y="3767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24" name="Line 20"/>
            <p:cNvSpPr>
              <a:spLocks noChangeShapeType="1"/>
            </p:cNvSpPr>
            <p:nvPr/>
          </p:nvSpPr>
          <p:spPr bwMode="auto">
            <a:xfrm>
              <a:off x="585" y="3772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25" name="Line 21"/>
            <p:cNvSpPr>
              <a:spLocks noChangeShapeType="1"/>
            </p:cNvSpPr>
            <p:nvPr/>
          </p:nvSpPr>
          <p:spPr bwMode="auto">
            <a:xfrm>
              <a:off x="1022" y="37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26" name="Line 22"/>
            <p:cNvSpPr>
              <a:spLocks noChangeShapeType="1"/>
            </p:cNvSpPr>
            <p:nvPr/>
          </p:nvSpPr>
          <p:spPr bwMode="auto">
            <a:xfrm>
              <a:off x="1453" y="3766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27" name="Line 23"/>
            <p:cNvSpPr>
              <a:spLocks noChangeShapeType="1"/>
            </p:cNvSpPr>
            <p:nvPr/>
          </p:nvSpPr>
          <p:spPr bwMode="auto">
            <a:xfrm>
              <a:off x="1883" y="3767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28" name="Line 24"/>
            <p:cNvSpPr>
              <a:spLocks noChangeShapeType="1"/>
            </p:cNvSpPr>
            <p:nvPr/>
          </p:nvSpPr>
          <p:spPr bwMode="auto">
            <a:xfrm>
              <a:off x="3177" y="3772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29" name="Line 25"/>
            <p:cNvSpPr>
              <a:spLocks noChangeShapeType="1"/>
            </p:cNvSpPr>
            <p:nvPr/>
          </p:nvSpPr>
          <p:spPr bwMode="auto">
            <a:xfrm>
              <a:off x="2741" y="37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30" name="Line 26"/>
            <p:cNvSpPr>
              <a:spLocks noChangeShapeType="1"/>
            </p:cNvSpPr>
            <p:nvPr/>
          </p:nvSpPr>
          <p:spPr bwMode="auto">
            <a:xfrm>
              <a:off x="2314" y="37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31" name="Line 28"/>
            <p:cNvSpPr>
              <a:spLocks noChangeShapeType="1"/>
            </p:cNvSpPr>
            <p:nvPr/>
          </p:nvSpPr>
          <p:spPr bwMode="auto">
            <a:xfrm>
              <a:off x="4469" y="37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32" name="Line 29"/>
            <p:cNvSpPr>
              <a:spLocks noChangeShapeType="1"/>
            </p:cNvSpPr>
            <p:nvPr/>
          </p:nvSpPr>
          <p:spPr bwMode="auto">
            <a:xfrm>
              <a:off x="4042" y="3768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33" name="Line 30"/>
            <p:cNvSpPr>
              <a:spLocks noChangeShapeType="1"/>
            </p:cNvSpPr>
            <p:nvPr/>
          </p:nvSpPr>
          <p:spPr bwMode="auto">
            <a:xfrm>
              <a:off x="3611" y="37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4134" name="Rectangle 32"/>
            <p:cNvSpPr>
              <a:spLocks noChangeArrowheads="1"/>
            </p:cNvSpPr>
            <p:nvPr/>
          </p:nvSpPr>
          <p:spPr bwMode="auto">
            <a:xfrm>
              <a:off x="900" y="3839"/>
              <a:ext cx="5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100x tera</a:t>
              </a:r>
            </a:p>
          </p:txBody>
        </p:sp>
        <p:sp>
          <p:nvSpPr>
            <p:cNvPr id="4135" name="Rectangle 33"/>
            <p:cNvSpPr>
              <a:spLocks noChangeArrowheads="1"/>
            </p:cNvSpPr>
            <p:nvPr/>
          </p:nvSpPr>
          <p:spPr bwMode="auto">
            <a:xfrm>
              <a:off x="1835" y="3833"/>
              <a:ext cx="6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peta	</a:t>
              </a:r>
            </a:p>
          </p:txBody>
        </p:sp>
        <p:sp>
          <p:nvSpPr>
            <p:cNvPr id="4136" name="Rectangle 33"/>
            <p:cNvSpPr>
              <a:spLocks noChangeArrowheads="1"/>
            </p:cNvSpPr>
            <p:nvPr/>
          </p:nvSpPr>
          <p:spPr bwMode="auto">
            <a:xfrm>
              <a:off x="3454" y="3825"/>
              <a:ext cx="6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100x peta	</a:t>
              </a:r>
            </a:p>
          </p:txBody>
        </p:sp>
        <p:sp>
          <p:nvSpPr>
            <p:cNvPr id="4137" name="Rectangle 33"/>
            <p:cNvSpPr>
              <a:spLocks noChangeArrowheads="1"/>
            </p:cNvSpPr>
            <p:nvPr/>
          </p:nvSpPr>
          <p:spPr bwMode="auto">
            <a:xfrm>
              <a:off x="2633" y="3825"/>
              <a:ext cx="6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10x peta	</a:t>
              </a:r>
            </a:p>
          </p:txBody>
        </p:sp>
        <p:sp>
          <p:nvSpPr>
            <p:cNvPr id="4138" name="Rectangle 33"/>
            <p:cNvSpPr>
              <a:spLocks noChangeArrowheads="1"/>
            </p:cNvSpPr>
            <p:nvPr/>
          </p:nvSpPr>
          <p:spPr bwMode="auto">
            <a:xfrm>
              <a:off x="4352" y="3830"/>
              <a:ext cx="6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exa	</a:t>
              </a:r>
            </a:p>
          </p:txBody>
        </p:sp>
      </p:grpSp>
      <p:sp>
        <p:nvSpPr>
          <p:cNvPr id="4109" name="Rectangle 32"/>
          <p:cNvSpPr>
            <a:spLocks noChangeArrowheads="1"/>
          </p:cNvSpPr>
          <p:nvPr/>
        </p:nvSpPr>
        <p:spPr bwMode="auto">
          <a:xfrm>
            <a:off x="96838" y="6092825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10x tera</a:t>
            </a:r>
          </a:p>
        </p:txBody>
      </p:sp>
      <p:sp>
        <p:nvSpPr>
          <p:cNvPr id="4110" name="TextBox 63"/>
          <p:cNvSpPr txBox="1">
            <a:spLocks noChangeArrowheads="1"/>
          </p:cNvSpPr>
          <p:nvPr/>
        </p:nvSpPr>
        <p:spPr bwMode="auto">
          <a:xfrm>
            <a:off x="147638" y="3805238"/>
            <a:ext cx="1655762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2A7E"/>
                </a:solidFill>
                <a:latin typeface="Arial" pitchFamily="34" charset="0"/>
                <a:ea typeface="ＭＳ Ｐゴシック"/>
              </a:rPr>
              <a:t>Photocouplings in charmonium</a:t>
            </a:r>
          </a:p>
        </p:txBody>
      </p:sp>
      <p:sp>
        <p:nvSpPr>
          <p:cNvPr id="4111" name="TextBox 71"/>
          <p:cNvSpPr txBox="1">
            <a:spLocks noChangeArrowheads="1"/>
          </p:cNvSpPr>
          <p:nvPr/>
        </p:nvSpPr>
        <p:spPr bwMode="auto">
          <a:xfrm>
            <a:off x="2174875" y="3843338"/>
            <a:ext cx="1708150" cy="307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Cascade Spectrum</a:t>
            </a:r>
          </a:p>
        </p:txBody>
      </p:sp>
      <p:sp>
        <p:nvSpPr>
          <p:cNvPr id="4112" name="Rectangle 73"/>
          <p:cNvSpPr>
            <a:spLocks noChangeArrowheads="1"/>
          </p:cNvSpPr>
          <p:nvPr/>
        </p:nvSpPr>
        <p:spPr bwMode="auto">
          <a:xfrm>
            <a:off x="5930900" y="1816100"/>
            <a:ext cx="3014663" cy="739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2060"/>
                </a:solidFill>
                <a:latin typeface="Arial" pitchFamily="34" charset="0"/>
                <a:ea typeface="ＭＳ Ｐゴシック"/>
              </a:rPr>
              <a:t>Spectrum and properties of mesons, in particular with exotic quantum number </a:t>
            </a:r>
          </a:p>
        </p:txBody>
      </p:sp>
      <p:pic>
        <p:nvPicPr>
          <p:cNvPr id="4113" name="Picture 4" descr="HALB_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1919288"/>
            <a:ext cx="11763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Box 76"/>
          <p:cNvSpPr txBox="1">
            <a:spLocks noChangeArrowheads="1"/>
          </p:cNvSpPr>
          <p:nvPr/>
        </p:nvSpPr>
        <p:spPr bwMode="auto">
          <a:xfrm>
            <a:off x="185738" y="5561013"/>
            <a:ext cx="3238500" cy="307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3399"/>
                </a:solidFill>
                <a:latin typeface="Arial" pitchFamily="34" charset="0"/>
                <a:ea typeface="ＭＳ Ｐゴシック"/>
              </a:rPr>
              <a:t>Precise computations of ground-states</a:t>
            </a:r>
          </a:p>
        </p:txBody>
      </p:sp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3743325"/>
            <a:ext cx="31972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/>
            </a:outerShdw>
          </a:effectLst>
        </p:spPr>
      </p:pic>
      <p:sp>
        <p:nvSpPr>
          <p:cNvPr id="4116" name="TextBox 38"/>
          <p:cNvSpPr txBox="1">
            <a:spLocks noChangeArrowheads="1"/>
          </p:cNvSpPr>
          <p:nvPr/>
        </p:nvSpPr>
        <p:spPr bwMode="auto">
          <a:xfrm>
            <a:off x="1162050" y="4941888"/>
            <a:ext cx="24828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Meson and baryon spectrum with m</a:t>
            </a:r>
            <a:r>
              <a:rPr lang="el-GR" sz="1400" kern="1200" baseline="-2500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π</a:t>
            </a:r>
            <a:r>
              <a:rPr lang="en-US" sz="1400" kern="1200" baseline="-2500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 </a:t>
            </a:r>
            <a:r>
              <a:rPr lang="en-US" sz="1400" kern="120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~180 MeV</a:t>
            </a:r>
          </a:p>
        </p:txBody>
      </p:sp>
      <p:sp>
        <p:nvSpPr>
          <p:cNvPr id="4117" name="TextBox 39"/>
          <p:cNvSpPr txBox="1">
            <a:spLocks noChangeArrowheads="1"/>
          </p:cNvSpPr>
          <p:nvPr/>
        </p:nvSpPr>
        <p:spPr bwMode="auto">
          <a:xfrm>
            <a:off x="6684963" y="3546475"/>
            <a:ext cx="104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GlueX</a:t>
            </a: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3582988" y="2743200"/>
            <a:ext cx="2928937" cy="307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N-N* transition form factors</a:t>
            </a:r>
          </a:p>
        </p:txBody>
      </p:sp>
      <p:sp>
        <p:nvSpPr>
          <p:cNvPr id="4119" name="TextBox 43"/>
          <p:cNvSpPr txBox="1">
            <a:spLocks noChangeArrowheads="1"/>
          </p:cNvSpPr>
          <p:nvPr/>
        </p:nvSpPr>
        <p:spPr bwMode="auto">
          <a:xfrm>
            <a:off x="4052888" y="3422650"/>
            <a:ext cx="1200150" cy="307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3399"/>
                </a:solidFill>
                <a:latin typeface="Arial" pitchFamily="34" charset="0"/>
                <a:ea typeface="ＭＳ Ｐゴシック"/>
              </a:rPr>
              <a:t>N* Spectrum</a:t>
            </a:r>
          </a:p>
        </p:txBody>
      </p:sp>
      <p:pic>
        <p:nvPicPr>
          <p:cNvPr id="4120" name="Picture 5" descr="PandaLogo2_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8225" y="1819275"/>
            <a:ext cx="228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42"/>
          <p:cNvSpPr>
            <a:spLocks noChangeArrowheads="1"/>
          </p:cNvSpPr>
          <p:nvPr/>
        </p:nvSpPr>
        <p:spPr bwMode="auto">
          <a:xfrm>
            <a:off x="3805238" y="4324350"/>
            <a:ext cx="2719387" cy="522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Spectrum and  photoproduction of  isovector mesons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181100"/>
            <a:ext cx="8970963" cy="6858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The road to exascale for Hadron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10,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Plenary Afternoon Session</a:t>
            </a:r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88913" y="2416175"/>
            <a:ext cx="7207250" cy="2333625"/>
          </a:xfrm>
          <a:custGeom>
            <a:avLst/>
            <a:gdLst>
              <a:gd name="T0" fmla="*/ 0 w 4540"/>
              <a:gd name="T1" fmla="*/ 2333625 h 1470"/>
              <a:gd name="T2" fmla="*/ 4092575 w 4540"/>
              <a:gd name="T3" fmla="*/ 1706563 h 1470"/>
              <a:gd name="T4" fmla="*/ 7207250 w 4540"/>
              <a:gd name="T5" fmla="*/ 0 h 1470"/>
              <a:gd name="T6" fmla="*/ 0 60000 65536"/>
              <a:gd name="T7" fmla="*/ 0 60000 65536"/>
              <a:gd name="T8" fmla="*/ 0 60000 65536"/>
              <a:gd name="T9" fmla="*/ 0 w 4540"/>
              <a:gd name="T10" fmla="*/ 0 h 1470"/>
              <a:gd name="T11" fmla="*/ 4540 w 4540"/>
              <a:gd name="T12" fmla="*/ 1470 h 14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0" h="1470">
                <a:moveTo>
                  <a:pt x="0" y="1470"/>
                </a:moveTo>
                <a:cubicBezTo>
                  <a:pt x="910" y="1395"/>
                  <a:pt x="1821" y="1320"/>
                  <a:pt x="2578" y="1075"/>
                </a:cubicBezTo>
                <a:cubicBezTo>
                  <a:pt x="3335" y="830"/>
                  <a:pt x="3937" y="415"/>
                  <a:pt x="4540" y="0"/>
                </a:cubicBezTo>
              </a:path>
            </a:pathLst>
          </a:custGeom>
          <a:noFill/>
          <a:ln w="63500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71450" y="4589463"/>
            <a:ext cx="292100" cy="300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1579563" y="4457700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987675" y="4257675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4395788" y="3889375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786438" y="3244850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7213600" y="2282825"/>
            <a:ext cx="292100" cy="300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42888" y="5978525"/>
            <a:ext cx="8029575" cy="423863"/>
            <a:chOff x="153" y="3766"/>
            <a:chExt cx="4864" cy="267"/>
          </a:xfrm>
        </p:grpSpPr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V="1">
              <a:off x="153" y="3825"/>
              <a:ext cx="431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158" y="3767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0"/>
            <p:cNvSpPr>
              <a:spLocks noChangeShapeType="1"/>
            </p:cNvSpPr>
            <p:nvPr/>
          </p:nvSpPr>
          <p:spPr bwMode="auto">
            <a:xfrm>
              <a:off x="585" y="3772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1"/>
            <p:cNvSpPr>
              <a:spLocks noChangeShapeType="1"/>
            </p:cNvSpPr>
            <p:nvPr/>
          </p:nvSpPr>
          <p:spPr bwMode="auto">
            <a:xfrm>
              <a:off x="1022" y="37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2"/>
            <p:cNvSpPr>
              <a:spLocks noChangeShapeType="1"/>
            </p:cNvSpPr>
            <p:nvPr/>
          </p:nvSpPr>
          <p:spPr bwMode="auto">
            <a:xfrm>
              <a:off x="1453" y="3766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3"/>
            <p:cNvSpPr>
              <a:spLocks noChangeShapeType="1"/>
            </p:cNvSpPr>
            <p:nvPr/>
          </p:nvSpPr>
          <p:spPr bwMode="auto">
            <a:xfrm>
              <a:off x="1883" y="3767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4"/>
            <p:cNvSpPr>
              <a:spLocks noChangeShapeType="1"/>
            </p:cNvSpPr>
            <p:nvPr/>
          </p:nvSpPr>
          <p:spPr bwMode="auto">
            <a:xfrm>
              <a:off x="3177" y="3772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5"/>
            <p:cNvSpPr>
              <a:spLocks noChangeShapeType="1"/>
            </p:cNvSpPr>
            <p:nvPr/>
          </p:nvSpPr>
          <p:spPr bwMode="auto">
            <a:xfrm>
              <a:off x="2741" y="37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6"/>
            <p:cNvSpPr>
              <a:spLocks noChangeShapeType="1"/>
            </p:cNvSpPr>
            <p:nvPr/>
          </p:nvSpPr>
          <p:spPr bwMode="auto">
            <a:xfrm>
              <a:off x="2314" y="37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28"/>
            <p:cNvSpPr>
              <a:spLocks noChangeShapeType="1"/>
            </p:cNvSpPr>
            <p:nvPr/>
          </p:nvSpPr>
          <p:spPr bwMode="auto">
            <a:xfrm>
              <a:off x="4469" y="37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29"/>
            <p:cNvSpPr>
              <a:spLocks noChangeShapeType="1"/>
            </p:cNvSpPr>
            <p:nvPr/>
          </p:nvSpPr>
          <p:spPr bwMode="auto">
            <a:xfrm>
              <a:off x="4042" y="3768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30"/>
            <p:cNvSpPr>
              <a:spLocks noChangeShapeType="1"/>
            </p:cNvSpPr>
            <p:nvPr/>
          </p:nvSpPr>
          <p:spPr bwMode="auto">
            <a:xfrm>
              <a:off x="3611" y="37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Rectangle 32"/>
            <p:cNvSpPr>
              <a:spLocks noChangeArrowheads="1"/>
            </p:cNvSpPr>
            <p:nvPr/>
          </p:nvSpPr>
          <p:spPr bwMode="auto">
            <a:xfrm>
              <a:off x="900" y="3839"/>
              <a:ext cx="5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100x tera</a:t>
              </a:r>
            </a:p>
          </p:txBody>
        </p:sp>
        <p:sp>
          <p:nvSpPr>
            <p:cNvPr id="3106" name="Rectangle 33"/>
            <p:cNvSpPr>
              <a:spLocks noChangeArrowheads="1"/>
            </p:cNvSpPr>
            <p:nvPr/>
          </p:nvSpPr>
          <p:spPr bwMode="auto">
            <a:xfrm>
              <a:off x="1835" y="3833"/>
              <a:ext cx="6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peta	</a:t>
              </a:r>
            </a:p>
          </p:txBody>
        </p:sp>
        <p:sp>
          <p:nvSpPr>
            <p:cNvPr id="3107" name="Rectangle 33"/>
            <p:cNvSpPr>
              <a:spLocks noChangeArrowheads="1"/>
            </p:cNvSpPr>
            <p:nvPr/>
          </p:nvSpPr>
          <p:spPr bwMode="auto">
            <a:xfrm>
              <a:off x="3454" y="3825"/>
              <a:ext cx="6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100x peta	</a:t>
              </a:r>
            </a:p>
          </p:txBody>
        </p:sp>
        <p:sp>
          <p:nvSpPr>
            <p:cNvPr id="3108" name="Rectangle 33"/>
            <p:cNvSpPr>
              <a:spLocks noChangeArrowheads="1"/>
            </p:cNvSpPr>
            <p:nvPr/>
          </p:nvSpPr>
          <p:spPr bwMode="auto">
            <a:xfrm>
              <a:off x="2633" y="3825"/>
              <a:ext cx="6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10x peta	</a:t>
              </a:r>
            </a:p>
          </p:txBody>
        </p:sp>
        <p:sp>
          <p:nvSpPr>
            <p:cNvPr id="3109" name="Rectangle 33"/>
            <p:cNvSpPr>
              <a:spLocks noChangeArrowheads="1"/>
            </p:cNvSpPr>
            <p:nvPr/>
          </p:nvSpPr>
          <p:spPr bwMode="auto">
            <a:xfrm>
              <a:off x="4352" y="3830"/>
              <a:ext cx="6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exa	</a:t>
              </a:r>
            </a:p>
          </p:txBody>
        </p:sp>
      </p:grpSp>
      <p:sp>
        <p:nvSpPr>
          <p:cNvPr id="3085" name="Rectangle 32"/>
          <p:cNvSpPr>
            <a:spLocks noChangeArrowheads="1"/>
          </p:cNvSpPr>
          <p:nvPr/>
        </p:nvSpPr>
        <p:spPr bwMode="auto">
          <a:xfrm>
            <a:off x="96838" y="6092825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10x tera</a:t>
            </a:r>
          </a:p>
        </p:txBody>
      </p:sp>
      <p:sp>
        <p:nvSpPr>
          <p:cNvPr id="3086" name="TextBox 38"/>
          <p:cNvSpPr txBox="1">
            <a:spLocks noChangeArrowheads="1"/>
          </p:cNvSpPr>
          <p:nvPr/>
        </p:nvSpPr>
        <p:spPr bwMode="auto">
          <a:xfrm>
            <a:off x="3873500" y="1811338"/>
            <a:ext cx="3009900" cy="9540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Contribution of gluons to the nucleon mass and spin; low moments of the gluon distributions g(x) and  </a:t>
            </a:r>
            <a:r>
              <a:rPr lang="el-GR" sz="1400"/>
              <a:t>Δ</a:t>
            </a:r>
            <a:r>
              <a:rPr lang="en-US" sz="1400"/>
              <a:t>g(x).  </a:t>
            </a:r>
          </a:p>
        </p:txBody>
      </p:sp>
      <p:pic>
        <p:nvPicPr>
          <p:cNvPr id="30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90700"/>
            <a:ext cx="28257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" descr="http://www.jlab.org/12GeV/images/schematic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738" y="3489325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9" name="Straight Arrow Connector 37"/>
          <p:cNvCxnSpPr>
            <a:cxnSpLocks noChangeShapeType="1"/>
          </p:cNvCxnSpPr>
          <p:nvPr/>
        </p:nvCxnSpPr>
        <p:spPr bwMode="auto">
          <a:xfrm>
            <a:off x="7129463" y="2978150"/>
            <a:ext cx="1570037" cy="1588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3090" name="TextBox 42"/>
          <p:cNvSpPr txBox="1">
            <a:spLocks noChangeArrowheads="1"/>
          </p:cNvSpPr>
          <p:nvPr/>
        </p:nvSpPr>
        <p:spPr bwMode="auto">
          <a:xfrm>
            <a:off x="7834313" y="2422525"/>
            <a:ext cx="696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5DA736"/>
                </a:solidFill>
              </a:rPr>
              <a:t>EIC</a:t>
            </a:r>
          </a:p>
        </p:txBody>
      </p:sp>
      <p:sp>
        <p:nvSpPr>
          <p:cNvPr id="3091" name="TextBox 43"/>
          <p:cNvSpPr txBox="1">
            <a:spLocks noChangeArrowheads="1"/>
          </p:cNvSpPr>
          <p:nvPr/>
        </p:nvSpPr>
        <p:spPr bwMode="auto">
          <a:xfrm>
            <a:off x="2286000" y="4879975"/>
            <a:ext cx="2409825" cy="9540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Precision calculations of the flavor-non-singlet form factors, moments of PDF, and moments of GPDs</a:t>
            </a:r>
          </a:p>
        </p:txBody>
      </p:sp>
      <p:sp>
        <p:nvSpPr>
          <p:cNvPr id="3092" name="TextBox 42"/>
          <p:cNvSpPr txBox="1">
            <a:spLocks noChangeArrowheads="1"/>
          </p:cNvSpPr>
          <p:nvPr/>
        </p:nvSpPr>
        <p:spPr bwMode="auto">
          <a:xfrm>
            <a:off x="2508250" y="3175000"/>
            <a:ext cx="2879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99"/>
                </a:solidFill>
              </a:rPr>
              <a:t>Flavor-separated contn. to FF, moments of PDFs and GPDs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/>
          </p:cNvSpPr>
          <p:nvPr/>
        </p:nvSpPr>
        <p:spPr bwMode="auto">
          <a:xfrm>
            <a:off x="300038" y="1181100"/>
            <a:ext cx="83804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accent2"/>
                </a:solidFill>
              </a:rPr>
              <a:t>The road to exascale for nuclear forces</a:t>
            </a:r>
          </a:p>
        </p:txBody>
      </p:sp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1931988" y="3440113"/>
            <a:ext cx="1835150" cy="542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</a:rPr>
              <a:t>Baryon-baryon interactions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42888" y="5978525"/>
            <a:ext cx="8029575" cy="420688"/>
            <a:chOff x="153" y="3766"/>
            <a:chExt cx="4864" cy="265"/>
          </a:xfrm>
        </p:grpSpPr>
        <p:sp>
          <p:nvSpPr>
            <p:cNvPr id="30734" name="Line 18"/>
            <p:cNvSpPr>
              <a:spLocks noChangeShapeType="1"/>
            </p:cNvSpPr>
            <p:nvPr/>
          </p:nvSpPr>
          <p:spPr bwMode="auto">
            <a:xfrm flipV="1">
              <a:off x="153" y="3825"/>
              <a:ext cx="431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9"/>
            <p:cNvSpPr>
              <a:spLocks noChangeShapeType="1"/>
            </p:cNvSpPr>
            <p:nvPr/>
          </p:nvSpPr>
          <p:spPr bwMode="auto">
            <a:xfrm>
              <a:off x="158" y="3767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585" y="3772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21"/>
            <p:cNvSpPr>
              <a:spLocks noChangeShapeType="1"/>
            </p:cNvSpPr>
            <p:nvPr/>
          </p:nvSpPr>
          <p:spPr bwMode="auto">
            <a:xfrm>
              <a:off x="1022" y="37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22"/>
            <p:cNvSpPr>
              <a:spLocks noChangeShapeType="1"/>
            </p:cNvSpPr>
            <p:nvPr/>
          </p:nvSpPr>
          <p:spPr bwMode="auto">
            <a:xfrm>
              <a:off x="1453" y="3766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23"/>
            <p:cNvSpPr>
              <a:spLocks noChangeShapeType="1"/>
            </p:cNvSpPr>
            <p:nvPr/>
          </p:nvSpPr>
          <p:spPr bwMode="auto">
            <a:xfrm>
              <a:off x="1883" y="3767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4"/>
            <p:cNvSpPr>
              <a:spLocks noChangeShapeType="1"/>
            </p:cNvSpPr>
            <p:nvPr/>
          </p:nvSpPr>
          <p:spPr bwMode="auto">
            <a:xfrm>
              <a:off x="3177" y="3772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5"/>
            <p:cNvSpPr>
              <a:spLocks noChangeShapeType="1"/>
            </p:cNvSpPr>
            <p:nvPr/>
          </p:nvSpPr>
          <p:spPr bwMode="auto">
            <a:xfrm>
              <a:off x="2741" y="37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6"/>
            <p:cNvSpPr>
              <a:spLocks noChangeShapeType="1"/>
            </p:cNvSpPr>
            <p:nvPr/>
          </p:nvSpPr>
          <p:spPr bwMode="auto">
            <a:xfrm>
              <a:off x="2314" y="37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8"/>
            <p:cNvSpPr>
              <a:spLocks noChangeShapeType="1"/>
            </p:cNvSpPr>
            <p:nvPr/>
          </p:nvSpPr>
          <p:spPr bwMode="auto">
            <a:xfrm>
              <a:off x="4469" y="37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29"/>
            <p:cNvSpPr>
              <a:spLocks noChangeShapeType="1"/>
            </p:cNvSpPr>
            <p:nvPr/>
          </p:nvSpPr>
          <p:spPr bwMode="auto">
            <a:xfrm>
              <a:off x="4042" y="3768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30"/>
            <p:cNvSpPr>
              <a:spLocks noChangeShapeType="1"/>
            </p:cNvSpPr>
            <p:nvPr/>
          </p:nvSpPr>
          <p:spPr bwMode="auto">
            <a:xfrm>
              <a:off x="3611" y="37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Rectangle 32"/>
            <p:cNvSpPr>
              <a:spLocks noChangeArrowheads="1"/>
            </p:cNvSpPr>
            <p:nvPr/>
          </p:nvSpPr>
          <p:spPr bwMode="auto">
            <a:xfrm>
              <a:off x="904" y="3839"/>
              <a:ext cx="5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100x tera</a:t>
              </a:r>
            </a:p>
          </p:txBody>
        </p:sp>
        <p:sp>
          <p:nvSpPr>
            <p:cNvPr id="30747" name="Rectangle 33"/>
            <p:cNvSpPr>
              <a:spLocks noChangeArrowheads="1"/>
            </p:cNvSpPr>
            <p:nvPr/>
          </p:nvSpPr>
          <p:spPr bwMode="auto">
            <a:xfrm>
              <a:off x="1835" y="3833"/>
              <a:ext cx="6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peta	</a:t>
              </a:r>
            </a:p>
          </p:txBody>
        </p:sp>
        <p:sp>
          <p:nvSpPr>
            <p:cNvPr id="30748" name="Rectangle 33"/>
            <p:cNvSpPr>
              <a:spLocks noChangeArrowheads="1"/>
            </p:cNvSpPr>
            <p:nvPr/>
          </p:nvSpPr>
          <p:spPr bwMode="auto">
            <a:xfrm>
              <a:off x="3454" y="3825"/>
              <a:ext cx="6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100x peta	</a:t>
              </a:r>
            </a:p>
          </p:txBody>
        </p:sp>
        <p:sp>
          <p:nvSpPr>
            <p:cNvPr id="30749" name="Rectangle 33"/>
            <p:cNvSpPr>
              <a:spLocks noChangeArrowheads="1"/>
            </p:cNvSpPr>
            <p:nvPr/>
          </p:nvSpPr>
          <p:spPr bwMode="auto">
            <a:xfrm>
              <a:off x="2633" y="3825"/>
              <a:ext cx="6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10x peta	</a:t>
              </a:r>
            </a:p>
          </p:txBody>
        </p:sp>
        <p:sp>
          <p:nvSpPr>
            <p:cNvPr id="30750" name="Rectangle 33"/>
            <p:cNvSpPr>
              <a:spLocks noChangeArrowheads="1"/>
            </p:cNvSpPr>
            <p:nvPr/>
          </p:nvSpPr>
          <p:spPr bwMode="auto">
            <a:xfrm>
              <a:off x="4352" y="3830"/>
              <a:ext cx="6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exa	</a:t>
              </a:r>
            </a:p>
          </p:txBody>
        </p:sp>
      </p:grpSp>
      <p:sp>
        <p:nvSpPr>
          <p:cNvPr id="30751" name="Rectangle 32"/>
          <p:cNvSpPr>
            <a:spLocks noChangeArrowheads="1"/>
          </p:cNvSpPr>
          <p:nvPr/>
        </p:nvSpPr>
        <p:spPr bwMode="auto">
          <a:xfrm>
            <a:off x="101600" y="6092825"/>
            <a:ext cx="85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10x tera</a:t>
            </a:r>
          </a:p>
        </p:txBody>
      </p:sp>
      <p:pic>
        <p:nvPicPr>
          <p:cNvPr id="30753" name="Picture 52" descr="neutronstar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1916113"/>
            <a:ext cx="1473200" cy="996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55" name="Oval 56"/>
          <p:cNvSpPr>
            <a:spLocks noChangeArrowheads="1"/>
          </p:cNvSpPr>
          <p:nvPr/>
        </p:nvSpPr>
        <p:spPr bwMode="auto">
          <a:xfrm>
            <a:off x="477838" y="2794000"/>
            <a:ext cx="354012" cy="3079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56" name="Oval 57"/>
          <p:cNvSpPr>
            <a:spLocks noChangeArrowheads="1"/>
          </p:cNvSpPr>
          <p:nvPr/>
        </p:nvSpPr>
        <p:spPr bwMode="auto">
          <a:xfrm>
            <a:off x="1223963" y="2701925"/>
            <a:ext cx="282575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57" name="Oval 58"/>
          <p:cNvSpPr>
            <a:spLocks noChangeArrowheads="1"/>
          </p:cNvSpPr>
          <p:nvPr/>
        </p:nvSpPr>
        <p:spPr bwMode="auto">
          <a:xfrm flipH="1">
            <a:off x="539750" y="2870200"/>
            <a:ext cx="44450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58" name="Oval 59"/>
          <p:cNvSpPr>
            <a:spLocks noChangeArrowheads="1"/>
          </p:cNvSpPr>
          <p:nvPr/>
        </p:nvSpPr>
        <p:spPr bwMode="auto">
          <a:xfrm flipH="1">
            <a:off x="638175" y="2984500"/>
            <a:ext cx="46038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59" name="Oval 60"/>
          <p:cNvSpPr>
            <a:spLocks noChangeArrowheads="1"/>
          </p:cNvSpPr>
          <p:nvPr/>
        </p:nvSpPr>
        <p:spPr bwMode="auto">
          <a:xfrm flipH="1">
            <a:off x="690563" y="2860675"/>
            <a:ext cx="46037" cy="444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60" name="Oval 61"/>
          <p:cNvSpPr>
            <a:spLocks noChangeArrowheads="1"/>
          </p:cNvSpPr>
          <p:nvPr/>
        </p:nvSpPr>
        <p:spPr bwMode="auto">
          <a:xfrm flipH="1">
            <a:off x="1336675" y="2852738"/>
            <a:ext cx="46038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61" name="Oval 62"/>
          <p:cNvSpPr>
            <a:spLocks noChangeArrowheads="1"/>
          </p:cNvSpPr>
          <p:nvPr/>
        </p:nvSpPr>
        <p:spPr bwMode="auto">
          <a:xfrm flipH="1">
            <a:off x="1360488" y="2728913"/>
            <a:ext cx="44450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0762" name="Straight Arrow Connector 64"/>
          <p:cNvCxnSpPr>
            <a:cxnSpLocks noChangeShapeType="1"/>
            <a:stCxn id="30755" idx="6"/>
          </p:cNvCxnSpPr>
          <p:nvPr/>
        </p:nvCxnSpPr>
        <p:spPr bwMode="auto">
          <a:xfrm flipV="1">
            <a:off x="831850" y="2863850"/>
            <a:ext cx="314325" cy="84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63" name="TextBox 65"/>
          <p:cNvSpPr txBox="1">
            <a:spLocks noChangeArrowheads="1"/>
          </p:cNvSpPr>
          <p:nvPr/>
        </p:nvSpPr>
        <p:spPr bwMode="auto">
          <a:xfrm>
            <a:off x="484188" y="3109913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N</a:t>
            </a:r>
          </a:p>
        </p:txBody>
      </p:sp>
      <p:sp>
        <p:nvSpPr>
          <p:cNvPr id="30764" name="TextBox 66"/>
          <p:cNvSpPr txBox="1">
            <a:spLocks noChangeArrowheads="1"/>
          </p:cNvSpPr>
          <p:nvPr/>
        </p:nvSpPr>
        <p:spPr bwMode="auto">
          <a:xfrm>
            <a:off x="1206500" y="28702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K</a:t>
            </a:r>
          </a:p>
        </p:txBody>
      </p:sp>
      <p:pic>
        <p:nvPicPr>
          <p:cNvPr id="30765" name="Picture 67" descr="FusionReacti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7863" y="3556000"/>
            <a:ext cx="17780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6" name="Picture 54" descr="biglaser_48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4213" y="4705350"/>
            <a:ext cx="14795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7" name="Rectangle 16"/>
          <p:cNvSpPr>
            <a:spLocks noChangeArrowheads="1"/>
          </p:cNvSpPr>
          <p:nvPr/>
        </p:nvSpPr>
        <p:spPr bwMode="auto">
          <a:xfrm>
            <a:off x="7505700" y="2903538"/>
            <a:ext cx="1638300" cy="330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</a:rPr>
              <a:t>Alpha particle</a:t>
            </a:r>
          </a:p>
        </p:txBody>
      </p:sp>
      <p:sp>
        <p:nvSpPr>
          <p:cNvPr id="30768" name="Rectangle 13"/>
          <p:cNvSpPr>
            <a:spLocks noChangeArrowheads="1"/>
          </p:cNvSpPr>
          <p:nvPr/>
        </p:nvSpPr>
        <p:spPr bwMode="auto">
          <a:xfrm>
            <a:off x="703263" y="5032375"/>
            <a:ext cx="2063750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EFTs and LQCD</a:t>
            </a:r>
          </a:p>
        </p:txBody>
      </p:sp>
      <p:pic>
        <p:nvPicPr>
          <p:cNvPr id="30769" name="Picture 70" descr="alph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0175" y="3722688"/>
            <a:ext cx="11414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1" name="Rectangle 16"/>
          <p:cNvSpPr>
            <a:spLocks noChangeArrowheads="1"/>
          </p:cNvSpPr>
          <p:nvPr/>
        </p:nvSpPr>
        <p:spPr bwMode="auto">
          <a:xfrm>
            <a:off x="6132513" y="1720850"/>
            <a:ext cx="1638300" cy="542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</a:rPr>
              <a:t>NNN interaction from LQCD</a:t>
            </a:r>
          </a:p>
        </p:txBody>
      </p:sp>
      <p:sp>
        <p:nvSpPr>
          <p:cNvPr id="30781" name="Freeform 5"/>
          <p:cNvSpPr>
            <a:spLocks/>
          </p:cNvSpPr>
          <p:nvPr/>
        </p:nvSpPr>
        <p:spPr bwMode="auto">
          <a:xfrm>
            <a:off x="163513" y="2136775"/>
            <a:ext cx="7499350" cy="2559050"/>
          </a:xfrm>
          <a:custGeom>
            <a:avLst/>
            <a:gdLst>
              <a:gd name="T0" fmla="*/ 0 w 4540"/>
              <a:gd name="T1" fmla="*/ 1470 h 1470"/>
              <a:gd name="T2" fmla="*/ 2578 w 4540"/>
              <a:gd name="T3" fmla="*/ 1075 h 1470"/>
              <a:gd name="T4" fmla="*/ 4540 w 4540"/>
              <a:gd name="T5" fmla="*/ 0 h 1470"/>
              <a:gd name="T6" fmla="*/ 0 60000 65536"/>
              <a:gd name="T7" fmla="*/ 0 60000 65536"/>
              <a:gd name="T8" fmla="*/ 0 60000 65536"/>
              <a:gd name="T9" fmla="*/ 0 w 4540"/>
              <a:gd name="T10" fmla="*/ 0 h 1470"/>
              <a:gd name="T11" fmla="*/ 4540 w 4540"/>
              <a:gd name="T12" fmla="*/ 1470 h 14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0" h="1470">
                <a:moveTo>
                  <a:pt x="0" y="1470"/>
                </a:moveTo>
                <a:cubicBezTo>
                  <a:pt x="910" y="1395"/>
                  <a:pt x="1821" y="1320"/>
                  <a:pt x="2578" y="1075"/>
                </a:cubicBezTo>
                <a:cubicBezTo>
                  <a:pt x="3335" y="830"/>
                  <a:pt x="3937" y="415"/>
                  <a:pt x="4540" y="0"/>
                </a:cubicBezTo>
              </a:path>
            </a:pathLst>
          </a:custGeom>
          <a:noFill/>
          <a:ln w="63500">
            <a:solidFill>
              <a:srgbClr val="46689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82" name="Oval 6"/>
          <p:cNvSpPr>
            <a:spLocks noChangeArrowheads="1"/>
          </p:cNvSpPr>
          <p:nvPr/>
        </p:nvSpPr>
        <p:spPr bwMode="auto">
          <a:xfrm>
            <a:off x="187325" y="4597400"/>
            <a:ext cx="182563" cy="182563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3" name="Oval 7"/>
          <p:cNvSpPr>
            <a:spLocks noChangeArrowheads="1"/>
          </p:cNvSpPr>
          <p:nvPr/>
        </p:nvSpPr>
        <p:spPr bwMode="auto">
          <a:xfrm>
            <a:off x="1595438" y="446563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4" name="Oval 8"/>
          <p:cNvSpPr>
            <a:spLocks noChangeArrowheads="1"/>
          </p:cNvSpPr>
          <p:nvPr/>
        </p:nvSpPr>
        <p:spPr bwMode="auto">
          <a:xfrm>
            <a:off x="3003550" y="4265613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5" name="Oval 9"/>
          <p:cNvSpPr>
            <a:spLocks noChangeArrowheads="1"/>
          </p:cNvSpPr>
          <p:nvPr/>
        </p:nvSpPr>
        <p:spPr bwMode="auto">
          <a:xfrm>
            <a:off x="4411663" y="3897313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6" name="Oval 10"/>
          <p:cNvSpPr>
            <a:spLocks noChangeArrowheads="1"/>
          </p:cNvSpPr>
          <p:nvPr/>
        </p:nvSpPr>
        <p:spPr bwMode="auto">
          <a:xfrm>
            <a:off x="5802313" y="3252788"/>
            <a:ext cx="182562" cy="182562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7" name="Oval 11"/>
          <p:cNvSpPr>
            <a:spLocks noChangeArrowheads="1"/>
          </p:cNvSpPr>
          <p:nvPr/>
        </p:nvSpPr>
        <p:spPr bwMode="auto">
          <a:xfrm>
            <a:off x="7229475" y="2290763"/>
            <a:ext cx="182563" cy="182562"/>
          </a:xfrm>
          <a:prstGeom prst="ellipse">
            <a:avLst/>
          </a:prstGeom>
          <a:solidFill>
            <a:schemeClr val="tx1"/>
          </a:solidFill>
          <a:ln w="9525">
            <a:solidFill>
              <a:srgbClr val="46689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8" name="Rectangle 13"/>
          <p:cNvSpPr>
            <a:spLocks noChangeArrowheads="1"/>
          </p:cNvSpPr>
          <p:nvPr/>
        </p:nvSpPr>
        <p:spPr bwMode="auto">
          <a:xfrm>
            <a:off x="3657600" y="2836863"/>
            <a:ext cx="1835150" cy="542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</a:rPr>
              <a:t>Deuteron axial-charge</a:t>
            </a:r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7470775" y="6072188"/>
            <a:ext cx="1673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-flop year sustained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Lattice QCD - I</a:t>
            </a:r>
          </a:p>
        </p:txBody>
      </p:sp>
      <p:pic>
        <p:nvPicPr>
          <p:cNvPr id="36867" name="Picture 3" descr="slide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3994150" cy="3098800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143000"/>
            <a:ext cx="4816475" cy="206210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Lattice QCD enables us to undertake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initio computations of many of the low-energy properties of QCD</a:t>
            </a:r>
          </a:p>
          <a:p>
            <a:pPr>
              <a:buFontTx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Conti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nuum </a:t>
            </a:r>
            <a:r>
              <a:rPr lang="en-US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Euclidean space time replaced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by </a:t>
            </a:r>
            <a:r>
              <a:rPr lang="en-US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four-dimensional </a:t>
            </a:r>
            <a:r>
              <a:rPr lang="en-US" sz="2000" i="1" dirty="0">
                <a:solidFill>
                  <a:srgbClr val="333399"/>
                </a:solidFill>
                <a:effectLst/>
                <a:latin typeface="Arial" pitchFamily="34" charset="0"/>
                <a:cs typeface="Arial" pitchFamily="34" charset="0"/>
              </a:rPr>
              <a:t>lattice – </a:t>
            </a:r>
            <a:r>
              <a:rPr lang="en-US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current typical sizes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r>
              <a:rPr lang="en-US" sz="2000" baseline="30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msy10"/>
                <a:cs typeface="Arial" pitchFamily="34" charset="0"/>
              </a:rPr>
              <a:t>£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12</a:t>
            </a:r>
            <a:endParaRPr lang="en-US" sz="20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373280" y="3644210"/>
            <a:ext cx="5760818" cy="14682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5029200"/>
            <a:ext cx="376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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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Grassmann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Variables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lum/>
          </a:blip>
          <a:stretch>
            <a:fillRect/>
          </a:stretch>
        </p:blipFill>
        <p:spPr>
          <a:xfrm>
            <a:off x="680855" y="5637921"/>
            <a:ext cx="4175489" cy="535157"/>
          </a:xfrm>
          <a:prstGeom prst="rect">
            <a:avLst/>
          </a:prstGeom>
        </p:spPr>
      </p:pic>
      <p:grpSp>
        <p:nvGrpSpPr>
          <p:cNvPr id="2" name="Group 26"/>
          <p:cNvGrpSpPr/>
          <p:nvPr/>
        </p:nvGrpSpPr>
        <p:grpSpPr>
          <a:xfrm>
            <a:off x="3048000" y="4876800"/>
            <a:ext cx="4953000" cy="1295400"/>
            <a:chOff x="3048000" y="4876800"/>
            <a:chExt cx="4953000" cy="1295400"/>
          </a:xfrm>
        </p:grpSpPr>
        <p:sp>
          <p:nvSpPr>
            <p:cNvPr id="22" name="Oval 21"/>
            <p:cNvSpPr/>
            <p:nvPr/>
          </p:nvSpPr>
          <p:spPr bwMode="auto">
            <a:xfrm>
              <a:off x="3048000" y="5562600"/>
              <a:ext cx="2057400" cy="6096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5181600" y="5257800"/>
              <a:ext cx="990600" cy="45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248400" y="48768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Importance Sampling</a:t>
              </a:r>
              <a:endPara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Two-Dimensional Lattice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89" t="7463" r="9890" b="8955"/>
          <a:stretch>
            <a:fillRect/>
          </a:stretch>
        </p:blipFill>
        <p:spPr bwMode="auto">
          <a:xfrm>
            <a:off x="533400" y="914400"/>
            <a:ext cx="6019800" cy="387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04800" y="5486400"/>
            <a:ext cx="8534400" cy="70788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Highly regular problem, with simple boundary conditions – </a:t>
            </a:r>
            <a:r>
              <a:rPr lang="en-US" sz="2000" i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very efficient use of massively parallel computers using data-parallel programming.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752600" y="1600200"/>
            <a:ext cx="4800600" cy="3200400"/>
            <a:chOff x="1752600" y="1600200"/>
            <a:chExt cx="4800600" cy="3200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752600" y="1600200"/>
              <a:ext cx="1447800" cy="14478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29000" y="1600200"/>
              <a:ext cx="1447800" cy="14478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105400" y="1600200"/>
              <a:ext cx="1447800" cy="14478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752600" y="3352800"/>
              <a:ext cx="1447800" cy="14478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29000" y="3352800"/>
              <a:ext cx="1447800" cy="14478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3352800"/>
              <a:ext cx="1447800" cy="14478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1371600" y="1219200"/>
            <a:ext cx="5486400" cy="3886200"/>
            <a:chOff x="1371600" y="1219200"/>
            <a:chExt cx="5486400" cy="38862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3200400" y="2209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800600" y="2209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6553200" y="2209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3124200" y="38862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876800" y="38862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5400000">
              <a:off x="2438400" y="32004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5400000">
              <a:off x="4115594" y="3199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5563394" y="3199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553200" y="39624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1371600" y="38862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447800" y="2209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5715794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4039394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rot="5400000">
              <a:off x="2439194" y="48760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5400000">
              <a:off x="2667794" y="13708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4039394" y="13708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5639594" y="13708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USQCD: Computing Resources</a:t>
            </a:r>
            <a:endParaRPr lang="en-US" dirty="0"/>
          </a:p>
        </p:txBody>
      </p:sp>
      <p:pic>
        <p:nvPicPr>
          <p:cNvPr id="4" name="Content Placeholder 3" descr="jaguar_pagebann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990600"/>
            <a:ext cx="4194198" cy="1295400"/>
          </a:xfrm>
        </p:spPr>
      </p:pic>
      <p:pic>
        <p:nvPicPr>
          <p:cNvPr id="5" name="Picture 4" descr="qcdoc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2692842" cy="1612900"/>
          </a:xfrm>
          <a:prstGeom prst="rect">
            <a:avLst/>
          </a:prstGeom>
        </p:spPr>
      </p:pic>
      <p:pic>
        <p:nvPicPr>
          <p:cNvPr id="6" name="Picture 5" descr="6n_s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124200"/>
            <a:ext cx="1981200" cy="1368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514600"/>
            <a:ext cx="490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Leadership-class  –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JAGUAR at ORNL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048000"/>
            <a:ext cx="203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QCDOC at BNL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fermiclusters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038600"/>
            <a:ext cx="1981200" cy="1485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447800"/>
            <a:ext cx="2549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  <a:hlinkClick r:id="rId6"/>
              </a:rPr>
              <a:t>www.usqcd.org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Chroma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MILC,QDP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048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Clusters at FNAL and JLAB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5791200"/>
            <a:ext cx="765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LQCD2: Proposal to DOE for computational facility 2010-2014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Describe how the fundamental building blocks of the nucleus, 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are built from the primordial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quarks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the fundamental fields of Quantum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Chromodynamics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QCD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are the effective degrees of freedom of QCD?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Explain how the force that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into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arises from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QCD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Search for evidence of physics beyond the “Standard Model” of particle physics – complementary to the high-energy experiments at, say, 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LHC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do this by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Experiment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by 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confrontation of the three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943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3A12DE88-4A69-4059-AC35-32EC1B78FFEB}" type="slidenum">
              <a:rPr lang="en-US"/>
              <a:pPr/>
              <a:t>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Hadron Spectroscopy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3124200"/>
          </a:xfrm>
        </p:spPr>
        <p:txBody>
          <a:bodyPr/>
          <a:lstStyle/>
          <a:p>
            <a:r>
              <a:rPr lang="en-US" sz="2000" b="1">
                <a:latin typeface="Arial" charset="0"/>
              </a:rPr>
              <a:t>Spectroscopy is classic tool for gleaning information about structure of theory</a:t>
            </a:r>
          </a:p>
          <a:p>
            <a:r>
              <a:rPr lang="en-US" sz="2000" b="1">
                <a:latin typeface="Arial" charset="0"/>
              </a:rPr>
              <a:t>Both experimental and </a:t>
            </a:r>
            <a:r>
              <a:rPr lang="en-US" sz="2000" b="1" i="1">
                <a:latin typeface="Arial" charset="0"/>
              </a:rPr>
              <a:t>ab initio</a:t>
            </a:r>
            <a:r>
              <a:rPr lang="en-US" sz="2000" b="1">
                <a:latin typeface="Arial" charset="0"/>
              </a:rPr>
              <a:t> N* and Exotic-meson programs aim at </a:t>
            </a:r>
            <a:r>
              <a:rPr lang="en-US" sz="2000" b="1" i="1">
                <a:latin typeface="Arial" charset="0"/>
              </a:rPr>
              <a:t>discovering effective degrees of freedom of QCD</a:t>
            </a:r>
            <a:r>
              <a:rPr lang="en-US" sz="2000" b="1">
                <a:latin typeface="Arial" charset="0"/>
              </a:rPr>
              <a:t>, and resolving competing low-energy models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Arial" charset="0"/>
              </a:rPr>
              <a:t>HP2009 and HP2012 milestones</a:t>
            </a:r>
          </a:p>
          <a:p>
            <a:pPr lvl="1"/>
            <a:r>
              <a:rPr lang="en-US" b="1">
                <a:latin typeface="Arial" charset="0"/>
              </a:rPr>
              <a:t>Excited Baryon Analysis Center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(EBAC) </a:t>
            </a:r>
            <a:r>
              <a:rPr lang="en-US" b="1">
                <a:latin typeface="Arial" charset="0"/>
              </a:rPr>
              <a:t>at Jefferson Lab</a:t>
            </a:r>
          </a:p>
          <a:p>
            <a:r>
              <a:rPr lang="en-US" sz="2000" b="1">
                <a:latin typeface="Arial" charset="0"/>
              </a:rPr>
              <a:t>Spectroscopy of Exotic Mesons flagship component of CEBAF@12GeV</a:t>
            </a:r>
            <a:endParaRPr lang="en-US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44036" name="Picture 4" descr="HALB_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438400"/>
            <a:ext cx="1176338" cy="1717675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0" y="45720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sz="2000">
              <a:solidFill>
                <a:srgbClr val="FF0000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i="1"/>
              <a:t>“Calculate the masses of strongly interacting particles and obtain a qualitative understanding…..”</a:t>
            </a:r>
          </a:p>
          <a:p>
            <a:pPr lvl="1" eaLnBrk="0" hangingPunct="0">
              <a:lnSpc>
                <a:spcPct val="100000"/>
              </a:lnSpc>
              <a:spcBef>
                <a:spcPct val="0"/>
              </a:spcBef>
            </a:pPr>
            <a:endParaRPr lang="en-US" sz="2000">
              <a:solidFill>
                <a:srgbClr val="FF0000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N* Spectroscopy - I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24580" name="Picture 4" descr="Ngamp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15588" y="971137"/>
            <a:ext cx="3531424" cy="4495801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0" y="5334000"/>
            <a:ext cx="2895600" cy="6413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8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Capstick</a:t>
            </a:r>
            <a:r>
              <a:rPr lang="en-US" sz="1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and Roberts, PRD58 (1998) 074011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4196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Are states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because our pictures are not expressed in correct degrees of freedom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Do they just not couple to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probes?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29400" y="990600"/>
            <a:ext cx="1552575" cy="3276600"/>
            <a:chOff x="270" y="768"/>
            <a:chExt cx="978" cy="1811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70" y="768"/>
              <a:ext cx="940" cy="181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337" y="951"/>
              <a:ext cx="705" cy="656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471" y="1139"/>
              <a:ext cx="101" cy="9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652" y="1420"/>
              <a:ext cx="101" cy="93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807" y="1139"/>
              <a:ext cx="101" cy="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539" y="1201"/>
              <a:ext cx="168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 flipV="1">
              <a:off x="707" y="1295"/>
              <a:ext cx="0" cy="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707" y="1170"/>
              <a:ext cx="201" cy="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37" y="1826"/>
              <a:ext cx="705" cy="655"/>
              <a:chOff x="768" y="2400"/>
              <a:chExt cx="1008" cy="1008"/>
            </a:xfrm>
          </p:grpSpPr>
          <p:sp>
            <p:nvSpPr>
              <p:cNvPr id="20" name="Oval 21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008" cy="1008"/>
              </a:xfrm>
              <a:prstGeom prst="ellipse">
                <a:avLst/>
              </a:prstGeom>
              <a:solidFill>
                <a:srgbClr val="99FF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22"/>
              <p:cNvSpPr>
                <a:spLocks noChangeArrowheads="1"/>
              </p:cNvSpPr>
              <p:nvPr/>
            </p:nvSpPr>
            <p:spPr bwMode="auto">
              <a:xfrm rot="-1618252">
                <a:off x="948" y="2786"/>
                <a:ext cx="192" cy="432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23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144" cy="14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4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44" cy="14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5"/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 flipV="1">
                <a:off x="1104" y="292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V="1">
                <a:off x="1248" y="2784"/>
                <a:ext cx="28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835" y="768"/>
              <a:ext cx="34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0" tIns="45692" rIns="91380" bIns="45692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|q</a:t>
              </a:r>
              <a:r>
                <a:rPr lang="en-US" sz="1800" baseline="300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3</a:t>
              </a:r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&gt;</a:t>
              </a:r>
              <a:endParaRPr lang="en-US" sz="36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830" y="2304"/>
              <a:ext cx="41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0" tIns="45692" rIns="91380" bIns="45692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|q</a:t>
              </a:r>
              <a:r>
                <a:rPr lang="en-US" sz="1800" baseline="300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q&gt;</a:t>
              </a:r>
              <a:endParaRPr lang="en-US" sz="3600">
                <a:latin typeface="Times New Roman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333399"/>
                </a:solidFill>
                <a:latin typeface="Arial" charset="0"/>
              </a:rPr>
              <a:t>N* Spectroscopy – II </a:t>
            </a:r>
            <a:endParaRPr lang="en-US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4191000" y="3505200"/>
            <a:ext cx="21336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M</a:t>
            </a:r>
            <a:r>
              <a:rPr lang="en-US" sz="1400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1400" baseline="-25000">
                <a:solidFill>
                  <a:schemeClr val="accent2"/>
                </a:solidFill>
                <a:cs typeface="Arial" charset="0"/>
                <a:sym typeface="Symbol" pitchFamily="18" charset="2"/>
              </a:rPr>
              <a:t>+,</a:t>
            </a:r>
            <a:r>
              <a:rPr lang="en-US" sz="1400" baseline="-25000">
                <a:solidFill>
                  <a:schemeClr val="accent2"/>
                </a:solidFill>
                <a:latin typeface="Symbol" pitchFamily="18" charset="2"/>
                <a:cs typeface="Arial" charset="0"/>
                <a:sym typeface="Symbol" pitchFamily="18" charset="2"/>
              </a:rPr>
              <a:t></a:t>
            </a:r>
            <a:r>
              <a:rPr lang="en-US" sz="1400" baseline="-25000">
                <a:solidFill>
                  <a:schemeClr val="accent2"/>
                </a:solidFill>
                <a:cs typeface="Arial" charset="0"/>
                <a:sym typeface="Symbol" pitchFamily="18" charset="2"/>
              </a:rPr>
              <a:t>-</a:t>
            </a:r>
            <a:r>
              <a:rPr lang="en-US" sz="1400">
                <a:solidFill>
                  <a:schemeClr val="accent2"/>
                </a:solidFill>
              </a:rPr>
              <a:t>(GeV)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0" y="1524000"/>
            <a:ext cx="990600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505200" y="2362200"/>
            <a:ext cx="26670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d</a:t>
            </a:r>
            <a:r>
              <a:rPr lang="en-US" sz="1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1400">
                <a:solidFill>
                  <a:schemeClr val="accent2"/>
                </a:solidFill>
              </a:rPr>
              <a:t>/M</a:t>
            </a:r>
            <a:r>
              <a:rPr lang="en-US" sz="1400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1400" baseline="-25000">
                <a:solidFill>
                  <a:schemeClr val="accent2"/>
                </a:solidFill>
                <a:cs typeface="Arial" charset="0"/>
                <a:sym typeface="Symbol" pitchFamily="18" charset="2"/>
              </a:rPr>
              <a:t>+,</a:t>
            </a:r>
            <a:r>
              <a:rPr lang="en-US" sz="1400" baseline="-25000">
                <a:solidFill>
                  <a:schemeClr val="accent2"/>
                </a:solidFill>
                <a:latin typeface="Symbol" pitchFamily="18" charset="2"/>
                <a:cs typeface="Arial" charset="0"/>
                <a:sym typeface="Symbol" pitchFamily="18" charset="2"/>
              </a:rPr>
              <a:t></a:t>
            </a:r>
            <a:r>
              <a:rPr lang="en-US" sz="1400" baseline="-25000">
                <a:solidFill>
                  <a:schemeClr val="accent2"/>
                </a:solidFill>
                <a:cs typeface="Arial" charset="0"/>
                <a:sym typeface="Symbol" pitchFamily="18" charset="2"/>
              </a:rPr>
              <a:t>-</a:t>
            </a:r>
            <a:r>
              <a:rPr lang="en-US" sz="1400">
                <a:solidFill>
                  <a:schemeClr val="accent2"/>
                </a:solidFill>
              </a:rPr>
              <a:t> GeV (</a:t>
            </a:r>
            <a:r>
              <a:rPr lang="en-US" sz="1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sz="1400">
                <a:solidFill>
                  <a:schemeClr val="accent2"/>
                </a:solidFill>
              </a:rPr>
              <a:t> b/GeV)</a:t>
            </a:r>
          </a:p>
        </p:txBody>
      </p:sp>
      <p:pic>
        <p:nvPicPr>
          <p:cNvPr id="2050" name="Picture 2" descr="fig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990600"/>
            <a:ext cx="765815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2819400" y="1371600"/>
            <a:ext cx="1877572" cy="380075"/>
          </a:xfrm>
          <a:prstGeom prst="rect">
            <a:avLst/>
          </a:prstGeom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lum/>
          </a:blip>
          <a:stretch>
            <a:fillRect/>
          </a:stretch>
        </p:blipFill>
        <p:spPr>
          <a:xfrm>
            <a:off x="2057400" y="3962400"/>
            <a:ext cx="1981200" cy="3084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71600" y="5486400"/>
            <a:ext cx="448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xcited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aryon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nalysis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Low-lying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Hadron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Spectrum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539"/>
          <a:stretch>
            <a:fillRect/>
          </a:stretch>
        </p:blipFill>
        <p:spPr bwMode="auto">
          <a:xfrm>
            <a:off x="152400" y="2438400"/>
            <a:ext cx="584939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45720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Control over:</a:t>
            </a:r>
          </a:p>
          <a:p>
            <a:pPr>
              <a:buFont typeface="Arial" pitchFamily="34" charset="0"/>
              <a:buChar char="•"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Quark-mass dependence</a:t>
            </a:r>
          </a:p>
          <a:p>
            <a:pPr>
              <a:buFont typeface="Arial" pitchFamily="34" charset="0"/>
              <a:buChar char="•"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Continuum extrapolation</a:t>
            </a:r>
          </a:p>
          <a:p>
            <a:pPr>
              <a:buFont typeface="Arial" pitchFamily="34" charset="0"/>
              <a:buChar char="•"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finite-volume effects (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pions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resonances)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096000" y="3276600"/>
            <a:ext cx="2813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Durr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Fodor,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Lippert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et al., BMW Collaboration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477000" y="4114800"/>
            <a:ext cx="1739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Science 2008</a:t>
            </a:r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198005" y="1166608"/>
            <a:ext cx="7768332" cy="998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Arial" charset="0"/>
              </a:rPr>
              <a:t>Variational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 Method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49339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 b="1">
                <a:latin typeface="Arial" charset="0"/>
              </a:rPr>
              <a:t>Extracting excited-state energies described in 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C. Michael, NPB 259, 58 (1985) </a:t>
            </a:r>
            <a:r>
              <a:rPr lang="en-US" sz="2000" b="1">
                <a:latin typeface="Arial" charset="0"/>
              </a:rPr>
              <a:t>and 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Luscher and Wolff, NPB 339, 222 (1990)</a:t>
            </a:r>
          </a:p>
          <a:p>
            <a:r>
              <a:rPr lang="en-US" sz="2000" b="1">
                <a:latin typeface="Arial" charset="0"/>
              </a:rPr>
              <a:t>Can be viewed as exploiting the </a:t>
            </a:r>
            <a:r>
              <a:rPr lang="en-US" sz="2000" b="1" i="1">
                <a:solidFill>
                  <a:schemeClr val="hlink"/>
                </a:solidFill>
                <a:latin typeface="Arial" charset="0"/>
              </a:rPr>
              <a:t>variational method</a:t>
            </a:r>
          </a:p>
          <a:p>
            <a:pPr>
              <a:lnSpc>
                <a:spcPct val="125000"/>
              </a:lnSpc>
            </a:pPr>
            <a:r>
              <a:rPr lang="en-US" sz="2000" b="1">
                <a:latin typeface="Arial" charset="0"/>
              </a:rPr>
              <a:t>Given 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N </a:t>
            </a:r>
            <a:r>
              <a:rPr lang="en-US" sz="2000" b="1">
                <a:solidFill>
                  <a:schemeClr val="hlink"/>
                </a:solidFill>
                <a:latin typeface="cmsy10" pitchFamily="34" charset="0"/>
              </a:rPr>
              <a:t>£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N</a:t>
            </a:r>
            <a:r>
              <a:rPr lang="en-US" sz="2000" b="1">
                <a:latin typeface="Arial" charset="0"/>
              </a:rPr>
              <a:t> correlator matrix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C</a:t>
            </a:r>
            <a:r>
              <a:rPr lang="en-US" sz="2000" b="1" baseline="-250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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(t) = </a:t>
            </a:r>
            <a:r>
              <a:rPr lang="en-US" sz="2000" b="1">
                <a:solidFill>
                  <a:schemeClr val="hlink"/>
                </a:solidFill>
                <a:latin typeface="cmsy10" pitchFamily="34" charset="0"/>
              </a:rPr>
              <a:t>h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0 </a:t>
            </a:r>
            <a:r>
              <a:rPr lang="en-US" sz="2000" b="1">
                <a:solidFill>
                  <a:schemeClr val="hlink"/>
                </a:solidFill>
                <a:latin typeface="cmsy10" pitchFamily="34" charset="0"/>
              </a:rPr>
              <a:t>j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O</a:t>
            </a:r>
            <a:r>
              <a:rPr lang="en-US" sz="2000" b="1" baseline="-250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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(t) O</a:t>
            </a:r>
            <a:r>
              <a:rPr lang="en-US" sz="2000" b="1" baseline="-250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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(0) </a:t>
            </a:r>
            <a:r>
              <a:rPr lang="en-US" sz="2000" b="1">
                <a:solidFill>
                  <a:schemeClr val="hlink"/>
                </a:solidFill>
                <a:latin typeface="cmsy10" pitchFamily="34" charset="0"/>
              </a:rPr>
              <a:t>j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0 </a:t>
            </a:r>
            <a:r>
              <a:rPr lang="en-US" sz="2000" b="1">
                <a:solidFill>
                  <a:schemeClr val="hlink"/>
                </a:solidFill>
                <a:latin typeface="cmsy10" pitchFamily="34" charset="0"/>
              </a:rPr>
              <a:t>i</a:t>
            </a:r>
            <a:r>
              <a:rPr lang="en-US" sz="2000" b="1">
                <a:latin typeface="Arial" charset="0"/>
              </a:rPr>
              <a:t>, one defines the N </a:t>
            </a:r>
            <a:r>
              <a:rPr lang="en-US" sz="2000" b="1" i="1">
                <a:solidFill>
                  <a:schemeClr val="hlink"/>
                </a:solidFill>
                <a:latin typeface="Arial" charset="0"/>
              </a:rPr>
              <a:t>principal  correlators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en-US" sz="2000" b="1" baseline="-250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(t,t</a:t>
            </a:r>
            <a:r>
              <a:rPr lang="en-US" sz="2000" b="1" baseline="-25000">
                <a:solidFill>
                  <a:schemeClr val="hlink"/>
                </a:solidFill>
                <a:latin typeface="Arial" charset="0"/>
              </a:rPr>
              <a:t>0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)</a:t>
            </a:r>
            <a:r>
              <a:rPr lang="en-US" sz="2000" b="1">
                <a:latin typeface="Arial" charset="0"/>
              </a:rPr>
              <a:t> as the eigenvalues of</a:t>
            </a:r>
            <a:endParaRPr lang="en-US" b="1">
              <a:latin typeface="Arial" charset="0"/>
            </a:endParaRPr>
          </a:p>
          <a:p>
            <a:pPr lvl="1">
              <a:lnSpc>
                <a:spcPct val="125000"/>
              </a:lnSpc>
              <a:buFontTx/>
              <a:buNone/>
            </a:pPr>
            <a:endParaRPr lang="en-US" b="1">
              <a:latin typeface="Arial" charset="0"/>
            </a:endParaRPr>
          </a:p>
          <a:p>
            <a:pPr>
              <a:lnSpc>
                <a:spcPct val="125000"/>
              </a:lnSpc>
            </a:pPr>
            <a:r>
              <a:rPr lang="en-US" sz="2000" b="1">
                <a:latin typeface="Arial" charset="0"/>
              </a:rPr>
              <a:t>Principal effective masses defined from correlators plateau to lowest-lying energies </a:t>
            </a:r>
          </a:p>
        </p:txBody>
      </p:sp>
      <p:pic>
        <p:nvPicPr>
          <p:cNvPr id="266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971800"/>
            <a:ext cx="3048000" cy="3333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pic>
        <p:nvPicPr>
          <p:cNvPr id="266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4267200"/>
            <a:ext cx="7296150" cy="574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5257800"/>
            <a:ext cx="8338624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Eigenvectors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with metric C(t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are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orthonormal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project onto the respective states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color{red}&#10;q \bar{q} q \bar{q}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2.00008"/>
  <p:tag name="PICTUREFILESIZE" val="19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blue}&#10;\[&#10;\langle \gamma \mid M R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0"/>
  <p:tag name="PICTUREFILESIZE" val="95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begin{eqnarray*}&#10;\langle N_2\left|V^{\rm }_\mu\right|N_1\rangle_{\mu}(q) &amp;=&amp;&#10;{\overline u}_{N_2}(p^\prime)\left[ F_1(q^2) \left(\gamma_{\mu}-\frac{q_\mu}{q^2}-(M_{N_2}-M_{N_1})&#10;q\!\!\!/&#10;\right) \right. \\&#10;&amp;&amp;\hspace{-1 cm} + \left.&#10;\sigma_{\mu \nu}q_{\nu}&#10;\frac{F_2(q^2)}{M_{N_1}+M_{N_2}}\right]u_{N_1}(p) e^{-iq\cdot x},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18.9612"/>
  <p:tag name="PICTUREFILESIZE" val="452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Gamma_{\rm 3pt}(\vec{p}, \vec{q}; t_f, t) = \sum_{\vec{x},\vec{y}} \langle N_1(\vec{x}, t_f)&#10;V_{\mu}(\vec{y}, t) N_2(0) \rangle&#10;e^{-i \vec{p} \cdot \vec{x}}&#10;e^{- i \vec{q} \cdot \vec{y}}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31.9611"/>
  <p:tag name="PICTUREFILESIZE" val="227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[&#10;\color{blue} \langle 0 \mid N_1(0) \mid N_1, \vec{p}\rangle&#10;{\color{red} \langle N_1, \vec{p}\mid V_{\mu}(0) \mid N_2, \vec{p}&#10;+\vec{q} &#10;\rangle} \langle N_2, \vec{p} + \vec{q} \mid \phi^{\dagger} \mid 0 \rangle&#10;{\color{green} e^{-E(\vec{p} + \vec{q}) (t - t_i)} e^{-E(\vec{p})(t_f - t)}&#10;}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29"/>
  <p:tag name="BOXHEIGHT" val="402"/>
  <p:tag name="BOXFONT" val="10"/>
  <p:tag name="BOXWRAP" val="False"/>
  <p:tag name="WORKAROUNDTRANSPARENCYBUG" val="False"/>
  <p:tag name="ALLOWFONTSUBSTITUTION" val="False"/>
  <p:tag name="BITMAPFORMAT" val="png256"/>
  <p:tag name="ORIGWIDTH" val="720"/>
  <p:tag name="PICTUREFILESIZE" val="119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[&#10;\color{blue}&#10;\langle {\cal O} \rangle = \frac{1}{\cal Z}\prod_{x,\mu} d U_{\mu}(x) \prod_x d\psi(x) \prod_x d\bar{\psi}(x)&#10;{\cal O}(U, \psi, \bar{\psi}) e^{ - S(U, \psi, \bar{\psi})}&#10;\]&#10;where&#10;\[&#10;\color{blue}&#10;S(U, \psi, \bar{\psi}) = -\frac{6}{g^2} \sum_x {\rm Tr} U_{Pl} + \sum_x \bar{\psi} M(U)\psi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9.0011"/>
  <p:tag name="PICTUREFILESIZE" val="444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[&#10;\color{blue}&#10;\langle {\cal O} \rangle = \frac{1}{\cal Z}\prod_{x,\mu} d U_{\mu}(x){\cal O}(U) {\color{red} \det M(U)}&#10; e^{ - S_g(U)}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97.9208"/>
  <p:tag name="PICTUREFILESIZE" val="184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[&#10;\color{red} \pi^- p \rightarrow X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8.92016"/>
  <p:tag name="PICTUREFILESIZE" val="28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[&#10;\color{red} \pi^- p \rightarrow \pi^- p + \pi^0 n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71.9603"/>
  <p:tag name="PICTUREFILESIZE" val="47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blue}&#10;\begin{eqnarray*}&#10;C(t) = \sum_{\vec{x}} \langle 0 \mid N(\vec{x}, t) \bar{N}(0) \mid 0 \rangle &amp; = &amp; \sum_{n,\vec{x}}&#10;\langle 0 \mid e^{i p\cdot x} N(0) e^{-ip\cdot x} \mid n&#10;\rangle \langle n \mid \bar{N}(0) \mid 0 \rangle\\&#10;&amp; = &amp; \mid \langle n \mid N(0) \mid 0 \rangle \mid^2 &#10;e^{-E_n t} = \sum_n A_n {\color{red} e^{-E_n t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14.9614"/>
  <p:tag name="PICTUREFILESIZE" val="42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blue}&#10;\[&#10;C^{-1/2}(t_0) C(t)C^{-1/2}(t_0) 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37"/>
  <p:tag name="PICTUREFILESIZE" val="75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red}&#10;\[&#10;\lambda_i(t,t_0) \rightarrow e^{- E_i (t - t_0)} \left( 1 + O(e^{- \Delta E (t - t_0)}) \right)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03.875"/>
  <p:tag name="PICTUREFILESIZE" val="140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math}&#10;\newcommand{\be}{\begin{displaymath}}&#10;\newcommand{\ee}{\end{displaymath}}&#10;\newcommand{\&lt;}{\langle}&#10;\renewcommand{\&gt;}{\rangle}&#10;\def\half{{\txt {1\over 2}}}&#10;\let\txt=\textstyle&#10;\begin{document}&#10;\begin{eqnarray*}&#10;\color{blue}&#10;\frac{\rm Signal}{\rm Noise} &amp;=&amp;&#10;  \frac{\&lt;J(t)J(0)\&gt;}{\frac{1}{\sqrt{N}}\sqrt{\&lt;|J(t)J(0)|^2\&gt; - \&lt;J(t)J(0)\&gt;^2}}\\&#10;  &amp;\sim&amp; \frac{\sum_n A_n e^{-M_n t}}{\frac{1}{\sqrt{N}}\sqrt{B e^{-2m_\pi t} - C e^{-2M_n t}}}\\&#10;  &amp;\sim&amp; \sqrt{N} D e^{-(M_n - m_\pi)t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66"/>
  <p:tag name="BOXHEIGHT" val="392"/>
  <p:tag name="BOXFONT" val="10"/>
  <p:tag name="BOXWRAP" val="False"/>
  <p:tag name="WORKAROUNDTRANSPARENCYBUG" val="False"/>
  <p:tag name="ALLOWFONTSUBSTITUTION" val="False"/>
  <p:tag name="BITMAPFORMAT" val="png256"/>
  <p:tag name="ORIGWIDTH" val="427.9209"/>
  <p:tag name="PICTUREFILESIZE" val="182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color{blue}&#10;m_\pi = 416~{\rm MeV}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3.0003"/>
  <p:tag name="PICTUREFILESIZE" val="51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color{blue}&#10;m_\pi = 578~{\rm MeV}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3.0003"/>
  <p:tag name="PICTUREFILESIZE" val="5206"/>
</p:tagLst>
</file>

<file path=ppt/theme/theme1.xml><?xml version="1.0" encoding="utf-8"?>
<a:theme xmlns:a="http://schemas.openxmlformats.org/drawingml/2006/main" name="jlab_style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jlab_style3</Template>
  <TotalTime>1134</TotalTime>
  <Words>1795</Words>
  <Application>Microsoft PowerPoint</Application>
  <PresentationFormat>On-screen Show (4:3)</PresentationFormat>
  <Paragraphs>293</Paragraphs>
  <Slides>40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jlab_style3</vt:lpstr>
      <vt:lpstr>Blank Presentation</vt:lpstr>
      <vt:lpstr>???</vt:lpstr>
      <vt:lpstr>???</vt:lpstr>
      <vt:lpstr>Lattice QCD: building a picture of hadrons</vt:lpstr>
      <vt:lpstr>Slide 2</vt:lpstr>
      <vt:lpstr>Slide 3</vt:lpstr>
      <vt:lpstr>USQCD: Computing Resources</vt:lpstr>
      <vt:lpstr>Hadron Spectroscopy</vt:lpstr>
      <vt:lpstr>N* Spectroscopy - I</vt:lpstr>
      <vt:lpstr>N* Spectroscopy – II </vt:lpstr>
      <vt:lpstr>Low-lying Hadron Spectrum</vt:lpstr>
      <vt:lpstr>Variational Method</vt:lpstr>
      <vt:lpstr>Variational Method - II </vt:lpstr>
      <vt:lpstr>Challenge I – Statistics!</vt:lpstr>
      <vt:lpstr>Lattice QCD and Baryon Spectrum</vt:lpstr>
      <vt:lpstr>Exotics – I </vt:lpstr>
      <vt:lpstr>Charmonium</vt:lpstr>
      <vt:lpstr>Charmonium Spectroscopy</vt:lpstr>
      <vt:lpstr>Lattice QCD: Hybrids and GlueX - I </vt:lpstr>
      <vt:lpstr>Light Exotic Mesons</vt:lpstr>
      <vt:lpstr>Challenge II – Chiral Extrapolations</vt:lpstr>
      <vt:lpstr>Challenge III – Unstable resonances</vt:lpstr>
      <vt:lpstr>Slide 20</vt:lpstr>
      <vt:lpstr>Anatomy of a Calculation - I</vt:lpstr>
      <vt:lpstr>Anatomy of a Calculation - II</vt:lpstr>
      <vt:lpstr>Electric and Magnetic Form Factor</vt:lpstr>
      <vt:lpstr>Isovector Form Factor</vt:lpstr>
      <vt:lpstr>GPDs: Different Regimes in Different Experiments</vt:lpstr>
      <vt:lpstr>Origin of Nucleon Spin - I</vt:lpstr>
      <vt:lpstr>Origin of Nucleon Spin - II</vt:lpstr>
      <vt:lpstr>EM Transitions and Lattice QCD</vt:lpstr>
      <vt:lpstr>Slide 29</vt:lpstr>
      <vt:lpstr>Nucleon-P11 Transition</vt:lpstr>
      <vt:lpstr>Radiative Transitions for Mesons</vt:lpstr>
      <vt:lpstr>Anisotropic Clover - I</vt:lpstr>
      <vt:lpstr>Anisotropic Clover - II</vt:lpstr>
      <vt:lpstr>Summary </vt:lpstr>
      <vt:lpstr>The road to exascale for Spectroscopy</vt:lpstr>
      <vt:lpstr>The road to exascale for Hadron Structure</vt:lpstr>
      <vt:lpstr>Slide 37</vt:lpstr>
      <vt:lpstr>Lattice QCD - I</vt:lpstr>
      <vt:lpstr>A Two-Dimensional Lattice</vt:lpstr>
      <vt:lpstr>Why are we here?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 QCD and Experiment: building a picture of hadrons</dc:title>
  <dc:creator>David Richards</dc:creator>
  <cp:lastModifiedBy>David Richards</cp:lastModifiedBy>
  <cp:revision>64</cp:revision>
  <dcterms:created xsi:type="dcterms:W3CDTF">2009-02-11T21:23:14Z</dcterms:created>
  <dcterms:modified xsi:type="dcterms:W3CDTF">2009-02-24T13:35:36Z</dcterms:modified>
</cp:coreProperties>
</file>