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55" r:id="rId1"/>
  </p:sldMasterIdLst>
  <p:notesMasterIdLst>
    <p:notesMasterId r:id="rId23"/>
  </p:notesMasterIdLst>
  <p:handoutMasterIdLst>
    <p:handoutMasterId r:id="rId24"/>
  </p:handoutMasterIdLst>
  <p:sldIdLst>
    <p:sldId id="547" r:id="rId2"/>
    <p:sldId id="513" r:id="rId3"/>
    <p:sldId id="539" r:id="rId4"/>
    <p:sldId id="494" r:id="rId5"/>
    <p:sldId id="540" r:id="rId6"/>
    <p:sldId id="545" r:id="rId7"/>
    <p:sldId id="546" r:id="rId8"/>
    <p:sldId id="524" r:id="rId9"/>
    <p:sldId id="523" r:id="rId10"/>
    <p:sldId id="528" r:id="rId11"/>
    <p:sldId id="535" r:id="rId12"/>
    <p:sldId id="526" r:id="rId13"/>
    <p:sldId id="534" r:id="rId14"/>
    <p:sldId id="548" r:id="rId15"/>
    <p:sldId id="551" r:id="rId16"/>
    <p:sldId id="553" r:id="rId17"/>
    <p:sldId id="549" r:id="rId18"/>
    <p:sldId id="554" r:id="rId19"/>
    <p:sldId id="552" r:id="rId20"/>
    <p:sldId id="550" r:id="rId21"/>
    <p:sldId id="520" r:id="rId22"/>
  </p:sldIdLst>
  <p:sldSz cx="9902825" cy="6858000"/>
  <p:notesSz cx="6997700" cy="9271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buClr>
        <a:srgbClr val="0B1F65"/>
      </a:buClr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buClr>
        <a:srgbClr val="0B1F65"/>
      </a:buClr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buClr>
        <a:srgbClr val="0B1F65"/>
      </a:buClr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buClr>
        <a:srgbClr val="0B1F65"/>
      </a:buClr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buClr>
        <a:srgbClr val="0B1F65"/>
      </a:buClr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16666"/>
    <a:srgbClr val="0B1F65"/>
    <a:srgbClr val="360157"/>
    <a:srgbClr val="7ECCBD"/>
    <a:srgbClr val="0C044F"/>
    <a:srgbClr val="FC050E"/>
    <a:srgbClr val="0F4318"/>
    <a:srgbClr val="E8F40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5" autoAdjust="0"/>
    <p:restoredTop sz="94575" autoAdjust="0"/>
  </p:normalViewPr>
  <p:slideViewPr>
    <p:cSldViewPr snapToGrid="0">
      <p:cViewPr varScale="1">
        <p:scale>
          <a:sx n="46" d="100"/>
          <a:sy n="46" d="100"/>
        </p:scale>
        <p:origin x="-432" y="-6"/>
      </p:cViewPr>
      <p:guideLst>
        <p:guide orient="horz" pos="2160"/>
        <p:guide pos="311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75425" y="9075738"/>
            <a:ext cx="377825" cy="157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800"/>
            </a:lvl1pPr>
          </a:lstStyle>
          <a:p>
            <a:fld id="{662178C7-B02F-46AD-9F49-28BB07B7B0F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11188" y="4406900"/>
            <a:ext cx="5726112" cy="457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762" tIns="45076" rIns="91762" bIns="450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051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619125" y="212725"/>
            <a:ext cx="5708650" cy="3952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721475" y="9093200"/>
            <a:ext cx="231775" cy="139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800"/>
            </a:lvl1pPr>
          </a:lstStyle>
          <a:p>
            <a:fld id="{39994A50-1848-4457-91BE-10A6A0724C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rtl="0" eaLnBrk="0" fontAlgn="base" hangingPunct="0">
      <a:spcBef>
        <a:spcPct val="100000"/>
      </a:spcBef>
      <a:spcAft>
        <a:spcPct val="0"/>
      </a:spcAft>
      <a:buFont typeface="Webdings" pitchFamily="18" charset="2"/>
      <a:buChar char="4"/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42900" indent="-163513" algn="l" rtl="0" eaLnBrk="0" fontAlgn="base" hangingPunct="0">
      <a:lnSpc>
        <a:spcPct val="85000"/>
      </a:lnSpc>
      <a:spcBef>
        <a:spcPct val="45000"/>
      </a:spcBef>
      <a:spcAft>
        <a:spcPct val="0"/>
      </a:spcAft>
      <a:buChar char="–"/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520700" indent="-176213" algn="l" rtl="0" eaLnBrk="0" fontAlgn="base" hangingPunct="0">
      <a:lnSpc>
        <a:spcPct val="85000"/>
      </a:lnSpc>
      <a:spcBef>
        <a:spcPct val="45000"/>
      </a:spcBef>
      <a:spcAft>
        <a:spcPct val="0"/>
      </a:spcAft>
      <a:buFont typeface="Webdings" pitchFamily="18" charset="2"/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685800" indent="-163513" algn="l" rtl="0" eaLnBrk="0" fontAlgn="base" hangingPunct="0">
      <a:lnSpc>
        <a:spcPct val="85000"/>
      </a:lnSpc>
      <a:spcBef>
        <a:spcPct val="45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4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311C60-7A30-496B-8468-2ED574D6F43D}" type="slidenum">
              <a:rPr lang="en-US"/>
              <a:pPr/>
              <a:t>0</a:t>
            </a:fld>
            <a:endParaRPr lang="en-US"/>
          </a:p>
        </p:txBody>
      </p:sp>
      <p:sp>
        <p:nvSpPr>
          <p:cNvPr id="68096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/>
          </a:p>
        </p:txBody>
      </p:sp>
      <p:sp>
        <p:nvSpPr>
          <p:cNvPr id="680963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0964" name="Text Box 4"/>
          <p:cNvSpPr txBox="1">
            <a:spLocks noChangeArrowheads="1"/>
          </p:cNvSpPr>
          <p:nvPr/>
        </p:nvSpPr>
        <p:spPr bwMode="auto">
          <a:xfrm>
            <a:off x="612775" y="4660900"/>
            <a:ext cx="56705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797" tIns="45898" rIns="91797" bIns="45898" anchor="ctr">
            <a:spAutoFit/>
          </a:bodyPr>
          <a:lstStyle/>
          <a:p>
            <a:pPr algn="ctr" defTabSz="917575">
              <a:buClr>
                <a:schemeClr val="tx1"/>
              </a:buClr>
              <a:buFontTx/>
              <a:buNone/>
            </a:pPr>
            <a:r>
              <a:rPr lang="en-US" sz="1400" b="1"/>
              <a:t>Booz Allen Hamilton Standard Colors</a:t>
            </a:r>
            <a:endParaRPr lang="en-US" sz="1400"/>
          </a:p>
          <a:p>
            <a:pPr algn="ctr" defTabSz="917575">
              <a:buClr>
                <a:schemeClr val="tx1"/>
              </a:buClr>
              <a:buFontTx/>
              <a:buNone/>
            </a:pPr>
            <a:r>
              <a:rPr lang="en-US" sz="1400"/>
              <a:t>Colors should be used in the color pairs whenever possible. Do not mix and match colors, use pairs together as shown.</a:t>
            </a:r>
          </a:p>
          <a:p>
            <a:pPr algn="ctr" defTabSz="917575">
              <a:buClr>
                <a:schemeClr val="tx1"/>
              </a:buClr>
              <a:buFontTx/>
              <a:buNone/>
            </a:pPr>
            <a:r>
              <a:rPr lang="en-US" sz="1400"/>
              <a:t>Black, White and Gray can be used with any of the other colors.</a:t>
            </a:r>
          </a:p>
        </p:txBody>
      </p:sp>
      <p:sp>
        <p:nvSpPr>
          <p:cNvPr id="680965" name="Rectangle 5"/>
          <p:cNvSpPr>
            <a:spLocks noChangeArrowheads="1"/>
          </p:cNvSpPr>
          <p:nvPr/>
        </p:nvSpPr>
        <p:spPr bwMode="auto">
          <a:xfrm>
            <a:off x="688975" y="6657975"/>
            <a:ext cx="693738" cy="693738"/>
          </a:xfrm>
          <a:prstGeom prst="rect">
            <a:avLst/>
          </a:prstGeom>
          <a:solidFill>
            <a:srgbClr val="36015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0966" name="Rectangle 6"/>
          <p:cNvSpPr>
            <a:spLocks noChangeArrowheads="1"/>
          </p:cNvSpPr>
          <p:nvPr/>
        </p:nvSpPr>
        <p:spPr bwMode="auto">
          <a:xfrm>
            <a:off x="1041400" y="7153275"/>
            <a:ext cx="692150" cy="692150"/>
          </a:xfrm>
          <a:prstGeom prst="rect">
            <a:avLst/>
          </a:prstGeom>
          <a:solidFill>
            <a:srgbClr val="F2050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0967" name="Rectangle 7"/>
          <p:cNvSpPr>
            <a:spLocks noChangeArrowheads="1"/>
          </p:cNvSpPr>
          <p:nvPr/>
        </p:nvSpPr>
        <p:spPr bwMode="auto">
          <a:xfrm>
            <a:off x="1901825" y="6657975"/>
            <a:ext cx="692150" cy="693738"/>
          </a:xfrm>
          <a:prstGeom prst="rect">
            <a:avLst/>
          </a:prstGeom>
          <a:solidFill>
            <a:srgbClr val="0F43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0968" name="Rectangle 8"/>
          <p:cNvSpPr>
            <a:spLocks noChangeArrowheads="1"/>
          </p:cNvSpPr>
          <p:nvPr/>
        </p:nvSpPr>
        <p:spPr bwMode="auto">
          <a:xfrm>
            <a:off x="2262188" y="7153275"/>
            <a:ext cx="692150" cy="692150"/>
          </a:xfrm>
          <a:prstGeom prst="rect">
            <a:avLst/>
          </a:prstGeom>
          <a:solidFill>
            <a:srgbClr val="E8F4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0969" name="Rectangle 9"/>
          <p:cNvSpPr>
            <a:spLocks noChangeArrowheads="1"/>
          </p:cNvSpPr>
          <p:nvPr/>
        </p:nvSpPr>
        <p:spPr bwMode="auto">
          <a:xfrm>
            <a:off x="3170238" y="6657975"/>
            <a:ext cx="693737" cy="693738"/>
          </a:xfrm>
          <a:prstGeom prst="rect">
            <a:avLst/>
          </a:prstGeom>
          <a:solidFill>
            <a:srgbClr val="0B1F6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0970" name="Rectangle 10"/>
          <p:cNvSpPr>
            <a:spLocks noChangeArrowheads="1"/>
          </p:cNvSpPr>
          <p:nvPr/>
        </p:nvSpPr>
        <p:spPr bwMode="auto">
          <a:xfrm>
            <a:off x="3511550" y="7153275"/>
            <a:ext cx="692150" cy="692150"/>
          </a:xfrm>
          <a:prstGeom prst="rect">
            <a:avLst/>
          </a:prstGeom>
          <a:solidFill>
            <a:srgbClr val="7ECC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0971" name="Rectangle 11"/>
          <p:cNvSpPr>
            <a:spLocks noChangeArrowheads="1"/>
          </p:cNvSpPr>
          <p:nvPr/>
        </p:nvSpPr>
        <p:spPr bwMode="auto">
          <a:xfrm>
            <a:off x="5594350" y="6657975"/>
            <a:ext cx="692150" cy="693738"/>
          </a:xfrm>
          <a:prstGeom prst="rect">
            <a:avLst/>
          </a:prstGeom>
          <a:solidFill>
            <a:srgbClr val="9E9E9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0972" name="Rectangle 12"/>
          <p:cNvSpPr>
            <a:spLocks noChangeArrowheads="1"/>
          </p:cNvSpPr>
          <p:nvPr/>
        </p:nvSpPr>
        <p:spPr bwMode="auto">
          <a:xfrm>
            <a:off x="4383088" y="6657975"/>
            <a:ext cx="690562" cy="6937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0973" name="Rectangle 13"/>
          <p:cNvSpPr>
            <a:spLocks noChangeArrowheads="1"/>
          </p:cNvSpPr>
          <p:nvPr/>
        </p:nvSpPr>
        <p:spPr bwMode="auto">
          <a:xfrm>
            <a:off x="4722813" y="7153275"/>
            <a:ext cx="693737" cy="692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0974" name="Text Box 14"/>
          <p:cNvSpPr txBox="1">
            <a:spLocks noChangeArrowheads="1"/>
          </p:cNvSpPr>
          <p:nvPr/>
        </p:nvSpPr>
        <p:spPr bwMode="auto">
          <a:xfrm>
            <a:off x="719138" y="5770563"/>
            <a:ext cx="773112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797" tIns="45898" rIns="91797" bIns="45898" anchor="b">
            <a:spAutoFit/>
          </a:bodyPr>
          <a:lstStyle/>
          <a:p>
            <a:pPr defTabSz="917575">
              <a:buClr>
                <a:schemeClr val="tx1"/>
              </a:buClr>
              <a:buFontTx/>
              <a:buNone/>
              <a:tabLst>
                <a:tab pos="576263" algn="r"/>
              </a:tabLst>
            </a:pPr>
            <a:r>
              <a:rPr lang="en-US" sz="800"/>
              <a:t>Purple </a:t>
            </a:r>
            <a:br>
              <a:rPr lang="en-US" sz="800"/>
            </a:br>
            <a:r>
              <a:rPr lang="en-US" sz="800"/>
              <a:t>Pantone 2765</a:t>
            </a:r>
          </a:p>
          <a:p>
            <a:pPr defTabSz="917575">
              <a:buClr>
                <a:schemeClr val="tx1"/>
              </a:buClr>
              <a:buFontTx/>
              <a:buNone/>
              <a:tabLst>
                <a:tab pos="576263" algn="r"/>
              </a:tabLst>
            </a:pPr>
            <a:r>
              <a:rPr lang="en-US" sz="800"/>
              <a:t>R	12</a:t>
            </a:r>
          </a:p>
          <a:p>
            <a:pPr defTabSz="917575">
              <a:buClr>
                <a:schemeClr val="tx1"/>
              </a:buClr>
              <a:buFontTx/>
              <a:buNone/>
              <a:tabLst>
                <a:tab pos="576263" algn="r"/>
              </a:tabLst>
            </a:pPr>
            <a:r>
              <a:rPr lang="en-US" sz="800"/>
              <a:t>G	4</a:t>
            </a:r>
          </a:p>
          <a:p>
            <a:pPr defTabSz="917575">
              <a:buClr>
                <a:schemeClr val="tx1"/>
              </a:buClr>
              <a:buFontTx/>
              <a:buNone/>
              <a:tabLst>
                <a:tab pos="576263" algn="r"/>
              </a:tabLst>
            </a:pPr>
            <a:r>
              <a:rPr lang="en-US" sz="800"/>
              <a:t>B	79</a:t>
            </a:r>
          </a:p>
        </p:txBody>
      </p:sp>
      <p:sp>
        <p:nvSpPr>
          <p:cNvPr id="680975" name="Text Box 15"/>
          <p:cNvSpPr txBox="1">
            <a:spLocks noChangeArrowheads="1"/>
          </p:cNvSpPr>
          <p:nvPr/>
        </p:nvSpPr>
        <p:spPr bwMode="auto">
          <a:xfrm>
            <a:off x="1906588" y="5770563"/>
            <a:ext cx="771525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797" tIns="45898" rIns="91797" bIns="45898" anchor="b">
            <a:spAutoFit/>
          </a:bodyPr>
          <a:lstStyle/>
          <a:p>
            <a:pPr defTabSz="917575">
              <a:buClr>
                <a:schemeClr val="tx1"/>
              </a:buClr>
              <a:buFontTx/>
              <a:buNone/>
              <a:tabLst>
                <a:tab pos="576263" algn="r"/>
              </a:tabLst>
            </a:pPr>
            <a:r>
              <a:rPr lang="en-US" sz="800"/>
              <a:t>Green </a:t>
            </a:r>
            <a:br>
              <a:rPr lang="en-US" sz="800"/>
            </a:br>
            <a:r>
              <a:rPr lang="en-US" sz="800"/>
              <a:t>Pantone </a:t>
            </a:r>
            <a:br>
              <a:rPr lang="en-US" sz="800"/>
            </a:br>
            <a:r>
              <a:rPr lang="en-US" sz="800"/>
              <a:t>357</a:t>
            </a:r>
          </a:p>
          <a:p>
            <a:pPr defTabSz="917575">
              <a:buClr>
                <a:schemeClr val="tx1"/>
              </a:buClr>
              <a:buFontTx/>
              <a:buNone/>
              <a:tabLst>
                <a:tab pos="576263" algn="r"/>
              </a:tabLst>
            </a:pPr>
            <a:r>
              <a:rPr lang="en-US" sz="800"/>
              <a:t>R	15</a:t>
            </a:r>
          </a:p>
          <a:p>
            <a:pPr defTabSz="917575">
              <a:buClr>
                <a:schemeClr val="tx1"/>
              </a:buClr>
              <a:buFontTx/>
              <a:buNone/>
              <a:tabLst>
                <a:tab pos="576263" algn="r"/>
              </a:tabLst>
            </a:pPr>
            <a:r>
              <a:rPr lang="en-US" sz="800"/>
              <a:t>G	67</a:t>
            </a:r>
          </a:p>
          <a:p>
            <a:pPr defTabSz="917575">
              <a:buClr>
                <a:schemeClr val="tx1"/>
              </a:buClr>
              <a:buFontTx/>
              <a:buNone/>
              <a:tabLst>
                <a:tab pos="576263" algn="r"/>
              </a:tabLst>
            </a:pPr>
            <a:r>
              <a:rPr lang="en-US" sz="800"/>
              <a:t>B	24</a:t>
            </a:r>
          </a:p>
        </p:txBody>
      </p:sp>
      <p:sp>
        <p:nvSpPr>
          <p:cNvPr id="680976" name="Text Box 16"/>
          <p:cNvSpPr txBox="1">
            <a:spLocks noChangeArrowheads="1"/>
          </p:cNvSpPr>
          <p:nvPr/>
        </p:nvSpPr>
        <p:spPr bwMode="auto">
          <a:xfrm>
            <a:off x="3187700" y="5770563"/>
            <a:ext cx="773113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797" tIns="45898" rIns="91797" bIns="45898" anchor="b">
            <a:spAutoFit/>
          </a:bodyPr>
          <a:lstStyle/>
          <a:p>
            <a:pPr defTabSz="917575">
              <a:buClr>
                <a:schemeClr val="tx1"/>
              </a:buClr>
              <a:buFontTx/>
              <a:buNone/>
              <a:tabLst>
                <a:tab pos="576263" algn="r"/>
              </a:tabLst>
            </a:pPr>
            <a:r>
              <a:rPr lang="en-US" sz="800"/>
              <a:t>Blue </a:t>
            </a:r>
            <a:br>
              <a:rPr lang="en-US" sz="800"/>
            </a:br>
            <a:r>
              <a:rPr lang="en-US" sz="800"/>
              <a:t>Pantone 2</a:t>
            </a:r>
            <a:br>
              <a:rPr lang="en-US" sz="800"/>
            </a:br>
            <a:r>
              <a:rPr lang="en-US" sz="800"/>
              <a:t>88</a:t>
            </a:r>
          </a:p>
          <a:p>
            <a:pPr defTabSz="917575">
              <a:buClr>
                <a:schemeClr val="tx1"/>
              </a:buClr>
              <a:buFontTx/>
              <a:buNone/>
              <a:tabLst>
                <a:tab pos="576263" algn="r"/>
              </a:tabLst>
            </a:pPr>
            <a:r>
              <a:rPr lang="en-US" sz="800"/>
              <a:t>R	11</a:t>
            </a:r>
          </a:p>
          <a:p>
            <a:pPr defTabSz="917575">
              <a:buClr>
                <a:schemeClr val="tx1"/>
              </a:buClr>
              <a:buFontTx/>
              <a:buNone/>
              <a:tabLst>
                <a:tab pos="576263" algn="r"/>
              </a:tabLst>
            </a:pPr>
            <a:r>
              <a:rPr lang="en-US" sz="800"/>
              <a:t>G	31</a:t>
            </a:r>
          </a:p>
          <a:p>
            <a:pPr defTabSz="917575">
              <a:buClr>
                <a:schemeClr val="tx1"/>
              </a:buClr>
              <a:buFontTx/>
              <a:buNone/>
              <a:tabLst>
                <a:tab pos="576263" algn="r"/>
              </a:tabLst>
            </a:pPr>
            <a:r>
              <a:rPr lang="en-US" sz="800"/>
              <a:t>B	101</a:t>
            </a:r>
          </a:p>
        </p:txBody>
      </p:sp>
      <p:sp>
        <p:nvSpPr>
          <p:cNvPr id="680977" name="Text Box 17"/>
          <p:cNvSpPr txBox="1">
            <a:spLocks noChangeArrowheads="1"/>
          </p:cNvSpPr>
          <p:nvPr/>
        </p:nvSpPr>
        <p:spPr bwMode="auto">
          <a:xfrm>
            <a:off x="4400550" y="6383338"/>
            <a:ext cx="7747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797" tIns="45898" rIns="91797" bIns="45898" anchor="b">
            <a:spAutoFit/>
          </a:bodyPr>
          <a:lstStyle/>
          <a:p>
            <a:pPr defTabSz="917575">
              <a:buClr>
                <a:schemeClr val="tx1"/>
              </a:buClr>
              <a:buFontTx/>
              <a:buNone/>
              <a:tabLst>
                <a:tab pos="576263" algn="r"/>
              </a:tabLst>
            </a:pPr>
            <a:r>
              <a:rPr lang="en-US" sz="800"/>
              <a:t>Black </a:t>
            </a:r>
          </a:p>
        </p:txBody>
      </p:sp>
      <p:sp>
        <p:nvSpPr>
          <p:cNvPr id="680978" name="Text Box 18"/>
          <p:cNvSpPr txBox="1">
            <a:spLocks noChangeArrowheads="1"/>
          </p:cNvSpPr>
          <p:nvPr/>
        </p:nvSpPr>
        <p:spPr bwMode="auto">
          <a:xfrm>
            <a:off x="5584825" y="5892800"/>
            <a:ext cx="7747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797" tIns="45898" rIns="91797" bIns="45898" anchor="b">
            <a:spAutoFit/>
          </a:bodyPr>
          <a:lstStyle/>
          <a:p>
            <a:pPr defTabSz="917575">
              <a:buClr>
                <a:schemeClr val="tx1"/>
              </a:buClr>
              <a:buFontTx/>
              <a:buNone/>
              <a:tabLst>
                <a:tab pos="576263" algn="r"/>
              </a:tabLst>
            </a:pPr>
            <a:r>
              <a:rPr lang="en-US" sz="800"/>
              <a:t>Pantone Cool Gray 6</a:t>
            </a:r>
          </a:p>
          <a:p>
            <a:pPr defTabSz="917575">
              <a:buClr>
                <a:schemeClr val="tx1"/>
              </a:buClr>
              <a:buFontTx/>
              <a:buNone/>
              <a:tabLst>
                <a:tab pos="576263" algn="r"/>
              </a:tabLst>
            </a:pPr>
            <a:r>
              <a:rPr lang="en-US" sz="800"/>
              <a:t>R	158</a:t>
            </a:r>
          </a:p>
          <a:p>
            <a:pPr defTabSz="917575">
              <a:buClr>
                <a:schemeClr val="tx1"/>
              </a:buClr>
              <a:buFontTx/>
              <a:buNone/>
              <a:tabLst>
                <a:tab pos="576263" algn="r"/>
              </a:tabLst>
            </a:pPr>
            <a:r>
              <a:rPr lang="en-US" sz="800"/>
              <a:t>G	158</a:t>
            </a:r>
          </a:p>
          <a:p>
            <a:pPr defTabSz="917575">
              <a:buClr>
                <a:schemeClr val="tx1"/>
              </a:buClr>
              <a:buFontTx/>
              <a:buNone/>
              <a:tabLst>
                <a:tab pos="576263" algn="r"/>
              </a:tabLst>
            </a:pPr>
            <a:r>
              <a:rPr lang="en-US" sz="800"/>
              <a:t>B	158</a:t>
            </a:r>
          </a:p>
        </p:txBody>
      </p:sp>
      <p:sp>
        <p:nvSpPr>
          <p:cNvPr id="680979" name="Text Box 19"/>
          <p:cNvSpPr txBox="1">
            <a:spLocks noChangeArrowheads="1"/>
          </p:cNvSpPr>
          <p:nvPr/>
        </p:nvSpPr>
        <p:spPr bwMode="auto">
          <a:xfrm>
            <a:off x="1074738" y="7912100"/>
            <a:ext cx="773112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797" tIns="45898" rIns="91797" bIns="45898">
            <a:spAutoFit/>
          </a:bodyPr>
          <a:lstStyle/>
          <a:p>
            <a:pPr defTabSz="917575">
              <a:buClr>
                <a:schemeClr val="tx1"/>
              </a:buClr>
              <a:buFontTx/>
              <a:buNone/>
              <a:tabLst>
                <a:tab pos="576263" algn="r"/>
              </a:tabLst>
            </a:pPr>
            <a:r>
              <a:rPr lang="en-US" sz="800"/>
              <a:t>Red </a:t>
            </a:r>
            <a:br>
              <a:rPr lang="en-US" sz="800"/>
            </a:br>
            <a:r>
              <a:rPr lang="en-US" sz="800"/>
              <a:t>Pantone </a:t>
            </a:r>
            <a:br>
              <a:rPr lang="en-US" sz="800"/>
            </a:br>
            <a:r>
              <a:rPr lang="en-US" sz="800"/>
              <a:t>485</a:t>
            </a:r>
          </a:p>
          <a:p>
            <a:pPr defTabSz="917575">
              <a:buClr>
                <a:schemeClr val="tx1"/>
              </a:buClr>
              <a:buFontTx/>
              <a:buNone/>
              <a:tabLst>
                <a:tab pos="576263" algn="r"/>
              </a:tabLst>
            </a:pPr>
            <a:r>
              <a:rPr lang="en-US" sz="800"/>
              <a:t>R	252</a:t>
            </a:r>
          </a:p>
          <a:p>
            <a:pPr defTabSz="917575">
              <a:buClr>
                <a:schemeClr val="tx1"/>
              </a:buClr>
              <a:buFontTx/>
              <a:buNone/>
              <a:tabLst>
                <a:tab pos="576263" algn="r"/>
              </a:tabLst>
            </a:pPr>
            <a:r>
              <a:rPr lang="en-US" sz="800"/>
              <a:t>G	5</a:t>
            </a:r>
          </a:p>
          <a:p>
            <a:pPr defTabSz="917575">
              <a:buClr>
                <a:schemeClr val="tx1"/>
              </a:buClr>
              <a:buFontTx/>
              <a:buNone/>
              <a:tabLst>
                <a:tab pos="576263" algn="r"/>
              </a:tabLst>
            </a:pPr>
            <a:r>
              <a:rPr lang="en-US" sz="800"/>
              <a:t>B	14</a:t>
            </a:r>
          </a:p>
        </p:txBody>
      </p:sp>
      <p:sp>
        <p:nvSpPr>
          <p:cNvPr id="680980" name="Text Box 20"/>
          <p:cNvSpPr txBox="1">
            <a:spLocks noChangeArrowheads="1"/>
          </p:cNvSpPr>
          <p:nvPr/>
        </p:nvSpPr>
        <p:spPr bwMode="auto">
          <a:xfrm>
            <a:off x="2260600" y="7912100"/>
            <a:ext cx="773113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797" tIns="45898" rIns="91797" bIns="45898">
            <a:spAutoFit/>
          </a:bodyPr>
          <a:lstStyle/>
          <a:p>
            <a:pPr defTabSz="917575">
              <a:buClr>
                <a:schemeClr val="tx1"/>
              </a:buClr>
              <a:buFontTx/>
              <a:buNone/>
              <a:tabLst>
                <a:tab pos="576263" algn="r"/>
              </a:tabLst>
            </a:pPr>
            <a:r>
              <a:rPr lang="en-US" sz="800"/>
              <a:t>Yellow </a:t>
            </a:r>
            <a:br>
              <a:rPr lang="en-US" sz="800"/>
            </a:br>
            <a:r>
              <a:rPr lang="en-US" sz="800"/>
              <a:t>Pantone 3965</a:t>
            </a:r>
          </a:p>
          <a:p>
            <a:pPr defTabSz="917575">
              <a:buClr>
                <a:schemeClr val="tx1"/>
              </a:buClr>
              <a:buFontTx/>
              <a:buNone/>
              <a:tabLst>
                <a:tab pos="576263" algn="r"/>
              </a:tabLst>
            </a:pPr>
            <a:r>
              <a:rPr lang="en-US" sz="800"/>
              <a:t>R	232</a:t>
            </a:r>
          </a:p>
          <a:p>
            <a:pPr defTabSz="917575">
              <a:buClr>
                <a:schemeClr val="tx1"/>
              </a:buClr>
              <a:buFontTx/>
              <a:buNone/>
              <a:tabLst>
                <a:tab pos="576263" algn="r"/>
              </a:tabLst>
            </a:pPr>
            <a:r>
              <a:rPr lang="en-US" sz="800"/>
              <a:t>G	244</a:t>
            </a:r>
          </a:p>
          <a:p>
            <a:pPr defTabSz="917575">
              <a:buClr>
                <a:schemeClr val="tx1"/>
              </a:buClr>
              <a:buFontTx/>
              <a:buNone/>
              <a:tabLst>
                <a:tab pos="576263" algn="r"/>
              </a:tabLst>
            </a:pPr>
            <a:r>
              <a:rPr lang="en-US" sz="800"/>
              <a:t>B	4</a:t>
            </a:r>
          </a:p>
        </p:txBody>
      </p:sp>
      <p:sp>
        <p:nvSpPr>
          <p:cNvPr id="680981" name="Text Box 21"/>
          <p:cNvSpPr txBox="1">
            <a:spLocks noChangeArrowheads="1"/>
          </p:cNvSpPr>
          <p:nvPr/>
        </p:nvSpPr>
        <p:spPr bwMode="auto">
          <a:xfrm>
            <a:off x="3541713" y="7912100"/>
            <a:ext cx="774700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797" tIns="45898" rIns="91797" bIns="45898">
            <a:spAutoFit/>
          </a:bodyPr>
          <a:lstStyle/>
          <a:p>
            <a:pPr defTabSz="917575">
              <a:buClr>
                <a:schemeClr val="tx1"/>
              </a:buClr>
              <a:buFontTx/>
              <a:buNone/>
              <a:tabLst>
                <a:tab pos="576263" algn="r"/>
              </a:tabLst>
            </a:pPr>
            <a:r>
              <a:rPr lang="en-US" sz="800"/>
              <a:t>Aqua </a:t>
            </a:r>
            <a:br>
              <a:rPr lang="en-US" sz="800"/>
            </a:br>
            <a:r>
              <a:rPr lang="en-US" sz="800"/>
              <a:t>Pantone </a:t>
            </a:r>
            <a:br>
              <a:rPr lang="en-US" sz="800"/>
            </a:br>
            <a:r>
              <a:rPr lang="en-US" sz="800"/>
              <a:t>319</a:t>
            </a:r>
          </a:p>
          <a:p>
            <a:pPr defTabSz="917575">
              <a:buClr>
                <a:schemeClr val="tx1"/>
              </a:buClr>
              <a:buFontTx/>
              <a:buNone/>
              <a:tabLst>
                <a:tab pos="576263" algn="r"/>
              </a:tabLst>
            </a:pPr>
            <a:r>
              <a:rPr lang="en-US" sz="800"/>
              <a:t>R	126</a:t>
            </a:r>
          </a:p>
          <a:p>
            <a:pPr defTabSz="917575">
              <a:buClr>
                <a:schemeClr val="tx1"/>
              </a:buClr>
              <a:buFontTx/>
              <a:buNone/>
              <a:tabLst>
                <a:tab pos="576263" algn="r"/>
              </a:tabLst>
            </a:pPr>
            <a:r>
              <a:rPr lang="en-US" sz="800"/>
              <a:t>G	204</a:t>
            </a:r>
          </a:p>
          <a:p>
            <a:pPr defTabSz="917575">
              <a:buClr>
                <a:schemeClr val="tx1"/>
              </a:buClr>
              <a:buFontTx/>
              <a:buNone/>
              <a:tabLst>
                <a:tab pos="576263" algn="r"/>
              </a:tabLst>
            </a:pPr>
            <a:r>
              <a:rPr lang="en-US" sz="800"/>
              <a:t>B	189</a:t>
            </a:r>
          </a:p>
        </p:txBody>
      </p:sp>
      <p:sp>
        <p:nvSpPr>
          <p:cNvPr id="680982" name="Text Box 22"/>
          <p:cNvSpPr txBox="1">
            <a:spLocks noChangeArrowheads="1"/>
          </p:cNvSpPr>
          <p:nvPr/>
        </p:nvSpPr>
        <p:spPr bwMode="auto">
          <a:xfrm>
            <a:off x="4754563" y="7912100"/>
            <a:ext cx="7747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797" tIns="45898" rIns="91797" bIns="45898">
            <a:spAutoFit/>
          </a:bodyPr>
          <a:lstStyle/>
          <a:p>
            <a:pPr defTabSz="917575">
              <a:buClr>
                <a:schemeClr val="tx1"/>
              </a:buClr>
              <a:buFontTx/>
              <a:buNone/>
              <a:tabLst>
                <a:tab pos="576263" algn="r"/>
              </a:tabLst>
            </a:pPr>
            <a:r>
              <a:rPr lang="en-US" sz="800"/>
              <a:t>White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86A1D3-9DCA-4EC3-AD4C-EE79D0F76E79}" type="slidenum">
              <a:rPr lang="en-US"/>
              <a:pPr/>
              <a:t>1</a:t>
            </a:fld>
            <a:endParaRPr lang="en-US"/>
          </a:p>
        </p:txBody>
      </p:sp>
      <p:sp>
        <p:nvSpPr>
          <p:cNvPr id="6266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619125" y="212725"/>
            <a:ext cx="5710238" cy="3954463"/>
          </a:xfrm>
          <a:ln/>
        </p:spPr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4406900"/>
            <a:ext cx="5726112" cy="4573588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4115" name="Picture 10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902825" cy="530225"/>
          </a:xfrm>
          <a:prstGeom prst="rect">
            <a:avLst/>
          </a:prstGeom>
          <a:noFill/>
        </p:spPr>
      </p:pic>
      <p:sp>
        <p:nvSpPr>
          <p:cNvPr id="514056" name="Rectangle 1032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2743200"/>
            <a:ext cx="6705600" cy="2971800"/>
          </a:xfrm>
        </p:spPr>
        <p:txBody>
          <a:bodyPr/>
          <a:lstStyle>
            <a:lvl1pPr>
              <a:defRPr/>
            </a:lvl1pPr>
            <a:lvl2pPr marL="452438" lvl="1" indent="-215900">
              <a:defRPr sz="1400"/>
            </a:lvl2pPr>
          </a:lstStyle>
          <a:p>
            <a:r>
              <a:rPr lang="en-US"/>
              <a:t>Click to edit Master subtitle style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14058" name="Rectangle 1034"/>
          <p:cNvSpPr>
            <a:spLocks noGrp="1" noChangeArrowheads="1"/>
          </p:cNvSpPr>
          <p:nvPr>
            <p:ph type="ctrTitle"/>
          </p:nvPr>
        </p:nvSpPr>
        <p:spPr>
          <a:xfrm>
            <a:off x="1600200" y="1219200"/>
            <a:ext cx="6705600" cy="1143000"/>
          </a:xfrm>
        </p:spPr>
        <p:txBody>
          <a:bodyPr tIns="45720" bIns="4572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080" name="Line 1056"/>
          <p:cNvSpPr>
            <a:spLocks noChangeShapeType="1"/>
          </p:cNvSpPr>
          <p:nvPr/>
        </p:nvSpPr>
        <p:spPr bwMode="auto">
          <a:xfrm>
            <a:off x="1422400" y="1905000"/>
            <a:ext cx="0" cy="457200"/>
          </a:xfrm>
          <a:prstGeom prst="line">
            <a:avLst/>
          </a:prstGeom>
          <a:noFill/>
          <a:ln w="76200">
            <a:solidFill>
              <a:srgbClr val="0B1F6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104" name="Text Box 1080"/>
          <p:cNvSpPr txBox="1">
            <a:spLocks noChangeArrowheads="1"/>
          </p:cNvSpPr>
          <p:nvPr/>
        </p:nvSpPr>
        <p:spPr bwMode="auto">
          <a:xfrm>
            <a:off x="9385300" y="6715125"/>
            <a:ext cx="1397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buClrTx/>
              <a:buFontTx/>
              <a:buNone/>
            </a:pPr>
            <a:fld id="{1445154A-0F6B-480D-B890-B861350BA4CC}" type="slidenum">
              <a:rPr lang="en-US" sz="900"/>
              <a:pPr algn="r">
                <a:buClrTx/>
                <a:buFontTx/>
                <a:buNone/>
              </a:pPr>
              <a:t>‹#›</a:t>
            </a:fld>
            <a:endParaRPr lang="en-US" sz="900"/>
          </a:p>
        </p:txBody>
      </p:sp>
      <p:pic>
        <p:nvPicPr>
          <p:cNvPr id="514117" name="Picture 1093" descr="test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00EA"/>
              </a:clrFrom>
              <a:clrTo>
                <a:srgbClr val="FF00E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975" y="6172200"/>
            <a:ext cx="533400" cy="533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00900" y="381000"/>
            <a:ext cx="22479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5913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98525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8763000" cy="41910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98525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43053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524000"/>
            <a:ext cx="43053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98525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43053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143500" y="1524000"/>
            <a:ext cx="4305300" cy="41910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3053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524000"/>
            <a:ext cx="43053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092" name="Picture 68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6172200"/>
            <a:ext cx="9902825" cy="530225"/>
          </a:xfrm>
          <a:prstGeom prst="rect">
            <a:avLst/>
          </a:prstGeom>
          <a:noFill/>
        </p:spPr>
      </p:pic>
      <p:sp>
        <p:nvSpPr>
          <p:cNvPr id="513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763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13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9852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3078" name="Text Box 54"/>
          <p:cNvSpPr txBox="1">
            <a:spLocks noChangeArrowheads="1"/>
          </p:cNvSpPr>
          <p:nvPr/>
        </p:nvSpPr>
        <p:spPr bwMode="auto">
          <a:xfrm>
            <a:off x="9385300" y="6715125"/>
            <a:ext cx="1397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buClrTx/>
              <a:buFontTx/>
              <a:buNone/>
            </a:pPr>
            <a:fld id="{D8AF4002-74A6-4056-9313-DBA2124CE50E}" type="slidenum">
              <a:rPr lang="en-US" sz="900"/>
              <a:pPr algn="r">
                <a:buClrTx/>
                <a:buFontTx/>
                <a:buNone/>
              </a:pPr>
              <a:t>‹#›</a:t>
            </a:fld>
            <a:endParaRPr lang="en-US" sz="900"/>
          </a:p>
        </p:txBody>
      </p:sp>
      <p:pic>
        <p:nvPicPr>
          <p:cNvPr id="513094" name="Picture 70" descr="test"/>
          <p:cNvPicPr>
            <a:picLocks noChangeAspect="1" noChangeArrowheads="1"/>
          </p:cNvPicPr>
          <p:nvPr userDrawn="1"/>
        </p:nvPicPr>
        <p:blipFill>
          <a:blip r:embed="rId17">
            <a:clrChange>
              <a:clrFrom>
                <a:srgbClr val="FF00EA"/>
              </a:clrFrom>
              <a:clrTo>
                <a:srgbClr val="FF00E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975" y="6172200"/>
            <a:ext cx="533400" cy="5334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9pPr>
    </p:titleStyle>
    <p:bodyStyle>
      <a:lvl1pPr marL="234950" indent="-234950" algn="l" rtl="0" eaLnBrk="0" fontAlgn="base" hangingPunct="0">
        <a:spcBef>
          <a:spcPct val="100000"/>
        </a:spcBef>
        <a:spcAft>
          <a:spcPct val="0"/>
        </a:spcAft>
        <a:buClr>
          <a:srgbClr val="0B1F65"/>
        </a:buClr>
        <a:buFont typeface="Webdings" pitchFamily="18" charset="2"/>
        <a:buChar char="4"/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0663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0B1F65"/>
        </a:buClr>
        <a:buChar char="–"/>
        <a:defRPr sz="1600" b="1">
          <a:solidFill>
            <a:schemeClr val="tx1"/>
          </a:solidFill>
          <a:latin typeface="+mn-lt"/>
        </a:defRPr>
      </a:lvl2pPr>
      <a:lvl3pPr marL="576263" indent="22860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0B1F65"/>
        </a:buClr>
        <a:buFont typeface="Wingdings" pitchFamily="2" charset="2"/>
        <a:buChar char="§"/>
        <a:defRPr sz="1600" b="1">
          <a:solidFill>
            <a:schemeClr val="tx1"/>
          </a:solidFill>
          <a:latin typeface="+mn-lt"/>
        </a:defRPr>
      </a:lvl3pPr>
      <a:lvl4pPr marL="2403475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0B1F65"/>
        </a:buClr>
        <a:defRPr sz="1600">
          <a:solidFill>
            <a:schemeClr val="tx1"/>
          </a:solidFill>
          <a:latin typeface="+mn-lt"/>
        </a:defRPr>
      </a:lvl4pPr>
      <a:lvl5pPr marL="25177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5pPr>
      <a:lvl6pPr marL="29749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6pPr>
      <a:lvl7pPr marL="34321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7pPr>
      <a:lvl8pPr marL="38893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8pPr>
      <a:lvl9pPr marL="43465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99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902825" cy="530225"/>
          </a:xfrm>
          <a:prstGeom prst="rect">
            <a:avLst/>
          </a:prstGeom>
          <a:noFill/>
        </p:spPr>
      </p:pic>
      <p:sp>
        <p:nvSpPr>
          <p:cNvPr id="679939" name="Rectangle 3"/>
          <p:cNvSpPr>
            <a:spLocks noChangeArrowheads="1"/>
          </p:cNvSpPr>
          <p:nvPr/>
        </p:nvSpPr>
        <p:spPr bwMode="auto">
          <a:xfrm>
            <a:off x="4875213" y="4094163"/>
            <a:ext cx="3373437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buClrTx/>
              <a:buFontTx/>
              <a:buNone/>
            </a:pPr>
            <a:r>
              <a:rPr lang="en-US" sz="1400"/>
              <a:t>Closing Conference</a:t>
            </a:r>
          </a:p>
          <a:p>
            <a:pPr algn="r">
              <a:buClrTx/>
              <a:buFontTx/>
              <a:buNone/>
            </a:pPr>
            <a:r>
              <a:rPr lang="en-US" sz="1400">
                <a:solidFill>
                  <a:schemeClr val="accent1"/>
                </a:solidFill>
              </a:rPr>
              <a:t>Month, Year</a:t>
            </a:r>
          </a:p>
        </p:txBody>
      </p:sp>
      <p:sp>
        <p:nvSpPr>
          <p:cNvPr id="679940" name="Rectangle 4"/>
          <p:cNvSpPr>
            <a:spLocks noChangeArrowheads="1"/>
          </p:cNvSpPr>
          <p:nvPr/>
        </p:nvSpPr>
        <p:spPr bwMode="auto">
          <a:xfrm>
            <a:off x="1920875" y="2133600"/>
            <a:ext cx="63849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>
              <a:lnSpc>
                <a:spcPct val="90000"/>
              </a:lnSpc>
              <a:buClrTx/>
              <a:buFontTx/>
              <a:buNone/>
            </a:pPr>
            <a:r>
              <a:rPr lang="en-US" sz="3000" b="1"/>
              <a:t>VHA CEMP Analysis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en-US" sz="1800" b="1"/>
              <a:t>Assessing VHA’s Comprehensive Emergency Management Program</a:t>
            </a:r>
          </a:p>
        </p:txBody>
      </p:sp>
      <p:sp>
        <p:nvSpPr>
          <p:cNvPr id="679941" name="Rectangle 5"/>
          <p:cNvSpPr>
            <a:spLocks noChangeArrowheads="1"/>
          </p:cNvSpPr>
          <p:nvPr/>
        </p:nvSpPr>
        <p:spPr bwMode="auto">
          <a:xfrm>
            <a:off x="4373563" y="4889500"/>
            <a:ext cx="3875087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  <a:buClrTx/>
              <a:buFontTx/>
              <a:buNone/>
            </a:pPr>
            <a:r>
              <a:rPr lang="en-US" sz="900" i="1"/>
              <a:t>This document is confidential and is intended solely for the use and information of the client to whom it is addressed.</a:t>
            </a:r>
          </a:p>
        </p:txBody>
      </p:sp>
      <p:sp>
        <p:nvSpPr>
          <p:cNvPr id="679942" name="Line 6"/>
          <p:cNvSpPr>
            <a:spLocks noChangeShapeType="1"/>
          </p:cNvSpPr>
          <p:nvPr/>
        </p:nvSpPr>
        <p:spPr bwMode="auto">
          <a:xfrm>
            <a:off x="1609725" y="1524000"/>
            <a:ext cx="0" cy="1905000"/>
          </a:xfrm>
          <a:prstGeom prst="line">
            <a:avLst/>
          </a:prstGeom>
          <a:noFill/>
          <a:ln w="101600">
            <a:solidFill>
              <a:srgbClr val="0B1F6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79943" name="Picture 7" descr="test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00EA"/>
              </a:clrFrom>
              <a:clrTo>
                <a:srgbClr val="FF00E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975" y="6172200"/>
            <a:ext cx="533400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985250" cy="1112838"/>
          </a:xfrm>
        </p:spPr>
        <p:txBody>
          <a:bodyPr/>
          <a:lstStyle/>
          <a:p>
            <a:r>
              <a:rPr lang="en-US"/>
              <a:t>Exemplary capabilities, (Cont.)</a:t>
            </a:r>
          </a:p>
        </p:txBody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763000" cy="5562600"/>
          </a:xfrm>
        </p:spPr>
        <p:txBody>
          <a:bodyPr/>
          <a:lstStyle/>
          <a:p>
            <a:r>
              <a:rPr lang="en-US"/>
              <a:t>Engineering Department</a:t>
            </a:r>
          </a:p>
          <a:p>
            <a:pPr lvl="1"/>
            <a:r>
              <a:rPr lang="en-US" sz="1400"/>
              <a:t>Emergency power system</a:t>
            </a:r>
          </a:p>
          <a:p>
            <a:pPr lvl="1"/>
            <a:r>
              <a:rPr lang="en-US" sz="1400"/>
              <a:t>Disconnect testing frequency and processes</a:t>
            </a:r>
          </a:p>
          <a:p>
            <a:pPr lvl="1"/>
            <a:r>
              <a:rPr lang="en-US" sz="1400"/>
              <a:t>Oxygen supply and alarm system</a:t>
            </a:r>
          </a:p>
          <a:p>
            <a:pPr lvl="1"/>
            <a:r>
              <a:rPr lang="en-US" sz="1400"/>
              <a:t>Strong and consistent pre-hurricane planning activities</a:t>
            </a:r>
            <a:endParaRPr lang="en-US"/>
          </a:p>
          <a:p>
            <a:r>
              <a:rPr lang="en-US"/>
              <a:t>Collaboration with neighboring facilities and emergency management authorities</a:t>
            </a:r>
            <a:endParaRPr lang="en-US" sz="1400"/>
          </a:p>
          <a:p>
            <a:pPr lvl="1"/>
            <a:r>
              <a:rPr lang="en-US" sz="1400"/>
              <a:t>Hospital consortium work that Ms. Keplar and Dr. Colon and others have begun</a:t>
            </a:r>
          </a:p>
          <a:p>
            <a:pPr lvl="1"/>
            <a:r>
              <a:rPr lang="en-US" sz="1400"/>
              <a:t>MOU with Children’s Hospital</a:t>
            </a:r>
          </a:p>
          <a:p>
            <a:pPr lvl="1"/>
            <a:r>
              <a:rPr lang="en-US" sz="1400"/>
              <a:t>ST elevation and stroke initiatives</a:t>
            </a:r>
          </a:p>
        </p:txBody>
      </p:sp>
      <p:sp>
        <p:nvSpPr>
          <p:cNvPr id="652292" name="Text Box 4"/>
          <p:cNvSpPr txBox="1">
            <a:spLocks noChangeArrowheads="1"/>
          </p:cNvSpPr>
          <p:nvPr/>
        </p:nvSpPr>
        <p:spPr bwMode="auto">
          <a:xfrm rot="1668600">
            <a:off x="7529513" y="1262063"/>
            <a:ext cx="2133600" cy="254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>
            <a:spAutoFit/>
          </a:bodyPr>
          <a:lstStyle/>
          <a:p>
            <a:pPr algn="ctr">
              <a:buFontTx/>
              <a:buNone/>
            </a:pPr>
            <a:r>
              <a:rPr lang="en-US" sz="1600" b="1"/>
              <a:t>Illustrative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685800"/>
            <a:ext cx="8985250" cy="1112838"/>
          </a:xfrm>
        </p:spPr>
        <p:txBody>
          <a:bodyPr/>
          <a:lstStyle/>
          <a:p>
            <a:r>
              <a:rPr lang="en-US"/>
              <a:t>Exemplary capabilities, (Cont.)</a:t>
            </a:r>
          </a:p>
        </p:txBody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763000" cy="5562600"/>
          </a:xfrm>
        </p:spPr>
        <p:txBody>
          <a:bodyPr/>
          <a:lstStyle/>
          <a:p>
            <a:r>
              <a:rPr lang="en-US"/>
              <a:t>Information Technology  </a:t>
            </a:r>
          </a:p>
          <a:p>
            <a:pPr lvl="1"/>
            <a:r>
              <a:rPr lang="en-US" sz="1400"/>
              <a:t>Strong business continuity and resiliency programs</a:t>
            </a:r>
          </a:p>
          <a:p>
            <a:pPr lvl="1"/>
            <a:r>
              <a:rPr lang="en-US" sz="1400"/>
              <a:t>Appointed emergency manager for IT</a:t>
            </a:r>
          </a:p>
          <a:p>
            <a:pPr lvl="1"/>
            <a:r>
              <a:rPr lang="en-US" sz="1400"/>
              <a:t>Developed extensive EOP for IT</a:t>
            </a:r>
          </a:p>
          <a:p>
            <a:pPr lvl="1"/>
            <a:r>
              <a:rPr lang="en-US" sz="1400"/>
              <a:t>Cutting edge satellite program pioneered by VAMC Miami</a:t>
            </a:r>
          </a:p>
          <a:p>
            <a:pPr lvl="1"/>
            <a:r>
              <a:rPr lang="en-US" sz="1400"/>
              <a:t>CIO strongly supportive of emergency management at VAMC Miami</a:t>
            </a:r>
          </a:p>
          <a:p>
            <a:r>
              <a:rPr lang="en-US"/>
              <a:t>Patient outreach:</a:t>
            </a:r>
          </a:p>
          <a:p>
            <a:pPr lvl="1"/>
            <a:r>
              <a:rPr lang="en-US" sz="1400"/>
              <a:t>Strong relationship with media</a:t>
            </a:r>
          </a:p>
          <a:p>
            <a:pPr lvl="1"/>
            <a:r>
              <a:rPr lang="en-US" sz="1400"/>
              <a:t>Effective processes for distributing pharmaceuticals via community pharmacies in advance of an approaching storm</a:t>
            </a:r>
          </a:p>
          <a:p>
            <a:pPr lvl="1"/>
            <a:r>
              <a:rPr lang="en-US" sz="1400"/>
              <a:t>Well-developed processes for continuity of care for special needs and HBPC patients</a:t>
            </a:r>
          </a:p>
          <a:p>
            <a:r>
              <a:rPr lang="en-US" sz="1400"/>
              <a:t>DEMPS:</a:t>
            </a:r>
          </a:p>
          <a:p>
            <a:pPr lvl="1"/>
            <a:r>
              <a:rPr lang="en-US" sz="1400"/>
              <a:t>Committed manager</a:t>
            </a:r>
          </a:p>
          <a:p>
            <a:pPr lvl="1"/>
            <a:r>
              <a:rPr lang="en-US" sz="1400"/>
              <a:t>Strong management support</a:t>
            </a:r>
            <a:endParaRPr lang="en-US"/>
          </a:p>
          <a:p>
            <a:endParaRPr lang="en-US"/>
          </a:p>
        </p:txBody>
      </p:sp>
      <p:sp>
        <p:nvSpPr>
          <p:cNvPr id="667652" name="Text Box 4"/>
          <p:cNvSpPr txBox="1">
            <a:spLocks noChangeArrowheads="1"/>
          </p:cNvSpPr>
          <p:nvPr/>
        </p:nvSpPr>
        <p:spPr bwMode="auto">
          <a:xfrm rot="1668600">
            <a:off x="7529513" y="1262063"/>
            <a:ext cx="2133600" cy="254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>
            <a:spAutoFit/>
          </a:bodyPr>
          <a:lstStyle/>
          <a:p>
            <a:pPr algn="ctr">
              <a:buFontTx/>
              <a:buNone/>
            </a:pPr>
            <a:r>
              <a:rPr lang="en-US" sz="1600" b="1"/>
              <a:t>Illustrative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985250" cy="838200"/>
          </a:xfrm>
        </p:spPr>
        <p:txBody>
          <a:bodyPr/>
          <a:lstStyle/>
          <a:p>
            <a:r>
              <a:rPr lang="en-US"/>
              <a:t>Recommendations and Enhancements</a:t>
            </a:r>
          </a:p>
        </p:txBody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013" y="1295400"/>
            <a:ext cx="8763000" cy="4191000"/>
          </a:xfrm>
        </p:spPr>
        <p:txBody>
          <a:bodyPr/>
          <a:lstStyle/>
          <a:p>
            <a:r>
              <a:rPr lang="en-US"/>
              <a:t>Training</a:t>
            </a:r>
          </a:p>
          <a:p>
            <a:pPr lvl="1"/>
            <a:r>
              <a:rPr lang="en-US" sz="1400"/>
              <a:t>Develop structured approach for identifying and prioritizing emergency preparedness needs</a:t>
            </a:r>
          </a:p>
          <a:p>
            <a:pPr lvl="1"/>
            <a:r>
              <a:rPr lang="en-US" sz="1400"/>
              <a:t>Continue to leverage community offerings for VAMC staff (similar to decon training obtained through Jackson)</a:t>
            </a:r>
          </a:p>
          <a:p>
            <a:r>
              <a:rPr lang="en-US"/>
              <a:t>With new emergency manager and EMC restructuring, there should be increased focus on capability documentation and SOPs</a:t>
            </a:r>
          </a:p>
          <a:p>
            <a:pPr lvl="1"/>
            <a:r>
              <a:rPr lang="en-US" sz="1400"/>
              <a:t>Ensures continuous knowledge transfer in the event of staff turnover</a:t>
            </a:r>
          </a:p>
          <a:p>
            <a:pPr lvl="1"/>
            <a:endParaRPr lang="en-US" sz="1400"/>
          </a:p>
        </p:txBody>
      </p:sp>
      <p:sp>
        <p:nvSpPr>
          <p:cNvPr id="650244" name="Text Box 4"/>
          <p:cNvSpPr txBox="1">
            <a:spLocks noChangeArrowheads="1"/>
          </p:cNvSpPr>
          <p:nvPr/>
        </p:nvSpPr>
        <p:spPr bwMode="auto">
          <a:xfrm rot="1668600">
            <a:off x="7466013" y="838200"/>
            <a:ext cx="2133600" cy="254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>
            <a:spAutoFit/>
          </a:bodyPr>
          <a:lstStyle/>
          <a:p>
            <a:pPr algn="ctr">
              <a:buFontTx/>
              <a:buNone/>
            </a:pPr>
            <a:r>
              <a:rPr lang="en-US" sz="1600" b="1"/>
              <a:t>Illustrative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985250" cy="838200"/>
          </a:xfrm>
        </p:spPr>
        <p:txBody>
          <a:bodyPr/>
          <a:lstStyle/>
          <a:p>
            <a:r>
              <a:rPr lang="en-US"/>
              <a:t>Recommendations and Enhancements (Cont.)</a:t>
            </a:r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63000" cy="4191000"/>
          </a:xfrm>
        </p:spPr>
        <p:txBody>
          <a:bodyPr/>
          <a:lstStyle/>
          <a:p>
            <a:r>
              <a:rPr lang="en-US"/>
              <a:t>Emergency Management Committee:</a:t>
            </a:r>
          </a:p>
          <a:p>
            <a:pPr lvl="1"/>
            <a:r>
              <a:rPr lang="en-US" sz="1400"/>
              <a:t>Should evolve towards emergency management governance committee</a:t>
            </a:r>
          </a:p>
          <a:p>
            <a:pPr lvl="1"/>
            <a:r>
              <a:rPr lang="en-US" sz="1400"/>
              <a:t>HVA should be a key driver for developing program goals and prioritizing activities</a:t>
            </a:r>
          </a:p>
          <a:p>
            <a:pPr lvl="1"/>
            <a:r>
              <a:rPr lang="en-US" sz="1400"/>
              <a:t>Member of Quadrad should lead or attend meetings</a:t>
            </a:r>
          </a:p>
          <a:p>
            <a:pPr lvl="1"/>
            <a:r>
              <a:rPr lang="en-US" sz="1400"/>
              <a:t>Develop a means to exercise, evaluate, and implement improvements to the EOP consistent with The Joint Commission requirements and emergency management best practices</a:t>
            </a:r>
          </a:p>
          <a:p>
            <a:r>
              <a:rPr lang="en-US"/>
              <a:t>Need to develop capabilities for managing Hazardous Material events</a:t>
            </a:r>
          </a:p>
          <a:p>
            <a:pPr lvl="1"/>
            <a:r>
              <a:rPr lang="en-US" sz="1400"/>
              <a:t>Interim measures until decon program can be fully developed </a:t>
            </a:r>
          </a:p>
          <a:p>
            <a:pPr lvl="1"/>
            <a:r>
              <a:rPr lang="en-US" sz="1400"/>
              <a:t>Develop decon program </a:t>
            </a:r>
          </a:p>
          <a:p>
            <a:pPr lvl="1"/>
            <a:r>
              <a:rPr lang="en-US" sz="1400"/>
              <a:t>Partner with community to define expected role</a:t>
            </a:r>
          </a:p>
          <a:p>
            <a:r>
              <a:rPr lang="en-US" sz="1400"/>
              <a:t>Complete recruitment of Safety Officer</a:t>
            </a:r>
          </a:p>
          <a:p>
            <a:endParaRPr lang="en-US" sz="1400"/>
          </a:p>
        </p:txBody>
      </p:sp>
      <p:sp>
        <p:nvSpPr>
          <p:cNvPr id="664580" name="Text Box 4"/>
          <p:cNvSpPr txBox="1">
            <a:spLocks noChangeArrowheads="1"/>
          </p:cNvSpPr>
          <p:nvPr/>
        </p:nvSpPr>
        <p:spPr bwMode="auto">
          <a:xfrm rot="1668600">
            <a:off x="7529513" y="1262063"/>
            <a:ext cx="2133600" cy="254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>
            <a:spAutoFit/>
          </a:bodyPr>
          <a:lstStyle/>
          <a:p>
            <a:pPr algn="ctr">
              <a:buFontTx/>
              <a:buNone/>
            </a:pPr>
            <a:r>
              <a:rPr lang="en-US" sz="1600" b="1"/>
              <a:t>Illustrative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81000"/>
            <a:ext cx="8985250" cy="838200"/>
          </a:xfrm>
        </p:spPr>
        <p:txBody>
          <a:bodyPr/>
          <a:lstStyle/>
          <a:p>
            <a:r>
              <a:rPr lang="en-US"/>
              <a:t>There were 69 capabilities identified </a:t>
            </a:r>
          </a:p>
        </p:txBody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990600"/>
            <a:ext cx="4265612" cy="4191000"/>
          </a:xfrm>
        </p:spPr>
        <p:txBody>
          <a:bodyPr/>
          <a:lstStyle/>
          <a:p>
            <a:r>
              <a:rPr lang="en-US" sz="1300" b="0"/>
              <a:t>Systems-Based Approach to the Development, Implementation, Management, and Maintenance of the Emergency Management Program </a:t>
            </a:r>
          </a:p>
          <a:p>
            <a:r>
              <a:rPr lang="en-US" sz="1300" b="0"/>
              <a:t>Administrative Activities ensure the Emergency Management Program meets its Mission and Objectives </a:t>
            </a:r>
          </a:p>
          <a:p>
            <a:r>
              <a:rPr lang="en-US" sz="1300" b="0"/>
              <a:t>Development, Implementation, Management, and Maintenance of an Emergency Management Committee process to Support the Emergency Management Program </a:t>
            </a:r>
          </a:p>
          <a:p>
            <a:r>
              <a:rPr lang="en-US" sz="1300" b="0"/>
              <a:t>Development, Implementation, and Maintenance of a Hazard Vulnerability Analysis process as the Foundation for Conducting the Emergency Management Program </a:t>
            </a:r>
          </a:p>
          <a:p>
            <a:r>
              <a:rPr lang="en-US" sz="1300" b="0"/>
              <a:t>Incorporation of Comprehensive Mitigation Planning into the Facility’s Emergency Management Program </a:t>
            </a:r>
          </a:p>
          <a:p>
            <a:r>
              <a:rPr lang="en-US" sz="1300" b="0"/>
              <a:t>Incorporation of Comprehensive Preparedness Planning into the Facility’s Emergency Management Program</a:t>
            </a:r>
            <a:endParaRPr lang="en-US" sz="1400"/>
          </a:p>
        </p:txBody>
      </p:sp>
      <p:sp>
        <p:nvSpPr>
          <p:cNvPr id="681988" name="Rectangle 4"/>
          <p:cNvSpPr>
            <a:spLocks noChangeArrowheads="1"/>
          </p:cNvSpPr>
          <p:nvPr/>
        </p:nvSpPr>
        <p:spPr bwMode="auto">
          <a:xfrm>
            <a:off x="5029200" y="1295400"/>
            <a:ext cx="4265613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34950" indent="-234950">
              <a:spcBef>
                <a:spcPct val="100000"/>
              </a:spcBef>
              <a:buFont typeface="Webdings" pitchFamily="18" charset="2"/>
              <a:buChar char="4"/>
            </a:pPr>
            <a:endParaRPr lang="en-US" sz="1400" b="1"/>
          </a:p>
        </p:txBody>
      </p:sp>
      <p:sp>
        <p:nvSpPr>
          <p:cNvPr id="681989" name="Text Box 5"/>
          <p:cNvSpPr txBox="1">
            <a:spLocks noChangeArrowheads="1"/>
          </p:cNvSpPr>
          <p:nvPr/>
        </p:nvSpPr>
        <p:spPr bwMode="auto">
          <a:xfrm>
            <a:off x="1141413" y="609600"/>
            <a:ext cx="2609850" cy="244475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buFontTx/>
              <a:buNone/>
            </a:pPr>
            <a:r>
              <a:rPr lang="en-US" sz="1600" b="1"/>
              <a:t>Program Level Capabilities</a:t>
            </a:r>
          </a:p>
        </p:txBody>
      </p:sp>
      <p:sp>
        <p:nvSpPr>
          <p:cNvPr id="681990" name="Text Box 6"/>
          <p:cNvSpPr txBox="1">
            <a:spLocks noChangeArrowheads="1"/>
          </p:cNvSpPr>
          <p:nvPr/>
        </p:nvSpPr>
        <p:spPr bwMode="auto">
          <a:xfrm>
            <a:off x="6399213" y="609600"/>
            <a:ext cx="2609850" cy="244475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buFontTx/>
              <a:buNone/>
            </a:pPr>
            <a:r>
              <a:rPr lang="en-US" sz="1600" b="1"/>
              <a:t>Program Level Capabilities</a:t>
            </a:r>
          </a:p>
        </p:txBody>
      </p:sp>
      <p:sp>
        <p:nvSpPr>
          <p:cNvPr id="681991" name="Rectangle 7"/>
          <p:cNvSpPr>
            <a:spLocks noChangeArrowheads="1"/>
          </p:cNvSpPr>
          <p:nvPr/>
        </p:nvSpPr>
        <p:spPr bwMode="auto">
          <a:xfrm>
            <a:off x="5332413" y="990600"/>
            <a:ext cx="4265612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34950" indent="-234950">
              <a:spcBef>
                <a:spcPct val="100000"/>
              </a:spcBef>
              <a:buFont typeface="Webdings" pitchFamily="18" charset="2"/>
              <a:buChar char="4"/>
            </a:pPr>
            <a:r>
              <a:rPr lang="en-US" sz="1300"/>
              <a:t>Incorporation of Continuity Planning into the Activities of the  Facility’s Emergency Management Program to ensure Organizational Continuity and Resiliency of Mission Critical Functions, Processes, and Systems </a:t>
            </a:r>
          </a:p>
          <a:p>
            <a:pPr marL="234950" indent="-234950">
              <a:spcBef>
                <a:spcPct val="100000"/>
              </a:spcBef>
              <a:buFont typeface="Webdings" pitchFamily="18" charset="2"/>
              <a:buChar char="4"/>
            </a:pPr>
            <a:r>
              <a:rPr lang="en-US" sz="1300"/>
              <a:t>Development, Implementation, Management, and Maintenance of an Emergency Operations Plan </a:t>
            </a:r>
          </a:p>
          <a:p>
            <a:pPr marL="234950" indent="-234950">
              <a:spcBef>
                <a:spcPct val="100000"/>
              </a:spcBef>
              <a:buFont typeface="Webdings" pitchFamily="18" charset="2"/>
              <a:buChar char="4"/>
            </a:pPr>
            <a:r>
              <a:rPr lang="en-US" sz="1300"/>
              <a:t>Incorporation of Comprehensive Instructional Activity into the Preparedness Activities of the Facility’s Emergency Management Program </a:t>
            </a:r>
          </a:p>
          <a:p>
            <a:pPr marL="234950" indent="-234950">
              <a:spcBef>
                <a:spcPct val="100000"/>
              </a:spcBef>
              <a:buFont typeface="Webdings" pitchFamily="18" charset="2"/>
              <a:buChar char="4"/>
            </a:pPr>
            <a:r>
              <a:rPr lang="en-US" sz="1300"/>
              <a:t>Incorporation of a Range of Exercise Types that Test the Facility’s Emergency Management Program </a:t>
            </a:r>
          </a:p>
          <a:p>
            <a:pPr marL="234950" indent="-234950">
              <a:spcBef>
                <a:spcPct val="100000"/>
              </a:spcBef>
              <a:buFont typeface="Webdings" pitchFamily="18" charset="2"/>
              <a:buChar char="4"/>
            </a:pPr>
            <a:r>
              <a:rPr lang="en-US" sz="1300"/>
              <a:t>Demonstration of Systems-Based Evaluation of the Facility’s Overall Emergency Management Program  and its Emergency Operations Plan </a:t>
            </a:r>
          </a:p>
          <a:p>
            <a:pPr marL="234950" indent="-234950">
              <a:spcBef>
                <a:spcPct val="100000"/>
              </a:spcBef>
              <a:buFont typeface="Webdings" pitchFamily="18" charset="2"/>
              <a:buChar char="4"/>
            </a:pPr>
            <a:r>
              <a:rPr lang="en-US" sz="1300"/>
              <a:t>Incorporation of Accepted Improvement Recommendations into the Emergency Management Program and its Components such that the process becomes one of a Learning Organization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81000"/>
            <a:ext cx="8985250" cy="838200"/>
          </a:xfrm>
        </p:spPr>
        <p:txBody>
          <a:bodyPr/>
          <a:lstStyle/>
          <a:p>
            <a:r>
              <a:rPr lang="en-US"/>
              <a:t>Capabilities (Cont.)</a:t>
            </a:r>
          </a:p>
        </p:txBody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4265613" cy="4191000"/>
          </a:xfrm>
        </p:spPr>
        <p:txBody>
          <a:bodyPr/>
          <a:lstStyle/>
          <a:p>
            <a:r>
              <a:rPr lang="en-US" b="0"/>
              <a:t>Initial Incident Actions  </a:t>
            </a:r>
          </a:p>
          <a:p>
            <a:pPr lvl="1"/>
            <a:r>
              <a:rPr lang="en-US" sz="1400" b="0"/>
              <a:t>Processes and Procedures for Incident Recognition, Activation of EOP/EOC, and Initial Notification  </a:t>
            </a:r>
          </a:p>
          <a:p>
            <a:pPr lvl="1"/>
            <a:r>
              <a:rPr lang="en-US" sz="1400" b="0"/>
              <a:t>Mobilization of Critical Staff and Equipment for Incident Response </a:t>
            </a:r>
          </a:p>
          <a:p>
            <a:pPr lvl="1"/>
            <a:r>
              <a:rPr lang="en-US" sz="1400" b="0"/>
              <a:t>Situational Assessment of Response and Coordination Efforts for Initial Incident Management and Emergency Operations Center Activation</a:t>
            </a:r>
          </a:p>
          <a:p>
            <a:pPr lvl="1"/>
            <a:r>
              <a:rPr lang="en-US" sz="1400" b="0"/>
              <a:t>Management of Extended Incident Operations  </a:t>
            </a:r>
          </a:p>
          <a:p>
            <a:r>
              <a:rPr lang="en-US" b="0"/>
              <a:t>Public Information Management Services during an Incident</a:t>
            </a:r>
          </a:p>
          <a:p>
            <a:pPr>
              <a:buFont typeface="Webdings" pitchFamily="18" charset="2"/>
              <a:buNone/>
            </a:pPr>
            <a:endParaRPr lang="en-US" b="0"/>
          </a:p>
        </p:txBody>
      </p:sp>
      <p:sp>
        <p:nvSpPr>
          <p:cNvPr id="685061" name="Text Box 5"/>
          <p:cNvSpPr txBox="1">
            <a:spLocks noChangeArrowheads="1"/>
          </p:cNvSpPr>
          <p:nvPr/>
        </p:nvSpPr>
        <p:spPr bwMode="auto">
          <a:xfrm>
            <a:off x="608013" y="890588"/>
            <a:ext cx="3683000" cy="274637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buFontTx/>
              <a:buNone/>
            </a:pPr>
            <a:r>
              <a:rPr lang="en-US" sz="1800" b="1"/>
              <a:t>Incident Management Capabilities</a:t>
            </a:r>
          </a:p>
        </p:txBody>
      </p:sp>
      <p:sp>
        <p:nvSpPr>
          <p:cNvPr id="685063" name="Rectangle 7"/>
          <p:cNvSpPr>
            <a:spLocks noChangeArrowheads="1"/>
          </p:cNvSpPr>
          <p:nvPr/>
        </p:nvSpPr>
        <p:spPr bwMode="auto">
          <a:xfrm>
            <a:off x="5186363" y="1447800"/>
            <a:ext cx="4265612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34950" indent="-234950">
              <a:spcBef>
                <a:spcPct val="100000"/>
              </a:spcBef>
              <a:buFont typeface="Webdings" pitchFamily="18" charset="2"/>
              <a:buChar char="4"/>
            </a:pPr>
            <a:r>
              <a:rPr lang="en-US" sz="1600"/>
              <a:t>Management and Acquisition of Resources for Incident Response and Recovery Operations</a:t>
            </a:r>
          </a:p>
          <a:p>
            <a:pPr marL="234950" indent="-234950">
              <a:spcBef>
                <a:spcPct val="100000"/>
              </a:spcBef>
              <a:buFont typeface="Webdings" pitchFamily="18" charset="2"/>
              <a:buChar char="4"/>
            </a:pPr>
            <a:r>
              <a:rPr lang="en-US" sz="1600"/>
              <a:t>Processes and Procedures for Demobilization of Personnel and Equipment</a:t>
            </a:r>
          </a:p>
          <a:p>
            <a:pPr marL="234950" indent="-234950">
              <a:spcBef>
                <a:spcPct val="100000"/>
              </a:spcBef>
              <a:buFont typeface="Webdings" pitchFamily="18" charset="2"/>
              <a:buChar char="4"/>
            </a:pPr>
            <a:r>
              <a:rPr lang="en-US" sz="1600"/>
              <a:t>Processes and Procedures for a Return to Readiness of Staff and Equipment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81000"/>
            <a:ext cx="8985250" cy="838200"/>
          </a:xfrm>
        </p:spPr>
        <p:txBody>
          <a:bodyPr/>
          <a:lstStyle/>
          <a:p>
            <a:r>
              <a:rPr lang="en-US"/>
              <a:t>Capabilities (Cont.)</a:t>
            </a:r>
          </a:p>
        </p:txBody>
      </p:sp>
      <p:sp>
        <p:nvSpPr>
          <p:cNvPr id="687108" name="Rectangle 4"/>
          <p:cNvSpPr>
            <a:spLocks noChangeArrowheads="1"/>
          </p:cNvSpPr>
          <p:nvPr/>
        </p:nvSpPr>
        <p:spPr bwMode="auto">
          <a:xfrm>
            <a:off x="5327650" y="1500188"/>
            <a:ext cx="4265613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34950" indent="-234950">
              <a:spcBef>
                <a:spcPct val="100000"/>
              </a:spcBef>
              <a:buFont typeface="Webdings" pitchFamily="18" charset="2"/>
              <a:buChar char="4"/>
            </a:pPr>
            <a:r>
              <a:rPr lang="en-US" sz="1600"/>
              <a:t>Infection Control   </a:t>
            </a:r>
          </a:p>
          <a:p>
            <a:pPr lvl="1" indent="-220663">
              <a:lnSpc>
                <a:spcPct val="90000"/>
              </a:lnSpc>
              <a:spcBef>
                <a:spcPct val="40000"/>
              </a:spcBef>
              <a:buFontTx/>
              <a:buChar char="–"/>
            </a:pPr>
            <a:r>
              <a:rPr lang="en-US" sz="1400"/>
              <a:t>Biohazard (Infection) Control Surge Services during Emergencies  </a:t>
            </a:r>
          </a:p>
          <a:p>
            <a:pPr lvl="1" indent="-220663">
              <a:lnSpc>
                <a:spcPct val="90000"/>
              </a:lnSpc>
              <a:spcBef>
                <a:spcPct val="40000"/>
              </a:spcBef>
              <a:buFontTx/>
              <a:buChar char="–"/>
            </a:pPr>
            <a:r>
              <a:rPr lang="en-US" sz="1400"/>
              <a:t>Selection and Use of Personal Protective Equipment (PPE) for Incident Response and Recovery Operations   </a:t>
            </a:r>
          </a:p>
          <a:p>
            <a:pPr lvl="1" indent="-220663">
              <a:lnSpc>
                <a:spcPct val="90000"/>
              </a:lnSpc>
              <a:spcBef>
                <a:spcPct val="40000"/>
              </a:spcBef>
              <a:buFontTx/>
              <a:buChar char="–"/>
            </a:pPr>
            <a:r>
              <a:rPr lang="en-US" sz="1400"/>
              <a:t>Processes and Procedures for Staff and Family Mass Prophylaxis during an Infectious Outbreak (i.e., Influenza)   </a:t>
            </a:r>
          </a:p>
          <a:p>
            <a:pPr marL="234950" indent="-234950">
              <a:spcBef>
                <a:spcPct val="100000"/>
              </a:spcBef>
              <a:buFont typeface="Webdings" pitchFamily="18" charset="2"/>
              <a:buChar char="4"/>
            </a:pPr>
            <a:r>
              <a:rPr lang="en-US" sz="1600"/>
              <a:t>Fire Protection and Rescue Services for Response to Incidents  </a:t>
            </a:r>
          </a:p>
          <a:p>
            <a:pPr marL="234950" indent="-234950">
              <a:spcBef>
                <a:spcPct val="100000"/>
              </a:spcBef>
              <a:buFont typeface="Webdings" pitchFamily="18" charset="2"/>
              <a:buChar char="4"/>
            </a:pPr>
            <a:endParaRPr lang="en-US" sz="1600"/>
          </a:p>
        </p:txBody>
      </p:sp>
      <p:sp>
        <p:nvSpPr>
          <p:cNvPr id="687112" name="Text Box 8"/>
          <p:cNvSpPr txBox="1">
            <a:spLocks noChangeArrowheads="1"/>
          </p:cNvSpPr>
          <p:nvPr/>
        </p:nvSpPr>
        <p:spPr bwMode="auto">
          <a:xfrm>
            <a:off x="887413" y="911225"/>
            <a:ext cx="3467100" cy="274638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buFontTx/>
              <a:buNone/>
            </a:pPr>
            <a:r>
              <a:rPr lang="en-US" sz="1800" b="1"/>
              <a:t>Safety and Security Capabilities</a:t>
            </a:r>
          </a:p>
        </p:txBody>
      </p:sp>
      <p:sp>
        <p:nvSpPr>
          <p:cNvPr id="687113" name="Rectangle 9"/>
          <p:cNvSpPr>
            <a:spLocks noChangeArrowheads="1"/>
          </p:cNvSpPr>
          <p:nvPr/>
        </p:nvSpPr>
        <p:spPr bwMode="auto">
          <a:xfrm>
            <a:off x="871538" y="1485900"/>
            <a:ext cx="4265612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34950" indent="-234950">
              <a:spcBef>
                <a:spcPct val="100000"/>
              </a:spcBef>
              <a:buFont typeface="Webdings" pitchFamily="18" charset="2"/>
              <a:buChar char="4"/>
            </a:pPr>
            <a:r>
              <a:rPr lang="en-US" sz="1600"/>
              <a:t>Evacuation vs. Shelter-in-Place</a:t>
            </a:r>
          </a:p>
          <a:p>
            <a:pPr lvl="1" indent="-220663">
              <a:lnSpc>
                <a:spcPct val="90000"/>
              </a:lnSpc>
              <a:spcBef>
                <a:spcPct val="40000"/>
              </a:spcBef>
              <a:buFontTx/>
              <a:buChar char="–"/>
            </a:pPr>
            <a:r>
              <a:rPr lang="en-US" sz="1400"/>
              <a:t>Processes and Procedures for Evacuation of Patients’, Staff, and Visitors’</a:t>
            </a:r>
          </a:p>
          <a:p>
            <a:pPr lvl="1" indent="-220663">
              <a:lnSpc>
                <a:spcPct val="90000"/>
              </a:lnSpc>
              <a:spcBef>
                <a:spcPct val="40000"/>
              </a:spcBef>
              <a:buFontTx/>
              <a:buChar char="–"/>
            </a:pPr>
            <a:r>
              <a:rPr lang="en-US" sz="1400"/>
              <a:t>Processes and Procedures for Sheltering-in-Place  </a:t>
            </a:r>
          </a:p>
          <a:p>
            <a:pPr lvl="1" indent="-220663">
              <a:lnSpc>
                <a:spcPct val="90000"/>
              </a:lnSpc>
              <a:spcBef>
                <a:spcPct val="40000"/>
              </a:spcBef>
              <a:buFontTx/>
              <a:buChar char="–"/>
            </a:pPr>
            <a:r>
              <a:rPr lang="en-US" sz="1400"/>
              <a:t>Processes and Procedures for Sheltering Family of Critical Staff   </a:t>
            </a:r>
          </a:p>
          <a:p>
            <a:pPr marL="234950" indent="-234950">
              <a:spcBef>
                <a:spcPct val="100000"/>
              </a:spcBef>
              <a:buFont typeface="Webdings" pitchFamily="18" charset="2"/>
              <a:buChar char="4"/>
            </a:pPr>
            <a:r>
              <a:rPr lang="en-US" sz="1600"/>
              <a:t>Perimeter Management of Access/Egress to Facility during an Incident (e.g. Lock Down)  </a:t>
            </a:r>
          </a:p>
          <a:p>
            <a:pPr marL="234950" indent="-234950">
              <a:spcBef>
                <a:spcPct val="100000"/>
              </a:spcBef>
              <a:buFont typeface="Webdings" pitchFamily="18" charset="2"/>
              <a:buChar char="4"/>
            </a:pPr>
            <a:r>
              <a:rPr lang="en-US" sz="1600"/>
              <a:t>Processes and Procedures for Managing a Hazardous Substance Incident  </a:t>
            </a:r>
          </a:p>
          <a:p>
            <a:pPr lvl="1" indent="-220663">
              <a:lnSpc>
                <a:spcPct val="90000"/>
              </a:lnSpc>
              <a:spcBef>
                <a:spcPct val="40000"/>
              </a:spcBef>
              <a:buFontTx/>
              <a:buNone/>
            </a:pP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81000"/>
            <a:ext cx="8985250" cy="838200"/>
          </a:xfrm>
        </p:spPr>
        <p:txBody>
          <a:bodyPr/>
          <a:lstStyle/>
          <a:p>
            <a:r>
              <a:rPr lang="en-US"/>
              <a:t>Capabilities (Cont.)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447800"/>
            <a:ext cx="4265612" cy="4191000"/>
          </a:xfrm>
        </p:spPr>
        <p:txBody>
          <a:bodyPr/>
          <a:lstStyle/>
          <a:p>
            <a:r>
              <a:rPr lang="en-US" b="0"/>
              <a:t>Personnel Resiliency</a:t>
            </a:r>
            <a:r>
              <a:rPr lang="en-US" sz="1400" b="0"/>
              <a:t>  </a:t>
            </a:r>
          </a:p>
          <a:p>
            <a:pPr lvl="1"/>
            <a:r>
              <a:rPr lang="en-US" sz="1400" b="0"/>
              <a:t>Transporting Critical Staff to the Facility during an Emergency</a:t>
            </a:r>
          </a:p>
          <a:p>
            <a:pPr lvl="1"/>
            <a:r>
              <a:rPr lang="en-US" sz="1400" b="0"/>
              <a:t>Maintaining Authorized Leadership (Leadership Succession)  </a:t>
            </a:r>
          </a:p>
          <a:p>
            <a:pPr lvl="1"/>
            <a:r>
              <a:rPr lang="en-US" sz="1400" b="0"/>
              <a:t>Processes and Procedures for Personal Preparedness and Employee Welfare  </a:t>
            </a:r>
          </a:p>
          <a:p>
            <a:pPr lvl="1"/>
            <a:r>
              <a:rPr lang="en-US" sz="1400" b="0"/>
              <a:t>Dissemination of Personnel Incident Information to Staff during an Incident  </a:t>
            </a:r>
          </a:p>
          <a:p>
            <a:endParaRPr lang="en-US" sz="1400" b="0"/>
          </a:p>
        </p:txBody>
      </p:sp>
      <p:sp>
        <p:nvSpPr>
          <p:cNvPr id="683012" name="Text Box 4"/>
          <p:cNvSpPr txBox="1">
            <a:spLocks noChangeArrowheads="1"/>
          </p:cNvSpPr>
          <p:nvPr/>
        </p:nvSpPr>
        <p:spPr bwMode="auto">
          <a:xfrm>
            <a:off x="608013" y="887413"/>
            <a:ext cx="4645025" cy="244475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buFontTx/>
              <a:buNone/>
            </a:pPr>
            <a:r>
              <a:rPr lang="en-US" sz="1600" b="1"/>
              <a:t>Resiliency/Continuity of Operations Capabilities</a:t>
            </a:r>
          </a:p>
        </p:txBody>
      </p:sp>
      <p:sp>
        <p:nvSpPr>
          <p:cNvPr id="683014" name="Rectangle 6"/>
          <p:cNvSpPr>
            <a:spLocks noChangeArrowheads="1"/>
          </p:cNvSpPr>
          <p:nvPr/>
        </p:nvSpPr>
        <p:spPr bwMode="auto">
          <a:xfrm>
            <a:off x="5257800" y="914400"/>
            <a:ext cx="4265613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lvl="1" indent="-220663">
              <a:lnSpc>
                <a:spcPct val="90000"/>
              </a:lnSpc>
              <a:spcBef>
                <a:spcPct val="40000"/>
              </a:spcBef>
              <a:buFontTx/>
              <a:buNone/>
            </a:pPr>
            <a:endParaRPr lang="en-US"/>
          </a:p>
          <a:p>
            <a:pPr lvl="1" indent="-220663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81000"/>
            <a:ext cx="8985250" cy="838200"/>
          </a:xfrm>
        </p:spPr>
        <p:txBody>
          <a:bodyPr/>
          <a:lstStyle/>
          <a:p>
            <a:r>
              <a:rPr lang="en-US"/>
              <a:t>Capabilities (Cont.)</a:t>
            </a:r>
          </a:p>
        </p:txBody>
      </p:sp>
      <p:sp>
        <p:nvSpPr>
          <p:cNvPr id="688132" name="Text Box 4"/>
          <p:cNvSpPr txBox="1">
            <a:spLocks noChangeArrowheads="1"/>
          </p:cNvSpPr>
          <p:nvPr/>
        </p:nvSpPr>
        <p:spPr bwMode="auto">
          <a:xfrm>
            <a:off x="608013" y="887413"/>
            <a:ext cx="4645025" cy="244475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buFontTx/>
              <a:buNone/>
            </a:pPr>
            <a:r>
              <a:rPr lang="en-US" sz="1600" b="1"/>
              <a:t>Resiliency/Continuity of Operations Capabilities</a:t>
            </a:r>
          </a:p>
        </p:txBody>
      </p:sp>
      <p:sp>
        <p:nvSpPr>
          <p:cNvPr id="688133" name="Rectangle 5"/>
          <p:cNvSpPr>
            <a:spLocks noChangeArrowheads="1"/>
          </p:cNvSpPr>
          <p:nvPr/>
        </p:nvSpPr>
        <p:spPr bwMode="auto">
          <a:xfrm>
            <a:off x="5257800" y="914400"/>
            <a:ext cx="4265613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lvl="1" indent="-220663">
              <a:lnSpc>
                <a:spcPct val="90000"/>
              </a:lnSpc>
              <a:spcBef>
                <a:spcPct val="40000"/>
              </a:spcBef>
              <a:buFontTx/>
              <a:buNone/>
            </a:pPr>
            <a:endParaRPr lang="en-US"/>
          </a:p>
          <a:p>
            <a:pPr lvl="1" indent="-220663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en-US"/>
              <a:t> </a:t>
            </a:r>
          </a:p>
        </p:txBody>
      </p:sp>
      <p:sp>
        <p:nvSpPr>
          <p:cNvPr id="688134" name="Rectangle 6"/>
          <p:cNvSpPr>
            <a:spLocks noChangeArrowheads="1"/>
          </p:cNvSpPr>
          <p:nvPr/>
        </p:nvSpPr>
        <p:spPr bwMode="auto">
          <a:xfrm>
            <a:off x="588963" y="1430338"/>
            <a:ext cx="4265612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34950" indent="-234950">
              <a:spcBef>
                <a:spcPct val="100000"/>
              </a:spcBef>
              <a:buFont typeface="Webdings" pitchFamily="18" charset="2"/>
              <a:buChar char="4"/>
            </a:pPr>
            <a:r>
              <a:rPr lang="en-US" sz="1600"/>
              <a:t>Mission Critical Systems Resiliency  </a:t>
            </a:r>
          </a:p>
          <a:p>
            <a:pPr lvl="1" indent="-220663">
              <a:lnSpc>
                <a:spcPct val="90000"/>
              </a:lnSpc>
              <a:spcBef>
                <a:spcPct val="40000"/>
              </a:spcBef>
              <a:buFontTx/>
              <a:buChar char="–"/>
            </a:pPr>
            <a:r>
              <a:rPr lang="en-US" sz="1400"/>
              <a:t>Development, Implementation, Management, and Maintenance of an Electrical Power System  </a:t>
            </a:r>
          </a:p>
          <a:p>
            <a:pPr lvl="1" indent="-220663">
              <a:lnSpc>
                <a:spcPct val="90000"/>
              </a:lnSpc>
              <a:spcBef>
                <a:spcPct val="40000"/>
              </a:spcBef>
              <a:buFontTx/>
              <a:buChar char="–"/>
            </a:pPr>
            <a:r>
              <a:rPr lang="en-US" sz="1400"/>
              <a:t>Management and Maintenance of Fixed and Portable Electrical Generator Resiliency</a:t>
            </a:r>
          </a:p>
          <a:p>
            <a:pPr lvl="1" indent="-220663">
              <a:lnSpc>
                <a:spcPct val="90000"/>
              </a:lnSpc>
              <a:spcBef>
                <a:spcPct val="40000"/>
              </a:spcBef>
              <a:buFontTx/>
              <a:buChar char="–"/>
            </a:pPr>
            <a:r>
              <a:rPr lang="en-US" sz="1400"/>
              <a:t>Maintaining Fuel, Fuel Storage, and Fuel Pumps for Generators, Heating, and Vehicles Resiliency</a:t>
            </a:r>
          </a:p>
          <a:p>
            <a:pPr lvl="1" indent="-220663">
              <a:lnSpc>
                <a:spcPct val="90000"/>
              </a:lnSpc>
              <a:spcBef>
                <a:spcPct val="40000"/>
              </a:spcBef>
              <a:buFontTx/>
              <a:buChar char="–"/>
            </a:pPr>
            <a:r>
              <a:rPr lang="en-US" sz="1400"/>
              <a:t>Development, Implementation, Management, and Maintenance of an Emergency Water Conservation Plan</a:t>
            </a:r>
          </a:p>
          <a:p>
            <a:pPr lvl="1" indent="-220663">
              <a:lnSpc>
                <a:spcPct val="90000"/>
              </a:lnSpc>
              <a:spcBef>
                <a:spcPct val="40000"/>
              </a:spcBef>
              <a:buFontTx/>
              <a:buChar char="–"/>
            </a:pPr>
            <a:r>
              <a:rPr lang="en-US" sz="1400"/>
              <a:t>Maintaining Emergency Potable Water Supply</a:t>
            </a:r>
          </a:p>
          <a:p>
            <a:pPr lvl="1" indent="-220663">
              <a:lnSpc>
                <a:spcPct val="90000"/>
              </a:lnSpc>
              <a:spcBef>
                <a:spcPct val="40000"/>
              </a:spcBef>
              <a:buFontTx/>
              <a:buChar char="–"/>
            </a:pPr>
            <a:r>
              <a:rPr lang="en-US" sz="1400"/>
              <a:t>Maintaining Sewage and Waste Resiliency</a:t>
            </a:r>
          </a:p>
        </p:txBody>
      </p:sp>
      <p:sp>
        <p:nvSpPr>
          <p:cNvPr id="688136" name="Rectangle 8"/>
          <p:cNvSpPr>
            <a:spLocks noChangeArrowheads="1"/>
          </p:cNvSpPr>
          <p:nvPr/>
        </p:nvSpPr>
        <p:spPr bwMode="auto">
          <a:xfrm>
            <a:off x="5200650" y="1358900"/>
            <a:ext cx="4265613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34950" indent="-234950">
              <a:spcBef>
                <a:spcPct val="100000"/>
              </a:spcBef>
              <a:buFont typeface="Webdings" pitchFamily="18" charset="2"/>
              <a:buNone/>
            </a:pPr>
            <a:endParaRPr lang="en-US" sz="1600"/>
          </a:p>
          <a:p>
            <a:pPr lvl="1" indent="-220663">
              <a:lnSpc>
                <a:spcPct val="90000"/>
              </a:lnSpc>
              <a:spcBef>
                <a:spcPct val="40000"/>
              </a:spcBef>
              <a:buFontTx/>
              <a:buChar char="–"/>
            </a:pPr>
            <a:r>
              <a:rPr lang="en-US" sz="1400"/>
              <a:t>Maintaining Medical Gases and Vacuum Resiliency</a:t>
            </a:r>
          </a:p>
          <a:p>
            <a:pPr lvl="1" indent="-220663">
              <a:lnSpc>
                <a:spcPct val="90000"/>
              </a:lnSpc>
              <a:spcBef>
                <a:spcPct val="40000"/>
              </a:spcBef>
              <a:buFontTx/>
              <a:buChar char="–"/>
            </a:pPr>
            <a:r>
              <a:rPr lang="en-US" sz="1400"/>
              <a:t>Maintaining Heating Ventilation and Air Conditioning (HVAC) Resiliency</a:t>
            </a:r>
          </a:p>
          <a:p>
            <a:pPr lvl="1" indent="-220663">
              <a:lnSpc>
                <a:spcPct val="90000"/>
              </a:lnSpc>
              <a:spcBef>
                <a:spcPct val="40000"/>
              </a:spcBef>
              <a:buFontTx/>
              <a:buChar char="–"/>
            </a:pPr>
            <a:r>
              <a:rPr lang="en-US" sz="1400"/>
              <a:t>Maintaining Information Technology (IT) and Computing Systems Resiliency  </a:t>
            </a:r>
          </a:p>
          <a:p>
            <a:pPr lvl="1" indent="-220663">
              <a:lnSpc>
                <a:spcPct val="90000"/>
              </a:lnSpc>
              <a:spcBef>
                <a:spcPct val="40000"/>
              </a:spcBef>
              <a:buFontTx/>
              <a:buChar char="–"/>
            </a:pPr>
            <a:r>
              <a:rPr lang="en-US" sz="1400"/>
              <a:t>Maintaining Access to Critical Commodities and Services during Response and Recovery Operations</a:t>
            </a:r>
          </a:p>
          <a:p>
            <a:pPr lvl="1" indent="-220663">
              <a:lnSpc>
                <a:spcPct val="90000"/>
              </a:lnSpc>
              <a:spcBef>
                <a:spcPct val="40000"/>
              </a:spcBef>
              <a:buFontTx/>
              <a:buChar char="–"/>
            </a:pPr>
            <a:r>
              <a:rPr lang="en-US" sz="1400"/>
              <a:t>Internal and External (to the VA) Alternate Care Sites</a:t>
            </a:r>
          </a:p>
          <a:p>
            <a:pPr lvl="1" indent="-220663">
              <a:lnSpc>
                <a:spcPct val="90000"/>
              </a:lnSpc>
              <a:spcBef>
                <a:spcPct val="40000"/>
              </a:spcBef>
              <a:buFontTx/>
              <a:buChar char="–"/>
            </a:pPr>
            <a:r>
              <a:rPr lang="en-US" sz="1400"/>
              <a:t>Cash to Purchase Supplies/Services/Payroll during and Emergency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-381000"/>
            <a:ext cx="8985250" cy="838200"/>
          </a:xfrm>
          <a:noFill/>
          <a:ln/>
        </p:spPr>
        <p:txBody>
          <a:bodyPr/>
          <a:lstStyle/>
          <a:p>
            <a:r>
              <a:rPr lang="en-US"/>
              <a:t>Capabilities (Cont.)</a:t>
            </a:r>
          </a:p>
        </p:txBody>
      </p:sp>
      <p:sp>
        <p:nvSpPr>
          <p:cNvPr id="686086" name="Text Box 6"/>
          <p:cNvSpPr txBox="1">
            <a:spLocks noChangeArrowheads="1"/>
          </p:cNvSpPr>
          <p:nvPr/>
        </p:nvSpPr>
        <p:spPr bwMode="auto">
          <a:xfrm>
            <a:off x="608013" y="887413"/>
            <a:ext cx="4645025" cy="244475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buFontTx/>
              <a:buNone/>
            </a:pPr>
            <a:r>
              <a:rPr lang="en-US" sz="1600" b="1"/>
              <a:t>Resiliency/Continuity of Operations Capabilities</a:t>
            </a:r>
          </a:p>
        </p:txBody>
      </p:sp>
      <p:sp>
        <p:nvSpPr>
          <p:cNvPr id="686087" name="Rectangle 7"/>
          <p:cNvSpPr>
            <a:spLocks noChangeArrowheads="1"/>
          </p:cNvSpPr>
          <p:nvPr/>
        </p:nvSpPr>
        <p:spPr bwMode="auto">
          <a:xfrm>
            <a:off x="531813" y="1524000"/>
            <a:ext cx="4265612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34950" indent="-234950">
              <a:spcBef>
                <a:spcPct val="100000"/>
              </a:spcBef>
              <a:buFont typeface="Webdings" pitchFamily="18" charset="2"/>
              <a:buChar char="4"/>
            </a:pPr>
            <a:r>
              <a:rPr lang="en-US" sz="1600"/>
              <a:t>Communications </a:t>
            </a:r>
            <a:r>
              <a:rPr lang="en-US" sz="1400"/>
              <a:t>  </a:t>
            </a:r>
          </a:p>
          <a:p>
            <a:pPr lvl="1" indent="-220663">
              <a:lnSpc>
                <a:spcPct val="90000"/>
              </a:lnSpc>
              <a:spcBef>
                <a:spcPct val="40000"/>
              </a:spcBef>
              <a:buFontTx/>
              <a:buChar char="–"/>
            </a:pPr>
            <a:r>
              <a:rPr lang="en-US" sz="1400"/>
              <a:t>Maintenance of Voice and Data Communication through Satellite link</a:t>
            </a:r>
          </a:p>
          <a:p>
            <a:pPr lvl="1" indent="-220663">
              <a:lnSpc>
                <a:spcPct val="90000"/>
              </a:lnSpc>
              <a:spcBef>
                <a:spcPct val="40000"/>
              </a:spcBef>
              <a:buFontTx/>
              <a:buChar char="–"/>
            </a:pPr>
            <a:r>
              <a:rPr lang="en-US" sz="1400"/>
              <a:t>Maintaining Satellite Phone Resiliency</a:t>
            </a:r>
          </a:p>
          <a:p>
            <a:pPr lvl="1" indent="-220663">
              <a:lnSpc>
                <a:spcPct val="90000"/>
              </a:lnSpc>
              <a:spcBef>
                <a:spcPct val="40000"/>
              </a:spcBef>
              <a:buFontTx/>
              <a:buChar char="–"/>
            </a:pPr>
            <a:r>
              <a:rPr lang="en-US" sz="1400"/>
              <a:t>Interoperable Communications with External Agencies'’</a:t>
            </a:r>
          </a:p>
          <a:p>
            <a:pPr lvl="1" indent="-220663">
              <a:lnSpc>
                <a:spcPct val="90000"/>
              </a:lnSpc>
              <a:spcBef>
                <a:spcPct val="40000"/>
              </a:spcBef>
              <a:buFontTx/>
              <a:buChar char="–"/>
            </a:pPr>
            <a:r>
              <a:rPr lang="en-US" sz="1400"/>
              <a:t>Interoperable Communications with VAMC Facilities’</a:t>
            </a:r>
          </a:p>
          <a:p>
            <a:pPr lvl="1" indent="-220663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en-US"/>
              <a:t> </a:t>
            </a:r>
          </a:p>
        </p:txBody>
      </p:sp>
      <p:sp>
        <p:nvSpPr>
          <p:cNvPr id="686088" name="Rectangle 8"/>
          <p:cNvSpPr>
            <a:spLocks noChangeArrowheads="1"/>
          </p:cNvSpPr>
          <p:nvPr/>
        </p:nvSpPr>
        <p:spPr bwMode="auto">
          <a:xfrm>
            <a:off x="5103813" y="1562100"/>
            <a:ext cx="4265612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34950" indent="-234950">
              <a:spcBef>
                <a:spcPct val="100000"/>
              </a:spcBef>
              <a:buFont typeface="Webdings" pitchFamily="18" charset="2"/>
              <a:buChar char="4"/>
            </a:pPr>
            <a:r>
              <a:rPr lang="en-US" sz="1600"/>
              <a:t>Healthcare Service System Resiliency</a:t>
            </a:r>
          </a:p>
          <a:p>
            <a:pPr lvl="1" indent="-220663">
              <a:lnSpc>
                <a:spcPct val="90000"/>
              </a:lnSpc>
              <a:spcBef>
                <a:spcPct val="40000"/>
              </a:spcBef>
              <a:buFontTx/>
              <a:buChar char="–"/>
            </a:pPr>
            <a:r>
              <a:rPr lang="en-US" sz="1400"/>
              <a:t>Development, implementation, Management, and Maintenance of Community Based Outpatient Clinics (CBOCs) EOP</a:t>
            </a:r>
          </a:p>
          <a:p>
            <a:pPr lvl="1" indent="-220663">
              <a:lnSpc>
                <a:spcPct val="90000"/>
              </a:lnSpc>
              <a:spcBef>
                <a:spcPct val="40000"/>
              </a:spcBef>
              <a:buFontTx/>
              <a:buChar char="–"/>
            </a:pPr>
            <a:r>
              <a:rPr lang="en-US" sz="1400"/>
              <a:t>Management of Care for Home-Based Primary Care Patients during Incidents</a:t>
            </a:r>
          </a:p>
          <a:p>
            <a:pPr lvl="1" indent="-220663">
              <a:lnSpc>
                <a:spcPct val="90000"/>
              </a:lnSpc>
              <a:spcBef>
                <a:spcPct val="40000"/>
              </a:spcBef>
              <a:buFontTx/>
              <a:buChar char="–"/>
            </a:pPr>
            <a:r>
              <a:rPr lang="en-US" sz="1400"/>
              <a:t>Specialty Outpatient Services (e.g. Dialysis, Spinal Cord Injury [SCI], and Oxygen Therapy Patients)</a:t>
            </a:r>
          </a:p>
          <a:p>
            <a:pPr lvl="1" indent="-220663">
              <a:lnSpc>
                <a:spcPct val="90000"/>
              </a:lnSpc>
              <a:spcBef>
                <a:spcPct val="40000"/>
              </a:spcBef>
              <a:buFontTx/>
              <a:buChar char="–"/>
            </a:pPr>
            <a:r>
              <a:rPr lang="en-US" sz="1400"/>
              <a:t>Provision of Ambulatory Clinical Services during Incidents</a:t>
            </a:r>
          </a:p>
          <a:p>
            <a:pPr marL="234950" indent="-234950">
              <a:spcBef>
                <a:spcPct val="100000"/>
              </a:spcBef>
              <a:buFont typeface="Webdings" pitchFamily="18" charset="2"/>
              <a:buChar char="4"/>
            </a:pPr>
            <a:r>
              <a:rPr lang="en-US" sz="1600"/>
              <a:t>Development, Implementation, Management, and Maintenance of a Research Program EOP</a:t>
            </a:r>
          </a:p>
          <a:p>
            <a:pPr marL="234950" indent="-234950">
              <a:spcBef>
                <a:spcPct val="100000"/>
              </a:spcBef>
              <a:buFont typeface="Webdings" pitchFamily="18" charset="2"/>
              <a:buChar char="4"/>
            </a:pPr>
            <a:r>
              <a:rPr lang="en-US" sz="1600"/>
              <a:t>Maintaining Patient Mental Health and Welfare</a:t>
            </a:r>
          </a:p>
          <a:p>
            <a:pPr lvl="1" indent="-220663">
              <a:lnSpc>
                <a:spcPct val="90000"/>
              </a:lnSpc>
              <a:spcBef>
                <a:spcPct val="40000"/>
              </a:spcBef>
              <a:buFontTx/>
              <a:buChar char="–"/>
            </a:pPr>
            <a:endParaRPr lang="en-US" sz="1600"/>
          </a:p>
          <a:p>
            <a:pPr lvl="1" indent="-220663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990600"/>
            <a:ext cx="6705600" cy="1143000"/>
          </a:xfrm>
        </p:spPr>
        <p:txBody>
          <a:bodyPr/>
          <a:lstStyle/>
          <a:p>
            <a:r>
              <a:rPr lang="en-US"/>
              <a:t>Table Of Contents</a:t>
            </a:r>
          </a:p>
        </p:txBody>
      </p:sp>
      <p:sp>
        <p:nvSpPr>
          <p:cNvPr id="625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2286000"/>
            <a:ext cx="6705600" cy="3886200"/>
          </a:xfrm>
        </p:spPr>
        <p:txBody>
          <a:bodyPr/>
          <a:lstStyle/>
          <a:p>
            <a:r>
              <a:rPr lang="en-US" b="0"/>
              <a:t>Introductions</a:t>
            </a:r>
          </a:p>
          <a:p>
            <a:r>
              <a:rPr lang="en-US" b="0"/>
              <a:t>Background and purpose of visit</a:t>
            </a:r>
          </a:p>
          <a:p>
            <a:r>
              <a:rPr lang="en-US" b="0"/>
              <a:t>Overview of visit</a:t>
            </a:r>
          </a:p>
          <a:p>
            <a:pPr lvl="1"/>
            <a:r>
              <a:rPr lang="en-US" sz="1600" b="0"/>
              <a:t>Process</a:t>
            </a:r>
          </a:p>
          <a:p>
            <a:pPr lvl="1"/>
            <a:r>
              <a:rPr lang="en-US" sz="1600" b="0"/>
              <a:t>Individuals met with</a:t>
            </a:r>
          </a:p>
          <a:p>
            <a:r>
              <a:rPr lang="en-US" b="0"/>
              <a:t>Lessons learned as a result of site visit</a:t>
            </a:r>
          </a:p>
          <a:p>
            <a:r>
              <a:rPr lang="en-US" b="0"/>
              <a:t>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985250" cy="838200"/>
          </a:xfrm>
        </p:spPr>
        <p:txBody>
          <a:bodyPr/>
          <a:lstStyle/>
          <a:p>
            <a:r>
              <a:rPr lang="en-US"/>
              <a:t>Capabilities (Cont.)</a:t>
            </a:r>
          </a:p>
        </p:txBody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1813" y="1143000"/>
            <a:ext cx="4265612" cy="4191000"/>
          </a:xfrm>
        </p:spPr>
        <p:txBody>
          <a:bodyPr/>
          <a:lstStyle/>
          <a:p>
            <a:r>
              <a:rPr lang="en-US" sz="1300" b="0"/>
              <a:t>Processes and Procedures for Expansion of Staff for Response and Recovery Operations   </a:t>
            </a:r>
          </a:p>
          <a:p>
            <a:r>
              <a:rPr lang="en-US" sz="1300" b="0"/>
              <a:t>Management of External Volunteers and Donations during Emergencies   </a:t>
            </a:r>
          </a:p>
          <a:p>
            <a:r>
              <a:rPr lang="en-US" sz="1300" b="0"/>
              <a:t>Management of Volunteers Deployment Support (e.g. DEMPS) during Response and Recovery Operations</a:t>
            </a:r>
          </a:p>
          <a:p>
            <a:r>
              <a:rPr lang="en-US" sz="1300" b="0"/>
              <a:t>Expansion of Evaluation and Treatment Services</a:t>
            </a:r>
            <a:r>
              <a:rPr lang="en-US" sz="1400" b="0"/>
              <a:t>   </a:t>
            </a:r>
          </a:p>
          <a:p>
            <a:pPr lvl="1"/>
            <a:r>
              <a:rPr lang="en-US" sz="1400" b="0"/>
              <a:t>Development, Implementation, Management, and Maintenance of</a:t>
            </a:r>
            <a:r>
              <a:rPr lang="en-US" sz="1000" b="0"/>
              <a:t> </a:t>
            </a:r>
            <a:r>
              <a:rPr lang="en-US" sz="1400" b="0"/>
              <a:t>the VA All Hazard Emergency Cache</a:t>
            </a:r>
          </a:p>
          <a:p>
            <a:pPr lvl="1"/>
            <a:r>
              <a:rPr lang="en-US" sz="1400" b="0"/>
              <a:t>Designated Capability for Expanded Patient Triage, Evaluation, and Treatment during Surge</a:t>
            </a:r>
          </a:p>
          <a:p>
            <a:pPr lvl="1"/>
            <a:r>
              <a:rPr lang="en-US" sz="1400" b="0"/>
              <a:t>Designation and Operation of Isolation Rooms</a:t>
            </a:r>
          </a:p>
          <a:p>
            <a:pPr lvl="1"/>
            <a:r>
              <a:rPr lang="en-US" sz="1400" b="0"/>
              <a:t>Integration of Patient Reception, Surge, and Decontamination Teams</a:t>
            </a:r>
          </a:p>
          <a:p>
            <a:pPr lvl="1"/>
            <a:r>
              <a:rPr lang="en-US" sz="1400" b="0"/>
              <a:t>Maintaining Laboratory, Blood Bank, and Diagnostic Imaging Surge Capability</a:t>
            </a:r>
          </a:p>
          <a:p>
            <a:pPr lvl="1"/>
            <a:r>
              <a:rPr lang="en-US" sz="1400" b="0"/>
              <a:t>Processes and Procedures for Control and Coordination of Mass Fatality Management</a:t>
            </a:r>
            <a:endParaRPr lang="en-US" sz="1200" b="0"/>
          </a:p>
        </p:txBody>
      </p:sp>
      <p:sp>
        <p:nvSpPr>
          <p:cNvPr id="684036" name="Text Box 4"/>
          <p:cNvSpPr txBox="1">
            <a:spLocks noChangeArrowheads="1"/>
          </p:cNvSpPr>
          <p:nvPr/>
        </p:nvSpPr>
        <p:spPr bwMode="auto">
          <a:xfrm>
            <a:off x="608013" y="762000"/>
            <a:ext cx="2244725" cy="212725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buFontTx/>
              <a:buNone/>
            </a:pPr>
            <a:r>
              <a:rPr lang="en-US" sz="1400" b="1"/>
              <a:t>Medical Surge Capabilities</a:t>
            </a:r>
          </a:p>
        </p:txBody>
      </p:sp>
      <p:sp>
        <p:nvSpPr>
          <p:cNvPr id="684037" name="Rectangle 5"/>
          <p:cNvSpPr>
            <a:spLocks noChangeArrowheads="1"/>
          </p:cNvSpPr>
          <p:nvPr/>
        </p:nvSpPr>
        <p:spPr bwMode="auto">
          <a:xfrm>
            <a:off x="5103813" y="1143000"/>
            <a:ext cx="4265612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34950" indent="-234950">
              <a:spcBef>
                <a:spcPct val="100000"/>
              </a:spcBef>
              <a:buFont typeface="Webdings" pitchFamily="18" charset="2"/>
              <a:buChar char="4"/>
            </a:pPr>
            <a:r>
              <a:rPr lang="en-US" sz="1300"/>
              <a:t>Support of Patient Care Requirements</a:t>
            </a:r>
          </a:p>
          <a:p>
            <a:pPr lvl="1" indent="-220663">
              <a:lnSpc>
                <a:spcPct val="90000"/>
              </a:lnSpc>
              <a:spcBef>
                <a:spcPct val="40000"/>
              </a:spcBef>
              <a:buFontTx/>
              <a:buChar char="–"/>
            </a:pPr>
            <a:r>
              <a:rPr lang="en-US" sz="1400"/>
              <a:t>Provision of Supplemental Health Services to Support the National Disaster Medical System (NDMS) </a:t>
            </a:r>
          </a:p>
          <a:p>
            <a:pPr lvl="1" indent="-220663">
              <a:lnSpc>
                <a:spcPct val="90000"/>
              </a:lnSpc>
              <a:spcBef>
                <a:spcPct val="40000"/>
              </a:spcBef>
              <a:buFontTx/>
              <a:buChar char="–"/>
            </a:pPr>
            <a:r>
              <a:rPr lang="en-US" sz="1400"/>
              <a:t>VA/DOD Contingency Hospital System</a:t>
            </a:r>
          </a:p>
          <a:p>
            <a:pPr marL="234950" indent="-234950">
              <a:spcBef>
                <a:spcPct val="100000"/>
              </a:spcBef>
              <a:buFont typeface="Webdings" pitchFamily="18" charset="2"/>
              <a:buChar char="4"/>
            </a:pPr>
            <a:r>
              <a:rPr lang="en-US" sz="1300"/>
              <a:t>Liaison   </a:t>
            </a:r>
          </a:p>
          <a:p>
            <a:pPr lvl="1" indent="-220663">
              <a:lnSpc>
                <a:spcPct val="90000"/>
              </a:lnSpc>
              <a:spcBef>
                <a:spcPct val="40000"/>
              </a:spcBef>
              <a:buFontTx/>
              <a:buChar char="–"/>
            </a:pPr>
            <a:r>
              <a:rPr lang="en-US" sz="1400"/>
              <a:t>Response/Interface with State and Community Emergency Management Authorities and State/Local Public Health  </a:t>
            </a:r>
          </a:p>
          <a:p>
            <a:pPr lvl="1" indent="-220663">
              <a:lnSpc>
                <a:spcPct val="90000"/>
              </a:lnSpc>
              <a:spcBef>
                <a:spcPct val="40000"/>
              </a:spcBef>
              <a:buFontTx/>
              <a:buChar char="–"/>
            </a:pPr>
            <a:r>
              <a:rPr lang="en-US" sz="1400"/>
              <a:t>Response interface with Community Healthcare Organizations</a:t>
            </a:r>
          </a:p>
          <a:p>
            <a:pPr lvl="1" indent="-220663">
              <a:lnSpc>
                <a:spcPct val="90000"/>
              </a:lnSpc>
              <a:spcBef>
                <a:spcPct val="40000"/>
              </a:spcBef>
              <a:buFontTx/>
              <a:buChar char="–"/>
            </a:pPr>
            <a:r>
              <a:rPr lang="en-US" sz="1400"/>
              <a:t>Support under the National Response Framework</a:t>
            </a:r>
          </a:p>
          <a:p>
            <a:pPr marL="234950" indent="-234950">
              <a:spcBef>
                <a:spcPct val="100000"/>
              </a:spcBef>
              <a:buFont typeface="Webdings" pitchFamily="18" charset="2"/>
              <a:buChar char="4"/>
            </a:pPr>
            <a:endParaRPr lang="en-US" sz="1400"/>
          </a:p>
          <a:p>
            <a:pPr marL="234950" indent="-234950">
              <a:spcBef>
                <a:spcPct val="100000"/>
              </a:spcBef>
              <a:buFont typeface="Webdings" pitchFamily="18" charset="2"/>
              <a:buChar char="4"/>
            </a:pPr>
            <a:endParaRPr lang="en-US" sz="1400"/>
          </a:p>
          <a:p>
            <a:pPr marL="234950" indent="-234950">
              <a:spcBef>
                <a:spcPct val="100000"/>
              </a:spcBef>
              <a:buFont typeface="Webdings" pitchFamily="18" charset="2"/>
              <a:buChar char="4"/>
            </a:pPr>
            <a:endParaRPr lang="en-US" sz="1400"/>
          </a:p>
          <a:p>
            <a:pPr marL="234950" indent="-234950">
              <a:spcBef>
                <a:spcPct val="100000"/>
              </a:spcBef>
              <a:buFont typeface="Webdings" pitchFamily="18" charset="2"/>
              <a:buChar char="4"/>
            </a:pPr>
            <a:endParaRPr lang="en-US" sz="1400"/>
          </a:p>
        </p:txBody>
      </p:sp>
      <p:sp>
        <p:nvSpPr>
          <p:cNvPr id="684038" name="Text Box 6"/>
          <p:cNvSpPr txBox="1">
            <a:spLocks noChangeArrowheads="1"/>
          </p:cNvSpPr>
          <p:nvPr/>
        </p:nvSpPr>
        <p:spPr bwMode="auto">
          <a:xfrm>
            <a:off x="5256213" y="762000"/>
            <a:ext cx="3919537" cy="212725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buFontTx/>
              <a:buNone/>
            </a:pPr>
            <a:r>
              <a:rPr lang="en-US" sz="1400" b="1"/>
              <a:t>Support to External Requirements Capabilities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ebdings" pitchFamily="18" charset="2"/>
              <a:buNone/>
            </a:pPr>
            <a:r>
              <a:rPr lang="en-US" sz="2000"/>
              <a:t>Questions?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79413" y="152400"/>
            <a:ext cx="8985250" cy="838200"/>
          </a:xfrm>
        </p:spPr>
        <p:txBody>
          <a:bodyPr/>
          <a:lstStyle/>
          <a:p>
            <a:r>
              <a:rPr lang="en-US"/>
              <a:t>Introduction to VHA Assessment Team</a:t>
            </a:r>
          </a:p>
        </p:txBody>
      </p:sp>
      <p:graphicFrame>
        <p:nvGraphicFramePr>
          <p:cNvPr id="671777" name="Group 33"/>
          <p:cNvGraphicFramePr>
            <a:graphicFrameLocks noGrp="1"/>
          </p:cNvGraphicFramePr>
          <p:nvPr>
            <p:ph idx="1"/>
          </p:nvPr>
        </p:nvGraphicFramePr>
        <p:xfrm>
          <a:off x="685800" y="1524000"/>
          <a:ext cx="8763000" cy="2305050"/>
        </p:xfrm>
        <a:graphic>
          <a:graphicData uri="http://schemas.openxmlformats.org/drawingml/2006/table">
            <a:tbl>
              <a:tblPr/>
              <a:tblGrid>
                <a:gridCol w="4381500"/>
                <a:gridCol w="4381500"/>
              </a:tblGrid>
              <a:tr h="523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1F65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Contact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1F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1F65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Role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1F65"/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1F65"/>
                        </a:buClr>
                        <a:buSzTx/>
                        <a:buFont typeface="Webdings" pitchFamily="18" charset="2"/>
                        <a:buChar char="4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(Insert Name)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B1F65"/>
                        </a:buClr>
                        <a:buSzTx/>
                        <a:buFont typeface="Webdings" pitchFamily="18" charset="2"/>
                        <a:buChar char="4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Project lead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1F65"/>
                        </a:buClr>
                        <a:buSzTx/>
                        <a:buFont typeface="Webdings" pitchFamily="18" charset="2"/>
                        <a:buChar char="4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(Insert Name)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B1F65"/>
                        </a:buClr>
                        <a:buSzTx/>
                        <a:buFont typeface="Webdings" pitchFamily="18" charset="2"/>
                        <a:buChar char="4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Assessor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1F65"/>
                        </a:buClr>
                        <a:buSzTx/>
                        <a:buFont typeface="Webdings" pitchFamily="18" charset="2"/>
                        <a:buChar char="4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(Insert Name)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B1F65"/>
                        </a:buClr>
                        <a:buSzTx/>
                        <a:buFont typeface="Webdings" pitchFamily="18" charset="2"/>
                        <a:buChar char="4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Assessor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71773" name="Text Box 29"/>
          <p:cNvSpPr txBox="1">
            <a:spLocks noChangeArrowheads="1"/>
          </p:cNvSpPr>
          <p:nvPr/>
        </p:nvSpPr>
        <p:spPr bwMode="gray">
          <a:xfrm>
            <a:off x="2665413" y="1200150"/>
            <a:ext cx="3511550" cy="608013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  <a:effectLst/>
        </p:spPr>
        <p:txBody>
          <a:bodyPr lIns="0" tIns="0" rIns="0" bIns="0" anchor="ctr" anchorCtr="1">
            <a:spAutoFit/>
          </a:bodyPr>
          <a:lstStyle/>
          <a:p>
            <a:pPr algn="ctr">
              <a:spcBef>
                <a:spcPct val="100000"/>
              </a:spcBef>
              <a:buFont typeface="Webdings" pitchFamily="18" charset="2"/>
              <a:buNone/>
            </a:pPr>
            <a:r>
              <a:rPr lang="en-US" b="1">
                <a:solidFill>
                  <a:schemeClr val="accent1"/>
                </a:solidFill>
              </a:rPr>
              <a:t>(Insert location)</a:t>
            </a:r>
            <a:r>
              <a:rPr lang="en-US" b="1"/>
              <a:t> Points of Contact</a:t>
            </a:r>
          </a:p>
          <a:p>
            <a:pPr algn="ctr">
              <a:spcBef>
                <a:spcPct val="100000"/>
              </a:spcBef>
              <a:buFont typeface="Webdings" pitchFamily="18" charset="2"/>
              <a:buNone/>
            </a:pPr>
            <a:endParaRPr lang="en-US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985250" cy="609600"/>
          </a:xfrm>
        </p:spPr>
        <p:txBody>
          <a:bodyPr/>
          <a:lstStyle/>
          <a:p>
            <a:r>
              <a:rPr lang="en-US"/>
              <a:t>Scope of the assessment includes VISNs, VAMCs, and VHA CO program offices </a:t>
            </a:r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013" y="1143000"/>
            <a:ext cx="8763000" cy="4038600"/>
          </a:xfrm>
        </p:spPr>
        <p:txBody>
          <a:bodyPr/>
          <a:lstStyle/>
          <a:p>
            <a:r>
              <a:rPr lang="en-US"/>
              <a:t>To identify relevant VAMC capabilities, the Assessment Team examined VHA’s significant missions in a disaster:</a:t>
            </a:r>
          </a:p>
          <a:p>
            <a:pPr lvl="1"/>
            <a:r>
              <a:rPr lang="en-US" sz="1400"/>
              <a:t>Program Level</a:t>
            </a:r>
          </a:p>
          <a:p>
            <a:pPr lvl="1"/>
            <a:r>
              <a:rPr lang="en-US" sz="1400"/>
              <a:t>Incident Management</a:t>
            </a:r>
          </a:p>
          <a:p>
            <a:pPr lvl="1"/>
            <a:r>
              <a:rPr lang="en-US" sz="1400"/>
              <a:t>Continuity and Resiliency</a:t>
            </a:r>
          </a:p>
          <a:p>
            <a:pPr lvl="1"/>
            <a:r>
              <a:rPr lang="en-US" sz="1400"/>
              <a:t>Occupant Safety </a:t>
            </a:r>
          </a:p>
          <a:p>
            <a:pPr lvl="1"/>
            <a:r>
              <a:rPr lang="en-US" sz="1400"/>
              <a:t>Medical Surge</a:t>
            </a:r>
          </a:p>
          <a:p>
            <a:pPr lvl="1"/>
            <a:r>
              <a:rPr lang="en-US" sz="1400"/>
              <a:t>Support to External Requirements</a:t>
            </a:r>
          </a:p>
          <a:p>
            <a:r>
              <a:rPr lang="en-US"/>
              <a:t>To identify the capabilities that enable each mission area, the team:</a:t>
            </a:r>
          </a:p>
          <a:p>
            <a:pPr lvl="1"/>
            <a:r>
              <a:rPr lang="en-US" sz="1400"/>
              <a:t>Conducted a thorough review of various standards relevant to the healthcare sector</a:t>
            </a:r>
          </a:p>
          <a:p>
            <a:pPr lvl="1"/>
            <a:r>
              <a:rPr lang="en-US" sz="1400"/>
              <a:t>Convened an expert panel to discuss preparedness, planning, mitigation, response and recovery capabilities</a:t>
            </a:r>
          </a:p>
          <a:p>
            <a:pPr lvl="1"/>
            <a:r>
              <a:rPr lang="en-US" sz="1400"/>
              <a:t>Consulted with 2 steering committees:</a:t>
            </a:r>
          </a:p>
          <a:p>
            <a:pPr lvl="2"/>
            <a:r>
              <a:rPr lang="en-US" sz="1200"/>
              <a:t>VHA Steering Committee</a:t>
            </a:r>
          </a:p>
          <a:p>
            <a:pPr lvl="2"/>
            <a:r>
              <a:rPr lang="en-US" sz="1200"/>
              <a:t>Federal Partner Steering Committee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04800"/>
            <a:ext cx="8985250" cy="533400"/>
          </a:xfrm>
        </p:spPr>
        <p:txBody>
          <a:bodyPr/>
          <a:lstStyle/>
          <a:p>
            <a:r>
              <a:rPr lang="en-US"/>
              <a:t>Site visits are focused on capabilities</a:t>
            </a:r>
          </a:p>
        </p:txBody>
      </p:sp>
      <p:sp>
        <p:nvSpPr>
          <p:cNvPr id="6727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400"/>
              <a:t>Identified 69 capabilities to assess</a:t>
            </a:r>
          </a:p>
          <a:p>
            <a:r>
              <a:rPr lang="en-US" sz="1400"/>
              <a:t>Capabilities identified by iterative process based upon defined mission.</a:t>
            </a:r>
          </a:p>
          <a:p>
            <a:r>
              <a:rPr lang="en-US" sz="1400"/>
              <a:t>Consistent framework for defining each capability.</a:t>
            </a:r>
          </a:p>
          <a:p>
            <a:endParaRPr lang="en-US" sz="1400"/>
          </a:p>
        </p:txBody>
      </p:sp>
      <p:graphicFrame>
        <p:nvGraphicFramePr>
          <p:cNvPr id="672807" name="Group 39"/>
          <p:cNvGraphicFramePr>
            <a:graphicFrameLocks noGrp="1"/>
          </p:cNvGraphicFramePr>
          <p:nvPr>
            <p:ph sz="half" idx="2"/>
          </p:nvPr>
        </p:nvGraphicFramePr>
        <p:xfrm>
          <a:off x="5143500" y="1295400"/>
          <a:ext cx="4305300" cy="4762183"/>
        </p:xfrm>
        <a:graphic>
          <a:graphicData uri="http://schemas.openxmlformats.org/drawingml/2006/table">
            <a:tbl>
              <a:tblPr/>
              <a:tblGrid>
                <a:gridCol w="1500188"/>
                <a:gridCol w="2805112"/>
              </a:tblGrid>
              <a:tr h="190500">
                <a:tc>
                  <a:txBody>
                    <a:bodyPr/>
                    <a:lstStyle/>
                    <a:p>
                      <a:pPr marL="234950" marR="0" lvl="0" indent="-2349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Capability Element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 Antiqua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1F65"/>
                    </a:solidFill>
                  </a:tcPr>
                </a:tc>
                <a:tc>
                  <a:txBody>
                    <a:bodyPr/>
                    <a:lstStyle/>
                    <a:p>
                      <a:pPr marL="234950" marR="0" lvl="0" indent="-2349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Assessment components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 Antiqua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1F65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234950" marR="0" lvl="0" indent="-2349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Resources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B1F65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463550" marR="0" lvl="0" indent="-2381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Supplies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4950" marR="0" lvl="0" indent="-2349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-144463" algn="l"/>
                        </a:tabLst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Supplies needed to operate an emergency power program are identified, up to date and properly stored.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460375" marR="0" lvl="0" indent="-2349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Facilities/Equipment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4950" marR="0" lvl="0" indent="-2349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-144463" algn="l"/>
                        </a:tabLst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Equipment including generators, switch gear, fuel pumps and circuitry are identified as a critical utility as part of The Joint Commission Environment of Care Standards Utilities Management program. 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234950" marR="0" lvl="0" indent="-2349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-144463" algn="l"/>
                        </a:tabLst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Critical components are included in a preventive maintenance program. 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234950" marR="0" lvl="0" indent="-2349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-144463" algn="l"/>
                        </a:tabLst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Facilities housing generators are maintained in accordance with NFPA standards.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463550" marR="0" lvl="0" indent="-2381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Personnel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4950" marR="0" lvl="0" indent="-2349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-144463" algn="l"/>
                        </a:tabLst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VAMC has sufficient number of engineers and electricians to sustain operations of the emergency generators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234950" marR="0" lvl="0" indent="-2349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-144463" algn="l"/>
                        </a:tabLst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VAMC demonstrates the ability to contact electrical power supplier during an emergency 24/7.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234950" marR="0" lvl="0" indent="-2349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Education/training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4950" marR="0" lvl="0" indent="-2349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-144463" algn="l"/>
                        </a:tabLst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VAMC personnel responsible for this system are fully trained in emergency power operations.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234950" marR="0" lvl="0" indent="-2349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Exercise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4950" marR="0" lvl="0" indent="-2349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-144463" algn="l"/>
                        </a:tabLst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Emergency generators are tested monthly 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234950" marR="0" lvl="0" indent="-2349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-144463" algn="l"/>
                        </a:tabLst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 utility disconnect test for the emergency power system is conducted tri-annually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234950" marR="0" lvl="0" indent="-2349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Evaluation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4950" marR="0" lvl="0" indent="-2349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-144463" algn="l"/>
                        </a:tabLst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There is evidence of an annual evaluation of the emergency generator program including logs of required tests and identified trends reported to the VAMC Environment of Care committee.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234950" marR="0" lvl="0" indent="-2349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Organizational learning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4950" marR="0" lvl="0" indent="-2349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-144463" algn="l"/>
                        </a:tabLst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Lessons learned from regular testing and annual evaluation need to be incorporated into this program on an annual basis.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72804" name="Text Box 36"/>
          <p:cNvSpPr txBox="1">
            <a:spLocks noChangeArrowheads="1"/>
          </p:cNvSpPr>
          <p:nvPr/>
        </p:nvSpPr>
        <p:spPr bwMode="auto">
          <a:xfrm>
            <a:off x="5103813" y="838200"/>
            <a:ext cx="352742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>
              <a:buClrTx/>
              <a:buFontTx/>
              <a:buNone/>
            </a:pPr>
            <a:r>
              <a:rPr lang="en-US"/>
              <a:t>Capability: Management and Maintenance of Fixed and Portable Electrical Generator Resiliency</a:t>
            </a:r>
          </a:p>
          <a:p>
            <a:pPr algn="ctr">
              <a:buClrTx/>
              <a:buFontTx/>
              <a:buNone/>
            </a:pPr>
            <a:endParaRPr lang="en-US"/>
          </a:p>
        </p:txBody>
      </p:sp>
      <p:sp>
        <p:nvSpPr>
          <p:cNvPr id="672805" name="Text Box 37"/>
          <p:cNvSpPr txBox="1">
            <a:spLocks noChangeArrowheads="1"/>
          </p:cNvSpPr>
          <p:nvPr/>
        </p:nvSpPr>
        <p:spPr bwMode="auto">
          <a:xfrm rot="-2625822">
            <a:off x="5222875" y="3578225"/>
            <a:ext cx="3890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>
              <a:buClrTx/>
              <a:buFontTx/>
              <a:buNone/>
            </a:pPr>
            <a:r>
              <a:rPr lang="en-US" sz="2400"/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purpose of the site visit was to collect additional data that had not been obtained through the pre-survey</a:t>
            </a:r>
          </a:p>
        </p:txBody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/>
              <a:t>The site visit provided an opportunity for the team to evaluate capabilities that will help us answer the question, “Are we ready?”</a:t>
            </a:r>
          </a:p>
          <a:p>
            <a:r>
              <a:rPr lang="en-US" sz="1800" b="0"/>
              <a:t>The site visit provided an excellent opportunity for the team to offer formative guidance on the VAMC’s emergency preparedness planning and response activities</a:t>
            </a:r>
          </a:p>
          <a:p>
            <a:r>
              <a:rPr lang="en-US" sz="1800" b="0"/>
              <a:t>During the site visit, the team answered questions from the facility</a:t>
            </a:r>
          </a:p>
          <a:p>
            <a:pPr>
              <a:buFont typeface="Webdings" pitchFamily="18" charset="2"/>
              <a:buNone/>
            </a:pPr>
            <a:endParaRPr lang="en-US" sz="1800" b="0"/>
          </a:p>
          <a:p>
            <a:endParaRPr lang="en-US" sz="1800"/>
          </a:p>
          <a:p>
            <a:pPr lvl="1">
              <a:buFontTx/>
              <a:buNone/>
            </a:pPr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985250" cy="685800"/>
          </a:xfrm>
        </p:spPr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(Insert Location) </a:t>
            </a:r>
            <a:r>
              <a:rPr lang="en-US"/>
              <a:t>VAMC Staff have been very receptive and have freely offered relevant insight and feedback into our site visit</a:t>
            </a:r>
          </a:p>
        </p:txBody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219200"/>
            <a:ext cx="8993187" cy="4724400"/>
          </a:xfrm>
        </p:spPr>
        <p:txBody>
          <a:bodyPr/>
          <a:lstStyle/>
          <a:p>
            <a:pPr>
              <a:spcBef>
                <a:spcPct val="150000"/>
              </a:spcBef>
            </a:pPr>
            <a:r>
              <a:rPr lang="en-US"/>
              <a:t>Assessment Team arrived on site </a:t>
            </a:r>
            <a:r>
              <a:rPr lang="en-US">
                <a:solidFill>
                  <a:schemeClr val="accent1"/>
                </a:solidFill>
              </a:rPr>
              <a:t>(Insert day and date)</a:t>
            </a:r>
            <a:r>
              <a:rPr lang="en-US"/>
              <a:t> and is scheduled to depart on </a:t>
            </a:r>
            <a:r>
              <a:rPr lang="en-US">
                <a:solidFill>
                  <a:schemeClr val="accent1"/>
                </a:solidFill>
              </a:rPr>
              <a:t>(Insert day and date)</a:t>
            </a:r>
            <a:r>
              <a:rPr lang="en-US"/>
              <a:t> </a:t>
            </a:r>
          </a:p>
          <a:p>
            <a:pPr>
              <a:spcBef>
                <a:spcPct val="150000"/>
              </a:spcBef>
            </a:pPr>
            <a:r>
              <a:rPr lang="en-US"/>
              <a:t>Met with several key staff members</a:t>
            </a:r>
          </a:p>
          <a:p>
            <a:pPr>
              <a:spcBef>
                <a:spcPct val="150000"/>
              </a:spcBef>
            </a:pPr>
            <a:r>
              <a:rPr lang="en-US"/>
              <a:t>Activities included facility tours, interviews, facilitated discussions, document reviews and capability demonstrations</a:t>
            </a:r>
          </a:p>
          <a:p>
            <a:pPr>
              <a:spcBef>
                <a:spcPct val="150000"/>
              </a:spcBef>
            </a:pPr>
            <a:r>
              <a:rPr lang="en-US"/>
              <a:t>Activities and processes helped the assessment team collect data not obtained through the pre-survey</a:t>
            </a:r>
          </a:p>
          <a:p>
            <a:pPr>
              <a:spcBef>
                <a:spcPct val="1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985250" cy="960438"/>
          </a:xfrm>
        </p:spPr>
        <p:txBody>
          <a:bodyPr/>
          <a:lstStyle/>
          <a:p>
            <a:r>
              <a:rPr lang="en-US"/>
              <a:t>The Assessment Team had the opportunity to meet with several (</a:t>
            </a:r>
            <a:r>
              <a:rPr lang="en-US">
                <a:solidFill>
                  <a:schemeClr val="accent1"/>
                </a:solidFill>
              </a:rPr>
              <a:t>Insert Location)</a:t>
            </a:r>
            <a:r>
              <a:rPr lang="en-US"/>
              <a:t> VAMC staff and committees and see some capabilities in action</a:t>
            </a:r>
          </a:p>
        </p:txBody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4265613" cy="4800600"/>
          </a:xfrm>
        </p:spPr>
        <p:txBody>
          <a:bodyPr/>
          <a:lstStyle/>
          <a:p>
            <a:r>
              <a:rPr lang="en-US"/>
              <a:t>Associate Director</a:t>
            </a:r>
          </a:p>
          <a:p>
            <a:r>
              <a:rPr lang="en-US"/>
              <a:t>Emergency Manager</a:t>
            </a:r>
          </a:p>
          <a:p>
            <a:r>
              <a:rPr lang="en-US"/>
              <a:t>Chief of Staff</a:t>
            </a:r>
          </a:p>
          <a:p>
            <a:r>
              <a:rPr lang="en-US"/>
              <a:t>Nurse Executive</a:t>
            </a:r>
          </a:p>
          <a:p>
            <a:r>
              <a:rPr lang="en-US"/>
              <a:t>Chief, Emergency Services</a:t>
            </a:r>
          </a:p>
          <a:p>
            <a:r>
              <a:rPr lang="en-US"/>
              <a:t>Chief of Pharmacy</a:t>
            </a:r>
          </a:p>
          <a:p>
            <a:r>
              <a:rPr lang="en-US"/>
              <a:t>Chief of Police</a:t>
            </a:r>
          </a:p>
          <a:p>
            <a:r>
              <a:rPr lang="en-US"/>
              <a:t>Chief, SPD</a:t>
            </a:r>
          </a:p>
          <a:p>
            <a:r>
              <a:rPr lang="en-US"/>
              <a:t>Acquisitions Representative</a:t>
            </a:r>
          </a:p>
          <a:p>
            <a:r>
              <a:rPr lang="en-US"/>
              <a:t>Mental Health Clinician</a:t>
            </a:r>
          </a:p>
          <a:p>
            <a:endParaRPr lang="en-US"/>
          </a:p>
        </p:txBody>
      </p:sp>
      <p:sp>
        <p:nvSpPr>
          <p:cNvPr id="648196" name="Rectangle 4"/>
          <p:cNvSpPr>
            <a:spLocks noChangeArrowheads="1"/>
          </p:cNvSpPr>
          <p:nvPr/>
        </p:nvSpPr>
        <p:spPr bwMode="auto">
          <a:xfrm>
            <a:off x="5410200" y="1219200"/>
            <a:ext cx="426561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34950" indent="-234950">
              <a:spcBef>
                <a:spcPct val="100000"/>
              </a:spcBef>
              <a:buFont typeface="Webdings" pitchFamily="18" charset="2"/>
              <a:buChar char="4"/>
            </a:pPr>
            <a:r>
              <a:rPr lang="en-US" sz="1600" b="1"/>
              <a:t>Emergency Management Committee</a:t>
            </a:r>
          </a:p>
          <a:p>
            <a:pPr marL="234950" indent="-234950">
              <a:spcBef>
                <a:spcPct val="100000"/>
              </a:spcBef>
              <a:buFont typeface="Webdings" pitchFamily="18" charset="2"/>
              <a:buChar char="4"/>
            </a:pPr>
            <a:r>
              <a:rPr lang="en-US" sz="1600" b="1"/>
              <a:t>Chief Engineer and Safety Specialist</a:t>
            </a:r>
          </a:p>
          <a:p>
            <a:pPr marL="234950" indent="-234950">
              <a:spcBef>
                <a:spcPct val="100000"/>
              </a:spcBef>
              <a:buFont typeface="Webdings" pitchFamily="18" charset="2"/>
              <a:buChar char="4"/>
            </a:pPr>
            <a:r>
              <a:rPr lang="en-US" sz="1600" b="1"/>
              <a:t>Incident Management Team</a:t>
            </a:r>
          </a:p>
          <a:p>
            <a:pPr marL="234950" indent="-234950">
              <a:spcBef>
                <a:spcPct val="100000"/>
              </a:spcBef>
              <a:buFont typeface="Webdings" pitchFamily="18" charset="2"/>
              <a:buChar char="4"/>
            </a:pPr>
            <a:r>
              <a:rPr lang="en-US" sz="1600" b="1"/>
              <a:t>Representatives from Learning Resources</a:t>
            </a:r>
          </a:p>
          <a:p>
            <a:pPr marL="234950" indent="-234950">
              <a:spcBef>
                <a:spcPct val="100000"/>
              </a:spcBef>
              <a:buFont typeface="Webdings" pitchFamily="18" charset="2"/>
              <a:buChar char="4"/>
            </a:pPr>
            <a:r>
              <a:rPr lang="en-US" sz="1600" b="1"/>
              <a:t>DEMPS Coordinator</a:t>
            </a:r>
          </a:p>
          <a:p>
            <a:pPr marL="234950" indent="-234950">
              <a:spcBef>
                <a:spcPct val="100000"/>
              </a:spcBef>
              <a:buFont typeface="Webdings" pitchFamily="18" charset="2"/>
              <a:buChar char="4"/>
            </a:pPr>
            <a:r>
              <a:rPr lang="en-US" sz="1600" b="1"/>
              <a:t>Chief Information Officer</a:t>
            </a:r>
          </a:p>
          <a:p>
            <a:pPr marL="234950" indent="-234950">
              <a:spcBef>
                <a:spcPct val="100000"/>
              </a:spcBef>
              <a:buFont typeface="Webdings" pitchFamily="18" charset="2"/>
              <a:buChar char="4"/>
            </a:pPr>
            <a:r>
              <a:rPr lang="en-US" sz="1600" b="1"/>
              <a:t>NDMS Coordinator</a:t>
            </a:r>
          </a:p>
          <a:p>
            <a:pPr marL="234950" indent="-234950">
              <a:spcBef>
                <a:spcPct val="100000"/>
              </a:spcBef>
              <a:buFont typeface="Webdings" pitchFamily="18" charset="2"/>
              <a:buChar char="4"/>
            </a:pPr>
            <a:r>
              <a:rPr lang="en-US" sz="1600" b="1"/>
              <a:t>ACOS/AC for Ambulatory Care</a:t>
            </a:r>
          </a:p>
          <a:p>
            <a:pPr marL="234950" indent="-234950">
              <a:spcBef>
                <a:spcPct val="100000"/>
              </a:spcBef>
              <a:buFont typeface="Webdings" pitchFamily="18" charset="2"/>
              <a:buChar char="4"/>
            </a:pPr>
            <a:r>
              <a:rPr lang="en-US" sz="1600" b="1"/>
              <a:t>Fiscal Representative</a:t>
            </a:r>
          </a:p>
          <a:p>
            <a:pPr marL="234950" indent="-234950">
              <a:spcBef>
                <a:spcPct val="100000"/>
              </a:spcBef>
              <a:buFont typeface="Webdings" pitchFamily="18" charset="2"/>
              <a:buChar char="4"/>
            </a:pPr>
            <a:r>
              <a:rPr lang="en-US" sz="1600" b="1"/>
              <a:t>Chief of Food Services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985250" cy="838200"/>
          </a:xfrm>
        </p:spPr>
        <p:txBody>
          <a:bodyPr/>
          <a:lstStyle/>
          <a:p>
            <a:r>
              <a:rPr lang="en-US"/>
              <a:t>We noted several exemplary capabilities</a:t>
            </a:r>
          </a:p>
        </p:txBody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763000" cy="4953000"/>
          </a:xfrm>
        </p:spPr>
        <p:txBody>
          <a:bodyPr/>
          <a:lstStyle/>
          <a:p>
            <a:r>
              <a:rPr lang="en-US"/>
              <a:t>Strong leadership commitment to emergency management</a:t>
            </a:r>
          </a:p>
          <a:p>
            <a:r>
              <a:rPr lang="en-US"/>
              <a:t>Recognized as leader in successful management of weather related incidents</a:t>
            </a:r>
          </a:p>
          <a:p>
            <a:r>
              <a:rPr lang="en-US"/>
              <a:t>EOC</a:t>
            </a:r>
            <a:r>
              <a:rPr lang="en-US" sz="1400"/>
              <a:t>:  Communication process, speed, and infrastructure</a:t>
            </a:r>
          </a:p>
          <a:p>
            <a:r>
              <a:rPr lang="en-US"/>
              <a:t>Recognition of Need and Desire to Improve</a:t>
            </a:r>
          </a:p>
          <a:p>
            <a:pPr lvl="1"/>
            <a:r>
              <a:rPr lang="en-US" sz="1400"/>
              <a:t>New Emergency Manager with energy and ideas</a:t>
            </a:r>
          </a:p>
          <a:p>
            <a:pPr lvl="2"/>
            <a:r>
              <a:rPr lang="en-US" sz="1200"/>
              <a:t>Proactively securing decon equipment from South Carolina</a:t>
            </a:r>
          </a:p>
          <a:p>
            <a:pPr lvl="2"/>
            <a:r>
              <a:rPr lang="en-US" sz="1200"/>
              <a:t>Revising EMC charter</a:t>
            </a:r>
          </a:p>
          <a:p>
            <a:pPr lvl="2"/>
            <a:r>
              <a:rPr lang="en-US" sz="1200"/>
              <a:t>Implement strong after action reporting and process improvement practices</a:t>
            </a:r>
          </a:p>
          <a:p>
            <a:pPr lvl="2"/>
            <a:r>
              <a:rPr lang="en-US" sz="1200"/>
              <a:t>Thoroughly examining training needs and opportunities</a:t>
            </a:r>
          </a:p>
          <a:p>
            <a:pPr lvl="1"/>
            <a:r>
              <a:rPr lang="en-US" sz="1400"/>
              <a:t>Work with community hospitals and emergency management agencies</a:t>
            </a:r>
          </a:p>
        </p:txBody>
      </p:sp>
      <p:sp>
        <p:nvSpPr>
          <p:cNvPr id="647172" name="Text Box 4"/>
          <p:cNvSpPr txBox="1">
            <a:spLocks noChangeArrowheads="1"/>
          </p:cNvSpPr>
          <p:nvPr/>
        </p:nvSpPr>
        <p:spPr bwMode="auto">
          <a:xfrm rot="1668600">
            <a:off x="7529513" y="1262063"/>
            <a:ext cx="2133600" cy="254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>
            <a:spAutoFit/>
          </a:bodyPr>
          <a:lstStyle/>
          <a:p>
            <a:pPr algn="ctr">
              <a:buFontTx/>
              <a:buNone/>
            </a:pPr>
            <a:r>
              <a:rPr lang="en-US" sz="1600" b="1"/>
              <a:t>Illustrative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B69404"/>
      </a:dk2>
      <a:lt2>
        <a:srgbClr val="C0C0C0"/>
      </a:lt2>
      <a:accent1>
        <a:srgbClr val="0000FF"/>
      </a:accent1>
      <a:accent2>
        <a:srgbClr val="E2E1C0"/>
      </a:accent2>
      <a:accent3>
        <a:srgbClr val="FFFFFF"/>
      </a:accent3>
      <a:accent4>
        <a:srgbClr val="000000"/>
      </a:accent4>
      <a:accent5>
        <a:srgbClr val="AAAAFF"/>
      </a:accent5>
      <a:accent6>
        <a:srgbClr val="CDCCAE"/>
      </a:accent6>
      <a:hlink>
        <a:srgbClr val="3D97AF"/>
      </a:hlink>
      <a:folHlink>
        <a:srgbClr val="B72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B1F65"/>
          </a:buClr>
          <a:buSzTx/>
          <a:buFontTx/>
          <a:buChar char="•"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B1F65"/>
          </a:buClr>
          <a:buSzTx/>
          <a:buFontTx/>
          <a:buChar char="•"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B69404"/>
        </a:dk2>
        <a:lt2>
          <a:srgbClr val="C0C0C0"/>
        </a:lt2>
        <a:accent1>
          <a:srgbClr val="0000FF"/>
        </a:accent1>
        <a:accent2>
          <a:srgbClr val="E2E1C0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CDCCAE"/>
        </a:accent6>
        <a:hlink>
          <a:srgbClr val="3D97AF"/>
        </a:hlink>
        <a:folHlink>
          <a:srgbClr val="B72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B69404"/>
      </a:dk2>
      <a:lt2>
        <a:srgbClr val="C0C0C0"/>
      </a:lt2>
      <a:accent1>
        <a:srgbClr val="0000FF"/>
      </a:accent1>
      <a:accent2>
        <a:srgbClr val="E2E1C0"/>
      </a:accent2>
      <a:accent3>
        <a:srgbClr val="FFFFFF"/>
      </a:accent3>
      <a:accent4>
        <a:srgbClr val="000000"/>
      </a:accent4>
      <a:accent5>
        <a:srgbClr val="AAAAFF"/>
      </a:accent5>
      <a:accent6>
        <a:srgbClr val="CDCCAE"/>
      </a:accent6>
      <a:hlink>
        <a:srgbClr val="3D97AF"/>
      </a:hlink>
      <a:folHlink>
        <a:srgbClr val="B72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B69404"/>
      </a:dk2>
      <a:lt2>
        <a:srgbClr val="C0C0C0"/>
      </a:lt2>
      <a:accent1>
        <a:srgbClr val="0000FF"/>
      </a:accent1>
      <a:accent2>
        <a:srgbClr val="E2E1C0"/>
      </a:accent2>
      <a:accent3>
        <a:srgbClr val="FFFFFF"/>
      </a:accent3>
      <a:accent4>
        <a:srgbClr val="000000"/>
      </a:accent4>
      <a:accent5>
        <a:srgbClr val="AAAAFF"/>
      </a:accent5>
      <a:accent6>
        <a:srgbClr val="CDCCAE"/>
      </a:accent6>
      <a:hlink>
        <a:srgbClr val="3D97AF"/>
      </a:hlink>
      <a:folHlink>
        <a:srgbClr val="B72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2113</TotalTime>
  <Pages>8</Pages>
  <Words>1985</Words>
  <Application>Microsoft PowerPoint 4.0</Application>
  <PresentationFormat>Custom</PresentationFormat>
  <Paragraphs>294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Book Antiqua</vt:lpstr>
      <vt:lpstr>Arial</vt:lpstr>
      <vt:lpstr>Webdings</vt:lpstr>
      <vt:lpstr>Wingdings</vt:lpstr>
      <vt:lpstr>Times New Roman</vt:lpstr>
      <vt:lpstr>Symbol</vt:lpstr>
      <vt:lpstr>Default Design</vt:lpstr>
      <vt:lpstr>Slide 0</vt:lpstr>
      <vt:lpstr>Table Of Contents</vt:lpstr>
      <vt:lpstr>Introduction to VHA Assessment Team</vt:lpstr>
      <vt:lpstr>Scope of the assessment includes VISNs, VAMCs, and VHA CO program offices </vt:lpstr>
      <vt:lpstr>Site visits are focused on capabilities</vt:lpstr>
      <vt:lpstr>The purpose of the site visit was to collect additional data that had not been obtained through the pre-survey</vt:lpstr>
      <vt:lpstr>(Insert Location) VAMC Staff have been very receptive and have freely offered relevant insight and feedback into our site visit</vt:lpstr>
      <vt:lpstr>The Assessment Team had the opportunity to meet with several (Insert Location) VAMC staff and committees and see some capabilities in action</vt:lpstr>
      <vt:lpstr>We noted several exemplary capabilities</vt:lpstr>
      <vt:lpstr>Exemplary capabilities, (Cont.)</vt:lpstr>
      <vt:lpstr>Exemplary capabilities, (Cont.)</vt:lpstr>
      <vt:lpstr>Recommendations and Enhancements</vt:lpstr>
      <vt:lpstr>Recommendations and Enhancements (Cont.)</vt:lpstr>
      <vt:lpstr>There were 69 capabilities identified </vt:lpstr>
      <vt:lpstr>Capabilities (Cont.)</vt:lpstr>
      <vt:lpstr>Capabilities (Cont.)</vt:lpstr>
      <vt:lpstr>Capabilities (Cont.)</vt:lpstr>
      <vt:lpstr>Capabilities (Cont.)</vt:lpstr>
      <vt:lpstr>Capabilities (Cont.)</vt:lpstr>
      <vt:lpstr>Capabilities (Cont.)</vt:lpstr>
      <vt:lpstr>Slide 20</vt:lpstr>
    </vt:vector>
  </TitlesOfParts>
  <Company>BA&amp;H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/>
  <dc:creator>BA&amp;H</dc:creator>
  <cp:keywords/>
  <dc:description/>
  <cp:lastModifiedBy>vhamocphiffj</cp:lastModifiedBy>
  <cp:revision>122</cp:revision>
  <cp:lastPrinted>2001-09-28T15:01:44Z</cp:lastPrinted>
  <dcterms:created xsi:type="dcterms:W3CDTF">2001-12-04T14:26:41Z</dcterms:created>
  <dcterms:modified xsi:type="dcterms:W3CDTF">2009-02-17T19:26:32Z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ype1">
    <vt:lpwstr>Other</vt:lpwstr>
  </property>
</Properties>
</file>