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55" r:id="rId1"/>
  </p:sldMasterIdLst>
  <p:notesMasterIdLst>
    <p:notesMasterId r:id="rId17"/>
  </p:notesMasterIdLst>
  <p:handoutMasterIdLst>
    <p:handoutMasterId r:id="rId18"/>
  </p:handoutMasterIdLst>
  <p:sldIdLst>
    <p:sldId id="547" r:id="rId2"/>
    <p:sldId id="513" r:id="rId3"/>
    <p:sldId id="539" r:id="rId4"/>
    <p:sldId id="494" r:id="rId5"/>
    <p:sldId id="540" r:id="rId6"/>
    <p:sldId id="553" r:id="rId7"/>
    <p:sldId id="546" r:id="rId8"/>
    <p:sldId id="524" r:id="rId9"/>
    <p:sldId id="523" r:id="rId10"/>
    <p:sldId id="526" r:id="rId11"/>
    <p:sldId id="548" r:id="rId12"/>
    <p:sldId id="551" r:id="rId13"/>
    <p:sldId id="549" r:id="rId14"/>
    <p:sldId id="550" r:id="rId15"/>
    <p:sldId id="520" r:id="rId16"/>
  </p:sldIdLst>
  <p:sldSz cx="9902825" cy="6858000"/>
  <p:notesSz cx="6997700" cy="9271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buClr>
        <a:srgbClr val="0B1F65"/>
      </a:buClr>
      <a:buChar char="•"/>
      <a:defRPr sz="1200" kern="1200">
        <a:solidFill>
          <a:schemeClr val="tx1"/>
        </a:solidFill>
        <a:latin typeface="Arial" charset="0"/>
        <a:ea typeface="+mn-ea"/>
        <a:cs typeface="+mn-cs"/>
      </a:defRPr>
    </a:lvl1pPr>
    <a:lvl2pPr marL="457200" algn="l" rtl="0" eaLnBrk="0" fontAlgn="base" hangingPunct="0">
      <a:spcBef>
        <a:spcPct val="0"/>
      </a:spcBef>
      <a:spcAft>
        <a:spcPct val="0"/>
      </a:spcAft>
      <a:buClr>
        <a:srgbClr val="0B1F65"/>
      </a:buClr>
      <a:buChar char="•"/>
      <a:defRPr sz="1200" kern="1200">
        <a:solidFill>
          <a:schemeClr val="tx1"/>
        </a:solidFill>
        <a:latin typeface="Arial" charset="0"/>
        <a:ea typeface="+mn-ea"/>
        <a:cs typeface="+mn-cs"/>
      </a:defRPr>
    </a:lvl2pPr>
    <a:lvl3pPr marL="914400" algn="l" rtl="0" eaLnBrk="0" fontAlgn="base" hangingPunct="0">
      <a:spcBef>
        <a:spcPct val="0"/>
      </a:spcBef>
      <a:spcAft>
        <a:spcPct val="0"/>
      </a:spcAft>
      <a:buClr>
        <a:srgbClr val="0B1F65"/>
      </a:buClr>
      <a:buChar char="•"/>
      <a:defRPr sz="1200" kern="1200">
        <a:solidFill>
          <a:schemeClr val="tx1"/>
        </a:solidFill>
        <a:latin typeface="Arial" charset="0"/>
        <a:ea typeface="+mn-ea"/>
        <a:cs typeface="+mn-cs"/>
      </a:defRPr>
    </a:lvl3pPr>
    <a:lvl4pPr marL="1371600" algn="l" rtl="0" eaLnBrk="0" fontAlgn="base" hangingPunct="0">
      <a:spcBef>
        <a:spcPct val="0"/>
      </a:spcBef>
      <a:spcAft>
        <a:spcPct val="0"/>
      </a:spcAft>
      <a:buClr>
        <a:srgbClr val="0B1F65"/>
      </a:buClr>
      <a:buChar char="•"/>
      <a:defRPr sz="1200" kern="1200">
        <a:solidFill>
          <a:schemeClr val="tx1"/>
        </a:solidFill>
        <a:latin typeface="Arial" charset="0"/>
        <a:ea typeface="+mn-ea"/>
        <a:cs typeface="+mn-cs"/>
      </a:defRPr>
    </a:lvl4pPr>
    <a:lvl5pPr marL="1828800" algn="l" rtl="0" eaLnBrk="0" fontAlgn="base" hangingPunct="0">
      <a:spcBef>
        <a:spcPct val="0"/>
      </a:spcBef>
      <a:spcAft>
        <a:spcPct val="0"/>
      </a:spcAft>
      <a:buClr>
        <a:srgbClr val="0B1F65"/>
      </a:buClr>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16666"/>
    <a:srgbClr val="0B1F65"/>
    <a:srgbClr val="360157"/>
    <a:srgbClr val="7ECCBD"/>
    <a:srgbClr val="0C044F"/>
    <a:srgbClr val="FC050E"/>
    <a:srgbClr val="0F4318"/>
    <a:srgbClr val="E8F40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22301" autoAdjust="0"/>
    <p:restoredTop sz="94764" autoAdjust="0"/>
  </p:normalViewPr>
  <p:slideViewPr>
    <p:cSldViewPr>
      <p:cViewPr>
        <p:scale>
          <a:sx n="50" d="100"/>
          <a:sy n="50" d="100"/>
        </p:scale>
        <p:origin x="-654" y="12"/>
      </p:cViewPr>
      <p:guideLst>
        <p:guide orient="horz" pos="2160"/>
        <p:guide pos="3119"/>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680" y="-78"/>
      </p:cViewPr>
      <p:guideLst>
        <p:guide orient="horz" pos="2920"/>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sldNum" sz="quarter" idx="3"/>
          </p:nvPr>
        </p:nvSpPr>
        <p:spPr bwMode="auto">
          <a:xfrm>
            <a:off x="6575425" y="9075738"/>
            <a:ext cx="377825" cy="157162"/>
          </a:xfrm>
          <a:prstGeom prst="rect">
            <a:avLst/>
          </a:prstGeom>
          <a:noFill/>
          <a:ln w="12700">
            <a:noFill/>
            <a:miter lim="800000"/>
            <a:headEnd/>
            <a:tailEnd/>
          </a:ln>
          <a:effectLst/>
        </p:spPr>
        <p:txBody>
          <a:bodyPr vert="horz" wrap="none" lIns="0" tIns="0" rIns="0" bIns="0" numCol="1" anchor="b" anchorCtr="0" compatLnSpc="1">
            <a:prstTxWarp prst="textNoShape">
              <a:avLst/>
            </a:prstTxWarp>
          </a:bodyPr>
          <a:lstStyle>
            <a:lvl1pPr algn="r">
              <a:buClrTx/>
              <a:buFontTx/>
              <a:buNone/>
              <a:defRPr sz="800"/>
            </a:lvl1pPr>
          </a:lstStyle>
          <a:p>
            <a:fld id="{81BCDB93-236E-4521-80B9-DB7C64BF3570}"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611188" y="4406900"/>
            <a:ext cx="5726112" cy="4572000"/>
          </a:xfrm>
          <a:prstGeom prst="rect">
            <a:avLst/>
          </a:prstGeom>
          <a:noFill/>
          <a:ln w="12700">
            <a:noFill/>
            <a:miter lim="800000"/>
            <a:headEnd/>
            <a:tailEnd/>
          </a:ln>
          <a:effectLst/>
        </p:spPr>
        <p:txBody>
          <a:bodyPr vert="horz" wrap="square" lIns="91762" tIns="45076" rIns="91762" bIns="45076"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2051" name="Rectangle 3"/>
          <p:cNvSpPr>
            <a:spLocks noChangeArrowheads="1" noTextEdit="1"/>
          </p:cNvSpPr>
          <p:nvPr>
            <p:ph type="sldImg" idx="2"/>
          </p:nvPr>
        </p:nvSpPr>
        <p:spPr bwMode="auto">
          <a:xfrm>
            <a:off x="619125" y="212725"/>
            <a:ext cx="5708650" cy="3952875"/>
          </a:xfrm>
          <a:prstGeom prst="rect">
            <a:avLst/>
          </a:prstGeom>
          <a:noFill/>
          <a:ln w="12700">
            <a:solidFill>
              <a:schemeClr val="tx1"/>
            </a:solidFill>
            <a:miter lim="800000"/>
            <a:headEnd/>
            <a:tailEnd/>
          </a:ln>
          <a:effectLst/>
        </p:spPr>
      </p:sp>
      <p:sp>
        <p:nvSpPr>
          <p:cNvPr id="2052" name="Rectangle 4"/>
          <p:cNvSpPr>
            <a:spLocks noGrp="1" noChangeArrowheads="1"/>
          </p:cNvSpPr>
          <p:nvPr>
            <p:ph type="sldNum" sz="quarter" idx="5"/>
          </p:nvPr>
        </p:nvSpPr>
        <p:spPr bwMode="auto">
          <a:xfrm>
            <a:off x="6721475" y="9093200"/>
            <a:ext cx="231775" cy="139700"/>
          </a:xfrm>
          <a:prstGeom prst="rect">
            <a:avLst/>
          </a:prstGeom>
          <a:noFill/>
          <a:ln w="12700">
            <a:noFill/>
            <a:miter lim="800000"/>
            <a:headEnd/>
            <a:tailEnd/>
          </a:ln>
          <a:effectLst/>
        </p:spPr>
        <p:txBody>
          <a:bodyPr vert="horz" wrap="none" lIns="0" tIns="0" rIns="0" bIns="0" numCol="1" anchor="b" anchorCtr="0" compatLnSpc="1">
            <a:prstTxWarp prst="textNoShape">
              <a:avLst/>
            </a:prstTxWarp>
          </a:bodyPr>
          <a:lstStyle>
            <a:lvl1pPr algn="r">
              <a:buClrTx/>
              <a:buFontTx/>
              <a:buNone/>
              <a:defRPr sz="800"/>
            </a:lvl1pPr>
          </a:lstStyle>
          <a:p>
            <a:fld id="{D6E35390-FE2B-4AD6-AEA4-9CD992A2886D}" type="slidenum">
              <a:rPr lang="en-US"/>
              <a:pPr/>
              <a:t>‹#›</a:t>
            </a:fld>
            <a:endParaRPr lang="en-US"/>
          </a:p>
        </p:txBody>
      </p:sp>
    </p:spTree>
  </p:cSld>
  <p:clrMap bg1="lt1" tx1="dk1" bg2="lt2" tx2="dk2" accent1="accent1" accent2="accent2" accent3="accent3" accent4="accent4" accent5="accent5" accent6="accent6" hlink="hlink" folHlink="folHlink"/>
  <p:notesStyle>
    <a:lvl1pPr marL="177800" indent="-177800" algn="l" rtl="0" eaLnBrk="0" fontAlgn="base" hangingPunct="0">
      <a:spcBef>
        <a:spcPct val="100000"/>
      </a:spcBef>
      <a:spcAft>
        <a:spcPct val="0"/>
      </a:spcAft>
      <a:buFont typeface="Webdings" pitchFamily="18" charset="2"/>
      <a:buChar char="4"/>
      <a:defRPr sz="1000" kern="1200">
        <a:solidFill>
          <a:schemeClr val="tx1"/>
        </a:solidFill>
        <a:latin typeface="Arial" charset="0"/>
        <a:ea typeface="+mn-ea"/>
        <a:cs typeface="+mn-cs"/>
      </a:defRPr>
    </a:lvl1pPr>
    <a:lvl2pPr marL="342900" indent="-163513" algn="l" rtl="0" eaLnBrk="0" fontAlgn="base" hangingPunct="0">
      <a:lnSpc>
        <a:spcPct val="85000"/>
      </a:lnSpc>
      <a:spcBef>
        <a:spcPct val="45000"/>
      </a:spcBef>
      <a:spcAft>
        <a:spcPct val="0"/>
      </a:spcAft>
      <a:buChar char="–"/>
      <a:defRPr sz="1000" kern="1200">
        <a:solidFill>
          <a:schemeClr val="tx1"/>
        </a:solidFill>
        <a:latin typeface="Arial" charset="0"/>
        <a:ea typeface="+mn-ea"/>
        <a:cs typeface="+mn-cs"/>
      </a:defRPr>
    </a:lvl2pPr>
    <a:lvl3pPr marL="520700" indent="-176213" algn="l" rtl="0" eaLnBrk="0" fontAlgn="base" hangingPunct="0">
      <a:lnSpc>
        <a:spcPct val="85000"/>
      </a:lnSpc>
      <a:spcBef>
        <a:spcPct val="45000"/>
      </a:spcBef>
      <a:spcAft>
        <a:spcPct val="0"/>
      </a:spcAft>
      <a:buFont typeface="Webdings" pitchFamily="18" charset="2"/>
      <a:defRPr sz="1000" kern="1200">
        <a:solidFill>
          <a:schemeClr val="tx1"/>
        </a:solidFill>
        <a:latin typeface="Arial" charset="0"/>
        <a:ea typeface="+mn-ea"/>
        <a:cs typeface="+mn-cs"/>
      </a:defRPr>
    </a:lvl3pPr>
    <a:lvl4pPr marL="685800" indent="-163513" algn="l" rtl="0" eaLnBrk="0" fontAlgn="base" hangingPunct="0">
      <a:lnSpc>
        <a:spcPct val="85000"/>
      </a:lnSpc>
      <a:spcBef>
        <a:spcPct val="45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4"/>
          <p:cNvSpPr>
            <a:spLocks noGrp="1" noChangeArrowheads="1"/>
          </p:cNvSpPr>
          <p:nvPr>
            <p:ph type="sldNum" sz="quarter" idx="5"/>
          </p:nvPr>
        </p:nvSpPr>
        <p:spPr>
          <a:ln/>
        </p:spPr>
        <p:txBody>
          <a:bodyPr/>
          <a:lstStyle/>
          <a:p>
            <a:fld id="{A886A46F-7143-4713-9074-E350FD70440E}" type="slidenum">
              <a:rPr lang="en-US"/>
              <a:pPr/>
              <a:t>0</a:t>
            </a:fld>
            <a:endParaRPr lang="en-US"/>
          </a:p>
        </p:txBody>
      </p:sp>
      <p:sp>
        <p:nvSpPr>
          <p:cNvPr id="680962" name="Rectangle 2"/>
          <p:cNvSpPr>
            <a:spLocks noGrp="1" noChangeArrowheads="1"/>
          </p:cNvSpPr>
          <p:nvPr>
            <p:ph type="body" idx="1"/>
          </p:nvPr>
        </p:nvSpPr>
        <p:spPr>
          <a:ln/>
        </p:spPr>
        <p:txBody>
          <a:bodyPr/>
          <a:lstStyle/>
          <a:p>
            <a:endParaRPr lang="en-GB"/>
          </a:p>
        </p:txBody>
      </p:sp>
      <p:sp>
        <p:nvSpPr>
          <p:cNvPr id="680963" name="Rectangle 3"/>
          <p:cNvSpPr>
            <a:spLocks noChangeArrowheads="1" noTextEdit="1"/>
          </p:cNvSpPr>
          <p:nvPr>
            <p:ph type="sldImg"/>
          </p:nvPr>
        </p:nvSpPr>
        <p:spPr>
          <a:ln/>
        </p:spPr>
      </p:sp>
      <p:sp>
        <p:nvSpPr>
          <p:cNvPr id="680964" name="Text Box 4"/>
          <p:cNvSpPr txBox="1">
            <a:spLocks noChangeArrowheads="1"/>
          </p:cNvSpPr>
          <p:nvPr/>
        </p:nvSpPr>
        <p:spPr bwMode="auto">
          <a:xfrm>
            <a:off x="612775" y="4660900"/>
            <a:ext cx="5670550" cy="946150"/>
          </a:xfrm>
          <a:prstGeom prst="rect">
            <a:avLst/>
          </a:prstGeom>
          <a:noFill/>
          <a:ln w="9525">
            <a:noFill/>
            <a:miter lim="800000"/>
            <a:headEnd/>
            <a:tailEnd/>
          </a:ln>
          <a:effectLst/>
        </p:spPr>
        <p:txBody>
          <a:bodyPr lIns="91797" tIns="45898" rIns="91797" bIns="45898" anchor="ctr">
            <a:spAutoFit/>
          </a:bodyPr>
          <a:lstStyle/>
          <a:p>
            <a:pPr algn="ctr" defTabSz="917575">
              <a:buClr>
                <a:schemeClr val="tx1"/>
              </a:buClr>
              <a:buFontTx/>
              <a:buNone/>
            </a:pPr>
            <a:r>
              <a:rPr lang="en-US" sz="1400" b="1"/>
              <a:t>Booz Allen Hamilton Standard Colors</a:t>
            </a:r>
            <a:endParaRPr lang="en-US" sz="1400"/>
          </a:p>
          <a:p>
            <a:pPr algn="ctr" defTabSz="917575">
              <a:buClr>
                <a:schemeClr val="tx1"/>
              </a:buClr>
              <a:buFontTx/>
              <a:buNone/>
            </a:pPr>
            <a:r>
              <a:rPr lang="en-US" sz="1400"/>
              <a:t>Colors should be used in the color pairs whenever possible. Do not mix and match colors, use pairs together as shown.</a:t>
            </a:r>
          </a:p>
          <a:p>
            <a:pPr algn="ctr" defTabSz="917575">
              <a:buClr>
                <a:schemeClr val="tx1"/>
              </a:buClr>
              <a:buFontTx/>
              <a:buNone/>
            </a:pPr>
            <a:r>
              <a:rPr lang="en-US" sz="1400"/>
              <a:t>Black, White and Gray can be used with any of the other colors.</a:t>
            </a:r>
          </a:p>
        </p:txBody>
      </p:sp>
      <p:sp>
        <p:nvSpPr>
          <p:cNvPr id="680965" name="Rectangle 5"/>
          <p:cNvSpPr>
            <a:spLocks noChangeArrowheads="1"/>
          </p:cNvSpPr>
          <p:nvPr/>
        </p:nvSpPr>
        <p:spPr bwMode="auto">
          <a:xfrm>
            <a:off x="688975" y="6657975"/>
            <a:ext cx="693738" cy="693738"/>
          </a:xfrm>
          <a:prstGeom prst="rect">
            <a:avLst/>
          </a:prstGeom>
          <a:solidFill>
            <a:srgbClr val="360157"/>
          </a:solidFill>
          <a:ln w="9525">
            <a:solidFill>
              <a:schemeClr val="tx1"/>
            </a:solidFill>
            <a:miter lim="800000"/>
            <a:headEnd/>
            <a:tailEnd/>
          </a:ln>
          <a:effectLst/>
        </p:spPr>
        <p:txBody>
          <a:bodyPr wrap="none" anchor="ctr"/>
          <a:lstStyle/>
          <a:p>
            <a:endParaRPr lang="en-US"/>
          </a:p>
        </p:txBody>
      </p:sp>
      <p:sp>
        <p:nvSpPr>
          <p:cNvPr id="680966" name="Rectangle 6"/>
          <p:cNvSpPr>
            <a:spLocks noChangeArrowheads="1"/>
          </p:cNvSpPr>
          <p:nvPr/>
        </p:nvSpPr>
        <p:spPr bwMode="auto">
          <a:xfrm>
            <a:off x="1041400" y="7153275"/>
            <a:ext cx="692150" cy="692150"/>
          </a:xfrm>
          <a:prstGeom prst="rect">
            <a:avLst/>
          </a:prstGeom>
          <a:solidFill>
            <a:srgbClr val="F2050E"/>
          </a:solidFill>
          <a:ln w="9525">
            <a:solidFill>
              <a:schemeClr val="tx1"/>
            </a:solidFill>
            <a:miter lim="800000"/>
            <a:headEnd/>
            <a:tailEnd/>
          </a:ln>
          <a:effectLst/>
        </p:spPr>
        <p:txBody>
          <a:bodyPr wrap="none" anchor="ctr"/>
          <a:lstStyle/>
          <a:p>
            <a:endParaRPr lang="en-US"/>
          </a:p>
        </p:txBody>
      </p:sp>
      <p:sp>
        <p:nvSpPr>
          <p:cNvPr id="680967" name="Rectangle 7"/>
          <p:cNvSpPr>
            <a:spLocks noChangeArrowheads="1"/>
          </p:cNvSpPr>
          <p:nvPr/>
        </p:nvSpPr>
        <p:spPr bwMode="auto">
          <a:xfrm>
            <a:off x="1901825" y="6657975"/>
            <a:ext cx="692150" cy="693738"/>
          </a:xfrm>
          <a:prstGeom prst="rect">
            <a:avLst/>
          </a:prstGeom>
          <a:solidFill>
            <a:srgbClr val="0F4318"/>
          </a:solidFill>
          <a:ln w="9525">
            <a:solidFill>
              <a:schemeClr val="tx1"/>
            </a:solidFill>
            <a:miter lim="800000"/>
            <a:headEnd/>
            <a:tailEnd/>
          </a:ln>
          <a:effectLst/>
        </p:spPr>
        <p:txBody>
          <a:bodyPr wrap="none" anchor="ctr"/>
          <a:lstStyle/>
          <a:p>
            <a:endParaRPr lang="en-US"/>
          </a:p>
        </p:txBody>
      </p:sp>
      <p:sp>
        <p:nvSpPr>
          <p:cNvPr id="680968" name="Rectangle 8"/>
          <p:cNvSpPr>
            <a:spLocks noChangeArrowheads="1"/>
          </p:cNvSpPr>
          <p:nvPr/>
        </p:nvSpPr>
        <p:spPr bwMode="auto">
          <a:xfrm>
            <a:off x="2262188" y="7153275"/>
            <a:ext cx="692150" cy="692150"/>
          </a:xfrm>
          <a:prstGeom prst="rect">
            <a:avLst/>
          </a:prstGeom>
          <a:solidFill>
            <a:srgbClr val="E8F404"/>
          </a:solidFill>
          <a:ln w="9525">
            <a:solidFill>
              <a:schemeClr val="tx1"/>
            </a:solidFill>
            <a:miter lim="800000"/>
            <a:headEnd/>
            <a:tailEnd/>
          </a:ln>
          <a:effectLst/>
        </p:spPr>
        <p:txBody>
          <a:bodyPr wrap="none" anchor="ctr"/>
          <a:lstStyle/>
          <a:p>
            <a:endParaRPr lang="en-US"/>
          </a:p>
        </p:txBody>
      </p:sp>
      <p:sp>
        <p:nvSpPr>
          <p:cNvPr id="680969" name="Rectangle 9"/>
          <p:cNvSpPr>
            <a:spLocks noChangeArrowheads="1"/>
          </p:cNvSpPr>
          <p:nvPr/>
        </p:nvSpPr>
        <p:spPr bwMode="auto">
          <a:xfrm>
            <a:off x="3170238" y="6657975"/>
            <a:ext cx="693737" cy="693738"/>
          </a:xfrm>
          <a:prstGeom prst="rect">
            <a:avLst/>
          </a:prstGeom>
          <a:solidFill>
            <a:srgbClr val="0B1F65"/>
          </a:solidFill>
          <a:ln w="9525">
            <a:solidFill>
              <a:schemeClr val="tx1"/>
            </a:solidFill>
            <a:miter lim="800000"/>
            <a:headEnd/>
            <a:tailEnd/>
          </a:ln>
          <a:effectLst/>
        </p:spPr>
        <p:txBody>
          <a:bodyPr wrap="none" anchor="ctr"/>
          <a:lstStyle/>
          <a:p>
            <a:endParaRPr lang="en-US"/>
          </a:p>
        </p:txBody>
      </p:sp>
      <p:sp>
        <p:nvSpPr>
          <p:cNvPr id="680970" name="Rectangle 10"/>
          <p:cNvSpPr>
            <a:spLocks noChangeArrowheads="1"/>
          </p:cNvSpPr>
          <p:nvPr/>
        </p:nvSpPr>
        <p:spPr bwMode="auto">
          <a:xfrm>
            <a:off x="3511550" y="7153275"/>
            <a:ext cx="692150" cy="692150"/>
          </a:xfrm>
          <a:prstGeom prst="rect">
            <a:avLst/>
          </a:prstGeom>
          <a:solidFill>
            <a:srgbClr val="7ECCBD"/>
          </a:solidFill>
          <a:ln w="9525">
            <a:solidFill>
              <a:schemeClr val="tx1"/>
            </a:solidFill>
            <a:miter lim="800000"/>
            <a:headEnd/>
            <a:tailEnd/>
          </a:ln>
          <a:effectLst/>
        </p:spPr>
        <p:txBody>
          <a:bodyPr wrap="none" anchor="ctr"/>
          <a:lstStyle/>
          <a:p>
            <a:endParaRPr lang="en-US"/>
          </a:p>
        </p:txBody>
      </p:sp>
      <p:sp>
        <p:nvSpPr>
          <p:cNvPr id="680971" name="Rectangle 11"/>
          <p:cNvSpPr>
            <a:spLocks noChangeArrowheads="1"/>
          </p:cNvSpPr>
          <p:nvPr/>
        </p:nvSpPr>
        <p:spPr bwMode="auto">
          <a:xfrm>
            <a:off x="5594350" y="6657975"/>
            <a:ext cx="692150" cy="693738"/>
          </a:xfrm>
          <a:prstGeom prst="rect">
            <a:avLst/>
          </a:prstGeom>
          <a:solidFill>
            <a:srgbClr val="9E9E9E"/>
          </a:solidFill>
          <a:ln w="9525">
            <a:solidFill>
              <a:schemeClr val="tx1"/>
            </a:solidFill>
            <a:miter lim="800000"/>
            <a:headEnd/>
            <a:tailEnd/>
          </a:ln>
          <a:effectLst/>
        </p:spPr>
        <p:txBody>
          <a:bodyPr wrap="none" anchor="ctr"/>
          <a:lstStyle/>
          <a:p>
            <a:endParaRPr lang="en-US"/>
          </a:p>
        </p:txBody>
      </p:sp>
      <p:sp>
        <p:nvSpPr>
          <p:cNvPr id="680972" name="Rectangle 12"/>
          <p:cNvSpPr>
            <a:spLocks noChangeArrowheads="1"/>
          </p:cNvSpPr>
          <p:nvPr/>
        </p:nvSpPr>
        <p:spPr bwMode="auto">
          <a:xfrm>
            <a:off x="4383088" y="6657975"/>
            <a:ext cx="690562" cy="693738"/>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680973" name="Rectangle 13"/>
          <p:cNvSpPr>
            <a:spLocks noChangeArrowheads="1"/>
          </p:cNvSpPr>
          <p:nvPr/>
        </p:nvSpPr>
        <p:spPr bwMode="auto">
          <a:xfrm>
            <a:off x="4722813" y="7153275"/>
            <a:ext cx="693737" cy="69215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680974" name="Text Box 14"/>
          <p:cNvSpPr txBox="1">
            <a:spLocks noChangeArrowheads="1"/>
          </p:cNvSpPr>
          <p:nvPr/>
        </p:nvSpPr>
        <p:spPr bwMode="auto">
          <a:xfrm>
            <a:off x="719138" y="5770563"/>
            <a:ext cx="773112" cy="827087"/>
          </a:xfrm>
          <a:prstGeom prst="rect">
            <a:avLst/>
          </a:prstGeom>
          <a:noFill/>
          <a:ln w="9525">
            <a:noFill/>
            <a:miter lim="800000"/>
            <a:headEnd/>
            <a:tailEnd/>
          </a:ln>
          <a:effectLst/>
        </p:spPr>
        <p:txBody>
          <a:bodyPr lIns="91797" tIns="45898" rIns="91797" bIns="45898" anchor="b">
            <a:spAutoFit/>
          </a:bodyPr>
          <a:lstStyle/>
          <a:p>
            <a:pPr defTabSz="917575">
              <a:buClr>
                <a:schemeClr val="tx1"/>
              </a:buClr>
              <a:buFontTx/>
              <a:buNone/>
              <a:tabLst>
                <a:tab pos="576263" algn="r"/>
              </a:tabLst>
            </a:pPr>
            <a:r>
              <a:rPr lang="en-US" sz="800"/>
              <a:t>Purple </a:t>
            </a:r>
            <a:br>
              <a:rPr lang="en-US" sz="800"/>
            </a:br>
            <a:r>
              <a:rPr lang="en-US" sz="800"/>
              <a:t>Pantone 2765</a:t>
            </a:r>
          </a:p>
          <a:p>
            <a:pPr defTabSz="917575">
              <a:buClr>
                <a:schemeClr val="tx1"/>
              </a:buClr>
              <a:buFontTx/>
              <a:buNone/>
              <a:tabLst>
                <a:tab pos="576263" algn="r"/>
              </a:tabLst>
            </a:pPr>
            <a:r>
              <a:rPr lang="en-US" sz="800"/>
              <a:t>R	12</a:t>
            </a:r>
          </a:p>
          <a:p>
            <a:pPr defTabSz="917575">
              <a:buClr>
                <a:schemeClr val="tx1"/>
              </a:buClr>
              <a:buFontTx/>
              <a:buNone/>
              <a:tabLst>
                <a:tab pos="576263" algn="r"/>
              </a:tabLst>
            </a:pPr>
            <a:r>
              <a:rPr lang="en-US" sz="800"/>
              <a:t>G	4</a:t>
            </a:r>
          </a:p>
          <a:p>
            <a:pPr defTabSz="917575">
              <a:buClr>
                <a:schemeClr val="tx1"/>
              </a:buClr>
              <a:buFontTx/>
              <a:buNone/>
              <a:tabLst>
                <a:tab pos="576263" algn="r"/>
              </a:tabLst>
            </a:pPr>
            <a:r>
              <a:rPr lang="en-US" sz="800"/>
              <a:t>B	79</a:t>
            </a:r>
          </a:p>
        </p:txBody>
      </p:sp>
      <p:sp>
        <p:nvSpPr>
          <p:cNvPr id="680975" name="Text Box 15"/>
          <p:cNvSpPr txBox="1">
            <a:spLocks noChangeArrowheads="1"/>
          </p:cNvSpPr>
          <p:nvPr/>
        </p:nvSpPr>
        <p:spPr bwMode="auto">
          <a:xfrm>
            <a:off x="1906588" y="5770563"/>
            <a:ext cx="771525" cy="827087"/>
          </a:xfrm>
          <a:prstGeom prst="rect">
            <a:avLst/>
          </a:prstGeom>
          <a:noFill/>
          <a:ln w="9525">
            <a:noFill/>
            <a:miter lim="800000"/>
            <a:headEnd/>
            <a:tailEnd/>
          </a:ln>
          <a:effectLst/>
        </p:spPr>
        <p:txBody>
          <a:bodyPr lIns="91797" tIns="45898" rIns="91797" bIns="45898" anchor="b">
            <a:spAutoFit/>
          </a:bodyPr>
          <a:lstStyle/>
          <a:p>
            <a:pPr defTabSz="917575">
              <a:buClr>
                <a:schemeClr val="tx1"/>
              </a:buClr>
              <a:buFontTx/>
              <a:buNone/>
              <a:tabLst>
                <a:tab pos="576263" algn="r"/>
              </a:tabLst>
            </a:pPr>
            <a:r>
              <a:rPr lang="en-US" sz="800"/>
              <a:t>Green </a:t>
            </a:r>
            <a:br>
              <a:rPr lang="en-US" sz="800"/>
            </a:br>
            <a:r>
              <a:rPr lang="en-US" sz="800"/>
              <a:t>Pantone </a:t>
            </a:r>
            <a:br>
              <a:rPr lang="en-US" sz="800"/>
            </a:br>
            <a:r>
              <a:rPr lang="en-US" sz="800"/>
              <a:t>357</a:t>
            </a:r>
          </a:p>
          <a:p>
            <a:pPr defTabSz="917575">
              <a:buClr>
                <a:schemeClr val="tx1"/>
              </a:buClr>
              <a:buFontTx/>
              <a:buNone/>
              <a:tabLst>
                <a:tab pos="576263" algn="r"/>
              </a:tabLst>
            </a:pPr>
            <a:r>
              <a:rPr lang="en-US" sz="800"/>
              <a:t>R	15</a:t>
            </a:r>
          </a:p>
          <a:p>
            <a:pPr defTabSz="917575">
              <a:buClr>
                <a:schemeClr val="tx1"/>
              </a:buClr>
              <a:buFontTx/>
              <a:buNone/>
              <a:tabLst>
                <a:tab pos="576263" algn="r"/>
              </a:tabLst>
            </a:pPr>
            <a:r>
              <a:rPr lang="en-US" sz="800"/>
              <a:t>G	67</a:t>
            </a:r>
          </a:p>
          <a:p>
            <a:pPr defTabSz="917575">
              <a:buClr>
                <a:schemeClr val="tx1"/>
              </a:buClr>
              <a:buFontTx/>
              <a:buNone/>
              <a:tabLst>
                <a:tab pos="576263" algn="r"/>
              </a:tabLst>
            </a:pPr>
            <a:r>
              <a:rPr lang="en-US" sz="800"/>
              <a:t>B	24</a:t>
            </a:r>
          </a:p>
        </p:txBody>
      </p:sp>
      <p:sp>
        <p:nvSpPr>
          <p:cNvPr id="680976" name="Text Box 16"/>
          <p:cNvSpPr txBox="1">
            <a:spLocks noChangeArrowheads="1"/>
          </p:cNvSpPr>
          <p:nvPr/>
        </p:nvSpPr>
        <p:spPr bwMode="auto">
          <a:xfrm>
            <a:off x="3187700" y="5770563"/>
            <a:ext cx="773113" cy="827087"/>
          </a:xfrm>
          <a:prstGeom prst="rect">
            <a:avLst/>
          </a:prstGeom>
          <a:noFill/>
          <a:ln w="9525">
            <a:noFill/>
            <a:miter lim="800000"/>
            <a:headEnd/>
            <a:tailEnd/>
          </a:ln>
          <a:effectLst/>
        </p:spPr>
        <p:txBody>
          <a:bodyPr lIns="91797" tIns="45898" rIns="91797" bIns="45898" anchor="b">
            <a:spAutoFit/>
          </a:bodyPr>
          <a:lstStyle/>
          <a:p>
            <a:pPr defTabSz="917575">
              <a:buClr>
                <a:schemeClr val="tx1"/>
              </a:buClr>
              <a:buFontTx/>
              <a:buNone/>
              <a:tabLst>
                <a:tab pos="576263" algn="r"/>
              </a:tabLst>
            </a:pPr>
            <a:r>
              <a:rPr lang="en-US" sz="800"/>
              <a:t>Blue </a:t>
            </a:r>
            <a:br>
              <a:rPr lang="en-US" sz="800"/>
            </a:br>
            <a:r>
              <a:rPr lang="en-US" sz="800"/>
              <a:t>Pantone 2</a:t>
            </a:r>
            <a:br>
              <a:rPr lang="en-US" sz="800"/>
            </a:br>
            <a:r>
              <a:rPr lang="en-US" sz="800"/>
              <a:t>88</a:t>
            </a:r>
          </a:p>
          <a:p>
            <a:pPr defTabSz="917575">
              <a:buClr>
                <a:schemeClr val="tx1"/>
              </a:buClr>
              <a:buFontTx/>
              <a:buNone/>
              <a:tabLst>
                <a:tab pos="576263" algn="r"/>
              </a:tabLst>
            </a:pPr>
            <a:r>
              <a:rPr lang="en-US" sz="800"/>
              <a:t>R	11</a:t>
            </a:r>
          </a:p>
          <a:p>
            <a:pPr defTabSz="917575">
              <a:buClr>
                <a:schemeClr val="tx1"/>
              </a:buClr>
              <a:buFontTx/>
              <a:buNone/>
              <a:tabLst>
                <a:tab pos="576263" algn="r"/>
              </a:tabLst>
            </a:pPr>
            <a:r>
              <a:rPr lang="en-US" sz="800"/>
              <a:t>G	31</a:t>
            </a:r>
          </a:p>
          <a:p>
            <a:pPr defTabSz="917575">
              <a:buClr>
                <a:schemeClr val="tx1"/>
              </a:buClr>
              <a:buFontTx/>
              <a:buNone/>
              <a:tabLst>
                <a:tab pos="576263" algn="r"/>
              </a:tabLst>
            </a:pPr>
            <a:r>
              <a:rPr lang="en-US" sz="800"/>
              <a:t>B	101</a:t>
            </a:r>
          </a:p>
        </p:txBody>
      </p:sp>
      <p:sp>
        <p:nvSpPr>
          <p:cNvPr id="680977" name="Text Box 17"/>
          <p:cNvSpPr txBox="1">
            <a:spLocks noChangeArrowheads="1"/>
          </p:cNvSpPr>
          <p:nvPr/>
        </p:nvSpPr>
        <p:spPr bwMode="auto">
          <a:xfrm>
            <a:off x="4400550" y="6383338"/>
            <a:ext cx="774700" cy="214312"/>
          </a:xfrm>
          <a:prstGeom prst="rect">
            <a:avLst/>
          </a:prstGeom>
          <a:noFill/>
          <a:ln w="9525">
            <a:noFill/>
            <a:miter lim="800000"/>
            <a:headEnd/>
            <a:tailEnd/>
          </a:ln>
          <a:effectLst/>
        </p:spPr>
        <p:txBody>
          <a:bodyPr lIns="91797" tIns="45898" rIns="91797" bIns="45898" anchor="b">
            <a:spAutoFit/>
          </a:bodyPr>
          <a:lstStyle/>
          <a:p>
            <a:pPr defTabSz="917575">
              <a:buClr>
                <a:schemeClr val="tx1"/>
              </a:buClr>
              <a:buFontTx/>
              <a:buNone/>
              <a:tabLst>
                <a:tab pos="576263" algn="r"/>
              </a:tabLst>
            </a:pPr>
            <a:r>
              <a:rPr lang="en-US" sz="800"/>
              <a:t>Black </a:t>
            </a:r>
          </a:p>
        </p:txBody>
      </p:sp>
      <p:sp>
        <p:nvSpPr>
          <p:cNvPr id="680978" name="Text Box 18"/>
          <p:cNvSpPr txBox="1">
            <a:spLocks noChangeArrowheads="1"/>
          </p:cNvSpPr>
          <p:nvPr/>
        </p:nvSpPr>
        <p:spPr bwMode="auto">
          <a:xfrm>
            <a:off x="5584825" y="5892800"/>
            <a:ext cx="774700" cy="704850"/>
          </a:xfrm>
          <a:prstGeom prst="rect">
            <a:avLst/>
          </a:prstGeom>
          <a:noFill/>
          <a:ln w="9525">
            <a:noFill/>
            <a:miter lim="800000"/>
            <a:headEnd/>
            <a:tailEnd/>
          </a:ln>
          <a:effectLst/>
        </p:spPr>
        <p:txBody>
          <a:bodyPr lIns="91797" tIns="45898" rIns="91797" bIns="45898" anchor="b">
            <a:spAutoFit/>
          </a:bodyPr>
          <a:lstStyle/>
          <a:p>
            <a:pPr defTabSz="917575">
              <a:buClr>
                <a:schemeClr val="tx1"/>
              </a:buClr>
              <a:buFontTx/>
              <a:buNone/>
              <a:tabLst>
                <a:tab pos="576263" algn="r"/>
              </a:tabLst>
            </a:pPr>
            <a:r>
              <a:rPr lang="en-US" sz="800"/>
              <a:t>Pantone Cool Gray 6</a:t>
            </a:r>
          </a:p>
          <a:p>
            <a:pPr defTabSz="917575">
              <a:buClr>
                <a:schemeClr val="tx1"/>
              </a:buClr>
              <a:buFontTx/>
              <a:buNone/>
              <a:tabLst>
                <a:tab pos="576263" algn="r"/>
              </a:tabLst>
            </a:pPr>
            <a:r>
              <a:rPr lang="en-US" sz="800"/>
              <a:t>R	158</a:t>
            </a:r>
          </a:p>
          <a:p>
            <a:pPr defTabSz="917575">
              <a:buClr>
                <a:schemeClr val="tx1"/>
              </a:buClr>
              <a:buFontTx/>
              <a:buNone/>
              <a:tabLst>
                <a:tab pos="576263" algn="r"/>
              </a:tabLst>
            </a:pPr>
            <a:r>
              <a:rPr lang="en-US" sz="800"/>
              <a:t>G	158</a:t>
            </a:r>
          </a:p>
          <a:p>
            <a:pPr defTabSz="917575">
              <a:buClr>
                <a:schemeClr val="tx1"/>
              </a:buClr>
              <a:buFontTx/>
              <a:buNone/>
              <a:tabLst>
                <a:tab pos="576263" algn="r"/>
              </a:tabLst>
            </a:pPr>
            <a:r>
              <a:rPr lang="en-US" sz="800"/>
              <a:t>B	158</a:t>
            </a:r>
          </a:p>
        </p:txBody>
      </p:sp>
      <p:sp>
        <p:nvSpPr>
          <p:cNvPr id="680979" name="Text Box 19"/>
          <p:cNvSpPr txBox="1">
            <a:spLocks noChangeArrowheads="1"/>
          </p:cNvSpPr>
          <p:nvPr/>
        </p:nvSpPr>
        <p:spPr bwMode="auto">
          <a:xfrm>
            <a:off x="1074738" y="7912100"/>
            <a:ext cx="773112" cy="827088"/>
          </a:xfrm>
          <a:prstGeom prst="rect">
            <a:avLst/>
          </a:prstGeom>
          <a:noFill/>
          <a:ln w="9525">
            <a:noFill/>
            <a:miter lim="800000"/>
            <a:headEnd/>
            <a:tailEnd/>
          </a:ln>
          <a:effectLst/>
        </p:spPr>
        <p:txBody>
          <a:bodyPr lIns="91797" tIns="45898" rIns="91797" bIns="45898">
            <a:spAutoFit/>
          </a:bodyPr>
          <a:lstStyle/>
          <a:p>
            <a:pPr defTabSz="917575">
              <a:buClr>
                <a:schemeClr val="tx1"/>
              </a:buClr>
              <a:buFontTx/>
              <a:buNone/>
              <a:tabLst>
                <a:tab pos="576263" algn="r"/>
              </a:tabLst>
            </a:pPr>
            <a:r>
              <a:rPr lang="en-US" sz="800"/>
              <a:t>Red </a:t>
            </a:r>
            <a:br>
              <a:rPr lang="en-US" sz="800"/>
            </a:br>
            <a:r>
              <a:rPr lang="en-US" sz="800"/>
              <a:t>Pantone </a:t>
            </a:r>
            <a:br>
              <a:rPr lang="en-US" sz="800"/>
            </a:br>
            <a:r>
              <a:rPr lang="en-US" sz="800"/>
              <a:t>485</a:t>
            </a:r>
          </a:p>
          <a:p>
            <a:pPr defTabSz="917575">
              <a:buClr>
                <a:schemeClr val="tx1"/>
              </a:buClr>
              <a:buFontTx/>
              <a:buNone/>
              <a:tabLst>
                <a:tab pos="576263" algn="r"/>
              </a:tabLst>
            </a:pPr>
            <a:r>
              <a:rPr lang="en-US" sz="800"/>
              <a:t>R	252</a:t>
            </a:r>
          </a:p>
          <a:p>
            <a:pPr defTabSz="917575">
              <a:buClr>
                <a:schemeClr val="tx1"/>
              </a:buClr>
              <a:buFontTx/>
              <a:buNone/>
              <a:tabLst>
                <a:tab pos="576263" algn="r"/>
              </a:tabLst>
            </a:pPr>
            <a:r>
              <a:rPr lang="en-US" sz="800"/>
              <a:t>G	5</a:t>
            </a:r>
          </a:p>
          <a:p>
            <a:pPr defTabSz="917575">
              <a:buClr>
                <a:schemeClr val="tx1"/>
              </a:buClr>
              <a:buFontTx/>
              <a:buNone/>
              <a:tabLst>
                <a:tab pos="576263" algn="r"/>
              </a:tabLst>
            </a:pPr>
            <a:r>
              <a:rPr lang="en-US" sz="800"/>
              <a:t>B	14</a:t>
            </a:r>
          </a:p>
        </p:txBody>
      </p:sp>
      <p:sp>
        <p:nvSpPr>
          <p:cNvPr id="680980" name="Text Box 20"/>
          <p:cNvSpPr txBox="1">
            <a:spLocks noChangeArrowheads="1"/>
          </p:cNvSpPr>
          <p:nvPr/>
        </p:nvSpPr>
        <p:spPr bwMode="auto">
          <a:xfrm>
            <a:off x="2260600" y="7912100"/>
            <a:ext cx="773113" cy="827088"/>
          </a:xfrm>
          <a:prstGeom prst="rect">
            <a:avLst/>
          </a:prstGeom>
          <a:noFill/>
          <a:ln w="9525">
            <a:noFill/>
            <a:miter lim="800000"/>
            <a:headEnd/>
            <a:tailEnd/>
          </a:ln>
          <a:effectLst/>
        </p:spPr>
        <p:txBody>
          <a:bodyPr lIns="91797" tIns="45898" rIns="91797" bIns="45898">
            <a:spAutoFit/>
          </a:bodyPr>
          <a:lstStyle/>
          <a:p>
            <a:pPr defTabSz="917575">
              <a:buClr>
                <a:schemeClr val="tx1"/>
              </a:buClr>
              <a:buFontTx/>
              <a:buNone/>
              <a:tabLst>
                <a:tab pos="576263" algn="r"/>
              </a:tabLst>
            </a:pPr>
            <a:r>
              <a:rPr lang="en-US" sz="800"/>
              <a:t>Yellow </a:t>
            </a:r>
            <a:br>
              <a:rPr lang="en-US" sz="800"/>
            </a:br>
            <a:r>
              <a:rPr lang="en-US" sz="800"/>
              <a:t>Pantone 3965</a:t>
            </a:r>
          </a:p>
          <a:p>
            <a:pPr defTabSz="917575">
              <a:buClr>
                <a:schemeClr val="tx1"/>
              </a:buClr>
              <a:buFontTx/>
              <a:buNone/>
              <a:tabLst>
                <a:tab pos="576263" algn="r"/>
              </a:tabLst>
            </a:pPr>
            <a:r>
              <a:rPr lang="en-US" sz="800"/>
              <a:t>R	232</a:t>
            </a:r>
          </a:p>
          <a:p>
            <a:pPr defTabSz="917575">
              <a:buClr>
                <a:schemeClr val="tx1"/>
              </a:buClr>
              <a:buFontTx/>
              <a:buNone/>
              <a:tabLst>
                <a:tab pos="576263" algn="r"/>
              </a:tabLst>
            </a:pPr>
            <a:r>
              <a:rPr lang="en-US" sz="800"/>
              <a:t>G	244</a:t>
            </a:r>
          </a:p>
          <a:p>
            <a:pPr defTabSz="917575">
              <a:buClr>
                <a:schemeClr val="tx1"/>
              </a:buClr>
              <a:buFontTx/>
              <a:buNone/>
              <a:tabLst>
                <a:tab pos="576263" algn="r"/>
              </a:tabLst>
            </a:pPr>
            <a:r>
              <a:rPr lang="en-US" sz="800"/>
              <a:t>B	4</a:t>
            </a:r>
          </a:p>
        </p:txBody>
      </p:sp>
      <p:sp>
        <p:nvSpPr>
          <p:cNvPr id="680981" name="Text Box 21"/>
          <p:cNvSpPr txBox="1">
            <a:spLocks noChangeArrowheads="1"/>
          </p:cNvSpPr>
          <p:nvPr/>
        </p:nvSpPr>
        <p:spPr bwMode="auto">
          <a:xfrm>
            <a:off x="3541713" y="7912100"/>
            <a:ext cx="774700" cy="827088"/>
          </a:xfrm>
          <a:prstGeom prst="rect">
            <a:avLst/>
          </a:prstGeom>
          <a:noFill/>
          <a:ln w="9525">
            <a:noFill/>
            <a:miter lim="800000"/>
            <a:headEnd/>
            <a:tailEnd/>
          </a:ln>
          <a:effectLst/>
        </p:spPr>
        <p:txBody>
          <a:bodyPr lIns="91797" tIns="45898" rIns="91797" bIns="45898">
            <a:spAutoFit/>
          </a:bodyPr>
          <a:lstStyle/>
          <a:p>
            <a:pPr defTabSz="917575">
              <a:buClr>
                <a:schemeClr val="tx1"/>
              </a:buClr>
              <a:buFontTx/>
              <a:buNone/>
              <a:tabLst>
                <a:tab pos="576263" algn="r"/>
              </a:tabLst>
            </a:pPr>
            <a:r>
              <a:rPr lang="en-US" sz="800"/>
              <a:t>Aqua </a:t>
            </a:r>
            <a:br>
              <a:rPr lang="en-US" sz="800"/>
            </a:br>
            <a:r>
              <a:rPr lang="en-US" sz="800"/>
              <a:t>Pantone </a:t>
            </a:r>
            <a:br>
              <a:rPr lang="en-US" sz="800"/>
            </a:br>
            <a:r>
              <a:rPr lang="en-US" sz="800"/>
              <a:t>319</a:t>
            </a:r>
          </a:p>
          <a:p>
            <a:pPr defTabSz="917575">
              <a:buClr>
                <a:schemeClr val="tx1"/>
              </a:buClr>
              <a:buFontTx/>
              <a:buNone/>
              <a:tabLst>
                <a:tab pos="576263" algn="r"/>
              </a:tabLst>
            </a:pPr>
            <a:r>
              <a:rPr lang="en-US" sz="800"/>
              <a:t>R	126</a:t>
            </a:r>
          </a:p>
          <a:p>
            <a:pPr defTabSz="917575">
              <a:buClr>
                <a:schemeClr val="tx1"/>
              </a:buClr>
              <a:buFontTx/>
              <a:buNone/>
              <a:tabLst>
                <a:tab pos="576263" algn="r"/>
              </a:tabLst>
            </a:pPr>
            <a:r>
              <a:rPr lang="en-US" sz="800"/>
              <a:t>G	204</a:t>
            </a:r>
          </a:p>
          <a:p>
            <a:pPr defTabSz="917575">
              <a:buClr>
                <a:schemeClr val="tx1"/>
              </a:buClr>
              <a:buFontTx/>
              <a:buNone/>
              <a:tabLst>
                <a:tab pos="576263" algn="r"/>
              </a:tabLst>
            </a:pPr>
            <a:r>
              <a:rPr lang="en-US" sz="800"/>
              <a:t>B	189</a:t>
            </a:r>
          </a:p>
        </p:txBody>
      </p:sp>
      <p:sp>
        <p:nvSpPr>
          <p:cNvPr id="680982" name="Text Box 22"/>
          <p:cNvSpPr txBox="1">
            <a:spLocks noChangeArrowheads="1"/>
          </p:cNvSpPr>
          <p:nvPr/>
        </p:nvSpPr>
        <p:spPr bwMode="auto">
          <a:xfrm>
            <a:off x="4754563" y="7912100"/>
            <a:ext cx="774700" cy="214313"/>
          </a:xfrm>
          <a:prstGeom prst="rect">
            <a:avLst/>
          </a:prstGeom>
          <a:noFill/>
          <a:ln w="9525">
            <a:noFill/>
            <a:miter lim="800000"/>
            <a:headEnd/>
            <a:tailEnd/>
          </a:ln>
          <a:effectLst/>
        </p:spPr>
        <p:txBody>
          <a:bodyPr lIns="91797" tIns="45898" rIns="91797" bIns="45898">
            <a:spAutoFit/>
          </a:bodyPr>
          <a:lstStyle/>
          <a:p>
            <a:pPr defTabSz="917575">
              <a:buClr>
                <a:schemeClr val="tx1"/>
              </a:buClr>
              <a:buFontTx/>
              <a:buNone/>
              <a:tabLst>
                <a:tab pos="576263" algn="r"/>
              </a:tabLst>
            </a:pPr>
            <a:r>
              <a:rPr lang="en-US" sz="800"/>
              <a:t>White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5"/>
          </p:nvPr>
        </p:nvSpPr>
        <p:spPr>
          <a:ln/>
        </p:spPr>
        <p:txBody>
          <a:bodyPr/>
          <a:lstStyle/>
          <a:p>
            <a:fld id="{77D7442F-7583-4A2D-9756-647B3A6762F5}" type="slidenum">
              <a:rPr lang="en-US"/>
              <a:pPr/>
              <a:t>1</a:t>
            </a:fld>
            <a:endParaRPr lang="en-US"/>
          </a:p>
        </p:txBody>
      </p:sp>
      <p:sp>
        <p:nvSpPr>
          <p:cNvPr id="626690" name="Rectangle 2"/>
          <p:cNvSpPr>
            <a:spLocks noChangeArrowheads="1" noTextEdit="1"/>
          </p:cNvSpPr>
          <p:nvPr>
            <p:ph type="sldImg"/>
          </p:nvPr>
        </p:nvSpPr>
        <p:spPr>
          <a:xfrm>
            <a:off x="619125" y="212725"/>
            <a:ext cx="5710238" cy="3954463"/>
          </a:xfrm>
          <a:ln/>
        </p:spPr>
      </p:sp>
      <p:sp>
        <p:nvSpPr>
          <p:cNvPr id="626691" name="Rectangle 3"/>
          <p:cNvSpPr>
            <a:spLocks noGrp="1" noChangeArrowheads="1"/>
          </p:cNvSpPr>
          <p:nvPr>
            <p:ph type="body" idx="1"/>
          </p:nvPr>
        </p:nvSpPr>
        <p:spPr>
          <a:xfrm>
            <a:off x="611188" y="4406900"/>
            <a:ext cx="5726112" cy="4573588"/>
          </a:xfrm>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14115" name="Picture 1091"/>
          <p:cNvPicPr>
            <a:picLocks noChangeAspect="1" noChangeArrowheads="1"/>
          </p:cNvPicPr>
          <p:nvPr/>
        </p:nvPicPr>
        <p:blipFill>
          <a:blip r:embed="rId2"/>
          <a:srcRect/>
          <a:stretch>
            <a:fillRect/>
          </a:stretch>
        </p:blipFill>
        <p:spPr bwMode="auto">
          <a:xfrm>
            <a:off x="0" y="6172200"/>
            <a:ext cx="9902825" cy="530225"/>
          </a:xfrm>
          <a:prstGeom prst="rect">
            <a:avLst/>
          </a:prstGeom>
          <a:noFill/>
        </p:spPr>
      </p:pic>
      <p:sp>
        <p:nvSpPr>
          <p:cNvPr id="514056" name="Rectangle 1032"/>
          <p:cNvSpPr>
            <a:spLocks noGrp="1" noChangeArrowheads="1"/>
          </p:cNvSpPr>
          <p:nvPr>
            <p:ph type="subTitle" idx="1"/>
          </p:nvPr>
        </p:nvSpPr>
        <p:spPr>
          <a:xfrm>
            <a:off x="1600200" y="2743200"/>
            <a:ext cx="6705600" cy="2971800"/>
          </a:xfrm>
        </p:spPr>
        <p:txBody>
          <a:bodyPr/>
          <a:lstStyle>
            <a:lvl1pPr>
              <a:defRPr/>
            </a:lvl1pPr>
            <a:lvl2pPr marL="452438" lvl="1" indent="-215900">
              <a:defRPr sz="1400"/>
            </a:lvl2pPr>
          </a:lstStyle>
          <a:p>
            <a:r>
              <a:rPr lang="en-US"/>
              <a:t>Click to edit Master subtitle style</a:t>
            </a:r>
          </a:p>
          <a:p>
            <a:pPr lvl="1"/>
            <a:r>
              <a:rPr lang="en-US"/>
              <a:t>Second level</a:t>
            </a:r>
          </a:p>
        </p:txBody>
      </p:sp>
      <p:sp>
        <p:nvSpPr>
          <p:cNvPr id="514058" name="Rectangle 1034"/>
          <p:cNvSpPr>
            <a:spLocks noGrp="1" noChangeArrowheads="1"/>
          </p:cNvSpPr>
          <p:nvPr>
            <p:ph type="ctrTitle"/>
          </p:nvPr>
        </p:nvSpPr>
        <p:spPr>
          <a:xfrm>
            <a:off x="1600200" y="1219200"/>
            <a:ext cx="6705600" cy="1143000"/>
          </a:xfrm>
        </p:spPr>
        <p:txBody>
          <a:bodyPr tIns="45720" bIns="45720"/>
          <a:lstStyle>
            <a:lvl1pPr>
              <a:defRPr/>
            </a:lvl1pPr>
          </a:lstStyle>
          <a:p>
            <a:r>
              <a:rPr lang="en-US"/>
              <a:t>Click to edit Master title style</a:t>
            </a:r>
          </a:p>
        </p:txBody>
      </p:sp>
      <p:sp>
        <p:nvSpPr>
          <p:cNvPr id="514080" name="Line 1056"/>
          <p:cNvSpPr>
            <a:spLocks noChangeShapeType="1"/>
          </p:cNvSpPr>
          <p:nvPr/>
        </p:nvSpPr>
        <p:spPr bwMode="auto">
          <a:xfrm>
            <a:off x="1422400" y="1905000"/>
            <a:ext cx="0" cy="457200"/>
          </a:xfrm>
          <a:prstGeom prst="line">
            <a:avLst/>
          </a:prstGeom>
          <a:noFill/>
          <a:ln w="76200">
            <a:solidFill>
              <a:srgbClr val="0B1F65"/>
            </a:solidFill>
            <a:round/>
            <a:headEnd/>
            <a:tailEnd/>
          </a:ln>
          <a:effectLst/>
        </p:spPr>
        <p:txBody>
          <a:bodyPr wrap="none" anchor="ctr"/>
          <a:lstStyle/>
          <a:p>
            <a:endParaRPr lang="en-US"/>
          </a:p>
        </p:txBody>
      </p:sp>
      <p:sp>
        <p:nvSpPr>
          <p:cNvPr id="514104" name="Text Box 1080"/>
          <p:cNvSpPr txBox="1">
            <a:spLocks noChangeArrowheads="1"/>
          </p:cNvSpPr>
          <p:nvPr/>
        </p:nvSpPr>
        <p:spPr bwMode="auto">
          <a:xfrm>
            <a:off x="9385300" y="6715125"/>
            <a:ext cx="139700" cy="136525"/>
          </a:xfrm>
          <a:prstGeom prst="rect">
            <a:avLst/>
          </a:prstGeom>
          <a:noFill/>
          <a:ln w="9525">
            <a:noFill/>
            <a:miter lim="800000"/>
            <a:headEnd/>
            <a:tailEnd/>
          </a:ln>
          <a:effectLst/>
        </p:spPr>
        <p:txBody>
          <a:bodyPr wrap="none" lIns="0" tIns="0" rIns="0" bIns="0">
            <a:spAutoFit/>
          </a:bodyPr>
          <a:lstStyle/>
          <a:p>
            <a:pPr algn="r">
              <a:buClrTx/>
              <a:buFontTx/>
              <a:buNone/>
            </a:pPr>
            <a:fld id="{AACFB50F-A5CA-401B-959D-5F8C4E26DDA4}" type="slidenum">
              <a:rPr lang="en-US" sz="900"/>
              <a:pPr algn="r">
                <a:buClrTx/>
                <a:buFontTx/>
                <a:buNone/>
              </a:pPr>
              <a:t>‹#›</a:t>
            </a:fld>
            <a:endParaRPr lang="en-US" sz="900"/>
          </a:p>
        </p:txBody>
      </p:sp>
      <p:pic>
        <p:nvPicPr>
          <p:cNvPr id="514117" name="Picture 1093" descr="test"/>
          <p:cNvPicPr>
            <a:picLocks noChangeAspect="1" noChangeArrowheads="1"/>
          </p:cNvPicPr>
          <p:nvPr userDrawn="1"/>
        </p:nvPicPr>
        <p:blipFill>
          <a:blip r:embed="rId3">
            <a:clrChange>
              <a:clrFrom>
                <a:srgbClr val="FF00EA"/>
              </a:clrFrom>
              <a:clrTo>
                <a:srgbClr val="FF00EA">
                  <a:alpha val="0"/>
                </a:srgbClr>
              </a:clrTo>
            </a:clrChange>
          </a:blip>
          <a:srcRect/>
          <a:stretch>
            <a:fillRect/>
          </a:stretch>
        </p:blipFill>
        <p:spPr bwMode="auto">
          <a:xfrm>
            <a:off x="307975" y="6172200"/>
            <a:ext cx="533400" cy="5334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00900" y="381000"/>
            <a:ext cx="22479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5913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98525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524000"/>
            <a:ext cx="8763000" cy="4191000"/>
          </a:xfr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98525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43053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1524000"/>
            <a:ext cx="43053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98525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43053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5143500" y="1524000"/>
            <a:ext cx="4305300" cy="41910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16925"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1692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43053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1524000"/>
            <a:ext cx="43053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515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515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0788" y="1535113"/>
            <a:ext cx="43767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0788" y="2174875"/>
            <a:ext cx="43767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755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1913" y="273050"/>
            <a:ext cx="553561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7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0425"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042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513" y="5367338"/>
            <a:ext cx="594042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3092" name="Picture 68"/>
          <p:cNvPicPr>
            <a:picLocks noChangeAspect="1" noChangeArrowheads="1"/>
          </p:cNvPicPr>
          <p:nvPr/>
        </p:nvPicPr>
        <p:blipFill>
          <a:blip r:embed="rId16"/>
          <a:srcRect/>
          <a:stretch>
            <a:fillRect/>
          </a:stretch>
        </p:blipFill>
        <p:spPr bwMode="auto">
          <a:xfrm>
            <a:off x="0" y="6172200"/>
            <a:ext cx="9902825" cy="530225"/>
          </a:xfrm>
          <a:prstGeom prst="rect">
            <a:avLst/>
          </a:prstGeom>
          <a:noFill/>
        </p:spPr>
      </p:pic>
      <p:sp>
        <p:nvSpPr>
          <p:cNvPr id="513028" name="Rectangle 4"/>
          <p:cNvSpPr>
            <a:spLocks noGrp="1" noChangeArrowheads="1"/>
          </p:cNvSpPr>
          <p:nvPr>
            <p:ph type="body" idx="1"/>
          </p:nvPr>
        </p:nvSpPr>
        <p:spPr bwMode="auto">
          <a:xfrm>
            <a:off x="685800" y="1524000"/>
            <a:ext cx="8763000" cy="41910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a:t>
            </a:r>
          </a:p>
          <a:p>
            <a:pPr lvl="1"/>
            <a:r>
              <a:rPr lang="en-US" smtClean="0"/>
              <a:t>Second level</a:t>
            </a:r>
          </a:p>
          <a:p>
            <a:pPr lvl="2"/>
            <a:r>
              <a:rPr lang="en-US" smtClean="0"/>
              <a:t>Third level</a:t>
            </a:r>
          </a:p>
        </p:txBody>
      </p:sp>
      <p:sp>
        <p:nvSpPr>
          <p:cNvPr id="513031" name="Rectangle 7"/>
          <p:cNvSpPr>
            <a:spLocks noGrp="1" noChangeArrowheads="1"/>
          </p:cNvSpPr>
          <p:nvPr>
            <p:ph type="title"/>
          </p:nvPr>
        </p:nvSpPr>
        <p:spPr bwMode="auto">
          <a:xfrm>
            <a:off x="457200" y="381000"/>
            <a:ext cx="8985250" cy="838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513078" name="Text Box 54"/>
          <p:cNvSpPr txBox="1">
            <a:spLocks noChangeArrowheads="1"/>
          </p:cNvSpPr>
          <p:nvPr/>
        </p:nvSpPr>
        <p:spPr bwMode="auto">
          <a:xfrm>
            <a:off x="9385300" y="6715125"/>
            <a:ext cx="139700" cy="136525"/>
          </a:xfrm>
          <a:prstGeom prst="rect">
            <a:avLst/>
          </a:prstGeom>
          <a:noFill/>
          <a:ln w="9525">
            <a:noFill/>
            <a:miter lim="800000"/>
            <a:headEnd/>
            <a:tailEnd/>
          </a:ln>
          <a:effectLst/>
        </p:spPr>
        <p:txBody>
          <a:bodyPr wrap="none" lIns="0" tIns="0" rIns="0" bIns="0">
            <a:spAutoFit/>
          </a:bodyPr>
          <a:lstStyle/>
          <a:p>
            <a:pPr algn="r">
              <a:buClrTx/>
              <a:buFontTx/>
              <a:buNone/>
            </a:pPr>
            <a:fld id="{D8B6E7CE-74D5-4738-818A-F3CDE758D62B}" type="slidenum">
              <a:rPr lang="en-US" sz="900"/>
              <a:pPr algn="r">
                <a:buClrTx/>
                <a:buFontTx/>
                <a:buNone/>
              </a:pPr>
              <a:t>‹#›</a:t>
            </a:fld>
            <a:endParaRPr lang="en-US" sz="900"/>
          </a:p>
        </p:txBody>
      </p:sp>
      <p:pic>
        <p:nvPicPr>
          <p:cNvPr id="513094" name="Picture 70" descr="test"/>
          <p:cNvPicPr>
            <a:picLocks noChangeAspect="1" noChangeArrowheads="1"/>
          </p:cNvPicPr>
          <p:nvPr userDrawn="1"/>
        </p:nvPicPr>
        <p:blipFill>
          <a:blip r:embed="rId17">
            <a:clrChange>
              <a:clrFrom>
                <a:srgbClr val="FF00EA"/>
              </a:clrFrom>
              <a:clrTo>
                <a:srgbClr val="FF00EA">
                  <a:alpha val="0"/>
                </a:srgbClr>
              </a:clrTo>
            </a:clrChange>
          </a:blip>
          <a:srcRect/>
          <a:stretch>
            <a:fillRect/>
          </a:stretch>
        </p:blipFill>
        <p:spPr bwMode="auto">
          <a:xfrm>
            <a:off x="307975" y="6172200"/>
            <a:ext cx="533400" cy="533400"/>
          </a:xfrm>
          <a:prstGeom prst="rect">
            <a:avLst/>
          </a:prstGeom>
          <a:noFill/>
        </p:spPr>
      </p:pic>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 id="2147483669" r:id="rId14"/>
  </p:sldLayoutIdLst>
  <p:txStyles>
    <p:titleStyle>
      <a:lvl1pPr algn="l" rtl="0" eaLnBrk="0" fontAlgn="base" hangingPunct="0">
        <a:lnSpc>
          <a:spcPct val="90000"/>
        </a:lnSpc>
        <a:spcBef>
          <a:spcPct val="0"/>
        </a:spcBef>
        <a:spcAft>
          <a:spcPct val="0"/>
        </a:spcAft>
        <a:defRPr sz="2200" b="1">
          <a:solidFill>
            <a:schemeClr val="tx1"/>
          </a:solidFill>
          <a:latin typeface="+mj-lt"/>
          <a:ea typeface="+mj-ea"/>
          <a:cs typeface="+mj-cs"/>
        </a:defRPr>
      </a:lvl1pPr>
      <a:lvl2pPr algn="l" rtl="0" eaLnBrk="0" fontAlgn="base" hangingPunct="0">
        <a:lnSpc>
          <a:spcPct val="90000"/>
        </a:lnSpc>
        <a:spcBef>
          <a:spcPct val="0"/>
        </a:spcBef>
        <a:spcAft>
          <a:spcPct val="0"/>
        </a:spcAft>
        <a:defRPr sz="2200" b="1">
          <a:solidFill>
            <a:schemeClr val="tx1"/>
          </a:solidFill>
          <a:latin typeface="Arial" charset="0"/>
        </a:defRPr>
      </a:lvl2pPr>
      <a:lvl3pPr algn="l" rtl="0" eaLnBrk="0" fontAlgn="base" hangingPunct="0">
        <a:lnSpc>
          <a:spcPct val="90000"/>
        </a:lnSpc>
        <a:spcBef>
          <a:spcPct val="0"/>
        </a:spcBef>
        <a:spcAft>
          <a:spcPct val="0"/>
        </a:spcAft>
        <a:defRPr sz="2200" b="1">
          <a:solidFill>
            <a:schemeClr val="tx1"/>
          </a:solidFill>
          <a:latin typeface="Arial" charset="0"/>
        </a:defRPr>
      </a:lvl3pPr>
      <a:lvl4pPr algn="l" rtl="0" eaLnBrk="0" fontAlgn="base" hangingPunct="0">
        <a:lnSpc>
          <a:spcPct val="90000"/>
        </a:lnSpc>
        <a:spcBef>
          <a:spcPct val="0"/>
        </a:spcBef>
        <a:spcAft>
          <a:spcPct val="0"/>
        </a:spcAft>
        <a:defRPr sz="2200" b="1">
          <a:solidFill>
            <a:schemeClr val="tx1"/>
          </a:solidFill>
          <a:latin typeface="Arial" charset="0"/>
        </a:defRPr>
      </a:lvl4pPr>
      <a:lvl5pPr algn="l" rtl="0" eaLnBrk="0" fontAlgn="base" hangingPunct="0">
        <a:lnSpc>
          <a:spcPct val="90000"/>
        </a:lnSpc>
        <a:spcBef>
          <a:spcPct val="0"/>
        </a:spcBef>
        <a:spcAft>
          <a:spcPct val="0"/>
        </a:spcAft>
        <a:defRPr sz="2200" b="1">
          <a:solidFill>
            <a:schemeClr val="tx1"/>
          </a:solidFill>
          <a:latin typeface="Arial" charset="0"/>
        </a:defRPr>
      </a:lvl5pPr>
      <a:lvl6pPr marL="457200" algn="l" rtl="0" eaLnBrk="0" fontAlgn="base" hangingPunct="0">
        <a:lnSpc>
          <a:spcPct val="90000"/>
        </a:lnSpc>
        <a:spcBef>
          <a:spcPct val="0"/>
        </a:spcBef>
        <a:spcAft>
          <a:spcPct val="0"/>
        </a:spcAft>
        <a:defRPr sz="2200" b="1">
          <a:solidFill>
            <a:schemeClr val="tx1"/>
          </a:solidFill>
          <a:latin typeface="Arial" charset="0"/>
        </a:defRPr>
      </a:lvl6pPr>
      <a:lvl7pPr marL="914400" algn="l" rtl="0" eaLnBrk="0" fontAlgn="base" hangingPunct="0">
        <a:lnSpc>
          <a:spcPct val="90000"/>
        </a:lnSpc>
        <a:spcBef>
          <a:spcPct val="0"/>
        </a:spcBef>
        <a:spcAft>
          <a:spcPct val="0"/>
        </a:spcAft>
        <a:defRPr sz="2200" b="1">
          <a:solidFill>
            <a:schemeClr val="tx1"/>
          </a:solidFill>
          <a:latin typeface="Arial" charset="0"/>
        </a:defRPr>
      </a:lvl7pPr>
      <a:lvl8pPr marL="1371600" algn="l" rtl="0" eaLnBrk="0" fontAlgn="base" hangingPunct="0">
        <a:lnSpc>
          <a:spcPct val="90000"/>
        </a:lnSpc>
        <a:spcBef>
          <a:spcPct val="0"/>
        </a:spcBef>
        <a:spcAft>
          <a:spcPct val="0"/>
        </a:spcAft>
        <a:defRPr sz="2200" b="1">
          <a:solidFill>
            <a:schemeClr val="tx1"/>
          </a:solidFill>
          <a:latin typeface="Arial" charset="0"/>
        </a:defRPr>
      </a:lvl8pPr>
      <a:lvl9pPr marL="1828800" algn="l" rtl="0" eaLnBrk="0" fontAlgn="base" hangingPunct="0">
        <a:lnSpc>
          <a:spcPct val="90000"/>
        </a:lnSpc>
        <a:spcBef>
          <a:spcPct val="0"/>
        </a:spcBef>
        <a:spcAft>
          <a:spcPct val="0"/>
        </a:spcAft>
        <a:defRPr sz="2200" b="1">
          <a:solidFill>
            <a:schemeClr val="tx1"/>
          </a:solidFill>
          <a:latin typeface="Arial" charset="0"/>
        </a:defRPr>
      </a:lvl9pPr>
    </p:titleStyle>
    <p:bodyStyle>
      <a:lvl1pPr marL="234950" indent="-234950" algn="l" rtl="0" eaLnBrk="0" fontAlgn="base" hangingPunct="0">
        <a:spcBef>
          <a:spcPct val="100000"/>
        </a:spcBef>
        <a:spcAft>
          <a:spcPct val="0"/>
        </a:spcAft>
        <a:buClr>
          <a:srgbClr val="0B1F65"/>
        </a:buClr>
        <a:buFont typeface="Webdings" pitchFamily="18" charset="2"/>
        <a:buChar char="4"/>
        <a:defRPr sz="1600" b="1">
          <a:solidFill>
            <a:schemeClr val="tx1"/>
          </a:solidFill>
          <a:latin typeface="+mn-lt"/>
          <a:ea typeface="+mn-ea"/>
          <a:cs typeface="+mn-cs"/>
        </a:defRPr>
      </a:lvl1pPr>
      <a:lvl2pPr marL="457200" indent="-220663" algn="l" rtl="0" eaLnBrk="0" fontAlgn="base" hangingPunct="0">
        <a:lnSpc>
          <a:spcPct val="90000"/>
        </a:lnSpc>
        <a:spcBef>
          <a:spcPct val="40000"/>
        </a:spcBef>
        <a:spcAft>
          <a:spcPct val="0"/>
        </a:spcAft>
        <a:buClr>
          <a:srgbClr val="0B1F65"/>
        </a:buClr>
        <a:buChar char="–"/>
        <a:defRPr sz="1600" b="1">
          <a:solidFill>
            <a:schemeClr val="tx1"/>
          </a:solidFill>
          <a:latin typeface="+mn-lt"/>
        </a:defRPr>
      </a:lvl2pPr>
      <a:lvl3pPr marL="576263" indent="228600" algn="l" rtl="0" eaLnBrk="0" fontAlgn="base" hangingPunct="0">
        <a:lnSpc>
          <a:spcPct val="90000"/>
        </a:lnSpc>
        <a:spcBef>
          <a:spcPct val="40000"/>
        </a:spcBef>
        <a:spcAft>
          <a:spcPct val="0"/>
        </a:spcAft>
        <a:buClr>
          <a:srgbClr val="0B1F65"/>
        </a:buClr>
        <a:buFont typeface="Wingdings" pitchFamily="2" charset="2"/>
        <a:buChar char="§"/>
        <a:defRPr sz="1600" b="1">
          <a:solidFill>
            <a:schemeClr val="tx1"/>
          </a:solidFill>
          <a:latin typeface="+mn-lt"/>
        </a:defRPr>
      </a:lvl3pPr>
      <a:lvl4pPr marL="2403475" algn="l" rtl="0" eaLnBrk="0" fontAlgn="base" hangingPunct="0">
        <a:lnSpc>
          <a:spcPct val="90000"/>
        </a:lnSpc>
        <a:spcBef>
          <a:spcPct val="40000"/>
        </a:spcBef>
        <a:spcAft>
          <a:spcPct val="0"/>
        </a:spcAft>
        <a:buClr>
          <a:srgbClr val="0B1F65"/>
        </a:buClr>
        <a:defRPr sz="1600">
          <a:solidFill>
            <a:schemeClr val="tx1"/>
          </a:solidFill>
          <a:latin typeface="+mn-lt"/>
        </a:defRPr>
      </a:lvl4pPr>
      <a:lvl5pPr marL="2517775"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mn-lt"/>
        </a:defRPr>
      </a:lvl5pPr>
      <a:lvl6pPr marL="2974975"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mn-lt"/>
        </a:defRPr>
      </a:lvl6pPr>
      <a:lvl7pPr marL="3432175"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mn-lt"/>
        </a:defRPr>
      </a:lvl7pPr>
      <a:lvl8pPr marL="3889375"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mn-lt"/>
        </a:defRPr>
      </a:lvl8pPr>
      <a:lvl9pPr marL="4346575"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9938" name="Picture 2"/>
          <p:cNvPicPr>
            <a:picLocks noChangeAspect="1" noChangeArrowheads="1"/>
          </p:cNvPicPr>
          <p:nvPr/>
        </p:nvPicPr>
        <p:blipFill>
          <a:blip r:embed="rId3"/>
          <a:srcRect/>
          <a:stretch>
            <a:fillRect/>
          </a:stretch>
        </p:blipFill>
        <p:spPr bwMode="auto">
          <a:xfrm>
            <a:off x="0" y="6172200"/>
            <a:ext cx="9902825" cy="530225"/>
          </a:xfrm>
          <a:prstGeom prst="rect">
            <a:avLst/>
          </a:prstGeom>
          <a:noFill/>
        </p:spPr>
      </p:pic>
      <p:sp>
        <p:nvSpPr>
          <p:cNvPr id="679939" name="Rectangle 3"/>
          <p:cNvSpPr>
            <a:spLocks noChangeArrowheads="1"/>
          </p:cNvSpPr>
          <p:nvPr/>
        </p:nvSpPr>
        <p:spPr bwMode="auto">
          <a:xfrm>
            <a:off x="4875213" y="4094163"/>
            <a:ext cx="3373437" cy="673100"/>
          </a:xfrm>
          <a:prstGeom prst="rect">
            <a:avLst/>
          </a:prstGeom>
          <a:noFill/>
          <a:ln w="9525">
            <a:noFill/>
            <a:miter lim="800000"/>
            <a:headEnd/>
            <a:tailEnd/>
          </a:ln>
          <a:effectLst/>
        </p:spPr>
        <p:txBody>
          <a:bodyPr lIns="0" tIns="0" rIns="0" bIns="0"/>
          <a:lstStyle/>
          <a:p>
            <a:pPr algn="r">
              <a:buClrTx/>
              <a:buFontTx/>
              <a:buNone/>
            </a:pPr>
            <a:r>
              <a:rPr lang="en-US" sz="1400"/>
              <a:t>Closing Conference</a:t>
            </a:r>
          </a:p>
          <a:p>
            <a:pPr algn="r">
              <a:buClrTx/>
              <a:buFontTx/>
              <a:buNone/>
            </a:pPr>
            <a:r>
              <a:rPr lang="en-US" sz="1400">
                <a:solidFill>
                  <a:schemeClr val="accent1"/>
                </a:solidFill>
              </a:rPr>
              <a:t>Month, Year</a:t>
            </a:r>
          </a:p>
        </p:txBody>
      </p:sp>
      <p:sp>
        <p:nvSpPr>
          <p:cNvPr id="679940" name="Rectangle 4"/>
          <p:cNvSpPr>
            <a:spLocks noChangeArrowheads="1"/>
          </p:cNvSpPr>
          <p:nvPr/>
        </p:nvSpPr>
        <p:spPr bwMode="auto">
          <a:xfrm>
            <a:off x="1920875" y="2133600"/>
            <a:ext cx="6384925" cy="838200"/>
          </a:xfrm>
          <a:prstGeom prst="rect">
            <a:avLst/>
          </a:prstGeom>
          <a:noFill/>
          <a:ln w="9525">
            <a:noFill/>
            <a:miter lim="800000"/>
            <a:headEnd/>
            <a:tailEnd/>
          </a:ln>
          <a:effectLst/>
        </p:spPr>
        <p:txBody>
          <a:bodyPr lIns="0" tIns="0" rIns="0" bIns="0" anchor="b"/>
          <a:lstStyle/>
          <a:p>
            <a:pPr>
              <a:lnSpc>
                <a:spcPct val="90000"/>
              </a:lnSpc>
              <a:buClrTx/>
              <a:buFontTx/>
              <a:buNone/>
            </a:pPr>
            <a:r>
              <a:rPr lang="en-US" sz="3000" b="1"/>
              <a:t>VHA CEMP Analysis</a:t>
            </a:r>
          </a:p>
          <a:p>
            <a:pPr>
              <a:lnSpc>
                <a:spcPct val="90000"/>
              </a:lnSpc>
              <a:buClrTx/>
              <a:buFontTx/>
              <a:buNone/>
            </a:pPr>
            <a:r>
              <a:rPr lang="en-US" sz="1800" b="1"/>
              <a:t>Assessing VHA’s Comprehensive Emergency Management Program</a:t>
            </a:r>
          </a:p>
          <a:p>
            <a:pPr>
              <a:lnSpc>
                <a:spcPct val="90000"/>
              </a:lnSpc>
              <a:buClrTx/>
              <a:buFontTx/>
              <a:buNone/>
            </a:pPr>
            <a:endParaRPr lang="en-US" sz="1800" b="1"/>
          </a:p>
        </p:txBody>
      </p:sp>
      <p:sp>
        <p:nvSpPr>
          <p:cNvPr id="679941" name="Rectangle 5"/>
          <p:cNvSpPr>
            <a:spLocks noChangeArrowheads="1"/>
          </p:cNvSpPr>
          <p:nvPr/>
        </p:nvSpPr>
        <p:spPr bwMode="auto">
          <a:xfrm>
            <a:off x="4373563" y="4889500"/>
            <a:ext cx="3875087" cy="273050"/>
          </a:xfrm>
          <a:prstGeom prst="rect">
            <a:avLst/>
          </a:prstGeom>
          <a:noFill/>
          <a:ln w="12700">
            <a:noFill/>
            <a:miter lim="800000"/>
            <a:headEnd/>
            <a:tailEnd/>
          </a:ln>
          <a:effectLst/>
        </p:spPr>
        <p:txBody>
          <a:bodyPr lIns="0" tIns="0" rIns="0" bIns="0">
            <a:spAutoFit/>
          </a:bodyPr>
          <a:lstStyle/>
          <a:p>
            <a:pPr algn="r">
              <a:spcBef>
                <a:spcPct val="50000"/>
              </a:spcBef>
              <a:buClrTx/>
              <a:buFontTx/>
              <a:buNone/>
            </a:pPr>
            <a:r>
              <a:rPr lang="en-US" sz="900" i="1"/>
              <a:t>This document is confidential and is intended solely for the use and information of the client to whom it is addressed.</a:t>
            </a:r>
          </a:p>
        </p:txBody>
      </p:sp>
      <p:sp>
        <p:nvSpPr>
          <p:cNvPr id="679942" name="Line 6"/>
          <p:cNvSpPr>
            <a:spLocks noChangeShapeType="1"/>
          </p:cNvSpPr>
          <p:nvPr/>
        </p:nvSpPr>
        <p:spPr bwMode="auto">
          <a:xfrm>
            <a:off x="1609725" y="1524000"/>
            <a:ext cx="0" cy="1905000"/>
          </a:xfrm>
          <a:prstGeom prst="line">
            <a:avLst/>
          </a:prstGeom>
          <a:noFill/>
          <a:ln w="101600">
            <a:solidFill>
              <a:srgbClr val="0B1F65"/>
            </a:solidFill>
            <a:round/>
            <a:headEnd/>
            <a:tailEnd/>
          </a:ln>
          <a:effectLst/>
        </p:spPr>
        <p:txBody>
          <a:bodyPr wrap="none" anchor="ctr"/>
          <a:lstStyle/>
          <a:p>
            <a:endParaRPr lang="en-US"/>
          </a:p>
        </p:txBody>
      </p:sp>
      <p:pic>
        <p:nvPicPr>
          <p:cNvPr id="679943" name="Picture 7" descr="test"/>
          <p:cNvPicPr>
            <a:picLocks noChangeAspect="1" noChangeArrowheads="1"/>
          </p:cNvPicPr>
          <p:nvPr/>
        </p:nvPicPr>
        <p:blipFill>
          <a:blip r:embed="rId4">
            <a:clrChange>
              <a:clrFrom>
                <a:srgbClr val="FF00EA"/>
              </a:clrFrom>
              <a:clrTo>
                <a:srgbClr val="FF00EA">
                  <a:alpha val="0"/>
                </a:srgbClr>
              </a:clrTo>
            </a:clrChange>
          </a:blip>
          <a:srcRect/>
          <a:stretch>
            <a:fillRect/>
          </a:stretch>
        </p:blipFill>
        <p:spPr bwMode="auto">
          <a:xfrm>
            <a:off x="307975" y="6172200"/>
            <a:ext cx="533400" cy="533400"/>
          </a:xfrm>
          <a:prstGeom prst="rect">
            <a:avLst/>
          </a:prstGeom>
          <a:noFill/>
        </p:spPr>
      </p:pic>
      <p:sp>
        <p:nvSpPr>
          <p:cNvPr id="679944" name="Text Box 8"/>
          <p:cNvSpPr txBox="1">
            <a:spLocks noChangeArrowheads="1"/>
          </p:cNvSpPr>
          <p:nvPr/>
        </p:nvSpPr>
        <p:spPr bwMode="auto">
          <a:xfrm>
            <a:off x="1979613" y="2971800"/>
            <a:ext cx="3505200" cy="182563"/>
          </a:xfrm>
          <a:prstGeom prst="rect">
            <a:avLst/>
          </a:prstGeom>
          <a:noFill/>
          <a:ln w="9525" algn="ctr">
            <a:noFill/>
            <a:prstDash val="dash"/>
            <a:miter lim="800000"/>
            <a:headEnd/>
            <a:tailEnd/>
          </a:ln>
          <a:effectLst/>
        </p:spPr>
        <p:txBody>
          <a:bodyPr lIns="0" tIns="0" rIns="0" bIns="0">
            <a:spAutoFit/>
          </a:bodyPr>
          <a:lstStyle/>
          <a:p>
            <a:pPr>
              <a:buFontTx/>
              <a:buNone/>
            </a:pPr>
            <a:r>
              <a:rPr lang="en-US"/>
              <a:t>VISN Office Program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Rectangle 2"/>
          <p:cNvSpPr>
            <a:spLocks noGrp="1" noChangeArrowheads="1"/>
          </p:cNvSpPr>
          <p:nvPr>
            <p:ph type="title"/>
          </p:nvPr>
        </p:nvSpPr>
        <p:spPr>
          <a:xfrm>
            <a:off x="457200" y="76200"/>
            <a:ext cx="8985250" cy="838200"/>
          </a:xfrm>
        </p:spPr>
        <p:txBody>
          <a:bodyPr/>
          <a:lstStyle/>
          <a:p>
            <a:r>
              <a:rPr lang="en-US"/>
              <a:t>Recommendations</a:t>
            </a:r>
          </a:p>
        </p:txBody>
      </p:sp>
      <p:sp>
        <p:nvSpPr>
          <p:cNvPr id="650243" name="Rectangle 3"/>
          <p:cNvSpPr>
            <a:spLocks noGrp="1" noChangeArrowheads="1"/>
          </p:cNvSpPr>
          <p:nvPr>
            <p:ph type="body" idx="1"/>
          </p:nvPr>
        </p:nvSpPr>
        <p:spPr>
          <a:xfrm>
            <a:off x="608013" y="1295400"/>
            <a:ext cx="8763000" cy="4191000"/>
          </a:xfrm>
        </p:spPr>
        <p:txBody>
          <a:bodyPr/>
          <a:lstStyle/>
          <a:p>
            <a:r>
              <a:rPr lang="en-US"/>
              <a:t>Consider a full time EPC to improve program response</a:t>
            </a:r>
          </a:p>
          <a:p>
            <a:r>
              <a:rPr lang="en-US"/>
              <a:t>Define thresholds for activation of EOC to include:</a:t>
            </a:r>
          </a:p>
          <a:p>
            <a:pPr lvl="1"/>
            <a:r>
              <a:rPr lang="en-US" sz="1400"/>
              <a:t>Major hospital incident</a:t>
            </a:r>
          </a:p>
          <a:p>
            <a:pPr lvl="1"/>
            <a:r>
              <a:rPr lang="en-US" sz="1400"/>
              <a:t>VISN assistance needed</a:t>
            </a:r>
          </a:p>
          <a:p>
            <a:pPr lvl="1"/>
            <a:r>
              <a:rPr lang="en-US" sz="1400"/>
              <a:t>Media attention</a:t>
            </a:r>
          </a:p>
          <a:p>
            <a:pPr lvl="1"/>
            <a:r>
              <a:rPr lang="en-US" sz="1400"/>
              <a:t>Anticipated community assistance request</a:t>
            </a:r>
          </a:p>
          <a:p>
            <a:r>
              <a:rPr lang="en-US"/>
              <a:t>Assign emergency management program elements to key VISN leaders</a:t>
            </a:r>
          </a:p>
          <a:p>
            <a:pPr lvl="1"/>
            <a:r>
              <a:rPr lang="en-US" sz="1400"/>
              <a:t>Define surge plans for technical specialists (i.e., biomedical engineers, safety, agent cashiers)</a:t>
            </a:r>
          </a:p>
          <a:p>
            <a:pPr lvl="1"/>
            <a:r>
              <a:rPr lang="en-US" sz="1400"/>
              <a:t>Identify critical assets for VISN management</a:t>
            </a:r>
          </a:p>
          <a:p>
            <a:pPr lvl="1"/>
            <a:r>
              <a:rPr lang="en-US" sz="1400"/>
              <a:t>Promulgate community care coordination preparedness</a:t>
            </a:r>
          </a:p>
          <a:p>
            <a:r>
              <a:rPr lang="en-US"/>
              <a:t>Develop plans for further implementation of NIMS</a:t>
            </a:r>
          </a:p>
          <a:p>
            <a:endParaRPr lang="en-US"/>
          </a:p>
        </p:txBody>
      </p:sp>
      <p:sp>
        <p:nvSpPr>
          <p:cNvPr id="650245" name="Text Box 5"/>
          <p:cNvSpPr txBox="1">
            <a:spLocks noChangeArrowheads="1"/>
          </p:cNvSpPr>
          <p:nvPr/>
        </p:nvSpPr>
        <p:spPr bwMode="auto">
          <a:xfrm rot="1711569">
            <a:off x="7529513" y="1262063"/>
            <a:ext cx="2133600" cy="254000"/>
          </a:xfrm>
          <a:prstGeom prst="rect">
            <a:avLst/>
          </a:prstGeom>
          <a:solidFill>
            <a:schemeClr val="bg1"/>
          </a:solidFill>
          <a:ln w="9525" algn="ctr">
            <a:solidFill>
              <a:schemeClr val="tx1"/>
            </a:solidFill>
            <a:prstDash val="dash"/>
            <a:miter lim="800000"/>
            <a:headEnd/>
            <a:tailEnd/>
          </a:ln>
          <a:effectLst>
            <a:outerShdw dist="35921" dir="2700000" algn="ctr" rotWithShape="0">
              <a:schemeClr val="bg2"/>
            </a:outerShdw>
          </a:effectLst>
        </p:spPr>
        <p:txBody>
          <a:bodyPr lIns="0" tIns="0" rIns="0" bIns="0" anchor="ctr">
            <a:spAutoFit/>
          </a:bodyPr>
          <a:lstStyle/>
          <a:p>
            <a:pPr algn="ctr">
              <a:buFontTx/>
              <a:buNone/>
            </a:pPr>
            <a:r>
              <a:rPr lang="en-US" sz="1600" b="1"/>
              <a:t>Illustrative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2"/>
          <p:cNvSpPr>
            <a:spLocks noGrp="1" noChangeArrowheads="1"/>
          </p:cNvSpPr>
          <p:nvPr>
            <p:ph type="title"/>
          </p:nvPr>
        </p:nvSpPr>
        <p:spPr>
          <a:xfrm>
            <a:off x="457200" y="-381000"/>
            <a:ext cx="8985250" cy="838200"/>
          </a:xfrm>
        </p:spPr>
        <p:txBody>
          <a:bodyPr/>
          <a:lstStyle/>
          <a:p>
            <a:r>
              <a:rPr lang="en-US"/>
              <a:t>There were 43 capabilities identified </a:t>
            </a:r>
          </a:p>
        </p:txBody>
      </p:sp>
      <p:sp>
        <p:nvSpPr>
          <p:cNvPr id="681987" name="Rectangle 3"/>
          <p:cNvSpPr>
            <a:spLocks noGrp="1" noChangeArrowheads="1"/>
          </p:cNvSpPr>
          <p:nvPr>
            <p:ph type="body" idx="1"/>
          </p:nvPr>
        </p:nvSpPr>
        <p:spPr>
          <a:xfrm>
            <a:off x="684213" y="914400"/>
            <a:ext cx="4265612" cy="4191000"/>
          </a:xfrm>
        </p:spPr>
        <p:txBody>
          <a:bodyPr/>
          <a:lstStyle/>
          <a:p>
            <a:r>
              <a:rPr lang="en-US" sz="1300" b="0"/>
              <a:t>Systems-Based Approach to the Development, Implementation, Management, and Maintenance of the Emergency Management Program </a:t>
            </a:r>
          </a:p>
          <a:p>
            <a:r>
              <a:rPr lang="en-US" sz="1300" b="0"/>
              <a:t>Administrative Activities ensure the Emergency Management Program meets its Mission and Objectives </a:t>
            </a:r>
          </a:p>
          <a:p>
            <a:r>
              <a:rPr lang="en-US" sz="1300" b="0"/>
              <a:t>Development, Implementation, Management, and Maintenance of an Emergency Management Committee Process to support the Emergency Management Program</a:t>
            </a:r>
          </a:p>
          <a:p>
            <a:r>
              <a:rPr lang="en-US" sz="1300" b="0"/>
              <a:t>Incorporation of Comprehensive Preparedness Planning in the VISN’s Coordination Activities in Conjunction with the Individual Facility Emergency Management Programs</a:t>
            </a:r>
          </a:p>
          <a:p>
            <a:r>
              <a:rPr lang="en-US" sz="1300" b="0"/>
              <a:t>Incorporation of Continuity Planning into the Coordination Activities of the VISN’s Emergency Management Program</a:t>
            </a:r>
          </a:p>
          <a:p>
            <a:pPr>
              <a:buFont typeface="Webdings" pitchFamily="18" charset="2"/>
              <a:buNone/>
            </a:pPr>
            <a:endParaRPr lang="en-US"/>
          </a:p>
        </p:txBody>
      </p:sp>
      <p:sp>
        <p:nvSpPr>
          <p:cNvPr id="681988" name="Rectangle 4"/>
          <p:cNvSpPr>
            <a:spLocks noChangeArrowheads="1"/>
          </p:cNvSpPr>
          <p:nvPr/>
        </p:nvSpPr>
        <p:spPr bwMode="auto">
          <a:xfrm>
            <a:off x="5029200" y="1295400"/>
            <a:ext cx="4265613" cy="4191000"/>
          </a:xfrm>
          <a:prstGeom prst="rect">
            <a:avLst/>
          </a:prstGeom>
          <a:noFill/>
          <a:ln w="9525">
            <a:noFill/>
            <a:miter lim="800000"/>
            <a:headEnd/>
            <a:tailEnd/>
          </a:ln>
          <a:effectLst/>
        </p:spPr>
        <p:txBody>
          <a:bodyPr lIns="0" tIns="0" rIns="0" bIns="0"/>
          <a:lstStyle/>
          <a:p>
            <a:pPr marL="234950" indent="-234950">
              <a:spcBef>
                <a:spcPct val="100000"/>
              </a:spcBef>
              <a:buFont typeface="Webdings" pitchFamily="18" charset="2"/>
              <a:buChar char="4"/>
            </a:pPr>
            <a:endParaRPr lang="en-US" sz="1400" b="1"/>
          </a:p>
        </p:txBody>
      </p:sp>
      <p:sp>
        <p:nvSpPr>
          <p:cNvPr id="681989" name="Text Box 5"/>
          <p:cNvSpPr txBox="1">
            <a:spLocks noChangeArrowheads="1"/>
          </p:cNvSpPr>
          <p:nvPr/>
        </p:nvSpPr>
        <p:spPr bwMode="auto">
          <a:xfrm>
            <a:off x="1141413" y="609600"/>
            <a:ext cx="2609850" cy="244475"/>
          </a:xfrm>
          <a:prstGeom prst="rect">
            <a:avLst/>
          </a:prstGeom>
          <a:noFill/>
          <a:ln w="9525" algn="ctr">
            <a:noFill/>
            <a:prstDash val="dash"/>
            <a:miter lim="800000"/>
            <a:headEnd/>
            <a:tailEnd/>
          </a:ln>
          <a:effectLst/>
        </p:spPr>
        <p:txBody>
          <a:bodyPr wrap="none" lIns="0" tIns="0" rIns="0" bIns="0">
            <a:spAutoFit/>
          </a:bodyPr>
          <a:lstStyle/>
          <a:p>
            <a:pPr>
              <a:buFontTx/>
              <a:buNone/>
            </a:pPr>
            <a:r>
              <a:rPr lang="en-US" sz="1600" b="1"/>
              <a:t>Program Level Capabilities</a:t>
            </a:r>
          </a:p>
        </p:txBody>
      </p:sp>
      <p:sp>
        <p:nvSpPr>
          <p:cNvPr id="681991" name="Rectangle 7"/>
          <p:cNvSpPr>
            <a:spLocks noChangeArrowheads="1"/>
          </p:cNvSpPr>
          <p:nvPr/>
        </p:nvSpPr>
        <p:spPr bwMode="auto">
          <a:xfrm>
            <a:off x="5332413" y="990600"/>
            <a:ext cx="4265612" cy="4191000"/>
          </a:xfrm>
          <a:prstGeom prst="rect">
            <a:avLst/>
          </a:prstGeom>
          <a:noFill/>
          <a:ln w="9525">
            <a:noFill/>
            <a:miter lim="800000"/>
            <a:headEnd/>
            <a:tailEnd/>
          </a:ln>
          <a:effectLst/>
        </p:spPr>
        <p:txBody>
          <a:bodyPr lIns="0" tIns="0" rIns="0" bIns="0"/>
          <a:lstStyle/>
          <a:p>
            <a:pPr marL="234950" indent="-234950">
              <a:spcBef>
                <a:spcPct val="100000"/>
              </a:spcBef>
              <a:buFont typeface="Webdings" pitchFamily="18" charset="2"/>
              <a:buChar char="4"/>
            </a:pPr>
            <a:r>
              <a:rPr lang="en-US" sz="1300"/>
              <a:t>Development, Implementation, Management, and Maintenance of an Emergency Operations Plan</a:t>
            </a:r>
            <a:r>
              <a:rPr lang="en-US" sz="1300" b="1"/>
              <a:t> </a:t>
            </a:r>
          </a:p>
          <a:p>
            <a:pPr marL="234950" indent="-234950">
              <a:spcBef>
                <a:spcPct val="100000"/>
              </a:spcBef>
              <a:buFont typeface="Webdings" pitchFamily="18" charset="2"/>
              <a:buChar char="4"/>
            </a:pPr>
            <a:r>
              <a:rPr lang="en-US" sz="1300"/>
              <a:t>Incorporation of Comprehensive Instructional Activity into the Preparedness Activities of the VISN’s Emergency Management Program</a:t>
            </a:r>
            <a:r>
              <a:rPr lang="en-US" sz="1600" b="1"/>
              <a:t> </a:t>
            </a:r>
          </a:p>
          <a:p>
            <a:pPr marL="234950" indent="-234950">
              <a:spcBef>
                <a:spcPct val="100000"/>
              </a:spcBef>
              <a:buFont typeface="Webdings" pitchFamily="18" charset="2"/>
              <a:buChar char="4"/>
            </a:pPr>
            <a:r>
              <a:rPr lang="en-US" sz="1300"/>
              <a:t>Incorporation of a Range of Exercise Types that Test the VISN’s Emergency Management Program</a:t>
            </a:r>
            <a:r>
              <a:rPr lang="en-US" sz="1600" b="1"/>
              <a:t> </a:t>
            </a:r>
            <a:endParaRPr lang="en-US" sz="1300"/>
          </a:p>
          <a:p>
            <a:pPr marL="234950" indent="-234950">
              <a:spcBef>
                <a:spcPct val="100000"/>
              </a:spcBef>
              <a:buFont typeface="Webdings" pitchFamily="18" charset="2"/>
              <a:buChar char="4"/>
            </a:pPr>
            <a:r>
              <a:rPr lang="en-US" sz="1300"/>
              <a:t>Demonstration of Systems-Based Evaluation of the VISN’s overall Emergency Management Program and its Emergency Operations Plan</a:t>
            </a:r>
            <a:r>
              <a:rPr lang="en-US" sz="1600" b="1"/>
              <a:t> </a:t>
            </a:r>
          </a:p>
          <a:p>
            <a:pPr marL="234950" indent="-234950">
              <a:spcBef>
                <a:spcPct val="100000"/>
              </a:spcBef>
              <a:buFont typeface="Webdings" pitchFamily="18" charset="2"/>
              <a:buChar char="4"/>
            </a:pPr>
            <a:r>
              <a:rPr lang="en-US" sz="1300"/>
              <a:t>Incorporation of Accepted Improvement Recommendations into the Emergency Management Program and its Components such that the Process becomes one of a Learning Organization</a:t>
            </a:r>
            <a:r>
              <a:rPr lang="en-US" sz="1600" b="1"/>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2"/>
          <p:cNvSpPr>
            <a:spLocks noGrp="1" noChangeArrowheads="1"/>
          </p:cNvSpPr>
          <p:nvPr>
            <p:ph type="title"/>
          </p:nvPr>
        </p:nvSpPr>
        <p:spPr>
          <a:xfrm>
            <a:off x="457200" y="-381000"/>
            <a:ext cx="8985250" cy="838200"/>
          </a:xfrm>
        </p:spPr>
        <p:txBody>
          <a:bodyPr/>
          <a:lstStyle/>
          <a:p>
            <a:r>
              <a:rPr lang="en-US"/>
              <a:t>Capabilities (Cont.)</a:t>
            </a:r>
          </a:p>
        </p:txBody>
      </p:sp>
      <p:sp>
        <p:nvSpPr>
          <p:cNvPr id="685059" name="Rectangle 3"/>
          <p:cNvSpPr>
            <a:spLocks noGrp="1" noChangeArrowheads="1"/>
          </p:cNvSpPr>
          <p:nvPr>
            <p:ph type="body" idx="1"/>
          </p:nvPr>
        </p:nvSpPr>
        <p:spPr>
          <a:xfrm>
            <a:off x="608013" y="1219200"/>
            <a:ext cx="4267200" cy="4191000"/>
          </a:xfrm>
        </p:spPr>
        <p:txBody>
          <a:bodyPr/>
          <a:lstStyle/>
          <a:p>
            <a:r>
              <a:rPr lang="en-US" sz="1300" b="0"/>
              <a:t>Initial Incident Actions (e.g., first four hours)</a:t>
            </a:r>
            <a:r>
              <a:rPr lang="en-US" sz="1300"/>
              <a:t> </a:t>
            </a:r>
            <a:r>
              <a:rPr lang="en-US" sz="1300" b="0"/>
              <a:t> </a:t>
            </a:r>
          </a:p>
          <a:p>
            <a:pPr lvl="1"/>
            <a:r>
              <a:rPr lang="en-US" sz="1300" b="0"/>
              <a:t>Processes and Procedures for Incident Recognition, Activation of EOP/EOC and Initial Notification of Staff</a:t>
            </a:r>
            <a:r>
              <a:rPr lang="en-US" sz="1300"/>
              <a:t> </a:t>
            </a:r>
            <a:endParaRPr lang="en-US" sz="1300" b="0"/>
          </a:p>
          <a:p>
            <a:pPr lvl="1"/>
            <a:r>
              <a:rPr lang="en-US" sz="1300" b="0"/>
              <a:t>Mobilization of Critical Staff and Equipment for Incident Response</a:t>
            </a:r>
            <a:r>
              <a:rPr lang="en-US" sz="1300"/>
              <a:t> </a:t>
            </a:r>
            <a:r>
              <a:rPr lang="en-US" sz="1300" b="0"/>
              <a:t> </a:t>
            </a:r>
          </a:p>
          <a:p>
            <a:pPr lvl="1"/>
            <a:r>
              <a:rPr lang="en-US" sz="1300" b="0"/>
              <a:t>Situational Assessment of Response and Coordination Efforts for Initial Incident Management</a:t>
            </a:r>
            <a:r>
              <a:rPr lang="en-US" sz="1300"/>
              <a:t> and EOC Activation</a:t>
            </a:r>
            <a:endParaRPr lang="en-US" sz="1300" b="0"/>
          </a:p>
          <a:p>
            <a:r>
              <a:rPr lang="en-US" sz="1300" b="0"/>
              <a:t>Management of Extended Operations (e.g., after first four hours)</a:t>
            </a:r>
            <a:r>
              <a:rPr lang="en-US" sz="1300"/>
              <a:t> </a:t>
            </a:r>
            <a:r>
              <a:rPr lang="en-US" sz="1300" b="0"/>
              <a:t> </a:t>
            </a:r>
          </a:p>
          <a:p>
            <a:pPr lvl="1"/>
            <a:r>
              <a:rPr lang="en-US" sz="1300" b="0"/>
              <a:t>Management of Extended Operations</a:t>
            </a:r>
            <a:r>
              <a:rPr lang="en-US" sz="1300"/>
              <a:t> </a:t>
            </a:r>
          </a:p>
          <a:p>
            <a:pPr lvl="1"/>
            <a:r>
              <a:rPr lang="en-US" sz="1300" b="0"/>
              <a:t>Public Information Management Services during an Incident</a:t>
            </a:r>
            <a:r>
              <a:rPr lang="en-US" sz="1300"/>
              <a:t> </a:t>
            </a:r>
          </a:p>
          <a:p>
            <a:pPr lvl="1"/>
            <a:r>
              <a:rPr lang="en-US" sz="1300" b="0"/>
              <a:t>Management and Acquisition of Resources for Incident Response and Recovery Operations</a:t>
            </a:r>
            <a:r>
              <a:rPr lang="en-US" sz="1300"/>
              <a:t> </a:t>
            </a:r>
          </a:p>
          <a:p>
            <a:pPr lvl="1"/>
            <a:r>
              <a:rPr lang="en-US" sz="1300" b="0"/>
              <a:t>Processes and Procedures for Demobilization of Personnel and Equipment</a:t>
            </a:r>
            <a:r>
              <a:rPr lang="en-US"/>
              <a:t> </a:t>
            </a:r>
            <a:endParaRPr lang="en-US" sz="1300" b="0"/>
          </a:p>
          <a:p>
            <a:pPr lvl="1"/>
            <a:r>
              <a:rPr lang="en-US" sz="1300" b="0"/>
              <a:t>Processes and Procedures for a Return to Readiness of Staff and Equipment</a:t>
            </a:r>
            <a:r>
              <a:rPr lang="en-US"/>
              <a:t> </a:t>
            </a:r>
          </a:p>
        </p:txBody>
      </p:sp>
      <p:sp>
        <p:nvSpPr>
          <p:cNvPr id="685061" name="Text Box 5"/>
          <p:cNvSpPr txBox="1">
            <a:spLocks noChangeArrowheads="1"/>
          </p:cNvSpPr>
          <p:nvPr/>
        </p:nvSpPr>
        <p:spPr bwMode="auto">
          <a:xfrm>
            <a:off x="608013" y="762000"/>
            <a:ext cx="3683000" cy="274638"/>
          </a:xfrm>
          <a:prstGeom prst="rect">
            <a:avLst/>
          </a:prstGeom>
          <a:noFill/>
          <a:ln w="9525" algn="ctr">
            <a:noFill/>
            <a:prstDash val="dash"/>
            <a:miter lim="800000"/>
            <a:headEnd/>
            <a:tailEnd/>
          </a:ln>
          <a:effectLst/>
        </p:spPr>
        <p:txBody>
          <a:bodyPr wrap="none" lIns="0" tIns="0" rIns="0" bIns="0">
            <a:spAutoFit/>
          </a:bodyPr>
          <a:lstStyle/>
          <a:p>
            <a:pPr>
              <a:buFontTx/>
              <a:buNone/>
            </a:pPr>
            <a:r>
              <a:rPr lang="en-US" sz="1800" b="1"/>
              <a:t>Incident Management Capabilities</a:t>
            </a:r>
          </a:p>
        </p:txBody>
      </p:sp>
      <p:sp>
        <p:nvSpPr>
          <p:cNvPr id="685063" name="Rectangle 7"/>
          <p:cNvSpPr>
            <a:spLocks noChangeArrowheads="1"/>
          </p:cNvSpPr>
          <p:nvPr/>
        </p:nvSpPr>
        <p:spPr bwMode="auto">
          <a:xfrm>
            <a:off x="5256213" y="1219200"/>
            <a:ext cx="4267200" cy="4191000"/>
          </a:xfrm>
          <a:prstGeom prst="rect">
            <a:avLst/>
          </a:prstGeom>
          <a:noFill/>
          <a:ln w="9525">
            <a:noFill/>
            <a:miter lim="800000"/>
            <a:headEnd/>
            <a:tailEnd/>
          </a:ln>
          <a:effectLst/>
        </p:spPr>
        <p:txBody>
          <a:bodyPr lIns="0" tIns="0" rIns="0" bIns="0"/>
          <a:lstStyle/>
          <a:p>
            <a:pPr marL="234950" indent="-234950">
              <a:spcBef>
                <a:spcPct val="100000"/>
              </a:spcBef>
              <a:buFont typeface="Webdings" pitchFamily="18" charset="2"/>
              <a:buChar char="4"/>
            </a:pPr>
            <a:r>
              <a:rPr lang="en-US" sz="1300"/>
              <a:t>Evacuation vs. Shelter-in-Place</a:t>
            </a:r>
          </a:p>
          <a:p>
            <a:pPr lvl="1" indent="-220663">
              <a:lnSpc>
                <a:spcPct val="90000"/>
              </a:lnSpc>
              <a:spcBef>
                <a:spcPct val="40000"/>
              </a:spcBef>
              <a:buFontTx/>
              <a:buChar char="–"/>
            </a:pPr>
            <a:r>
              <a:rPr lang="en-US" sz="1300"/>
              <a:t>Processes and Procedures for Evacuation of Patients’, Staff, and Visitors’</a:t>
            </a:r>
            <a:r>
              <a:rPr lang="en-US" sz="1300" b="1"/>
              <a:t> </a:t>
            </a:r>
          </a:p>
          <a:p>
            <a:pPr lvl="1" indent="-220663">
              <a:lnSpc>
                <a:spcPct val="90000"/>
              </a:lnSpc>
              <a:spcBef>
                <a:spcPct val="40000"/>
              </a:spcBef>
              <a:buFontTx/>
              <a:buChar char="–"/>
            </a:pPr>
            <a:r>
              <a:rPr lang="en-US" sz="1300"/>
              <a:t>Processes and Procedures for Sheltering-in-Place</a:t>
            </a:r>
            <a:r>
              <a:rPr lang="en-US" sz="1600" b="1"/>
              <a:t> </a:t>
            </a:r>
          </a:p>
          <a:p>
            <a:pPr lvl="1" indent="-220663">
              <a:lnSpc>
                <a:spcPct val="90000"/>
              </a:lnSpc>
              <a:spcBef>
                <a:spcPct val="40000"/>
              </a:spcBef>
              <a:buFontTx/>
              <a:buChar char="–"/>
            </a:pPr>
            <a:r>
              <a:rPr lang="en-US" sz="1300"/>
              <a:t>Processes and Procedures for Sheltering Family of Critical Staff</a:t>
            </a:r>
            <a:r>
              <a:rPr lang="en-US" sz="1600" b="1"/>
              <a:t> </a:t>
            </a:r>
          </a:p>
          <a:p>
            <a:pPr marL="234950" indent="-234950">
              <a:spcBef>
                <a:spcPct val="100000"/>
              </a:spcBef>
              <a:buFont typeface="Webdings" pitchFamily="18" charset="2"/>
              <a:buChar char="4"/>
            </a:pPr>
            <a:r>
              <a:rPr lang="en-US" sz="1300"/>
              <a:t>Perimeter Security and Management of Access/Egress to Facility During an Incident (e.g., Lock Down)</a:t>
            </a:r>
            <a:r>
              <a:rPr lang="en-US" sz="1600" b="1"/>
              <a:t> </a:t>
            </a:r>
          </a:p>
          <a:p>
            <a:pPr marL="234950" indent="-234950">
              <a:spcBef>
                <a:spcPct val="100000"/>
              </a:spcBef>
              <a:buFont typeface="Webdings" pitchFamily="18" charset="2"/>
              <a:buChar char="4"/>
            </a:pPr>
            <a:r>
              <a:rPr lang="en-US" sz="1300"/>
              <a:t>Processes and Procedures for Managing a Hazardous Substance Incident</a:t>
            </a:r>
            <a:r>
              <a:rPr lang="en-US" sz="1600" b="1"/>
              <a:t> </a:t>
            </a:r>
            <a:endParaRPr lang="en-US" sz="1300"/>
          </a:p>
          <a:p>
            <a:pPr marL="234950" indent="-234950">
              <a:spcBef>
                <a:spcPct val="100000"/>
              </a:spcBef>
              <a:buFont typeface="Webdings" pitchFamily="18" charset="2"/>
              <a:buChar char="4"/>
            </a:pPr>
            <a:r>
              <a:rPr lang="en-US" sz="1300"/>
              <a:t>Infection Control</a:t>
            </a:r>
          </a:p>
          <a:p>
            <a:pPr lvl="1" indent="-220663">
              <a:lnSpc>
                <a:spcPct val="90000"/>
              </a:lnSpc>
              <a:spcBef>
                <a:spcPct val="40000"/>
              </a:spcBef>
              <a:buFontTx/>
              <a:buChar char="–"/>
            </a:pPr>
            <a:r>
              <a:rPr lang="en-US" sz="1300"/>
              <a:t>Biohazard (Infection) Control Surge Services during Emergencies</a:t>
            </a:r>
          </a:p>
          <a:p>
            <a:pPr lvl="1" indent="-220663">
              <a:lnSpc>
                <a:spcPct val="90000"/>
              </a:lnSpc>
              <a:spcBef>
                <a:spcPct val="40000"/>
              </a:spcBef>
              <a:buFontTx/>
              <a:buChar char="–"/>
            </a:pPr>
            <a:r>
              <a:rPr lang="en-US" sz="1300"/>
              <a:t>Selection and Use of Personal Protective Equipment for Incident Response and Recovery Operations</a:t>
            </a:r>
            <a:r>
              <a:rPr lang="en-US" sz="1600" b="1"/>
              <a:t> </a:t>
            </a:r>
            <a:endParaRPr lang="en-US" sz="1300"/>
          </a:p>
          <a:p>
            <a:pPr lvl="1" indent="-220663">
              <a:lnSpc>
                <a:spcPct val="90000"/>
              </a:lnSpc>
              <a:spcBef>
                <a:spcPct val="40000"/>
              </a:spcBef>
              <a:buFontTx/>
              <a:buChar char="–"/>
            </a:pPr>
            <a:r>
              <a:rPr lang="en-US" sz="1300"/>
              <a:t>Processes and Procedures for Staff and Family Mass Prophylaxis during an Infectious Outbreak (i.e., Influenza)</a:t>
            </a:r>
            <a:r>
              <a:rPr lang="en-US" sz="1600" b="1"/>
              <a:t> </a:t>
            </a:r>
            <a:r>
              <a:rPr lang="en-US" sz="1600"/>
              <a:t>   </a:t>
            </a:r>
          </a:p>
        </p:txBody>
      </p:sp>
      <p:sp>
        <p:nvSpPr>
          <p:cNvPr id="685064" name="Text Box 8"/>
          <p:cNvSpPr txBox="1">
            <a:spLocks noChangeArrowheads="1"/>
          </p:cNvSpPr>
          <p:nvPr/>
        </p:nvSpPr>
        <p:spPr bwMode="auto">
          <a:xfrm>
            <a:off x="5256213" y="762000"/>
            <a:ext cx="3149600" cy="274638"/>
          </a:xfrm>
          <a:prstGeom prst="rect">
            <a:avLst/>
          </a:prstGeom>
          <a:noFill/>
          <a:ln w="9525" algn="ctr">
            <a:noFill/>
            <a:prstDash val="dash"/>
            <a:miter lim="800000"/>
            <a:headEnd/>
            <a:tailEnd/>
          </a:ln>
          <a:effectLst/>
        </p:spPr>
        <p:txBody>
          <a:bodyPr wrap="none" lIns="0" tIns="0" rIns="0" bIns="0">
            <a:spAutoFit/>
          </a:bodyPr>
          <a:lstStyle/>
          <a:p>
            <a:pPr>
              <a:buFontTx/>
              <a:buNone/>
            </a:pPr>
            <a:r>
              <a:rPr lang="en-US" sz="1800" b="1"/>
              <a:t>Occupant Safety Capabilities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0" name="Rectangle 2"/>
          <p:cNvSpPr>
            <a:spLocks noGrp="1" noChangeArrowheads="1"/>
          </p:cNvSpPr>
          <p:nvPr>
            <p:ph type="title"/>
          </p:nvPr>
        </p:nvSpPr>
        <p:spPr>
          <a:xfrm>
            <a:off x="457200" y="-381000"/>
            <a:ext cx="8985250" cy="838200"/>
          </a:xfrm>
        </p:spPr>
        <p:txBody>
          <a:bodyPr/>
          <a:lstStyle/>
          <a:p>
            <a:r>
              <a:rPr lang="en-US"/>
              <a:t>Capabilities (Cont.)</a:t>
            </a:r>
          </a:p>
        </p:txBody>
      </p:sp>
      <p:sp>
        <p:nvSpPr>
          <p:cNvPr id="683011" name="Rectangle 3"/>
          <p:cNvSpPr>
            <a:spLocks noGrp="1" noChangeArrowheads="1"/>
          </p:cNvSpPr>
          <p:nvPr>
            <p:ph type="body" idx="1"/>
          </p:nvPr>
        </p:nvSpPr>
        <p:spPr>
          <a:xfrm>
            <a:off x="455613" y="1447800"/>
            <a:ext cx="4265612" cy="4191000"/>
          </a:xfrm>
        </p:spPr>
        <p:txBody>
          <a:bodyPr/>
          <a:lstStyle/>
          <a:p>
            <a:r>
              <a:rPr lang="en-US" sz="1400" b="0"/>
              <a:t>Personnel Resiliency  </a:t>
            </a:r>
          </a:p>
          <a:p>
            <a:pPr lvl="1"/>
            <a:r>
              <a:rPr lang="en-US" sz="1400" b="0"/>
              <a:t>Maintaining Authorized Leadership (Leadership Succession)</a:t>
            </a:r>
            <a:r>
              <a:rPr lang="en-US" sz="1400"/>
              <a:t> </a:t>
            </a:r>
            <a:endParaRPr lang="en-US" sz="1400" b="0"/>
          </a:p>
          <a:p>
            <a:pPr lvl="1"/>
            <a:r>
              <a:rPr lang="en-US" sz="1400" b="0"/>
              <a:t>Processes and Procedures for Personal Preparedness and Employee Welfare</a:t>
            </a:r>
          </a:p>
          <a:p>
            <a:pPr lvl="1"/>
            <a:r>
              <a:rPr lang="en-US" sz="1400" b="0"/>
              <a:t>Dissemination of Personnel Incident Information to Staff during an Incident</a:t>
            </a:r>
            <a:r>
              <a:rPr lang="en-US" sz="1400"/>
              <a:t> </a:t>
            </a:r>
            <a:endParaRPr lang="en-US" sz="1400" b="0"/>
          </a:p>
          <a:p>
            <a:r>
              <a:rPr lang="en-US" sz="1400" b="0"/>
              <a:t>Mission Critical Systems Resiliency  </a:t>
            </a:r>
          </a:p>
          <a:p>
            <a:pPr lvl="1"/>
            <a:r>
              <a:rPr lang="en-US" sz="1400" b="0"/>
              <a:t>Maintaining Information Technology (IT) and Computing Systems Resiliency during an Incident</a:t>
            </a:r>
            <a:r>
              <a:rPr lang="en-US" sz="1400"/>
              <a:t> </a:t>
            </a:r>
            <a:endParaRPr lang="en-US" sz="1400" b="0"/>
          </a:p>
          <a:p>
            <a:pPr lvl="1"/>
            <a:r>
              <a:rPr lang="en-US" sz="1400" b="0"/>
              <a:t>Maintaining Access to Critical Commodities and Services during Response and Recovery Operations</a:t>
            </a:r>
            <a:r>
              <a:rPr lang="en-US" sz="1400"/>
              <a:t> </a:t>
            </a:r>
            <a:endParaRPr lang="en-US" sz="1400" b="0"/>
          </a:p>
          <a:p>
            <a:pPr lvl="1">
              <a:buFontTx/>
              <a:buNone/>
            </a:pPr>
            <a:endParaRPr lang="en-US" sz="1400" b="0"/>
          </a:p>
          <a:p>
            <a:endParaRPr lang="en-US" b="0"/>
          </a:p>
        </p:txBody>
      </p:sp>
      <p:sp>
        <p:nvSpPr>
          <p:cNvPr id="683012" name="Text Box 4"/>
          <p:cNvSpPr txBox="1">
            <a:spLocks noChangeArrowheads="1"/>
          </p:cNvSpPr>
          <p:nvPr/>
        </p:nvSpPr>
        <p:spPr bwMode="auto">
          <a:xfrm>
            <a:off x="608013" y="863600"/>
            <a:ext cx="5219700" cy="274638"/>
          </a:xfrm>
          <a:prstGeom prst="rect">
            <a:avLst/>
          </a:prstGeom>
          <a:noFill/>
          <a:ln w="9525" algn="ctr">
            <a:noFill/>
            <a:prstDash val="dash"/>
            <a:miter lim="800000"/>
            <a:headEnd/>
            <a:tailEnd/>
          </a:ln>
          <a:effectLst/>
        </p:spPr>
        <p:txBody>
          <a:bodyPr wrap="none" lIns="0" tIns="0" rIns="0" bIns="0">
            <a:spAutoFit/>
          </a:bodyPr>
          <a:lstStyle/>
          <a:p>
            <a:pPr>
              <a:buFontTx/>
              <a:buNone/>
            </a:pPr>
            <a:r>
              <a:rPr lang="en-US" sz="1800" b="1"/>
              <a:t>Resiliency/Continuity of Operations Capabilities</a:t>
            </a:r>
          </a:p>
        </p:txBody>
      </p:sp>
      <p:sp>
        <p:nvSpPr>
          <p:cNvPr id="683016" name="Rectangle 8"/>
          <p:cNvSpPr>
            <a:spLocks noChangeArrowheads="1"/>
          </p:cNvSpPr>
          <p:nvPr/>
        </p:nvSpPr>
        <p:spPr bwMode="auto">
          <a:xfrm>
            <a:off x="4722813" y="4876800"/>
            <a:ext cx="4265612" cy="2819400"/>
          </a:xfrm>
          <a:prstGeom prst="rect">
            <a:avLst/>
          </a:prstGeom>
          <a:noFill/>
          <a:ln w="9525">
            <a:noFill/>
            <a:miter lim="800000"/>
            <a:headEnd/>
            <a:tailEnd/>
          </a:ln>
          <a:effectLst/>
        </p:spPr>
        <p:txBody>
          <a:bodyPr lIns="0" tIns="0" rIns="0" bIns="0"/>
          <a:lstStyle/>
          <a:p>
            <a:pPr lvl="1" indent="-220663">
              <a:lnSpc>
                <a:spcPct val="90000"/>
              </a:lnSpc>
              <a:spcBef>
                <a:spcPct val="40000"/>
              </a:spcBef>
              <a:buFontTx/>
              <a:buNone/>
            </a:pPr>
            <a:endParaRPr lang="en-US" sz="1600"/>
          </a:p>
        </p:txBody>
      </p:sp>
      <p:sp>
        <p:nvSpPr>
          <p:cNvPr id="683018" name="Rectangle 10"/>
          <p:cNvSpPr>
            <a:spLocks noChangeArrowheads="1"/>
          </p:cNvSpPr>
          <p:nvPr/>
        </p:nvSpPr>
        <p:spPr bwMode="auto">
          <a:xfrm>
            <a:off x="5103813" y="1447800"/>
            <a:ext cx="4265612" cy="2819400"/>
          </a:xfrm>
          <a:prstGeom prst="rect">
            <a:avLst/>
          </a:prstGeom>
          <a:noFill/>
          <a:ln w="9525">
            <a:noFill/>
            <a:miter lim="800000"/>
            <a:headEnd/>
            <a:tailEnd/>
          </a:ln>
          <a:effectLst/>
        </p:spPr>
        <p:txBody>
          <a:bodyPr lIns="0" tIns="0" rIns="0" bIns="0"/>
          <a:lstStyle/>
          <a:p>
            <a:pPr marL="234950" indent="-234950">
              <a:spcBef>
                <a:spcPct val="100000"/>
              </a:spcBef>
              <a:buFont typeface="Webdings" pitchFamily="18" charset="2"/>
              <a:buChar char="4"/>
            </a:pPr>
            <a:r>
              <a:rPr lang="en-US" sz="1400"/>
              <a:t>Communications  </a:t>
            </a:r>
          </a:p>
          <a:p>
            <a:pPr lvl="1" indent="-220663">
              <a:lnSpc>
                <a:spcPct val="90000"/>
              </a:lnSpc>
              <a:spcBef>
                <a:spcPct val="40000"/>
              </a:spcBef>
              <a:buFontTx/>
              <a:buChar char="–"/>
            </a:pPr>
            <a:r>
              <a:rPr lang="en-US" sz="1400"/>
              <a:t>Maintenance of Voice and Data Communication through Satellite Link</a:t>
            </a:r>
            <a:r>
              <a:rPr lang="en-US" sz="1400" b="1"/>
              <a:t> </a:t>
            </a:r>
            <a:endParaRPr lang="en-US" sz="1400"/>
          </a:p>
          <a:p>
            <a:pPr lvl="1" indent="-220663">
              <a:lnSpc>
                <a:spcPct val="90000"/>
              </a:lnSpc>
              <a:spcBef>
                <a:spcPct val="40000"/>
              </a:spcBef>
              <a:buFontTx/>
              <a:buChar char="–"/>
            </a:pPr>
            <a:r>
              <a:rPr lang="en-US" sz="1400"/>
              <a:t>Interoperable Communications with VISN Facilities’</a:t>
            </a:r>
            <a:r>
              <a:rPr lang="en-US" sz="1400" b="1"/>
              <a:t> </a:t>
            </a:r>
          </a:p>
          <a:p>
            <a:pPr lvl="1" indent="-220663">
              <a:lnSpc>
                <a:spcPct val="90000"/>
              </a:lnSpc>
              <a:spcBef>
                <a:spcPct val="40000"/>
              </a:spcBef>
              <a:buFontTx/>
              <a:buChar char="–"/>
            </a:pPr>
            <a:r>
              <a:rPr lang="en-US" sz="1400"/>
              <a:t>Interoperable Communications with External Agencies’</a:t>
            </a:r>
            <a:r>
              <a:rPr lang="en-US" sz="1400" b="1"/>
              <a:t> </a:t>
            </a:r>
          </a:p>
          <a:p>
            <a:pPr marL="234950" indent="-234950">
              <a:spcBef>
                <a:spcPct val="100000"/>
              </a:spcBef>
              <a:buFont typeface="Webdings" pitchFamily="18" charset="2"/>
              <a:buChar char="4"/>
            </a:pPr>
            <a:r>
              <a:rPr lang="en-US" sz="1400"/>
              <a:t>Healthcare Systems Resiliency</a:t>
            </a:r>
            <a:r>
              <a:rPr lang="en-US" sz="1400" b="1"/>
              <a:t> </a:t>
            </a:r>
          </a:p>
          <a:p>
            <a:pPr lvl="1" indent="-220663">
              <a:lnSpc>
                <a:spcPct val="90000"/>
              </a:lnSpc>
              <a:spcBef>
                <a:spcPct val="40000"/>
              </a:spcBef>
              <a:buFontTx/>
              <a:buChar char="–"/>
            </a:pPr>
            <a:r>
              <a:rPr lang="en-US" sz="1400"/>
              <a:t>Management of Primary Care for Special Needs Patients, including Home-Based Care during Incidents</a:t>
            </a:r>
            <a:r>
              <a:rPr lang="en-US" sz="1400" b="1"/>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4" name="Rectangle 2"/>
          <p:cNvSpPr>
            <a:spLocks noGrp="1" noChangeArrowheads="1"/>
          </p:cNvSpPr>
          <p:nvPr>
            <p:ph type="title"/>
          </p:nvPr>
        </p:nvSpPr>
        <p:spPr>
          <a:xfrm>
            <a:off x="457200" y="-228600"/>
            <a:ext cx="8985250" cy="838200"/>
          </a:xfrm>
        </p:spPr>
        <p:txBody>
          <a:bodyPr/>
          <a:lstStyle/>
          <a:p>
            <a:r>
              <a:rPr lang="en-US"/>
              <a:t>Capabilities (Cont.)</a:t>
            </a:r>
          </a:p>
        </p:txBody>
      </p:sp>
      <p:sp>
        <p:nvSpPr>
          <p:cNvPr id="684037" name="Rectangle 5"/>
          <p:cNvSpPr>
            <a:spLocks noChangeArrowheads="1"/>
          </p:cNvSpPr>
          <p:nvPr/>
        </p:nvSpPr>
        <p:spPr bwMode="auto">
          <a:xfrm>
            <a:off x="4875213" y="1905000"/>
            <a:ext cx="4265612" cy="3276600"/>
          </a:xfrm>
          <a:prstGeom prst="rect">
            <a:avLst/>
          </a:prstGeom>
          <a:noFill/>
          <a:ln w="9525">
            <a:noFill/>
            <a:miter lim="800000"/>
            <a:headEnd/>
            <a:tailEnd/>
          </a:ln>
          <a:effectLst/>
        </p:spPr>
        <p:txBody>
          <a:bodyPr lIns="0" tIns="0" rIns="0" bIns="0"/>
          <a:lstStyle/>
          <a:p>
            <a:pPr marL="234950" indent="-234950">
              <a:spcBef>
                <a:spcPct val="100000"/>
              </a:spcBef>
              <a:buFont typeface="Webdings" pitchFamily="18" charset="2"/>
              <a:buChar char="4"/>
            </a:pPr>
            <a:r>
              <a:rPr lang="en-US" sz="1400"/>
              <a:t>Provision of Supplemental Health Services to Support the National Disaster Medical System</a:t>
            </a:r>
            <a:r>
              <a:rPr lang="en-US" sz="1400" b="1"/>
              <a:t> </a:t>
            </a:r>
            <a:r>
              <a:rPr lang="en-US" sz="1400"/>
              <a:t> Bed expansion under DOD/VA</a:t>
            </a:r>
          </a:p>
          <a:p>
            <a:pPr marL="234950" indent="-234950">
              <a:spcBef>
                <a:spcPct val="100000"/>
              </a:spcBef>
              <a:buFont typeface="Webdings" pitchFamily="18" charset="2"/>
              <a:buChar char="4"/>
            </a:pPr>
            <a:r>
              <a:rPr lang="en-US" sz="1400"/>
              <a:t>VA/DOD Contingency Hospital System</a:t>
            </a:r>
            <a:r>
              <a:rPr lang="en-US" sz="1400" b="1"/>
              <a:t> </a:t>
            </a:r>
          </a:p>
          <a:p>
            <a:pPr marL="234950" indent="-234950">
              <a:spcBef>
                <a:spcPct val="100000"/>
              </a:spcBef>
              <a:buFont typeface="Webdings" pitchFamily="18" charset="2"/>
              <a:buChar char="4"/>
            </a:pPr>
            <a:r>
              <a:rPr lang="en-US" sz="1400"/>
              <a:t>Support Under the National Response Framework </a:t>
            </a:r>
          </a:p>
        </p:txBody>
      </p:sp>
      <p:sp>
        <p:nvSpPr>
          <p:cNvPr id="684038" name="Text Box 6"/>
          <p:cNvSpPr txBox="1">
            <a:spLocks noChangeArrowheads="1"/>
          </p:cNvSpPr>
          <p:nvPr/>
        </p:nvSpPr>
        <p:spPr bwMode="auto">
          <a:xfrm>
            <a:off x="5180013" y="1143000"/>
            <a:ext cx="2870200" cy="549275"/>
          </a:xfrm>
          <a:prstGeom prst="rect">
            <a:avLst/>
          </a:prstGeom>
          <a:noFill/>
          <a:ln w="9525" algn="ctr">
            <a:noFill/>
            <a:prstDash val="dash"/>
            <a:miter lim="800000"/>
            <a:headEnd/>
            <a:tailEnd/>
          </a:ln>
          <a:effectLst/>
        </p:spPr>
        <p:txBody>
          <a:bodyPr wrap="none" lIns="0" tIns="0" rIns="0" bIns="0">
            <a:spAutoFit/>
          </a:bodyPr>
          <a:lstStyle/>
          <a:p>
            <a:pPr>
              <a:buFontTx/>
              <a:buNone/>
            </a:pPr>
            <a:r>
              <a:rPr lang="en-US" sz="1800" b="1"/>
              <a:t>Support to External </a:t>
            </a:r>
          </a:p>
          <a:p>
            <a:pPr>
              <a:buFontTx/>
              <a:buNone/>
            </a:pPr>
            <a:r>
              <a:rPr lang="en-US" sz="1800" b="1"/>
              <a:t>Requirements Capabilities</a:t>
            </a:r>
          </a:p>
        </p:txBody>
      </p:sp>
      <p:sp>
        <p:nvSpPr>
          <p:cNvPr id="684040" name="Rectangle 8"/>
          <p:cNvSpPr>
            <a:spLocks noChangeArrowheads="1"/>
          </p:cNvSpPr>
          <p:nvPr/>
        </p:nvSpPr>
        <p:spPr bwMode="auto">
          <a:xfrm>
            <a:off x="379413" y="1905000"/>
            <a:ext cx="4265612" cy="3048000"/>
          </a:xfrm>
          <a:prstGeom prst="rect">
            <a:avLst/>
          </a:prstGeom>
          <a:noFill/>
          <a:ln w="9525">
            <a:noFill/>
            <a:miter lim="800000"/>
            <a:headEnd/>
            <a:tailEnd/>
          </a:ln>
          <a:effectLst/>
        </p:spPr>
        <p:txBody>
          <a:bodyPr lIns="0" tIns="0" rIns="0" bIns="0"/>
          <a:lstStyle/>
          <a:p>
            <a:pPr marL="234950" indent="-234950">
              <a:spcBef>
                <a:spcPct val="100000"/>
              </a:spcBef>
              <a:buFont typeface="Webdings" pitchFamily="18" charset="2"/>
              <a:buChar char="4"/>
            </a:pPr>
            <a:r>
              <a:rPr lang="en-US" sz="1400"/>
              <a:t>Processes and Procedures for Expansion of Staff  for Response and Recovery Operations</a:t>
            </a:r>
            <a:r>
              <a:rPr lang="en-US" sz="1400" b="1"/>
              <a:t> </a:t>
            </a:r>
            <a:endParaRPr lang="en-US" sz="1400"/>
          </a:p>
          <a:p>
            <a:pPr marL="234950" indent="-234950">
              <a:spcBef>
                <a:spcPct val="100000"/>
              </a:spcBef>
              <a:buFont typeface="Webdings" pitchFamily="18" charset="2"/>
              <a:buChar char="4"/>
            </a:pPr>
            <a:r>
              <a:rPr lang="en-US" sz="1400"/>
              <a:t>Management of Volunteers Deployment Support (e.g., DEMPS) during Response and Recovery Operations</a:t>
            </a:r>
            <a:r>
              <a:rPr lang="en-US" sz="1400" b="1"/>
              <a:t> </a:t>
            </a:r>
          </a:p>
          <a:p>
            <a:pPr marL="234950" indent="-234950">
              <a:spcBef>
                <a:spcPct val="100000"/>
              </a:spcBef>
              <a:buFont typeface="Webdings" pitchFamily="18" charset="2"/>
              <a:buChar char="4"/>
            </a:pPr>
            <a:r>
              <a:rPr lang="en-US" sz="1400"/>
              <a:t>Expansion of Evaluation and Treatment Services</a:t>
            </a:r>
          </a:p>
          <a:p>
            <a:pPr lvl="1" indent="-220663">
              <a:lnSpc>
                <a:spcPct val="90000"/>
              </a:lnSpc>
              <a:spcBef>
                <a:spcPct val="40000"/>
              </a:spcBef>
              <a:buFontTx/>
              <a:buChar char="–"/>
            </a:pPr>
            <a:r>
              <a:rPr lang="en-US" sz="1400"/>
              <a:t>Processes and Procedures for Deployment and Return to Readiness of the VA All-Hazards Emergency Cache</a:t>
            </a:r>
            <a:r>
              <a:rPr lang="en-US" sz="1400" b="1"/>
              <a:t> </a:t>
            </a:r>
            <a:endParaRPr lang="en-US" sz="1400"/>
          </a:p>
          <a:p>
            <a:pPr lvl="1" indent="-220663">
              <a:lnSpc>
                <a:spcPct val="90000"/>
              </a:lnSpc>
              <a:spcBef>
                <a:spcPct val="40000"/>
              </a:spcBef>
              <a:buFontTx/>
              <a:buChar char="–"/>
            </a:pPr>
            <a:r>
              <a:rPr lang="en-US" sz="1400"/>
              <a:t>Designated Capability for Expanded Patient Triage, Evaluation and Treatment during Surge</a:t>
            </a:r>
          </a:p>
          <a:p>
            <a:pPr lvl="1" indent="-220663">
              <a:lnSpc>
                <a:spcPct val="90000"/>
              </a:lnSpc>
              <a:spcBef>
                <a:spcPct val="40000"/>
              </a:spcBef>
              <a:buFontTx/>
              <a:buChar char="–"/>
            </a:pPr>
            <a:r>
              <a:rPr lang="en-US" sz="1400"/>
              <a:t>Processes and Procedures for Control and Coordination of Mass Fatality Management</a:t>
            </a:r>
            <a:r>
              <a:rPr lang="en-US" sz="1400" b="1"/>
              <a:t> </a:t>
            </a:r>
          </a:p>
        </p:txBody>
      </p:sp>
      <p:sp>
        <p:nvSpPr>
          <p:cNvPr id="684041" name="Text Box 9"/>
          <p:cNvSpPr txBox="1">
            <a:spLocks noChangeArrowheads="1"/>
          </p:cNvSpPr>
          <p:nvPr/>
        </p:nvSpPr>
        <p:spPr bwMode="auto">
          <a:xfrm>
            <a:off x="684213" y="1295400"/>
            <a:ext cx="1549400" cy="274638"/>
          </a:xfrm>
          <a:prstGeom prst="rect">
            <a:avLst/>
          </a:prstGeom>
          <a:noFill/>
          <a:ln w="9525" algn="ctr">
            <a:noFill/>
            <a:prstDash val="dash"/>
            <a:miter lim="800000"/>
            <a:headEnd/>
            <a:tailEnd/>
          </a:ln>
          <a:effectLst/>
        </p:spPr>
        <p:txBody>
          <a:bodyPr wrap="none" lIns="0" tIns="0" rIns="0" bIns="0">
            <a:spAutoFit/>
          </a:bodyPr>
          <a:lstStyle/>
          <a:p>
            <a:pPr>
              <a:buFontTx/>
              <a:buNone/>
            </a:pPr>
            <a:r>
              <a:rPr lang="en-US" sz="1800" b="1"/>
              <a:t>Medical Surge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1" name="Rectangle 3"/>
          <p:cNvSpPr>
            <a:spLocks noGrp="1" noChangeArrowheads="1"/>
          </p:cNvSpPr>
          <p:nvPr>
            <p:ph type="body" sz="half" idx="1"/>
          </p:nvPr>
        </p:nvSpPr>
        <p:spPr/>
        <p:txBody>
          <a:bodyPr/>
          <a:lstStyle/>
          <a:p>
            <a:pPr>
              <a:buFont typeface="Webdings" pitchFamily="18" charset="2"/>
              <a:buNone/>
            </a:pPr>
            <a:r>
              <a:rPr lang="en-US" sz="2000"/>
              <a:t>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ChangeArrowheads="1"/>
          </p:cNvSpPr>
          <p:nvPr>
            <p:ph type="ctrTitle"/>
          </p:nvPr>
        </p:nvSpPr>
        <p:spPr>
          <a:xfrm>
            <a:off x="1600200" y="990600"/>
            <a:ext cx="6705600" cy="1143000"/>
          </a:xfrm>
        </p:spPr>
        <p:txBody>
          <a:bodyPr/>
          <a:lstStyle/>
          <a:p>
            <a:r>
              <a:rPr lang="en-US"/>
              <a:t>Table Of Contents</a:t>
            </a:r>
          </a:p>
        </p:txBody>
      </p:sp>
      <p:sp>
        <p:nvSpPr>
          <p:cNvPr id="625667" name="Rectangle 3"/>
          <p:cNvSpPr>
            <a:spLocks noGrp="1" noChangeArrowheads="1"/>
          </p:cNvSpPr>
          <p:nvPr>
            <p:ph type="subTitle" idx="1"/>
          </p:nvPr>
        </p:nvSpPr>
        <p:spPr>
          <a:xfrm>
            <a:off x="1600200" y="2286000"/>
            <a:ext cx="6705600" cy="3886200"/>
          </a:xfrm>
        </p:spPr>
        <p:txBody>
          <a:bodyPr/>
          <a:lstStyle/>
          <a:p>
            <a:r>
              <a:rPr lang="en-US" b="0"/>
              <a:t>Introductions</a:t>
            </a:r>
          </a:p>
          <a:p>
            <a:r>
              <a:rPr lang="en-US" b="0"/>
              <a:t>Background and purpose of visit</a:t>
            </a:r>
          </a:p>
          <a:p>
            <a:r>
              <a:rPr lang="en-US" b="0"/>
              <a:t>Overview of visit</a:t>
            </a:r>
          </a:p>
          <a:p>
            <a:pPr lvl="1"/>
            <a:r>
              <a:rPr lang="en-US" sz="1600" b="0"/>
              <a:t>Process</a:t>
            </a:r>
          </a:p>
          <a:p>
            <a:pPr lvl="1"/>
            <a:r>
              <a:rPr lang="en-US" sz="1600" b="0"/>
              <a:t>Individuals met with</a:t>
            </a:r>
          </a:p>
          <a:p>
            <a:r>
              <a:rPr lang="en-US" b="0"/>
              <a:t>Lessons learned as a result of site visit</a:t>
            </a:r>
          </a:p>
          <a:p>
            <a:r>
              <a:rPr lang="en-US" b="0"/>
              <a:t>Questions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a:xfrm>
            <a:off x="379413" y="152400"/>
            <a:ext cx="8985250" cy="838200"/>
          </a:xfrm>
        </p:spPr>
        <p:txBody>
          <a:bodyPr/>
          <a:lstStyle/>
          <a:p>
            <a:r>
              <a:rPr lang="en-US"/>
              <a:t>Introduction to Assessment Team</a:t>
            </a:r>
          </a:p>
        </p:txBody>
      </p:sp>
      <p:sp>
        <p:nvSpPr>
          <p:cNvPr id="671773" name="Text Box 29"/>
          <p:cNvSpPr txBox="1">
            <a:spLocks noChangeArrowheads="1"/>
          </p:cNvSpPr>
          <p:nvPr/>
        </p:nvSpPr>
        <p:spPr bwMode="gray">
          <a:xfrm>
            <a:off x="2665413" y="1200150"/>
            <a:ext cx="3511550" cy="608013"/>
          </a:xfrm>
          <a:prstGeom prst="rect">
            <a:avLst/>
          </a:prstGeom>
          <a:noFill/>
          <a:ln w="9525" algn="ctr">
            <a:noFill/>
            <a:prstDash val="dash"/>
            <a:miter lim="800000"/>
            <a:headEnd/>
            <a:tailEnd/>
          </a:ln>
          <a:effectLst/>
        </p:spPr>
        <p:txBody>
          <a:bodyPr lIns="0" tIns="0" rIns="0" bIns="0" anchor="ctr" anchorCtr="1">
            <a:spAutoFit/>
          </a:bodyPr>
          <a:lstStyle/>
          <a:p>
            <a:pPr algn="ctr">
              <a:spcBef>
                <a:spcPct val="100000"/>
              </a:spcBef>
              <a:buFont typeface="Webdings" pitchFamily="18" charset="2"/>
              <a:buNone/>
            </a:pPr>
            <a:r>
              <a:rPr lang="en-US" b="1">
                <a:solidFill>
                  <a:schemeClr val="accent1"/>
                </a:solidFill>
              </a:rPr>
              <a:t>(Insert location)</a:t>
            </a:r>
            <a:r>
              <a:rPr lang="en-US" b="1"/>
              <a:t> Points of Contact</a:t>
            </a:r>
          </a:p>
          <a:p>
            <a:pPr algn="ctr">
              <a:spcBef>
                <a:spcPct val="100000"/>
              </a:spcBef>
              <a:buFont typeface="Webdings" pitchFamily="18" charset="2"/>
              <a:buNone/>
            </a:pPr>
            <a:endParaRPr lang="en-US" sz="1400" b="1"/>
          </a:p>
        </p:txBody>
      </p:sp>
      <p:graphicFrame>
        <p:nvGraphicFramePr>
          <p:cNvPr id="671820" name="Group 76"/>
          <p:cNvGraphicFramePr>
            <a:graphicFrameLocks noGrp="1"/>
          </p:cNvGraphicFramePr>
          <p:nvPr>
            <p:ph idx="1"/>
          </p:nvPr>
        </p:nvGraphicFramePr>
        <p:xfrm>
          <a:off x="685800" y="1524000"/>
          <a:ext cx="8763000" cy="2605088"/>
        </p:xfrm>
        <a:graphic>
          <a:graphicData uri="http://schemas.openxmlformats.org/drawingml/2006/table">
            <a:tbl>
              <a:tblPr/>
              <a:tblGrid>
                <a:gridCol w="4381500"/>
                <a:gridCol w="4381500"/>
              </a:tblGrid>
              <a:tr h="622300">
                <a:tc>
                  <a:txBody>
                    <a:bodyPr/>
                    <a:lstStyle/>
                    <a:p>
                      <a:pPr marL="0" marR="0" lvl="0" indent="0" algn="ctr" defTabSz="914400" rtl="0" eaLnBrk="0" fontAlgn="base" latinLnBrk="0" hangingPunct="0">
                        <a:lnSpc>
                          <a:spcPct val="100000"/>
                        </a:lnSpc>
                        <a:spcBef>
                          <a:spcPct val="0"/>
                        </a:spcBef>
                        <a:spcAft>
                          <a:spcPct val="0"/>
                        </a:spcAft>
                        <a:buClr>
                          <a:srgbClr val="0B1F65"/>
                        </a:buClr>
                        <a:buSzTx/>
                        <a:buFont typeface="Webdings" pitchFamily="18" charset="2"/>
                        <a:buNone/>
                        <a:tabLst/>
                      </a:pPr>
                      <a:r>
                        <a:rPr kumimoji="0" lang="en-US" sz="1400" b="0" i="0" u="none" strike="noStrike" cap="none" normalizeH="0" baseline="0" smtClean="0">
                          <a:ln>
                            <a:noFill/>
                          </a:ln>
                          <a:solidFill>
                            <a:schemeClr val="bg1"/>
                          </a:solidFill>
                          <a:effectLst/>
                          <a:latin typeface="Arial" charset="0"/>
                        </a:rPr>
                        <a:t>Contact</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B1F65"/>
                    </a:solidFill>
                  </a:tcPr>
                </a:tc>
                <a:tc>
                  <a:txBody>
                    <a:bodyPr/>
                    <a:lstStyle/>
                    <a:p>
                      <a:pPr marL="0" marR="0" lvl="0" indent="0" algn="ctr" defTabSz="914400" rtl="0" eaLnBrk="0" fontAlgn="base" latinLnBrk="0" hangingPunct="0">
                        <a:lnSpc>
                          <a:spcPct val="100000"/>
                        </a:lnSpc>
                        <a:spcBef>
                          <a:spcPct val="0"/>
                        </a:spcBef>
                        <a:spcAft>
                          <a:spcPct val="0"/>
                        </a:spcAft>
                        <a:buClr>
                          <a:srgbClr val="0B1F65"/>
                        </a:buClr>
                        <a:buSzTx/>
                        <a:buFont typeface="Webdings" pitchFamily="18" charset="2"/>
                        <a:buNone/>
                        <a:tabLst/>
                      </a:pPr>
                      <a:r>
                        <a:rPr kumimoji="0" lang="en-US" sz="1400" b="0" i="0" u="none" strike="noStrike" cap="none" normalizeH="0" baseline="0" smtClean="0">
                          <a:ln>
                            <a:noFill/>
                          </a:ln>
                          <a:solidFill>
                            <a:schemeClr val="bg1"/>
                          </a:solidFill>
                          <a:effectLst/>
                          <a:latin typeface="Arial" charset="0"/>
                        </a:rPr>
                        <a:t>Role</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B1F65"/>
                    </a:solidFill>
                  </a:tcPr>
                </a:tc>
              </a:tr>
              <a:tr h="736600">
                <a:tc>
                  <a:txBody>
                    <a:bodyPr/>
                    <a:lstStyle/>
                    <a:p>
                      <a:pPr marL="171450" marR="0" lvl="0" indent="-171450" algn="l" defTabSz="914400" rtl="0" eaLnBrk="0" fontAlgn="base" latinLnBrk="0" hangingPunct="0">
                        <a:lnSpc>
                          <a:spcPct val="100000"/>
                        </a:lnSpc>
                        <a:spcBef>
                          <a:spcPct val="0"/>
                        </a:spcBef>
                        <a:spcAft>
                          <a:spcPct val="0"/>
                        </a:spcAft>
                        <a:buClr>
                          <a:srgbClr val="0B1F65"/>
                        </a:buClr>
                        <a:buSzTx/>
                        <a:buFont typeface="Webdings" pitchFamily="18" charset="2"/>
                        <a:buChar char="4"/>
                        <a:tabLst/>
                      </a:pPr>
                      <a:r>
                        <a:rPr kumimoji="0" lang="en-US" sz="1400" b="1" i="0" u="none" strike="noStrike" cap="none" normalizeH="0" baseline="0" smtClean="0">
                          <a:ln>
                            <a:noFill/>
                          </a:ln>
                          <a:solidFill>
                            <a:schemeClr val="accent1"/>
                          </a:solidFill>
                          <a:effectLst/>
                          <a:latin typeface="Arial" charset="0"/>
                        </a:rPr>
                        <a:t>(Insert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100000"/>
                        </a:spcBef>
                        <a:spcAft>
                          <a:spcPct val="0"/>
                        </a:spcAft>
                        <a:buClr>
                          <a:srgbClr val="0B1F65"/>
                        </a:buClr>
                        <a:buSzTx/>
                        <a:buFont typeface="Webdings" pitchFamily="18" charset="2"/>
                        <a:buChar char="4"/>
                        <a:tabLst/>
                      </a:pPr>
                      <a:r>
                        <a:rPr kumimoji="0" lang="en-US" sz="1400" b="1" i="0" u="none" strike="noStrike" cap="none" normalizeH="0" baseline="0" smtClean="0">
                          <a:ln>
                            <a:noFill/>
                          </a:ln>
                          <a:solidFill>
                            <a:schemeClr val="tx1"/>
                          </a:solidFill>
                          <a:effectLst/>
                          <a:latin typeface="Arial" charset="0"/>
                        </a:rPr>
                        <a:t>Project lead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3888">
                <a:tc>
                  <a:txBody>
                    <a:bodyPr/>
                    <a:lstStyle/>
                    <a:p>
                      <a:pPr marL="171450" marR="0" lvl="0" indent="-171450" algn="l" defTabSz="914400" rtl="0" eaLnBrk="0" fontAlgn="base" latinLnBrk="0" hangingPunct="0">
                        <a:lnSpc>
                          <a:spcPct val="100000"/>
                        </a:lnSpc>
                        <a:spcBef>
                          <a:spcPct val="0"/>
                        </a:spcBef>
                        <a:spcAft>
                          <a:spcPct val="0"/>
                        </a:spcAft>
                        <a:buClr>
                          <a:srgbClr val="0B1F65"/>
                        </a:buClr>
                        <a:buSzTx/>
                        <a:buFont typeface="Webdings" pitchFamily="18" charset="2"/>
                        <a:buChar char="4"/>
                        <a:tabLst/>
                      </a:pPr>
                      <a:r>
                        <a:rPr kumimoji="0" lang="en-US" sz="1400" b="1" i="0" u="none" strike="noStrike" cap="none" normalizeH="0" baseline="0" smtClean="0">
                          <a:ln>
                            <a:noFill/>
                          </a:ln>
                          <a:solidFill>
                            <a:schemeClr val="accent1"/>
                          </a:solidFill>
                          <a:effectLst/>
                          <a:latin typeface="Arial" charset="0"/>
                        </a:rPr>
                        <a:t>(Insert Name)</a:t>
                      </a:r>
                    </a:p>
                    <a:p>
                      <a:pPr marL="171450" marR="0" lvl="0" indent="-171450" algn="l" defTabSz="914400" rtl="0" eaLnBrk="0" fontAlgn="base" latinLnBrk="0" hangingPunct="0">
                        <a:lnSpc>
                          <a:spcPct val="100000"/>
                        </a:lnSpc>
                        <a:spcBef>
                          <a:spcPct val="0"/>
                        </a:spcBef>
                        <a:spcAft>
                          <a:spcPct val="0"/>
                        </a:spcAft>
                        <a:buClr>
                          <a:srgbClr val="0B1F65"/>
                        </a:buClr>
                        <a:buSzTx/>
                        <a:buFont typeface="Webdings" pitchFamily="18"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100000"/>
                        </a:spcBef>
                        <a:spcAft>
                          <a:spcPct val="0"/>
                        </a:spcAft>
                        <a:buClr>
                          <a:srgbClr val="0B1F65"/>
                        </a:buClr>
                        <a:buSzTx/>
                        <a:buFont typeface="Webdings" pitchFamily="18" charset="2"/>
                        <a:buChar char="4"/>
                        <a:tabLst/>
                      </a:pPr>
                      <a:r>
                        <a:rPr kumimoji="0" lang="en-US" sz="1400" b="1" i="0" u="none" strike="noStrike" cap="none" normalizeH="0" baseline="0" smtClean="0">
                          <a:ln>
                            <a:noFill/>
                          </a:ln>
                          <a:solidFill>
                            <a:schemeClr val="tx1"/>
                          </a:solidFill>
                          <a:effectLst/>
                          <a:latin typeface="Arial" charset="0"/>
                        </a:rPr>
                        <a:t>VHA Liaison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2300">
                <a:tc>
                  <a:txBody>
                    <a:bodyPr/>
                    <a:lstStyle/>
                    <a:p>
                      <a:pPr marL="171450" marR="0" lvl="0" indent="-171450" algn="l" defTabSz="914400" rtl="0" eaLnBrk="0" fontAlgn="base" latinLnBrk="0" hangingPunct="0">
                        <a:lnSpc>
                          <a:spcPct val="100000"/>
                        </a:lnSpc>
                        <a:spcBef>
                          <a:spcPct val="0"/>
                        </a:spcBef>
                        <a:spcAft>
                          <a:spcPct val="0"/>
                        </a:spcAft>
                        <a:buClr>
                          <a:srgbClr val="0B1F65"/>
                        </a:buClr>
                        <a:buSzTx/>
                        <a:buFont typeface="Webdings" pitchFamily="18" charset="2"/>
                        <a:buChar char="4"/>
                        <a:tabLst/>
                      </a:pPr>
                      <a:r>
                        <a:rPr kumimoji="0" lang="en-US" sz="1400" b="1" i="0" u="none" strike="noStrike" cap="none" normalizeH="0" baseline="0" smtClean="0">
                          <a:ln>
                            <a:noFill/>
                          </a:ln>
                          <a:solidFill>
                            <a:schemeClr val="accent1"/>
                          </a:solidFill>
                          <a:effectLst/>
                          <a:latin typeface="Arial" charset="0"/>
                        </a:rPr>
                        <a:t>(Insert Name)</a:t>
                      </a:r>
                    </a:p>
                    <a:p>
                      <a:pPr marL="171450" marR="0" lvl="0" indent="-171450" algn="l" defTabSz="914400" rtl="0" eaLnBrk="0" fontAlgn="base" latinLnBrk="0" hangingPunct="0">
                        <a:lnSpc>
                          <a:spcPct val="100000"/>
                        </a:lnSpc>
                        <a:spcBef>
                          <a:spcPct val="0"/>
                        </a:spcBef>
                        <a:spcAft>
                          <a:spcPct val="0"/>
                        </a:spcAft>
                        <a:buClr>
                          <a:srgbClr val="0B1F65"/>
                        </a:buClr>
                        <a:buSzTx/>
                        <a:buFont typeface="Webdings" pitchFamily="18"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100000"/>
                        </a:spcBef>
                        <a:spcAft>
                          <a:spcPct val="0"/>
                        </a:spcAft>
                        <a:buClr>
                          <a:srgbClr val="0B1F65"/>
                        </a:buClr>
                        <a:buSzTx/>
                        <a:buFont typeface="Webdings" pitchFamily="18" charset="2"/>
                        <a:buChar char="4"/>
                        <a:tabLst/>
                      </a:pPr>
                      <a:r>
                        <a:rPr kumimoji="0" lang="en-US" sz="1400" b="1" i="0" u="none" strike="noStrike" cap="none" normalizeH="0" baseline="0" smtClean="0">
                          <a:ln>
                            <a:noFill/>
                          </a:ln>
                          <a:solidFill>
                            <a:schemeClr val="tx1"/>
                          </a:solidFill>
                          <a:effectLst/>
                          <a:latin typeface="Arial" charset="0"/>
                        </a:rPr>
                        <a:t>Assessor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Rectangle 2"/>
          <p:cNvSpPr>
            <a:spLocks noGrp="1" noChangeArrowheads="1"/>
          </p:cNvSpPr>
          <p:nvPr>
            <p:ph type="title"/>
          </p:nvPr>
        </p:nvSpPr>
        <p:spPr>
          <a:xfrm>
            <a:off x="457200" y="228600"/>
            <a:ext cx="8985250" cy="609600"/>
          </a:xfrm>
        </p:spPr>
        <p:txBody>
          <a:bodyPr/>
          <a:lstStyle/>
          <a:p>
            <a:r>
              <a:rPr lang="en-US"/>
              <a:t>Scope of the assessment includes VISNs, VAMCs, and VHA CO program offices </a:t>
            </a:r>
          </a:p>
        </p:txBody>
      </p:sp>
      <p:sp>
        <p:nvSpPr>
          <p:cNvPr id="601091" name="Rectangle 3"/>
          <p:cNvSpPr>
            <a:spLocks noGrp="1" noChangeArrowheads="1"/>
          </p:cNvSpPr>
          <p:nvPr>
            <p:ph type="body" idx="1"/>
          </p:nvPr>
        </p:nvSpPr>
        <p:spPr>
          <a:xfrm>
            <a:off x="608013" y="1143000"/>
            <a:ext cx="8763000" cy="4038600"/>
          </a:xfrm>
        </p:spPr>
        <p:txBody>
          <a:bodyPr/>
          <a:lstStyle/>
          <a:p>
            <a:r>
              <a:rPr lang="en-US"/>
              <a:t>To identify relevant VISN office capabilities, the VHA Assessment Team examined VHA’s significant missions in a disaster:</a:t>
            </a:r>
          </a:p>
          <a:p>
            <a:pPr lvl="1"/>
            <a:r>
              <a:rPr lang="en-US" sz="1400"/>
              <a:t>Program Level</a:t>
            </a:r>
          </a:p>
          <a:p>
            <a:pPr lvl="1"/>
            <a:r>
              <a:rPr lang="en-US" sz="1400"/>
              <a:t>Incident Management</a:t>
            </a:r>
          </a:p>
          <a:p>
            <a:pPr lvl="1"/>
            <a:r>
              <a:rPr lang="en-US" sz="1400"/>
              <a:t>Continuity and Resiliency</a:t>
            </a:r>
          </a:p>
          <a:p>
            <a:pPr lvl="1"/>
            <a:r>
              <a:rPr lang="en-US" sz="1400"/>
              <a:t>Occupant Safety </a:t>
            </a:r>
          </a:p>
          <a:p>
            <a:pPr lvl="1"/>
            <a:r>
              <a:rPr lang="en-US" sz="1400"/>
              <a:t>Medical Surge</a:t>
            </a:r>
          </a:p>
          <a:p>
            <a:pPr lvl="1"/>
            <a:r>
              <a:rPr lang="en-US" sz="1400"/>
              <a:t>Support to External Requirements</a:t>
            </a:r>
          </a:p>
          <a:p>
            <a:r>
              <a:rPr lang="en-US"/>
              <a:t>To identify the capabilities that enable each mission area, the team:</a:t>
            </a:r>
          </a:p>
          <a:p>
            <a:pPr lvl="1"/>
            <a:r>
              <a:rPr lang="en-US" sz="1400"/>
              <a:t>Conducted a thorough review of various standards relevant to the healthcare sector</a:t>
            </a:r>
          </a:p>
          <a:p>
            <a:pPr lvl="1"/>
            <a:r>
              <a:rPr lang="en-US" sz="1400"/>
              <a:t>Convened an expert panel to discuss preparedness, planning, mitigation, response and recovery capabilities</a:t>
            </a:r>
          </a:p>
          <a:p>
            <a:pPr lvl="1"/>
            <a:r>
              <a:rPr lang="en-US" sz="1400"/>
              <a:t>Consulted with 2 steering committees:</a:t>
            </a:r>
          </a:p>
          <a:p>
            <a:pPr lvl="2"/>
            <a:r>
              <a:rPr lang="en-US" sz="1200"/>
              <a:t>VHA Steering Committee</a:t>
            </a:r>
          </a:p>
          <a:p>
            <a:pPr lvl="2"/>
            <a:r>
              <a:rPr lang="en-US" sz="1200"/>
              <a:t>Federal Partner Steering Committee</a:t>
            </a:r>
          </a:p>
          <a:p>
            <a:pPr lvl="1"/>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0" name="Rectangle 2"/>
          <p:cNvSpPr>
            <a:spLocks noGrp="1" noChangeArrowheads="1"/>
          </p:cNvSpPr>
          <p:nvPr>
            <p:ph type="title"/>
          </p:nvPr>
        </p:nvSpPr>
        <p:spPr>
          <a:xfrm>
            <a:off x="457200" y="381000"/>
            <a:ext cx="8985250" cy="533400"/>
          </a:xfrm>
        </p:spPr>
        <p:txBody>
          <a:bodyPr/>
          <a:lstStyle/>
          <a:p>
            <a:r>
              <a:rPr lang="en-US"/>
              <a:t>Site visits are focused on capabilities</a:t>
            </a:r>
          </a:p>
        </p:txBody>
      </p:sp>
      <p:sp>
        <p:nvSpPr>
          <p:cNvPr id="672771" name="Rectangle 3"/>
          <p:cNvSpPr>
            <a:spLocks noGrp="1" noChangeArrowheads="1"/>
          </p:cNvSpPr>
          <p:nvPr>
            <p:ph type="body" sz="half" idx="1"/>
          </p:nvPr>
        </p:nvSpPr>
        <p:spPr/>
        <p:txBody>
          <a:bodyPr/>
          <a:lstStyle/>
          <a:p>
            <a:r>
              <a:rPr lang="en-US" sz="1400"/>
              <a:t>Identified 43 capabilities to assess</a:t>
            </a:r>
          </a:p>
          <a:p>
            <a:r>
              <a:rPr lang="en-US" sz="1400"/>
              <a:t>Capabilities identified by iterative process based upon defined mission.</a:t>
            </a:r>
          </a:p>
          <a:p>
            <a:r>
              <a:rPr lang="en-US" sz="1400"/>
              <a:t>Consistent framework for defining each capability.</a:t>
            </a:r>
          </a:p>
          <a:p>
            <a:endParaRPr lang="en-US" sz="1400"/>
          </a:p>
        </p:txBody>
      </p:sp>
      <p:graphicFrame>
        <p:nvGraphicFramePr>
          <p:cNvPr id="672894" name="Group 126"/>
          <p:cNvGraphicFramePr>
            <a:graphicFrameLocks noGrp="1"/>
          </p:cNvGraphicFramePr>
          <p:nvPr>
            <p:ph sz="half" idx="2"/>
          </p:nvPr>
        </p:nvGraphicFramePr>
        <p:xfrm>
          <a:off x="5143500" y="1295400"/>
          <a:ext cx="4305300" cy="4665663"/>
        </p:xfrm>
        <a:graphic>
          <a:graphicData uri="http://schemas.openxmlformats.org/drawingml/2006/table">
            <a:tbl>
              <a:tblPr/>
              <a:tblGrid>
                <a:gridCol w="1500188"/>
                <a:gridCol w="2805112"/>
              </a:tblGrid>
              <a:tr h="190500">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Arial" charset="0"/>
                          <a:ea typeface="Times New Roman" pitchFamily="18" charset="0"/>
                          <a:cs typeface="Arial" charset="0"/>
                        </a:rPr>
                        <a:t>Capability Element</a:t>
                      </a:r>
                      <a:endParaRPr kumimoji="0" lang="en-US" sz="1000" b="1" i="0" u="none" strike="noStrike" cap="none" normalizeH="0" baseline="0" smtClean="0">
                        <a:ln>
                          <a:noFill/>
                        </a:ln>
                        <a:solidFill>
                          <a:schemeClr val="bg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B1F65"/>
                    </a:solidFill>
                  </a:tcPr>
                </a:tc>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bg1"/>
                          </a:solidFill>
                          <a:effectLst/>
                          <a:latin typeface="Arial" charset="0"/>
                          <a:ea typeface="Times New Roman" pitchFamily="18" charset="0"/>
                          <a:cs typeface="Arial" charset="0"/>
                        </a:rPr>
                        <a:t>Assessment components</a:t>
                      </a:r>
                      <a:endParaRPr kumimoji="0" lang="en-US" sz="1000" b="1" i="0" u="none" strike="noStrike" cap="none" normalizeH="0" baseline="0" smtClean="0">
                        <a:ln>
                          <a:noFill/>
                        </a:ln>
                        <a:solidFill>
                          <a:schemeClr val="bg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B1F65"/>
                    </a:solidFill>
                  </a:tcPr>
                </a:tc>
              </a:tr>
              <a:tr h="366713">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Policy/Organization</a:t>
                      </a: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4950" marR="0" lvl="0" indent="-23495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44463"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A VISN EOP incorporates all phases of emergency management of the EMP into a single plan.</a:t>
                      </a: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4150">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Resources</a:t>
                      </a: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4950" marR="0" lvl="0" indent="-234950" algn="l" defTabSz="914400" rtl="0" eaLnBrk="0" fontAlgn="base" latinLnBrk="0" hangingPunct="0">
                        <a:lnSpc>
                          <a:spcPct val="100000"/>
                        </a:lnSpc>
                        <a:spcBef>
                          <a:spcPct val="0"/>
                        </a:spcBef>
                        <a:spcAft>
                          <a:spcPct val="0"/>
                        </a:spcAft>
                        <a:buClr>
                          <a:schemeClr val="tx1"/>
                        </a:buClr>
                        <a:buSzTx/>
                        <a:buFont typeface="Symbol" pitchFamily="18" charset="2"/>
                        <a:buNone/>
                        <a:tabLst>
                          <a:tab pos="-144463" algn="l"/>
                        </a:tabLst>
                      </a:pPr>
                      <a:endParaRPr kumimoji="0" lang="en-US" sz="800" b="1" i="0" u="none" strike="noStrike" cap="none" normalizeH="0" baseline="0" smtClean="0">
                        <a:ln>
                          <a:noFill/>
                        </a:ln>
                        <a:solidFill>
                          <a:schemeClr val="tx1"/>
                        </a:solidFill>
                        <a:effectLst/>
                        <a:latin typeface="Arial"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          Supplies</a:t>
                      </a: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4950" marR="0" lvl="0" indent="-23495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44463"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Necessary supplies to operate the EOC</a:t>
                      </a: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6225">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          Facilities/Equipment</a:t>
                      </a: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4950" marR="0" lvl="0" indent="-23495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44463"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The EOP is available for review during normal operations and accessible to members of the EOC</a:t>
                      </a: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          Personnel</a:t>
                      </a:r>
                    </a:p>
                    <a:p>
                      <a:pPr marL="234950" marR="0" lvl="0" indent="-234950" algn="l" defTabSz="914400" rtl="0" eaLnBrk="0" fontAlgn="base" latinLnBrk="0" hangingPunct="0">
                        <a:lnSpc>
                          <a:spcPct val="100000"/>
                        </a:lnSpc>
                        <a:spcBef>
                          <a:spcPct val="0"/>
                        </a:spcBef>
                        <a:spcAft>
                          <a:spcPct val="0"/>
                        </a:spcAft>
                        <a:buClrTx/>
                        <a:buSzTx/>
                        <a:buFontTx/>
                        <a:buNone/>
                        <a:tabLst/>
                      </a:pPr>
                      <a:endParaRPr kumimoji="0" lang="en-US" sz="800" b="1" i="0" u="none" strike="noStrike" cap="none" normalizeH="0" baseline="0" smtClean="0">
                        <a:ln>
                          <a:noFill/>
                        </a:ln>
                        <a:solidFill>
                          <a:schemeClr val="tx1"/>
                        </a:solidFill>
                        <a:effectLst/>
                        <a:latin typeface="Arial"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4950" marR="0" lvl="0" indent="-23495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44463"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Staff have been assigned to develop the EOP and conduct execution of the EOP</a:t>
                      </a: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06500">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Process</a:t>
                      </a: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4950" marR="0" lvl="0" indent="-23495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44463"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The EOP includes specific guidance for incorporating continuity planning and actions across all aspects of the EOP.  This includes lines of succession in addition to action guidance to maintain both business and facility coordination operations.</a:t>
                      </a:r>
                    </a:p>
                    <a:p>
                      <a:pPr marL="234950" marR="0" lvl="0" indent="-23495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44463"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Operating Units at the VISN are defined and have assigned staff to conduct continuity planning for mission critical systems assigned to their unit.</a:t>
                      </a:r>
                    </a:p>
                    <a:p>
                      <a:pPr marL="234950" marR="0" lvl="0" indent="-23495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44463" algn="l"/>
                        </a:tabLst>
                      </a:pPr>
                      <a:endParaRPr kumimoji="0" lang="en-US" sz="800" b="1" i="0" u="none" strike="noStrike" cap="none" normalizeH="0" baseline="0" smtClean="0">
                        <a:ln>
                          <a:noFill/>
                        </a:ln>
                        <a:solidFill>
                          <a:schemeClr val="tx1"/>
                        </a:solidFill>
                        <a:effectLst/>
                        <a:latin typeface="Arial"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Book Antiqua" pitchFamily="18" charset="0"/>
                          <a:ea typeface="Times New Roman" pitchFamily="18" charset="0"/>
                          <a:cs typeface="Arial" charset="0"/>
                        </a:rPr>
                        <a:t>Education/Training</a:t>
                      </a: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4950" marR="0" lvl="0" indent="-23495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44463"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Staff engaged in developing the EOP have been trained on how to accomplish this responsibility.</a:t>
                      </a: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Book Antiqua" pitchFamily="18" charset="0"/>
                          <a:ea typeface="Times New Roman" pitchFamily="18" charset="0"/>
                          <a:cs typeface="Arial" charset="0"/>
                        </a:rPr>
                        <a:t>Exercise</a:t>
                      </a: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4950" marR="0" lvl="0" indent="-23495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44463"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The EOP is tested as part of every exercise </a:t>
                      </a: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Book Antiqua" pitchFamily="18" charset="0"/>
                          <a:ea typeface="Times New Roman" pitchFamily="18" charset="0"/>
                          <a:cs typeface="Arial" charset="0"/>
                        </a:rPr>
                        <a:t>Evaluation</a:t>
                      </a: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4950" marR="0" lvl="0" indent="-23495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44463"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The VISN conducts an annual assessment of the EOP to determine successes and identity areas for improvement.</a:t>
                      </a: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Book Antiqua" pitchFamily="18" charset="0"/>
                          <a:ea typeface="Times New Roman" pitchFamily="18" charset="0"/>
                          <a:cs typeface="Arial" charset="0"/>
                        </a:rPr>
                        <a:t>Organizational Learning</a:t>
                      </a: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4950" marR="0" lvl="0" indent="-23495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44463"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Findings from the annual evaluation and AARs are incorporated into the EMP and EOP documents to improve continuity planning and actions for the facility.</a:t>
                      </a: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72804" name="Text Box 36"/>
          <p:cNvSpPr txBox="1">
            <a:spLocks noChangeArrowheads="1"/>
          </p:cNvSpPr>
          <p:nvPr/>
        </p:nvSpPr>
        <p:spPr bwMode="auto">
          <a:xfrm>
            <a:off x="5180013" y="990600"/>
            <a:ext cx="2786062" cy="274638"/>
          </a:xfrm>
          <a:prstGeom prst="rect">
            <a:avLst/>
          </a:prstGeom>
          <a:noFill/>
          <a:ln w="9525">
            <a:noFill/>
            <a:miter lim="800000"/>
            <a:headEnd/>
            <a:tailEnd/>
          </a:ln>
          <a:effectLst/>
        </p:spPr>
        <p:txBody>
          <a:bodyPr wrap="none" lIns="45720" rIns="45720">
            <a:spAutoFit/>
          </a:bodyPr>
          <a:lstStyle/>
          <a:p>
            <a:pPr algn="ctr">
              <a:buClrTx/>
              <a:buFontTx/>
              <a:buNone/>
            </a:pPr>
            <a:r>
              <a:rPr lang="en-US"/>
              <a:t>Capability:  Emergency Operations Plan</a:t>
            </a:r>
          </a:p>
        </p:txBody>
      </p:sp>
      <p:sp>
        <p:nvSpPr>
          <p:cNvPr id="672805" name="Text Box 37"/>
          <p:cNvSpPr txBox="1">
            <a:spLocks noChangeArrowheads="1"/>
          </p:cNvSpPr>
          <p:nvPr/>
        </p:nvSpPr>
        <p:spPr bwMode="auto">
          <a:xfrm rot="-2625822">
            <a:off x="5180013" y="3352800"/>
            <a:ext cx="3890962" cy="457200"/>
          </a:xfrm>
          <a:prstGeom prst="rect">
            <a:avLst/>
          </a:prstGeom>
          <a:noFill/>
          <a:ln w="9525">
            <a:noFill/>
            <a:miter lim="800000"/>
            <a:headEnd/>
            <a:tailEnd/>
          </a:ln>
          <a:effectLst/>
        </p:spPr>
        <p:txBody>
          <a:bodyPr lIns="45720" rIns="45720">
            <a:spAutoFit/>
          </a:bodyPr>
          <a:lstStyle/>
          <a:p>
            <a:pPr algn="ctr">
              <a:buClrTx/>
              <a:buFontTx/>
              <a:buNone/>
            </a:pPr>
            <a:r>
              <a:rPr lang="en-US" sz="2400"/>
              <a:t>EXAMPLE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Rectangle 2"/>
          <p:cNvSpPr>
            <a:spLocks noGrp="1" noChangeArrowheads="1"/>
          </p:cNvSpPr>
          <p:nvPr>
            <p:ph type="title"/>
          </p:nvPr>
        </p:nvSpPr>
        <p:spPr/>
        <p:txBody>
          <a:bodyPr/>
          <a:lstStyle/>
          <a:p>
            <a:r>
              <a:rPr lang="en-US" sz="2400"/>
              <a:t>The purpose of the VHA CEMP was to improve emergency management programs and to answer overarching question of readiness</a:t>
            </a:r>
          </a:p>
        </p:txBody>
      </p:sp>
      <p:sp>
        <p:nvSpPr>
          <p:cNvPr id="690179" name="Rectangle 3"/>
          <p:cNvSpPr>
            <a:spLocks noGrp="1" noChangeArrowheads="1"/>
          </p:cNvSpPr>
          <p:nvPr>
            <p:ph type="body" idx="1"/>
          </p:nvPr>
        </p:nvSpPr>
        <p:spPr/>
        <p:txBody>
          <a:bodyPr/>
          <a:lstStyle/>
          <a:p>
            <a:r>
              <a:rPr lang="en-US" sz="1800" b="0"/>
              <a:t>The site visit provided an opportunity for the team to evaluate capabilities that will help us answer the question, “Are we ready?”</a:t>
            </a:r>
          </a:p>
          <a:p>
            <a:r>
              <a:rPr lang="en-US" sz="1800" b="0"/>
              <a:t>The site visit provided an excellent opportunity for the team to offer formative guidance on the VISN’s emergency preparedness planning and response activities</a:t>
            </a:r>
          </a:p>
          <a:p>
            <a:r>
              <a:rPr lang="en-US" sz="1800" b="0"/>
              <a:t>During the site visit, the team answered questions from the office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914" name="Rectangle 2"/>
          <p:cNvSpPr>
            <a:spLocks noGrp="1" noChangeArrowheads="1"/>
          </p:cNvSpPr>
          <p:nvPr>
            <p:ph type="title"/>
          </p:nvPr>
        </p:nvSpPr>
        <p:spPr>
          <a:xfrm>
            <a:off x="457200" y="228600"/>
            <a:ext cx="8985250" cy="685800"/>
          </a:xfrm>
        </p:spPr>
        <p:txBody>
          <a:bodyPr/>
          <a:lstStyle/>
          <a:p>
            <a:r>
              <a:rPr lang="en-US">
                <a:solidFill>
                  <a:schemeClr val="accent1"/>
                </a:solidFill>
              </a:rPr>
              <a:t>(Insert Location) </a:t>
            </a:r>
            <a:r>
              <a:rPr lang="en-US"/>
              <a:t>staff have been very receptive and have freely offered relevant insight and feedback into our site visit</a:t>
            </a:r>
          </a:p>
        </p:txBody>
      </p:sp>
      <p:sp>
        <p:nvSpPr>
          <p:cNvPr id="678915" name="Rectangle 3"/>
          <p:cNvSpPr>
            <a:spLocks noGrp="1" noChangeArrowheads="1"/>
          </p:cNvSpPr>
          <p:nvPr>
            <p:ph type="body" idx="1"/>
          </p:nvPr>
        </p:nvSpPr>
        <p:spPr>
          <a:xfrm>
            <a:off x="455613" y="1219200"/>
            <a:ext cx="8993187" cy="4724400"/>
          </a:xfrm>
        </p:spPr>
        <p:txBody>
          <a:bodyPr/>
          <a:lstStyle/>
          <a:p>
            <a:pPr>
              <a:spcBef>
                <a:spcPct val="150000"/>
              </a:spcBef>
            </a:pPr>
            <a:r>
              <a:rPr lang="en-US"/>
              <a:t>The Assessment Team arrived on site </a:t>
            </a:r>
            <a:r>
              <a:rPr lang="en-US">
                <a:solidFill>
                  <a:schemeClr val="accent1"/>
                </a:solidFill>
              </a:rPr>
              <a:t>(Insert day and date)</a:t>
            </a:r>
            <a:r>
              <a:rPr lang="en-US"/>
              <a:t> and is scheduled to depart on </a:t>
            </a:r>
            <a:r>
              <a:rPr lang="en-US">
                <a:solidFill>
                  <a:schemeClr val="accent1"/>
                </a:solidFill>
              </a:rPr>
              <a:t>(Insert day and date)</a:t>
            </a:r>
            <a:r>
              <a:rPr lang="en-US"/>
              <a:t> </a:t>
            </a:r>
          </a:p>
          <a:p>
            <a:pPr>
              <a:spcBef>
                <a:spcPct val="150000"/>
              </a:spcBef>
            </a:pPr>
            <a:r>
              <a:rPr lang="en-US"/>
              <a:t>Met with several key staff members</a:t>
            </a:r>
          </a:p>
          <a:p>
            <a:pPr>
              <a:spcBef>
                <a:spcPct val="150000"/>
              </a:spcBef>
            </a:pPr>
            <a:r>
              <a:rPr lang="en-US"/>
              <a:t>Activities included interviews, facilitated discussions, document reviews and conference calls with VISN staff</a:t>
            </a:r>
          </a:p>
          <a:p>
            <a:pPr>
              <a:spcBef>
                <a:spcPct val="150000"/>
              </a:spcBef>
            </a:pPr>
            <a:r>
              <a:rPr lang="en-US"/>
              <a:t>Activities and processes helped the Assessment team collect data not obtained through the pre-survey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a:xfrm>
            <a:off x="457200" y="152400"/>
            <a:ext cx="8985250" cy="762000"/>
          </a:xfrm>
        </p:spPr>
        <p:txBody>
          <a:bodyPr/>
          <a:lstStyle/>
          <a:p>
            <a:r>
              <a:rPr lang="en-US"/>
              <a:t>The Assessment Team had the opportunity to meet with several </a:t>
            </a:r>
            <a:r>
              <a:rPr lang="en-US">
                <a:solidFill>
                  <a:schemeClr val="accent1"/>
                </a:solidFill>
              </a:rPr>
              <a:t>(Insert Location)</a:t>
            </a:r>
            <a:r>
              <a:rPr lang="en-US"/>
              <a:t> staff and committees</a:t>
            </a:r>
          </a:p>
        </p:txBody>
      </p:sp>
      <p:sp>
        <p:nvSpPr>
          <p:cNvPr id="648195" name="Rectangle 3"/>
          <p:cNvSpPr>
            <a:spLocks noGrp="1" noChangeArrowheads="1"/>
          </p:cNvSpPr>
          <p:nvPr>
            <p:ph type="body" idx="1"/>
          </p:nvPr>
        </p:nvSpPr>
        <p:spPr>
          <a:xfrm>
            <a:off x="685800" y="1219200"/>
            <a:ext cx="4265613" cy="4800600"/>
          </a:xfrm>
        </p:spPr>
        <p:txBody>
          <a:bodyPr/>
          <a:lstStyle/>
          <a:p>
            <a:r>
              <a:rPr lang="en-US"/>
              <a:t>Deputy Network Director</a:t>
            </a:r>
          </a:p>
          <a:p>
            <a:r>
              <a:rPr lang="en-US"/>
              <a:t>Chief of Operations</a:t>
            </a:r>
          </a:p>
          <a:p>
            <a:r>
              <a:rPr lang="en-US"/>
              <a:t>Emergency Program Coordinator</a:t>
            </a:r>
          </a:p>
          <a:p>
            <a:r>
              <a:rPr lang="en-US"/>
              <a:t>Chief Medical Officer</a:t>
            </a:r>
          </a:p>
          <a:p>
            <a:r>
              <a:rPr lang="en-US"/>
              <a:t>Public Affairs Officer</a:t>
            </a:r>
          </a:p>
          <a:p>
            <a:r>
              <a:rPr lang="en-US"/>
              <a:t>Chief Logistics Officer</a:t>
            </a:r>
          </a:p>
          <a:p>
            <a:r>
              <a:rPr lang="en-US"/>
              <a:t>Chief Information Officer</a:t>
            </a:r>
          </a:p>
          <a:p>
            <a:r>
              <a:rPr lang="en-US"/>
              <a:t>Emergency Management Committee</a:t>
            </a:r>
          </a:p>
          <a:p>
            <a:r>
              <a:rPr lang="en-US"/>
              <a:t>Capital Asset Manager</a:t>
            </a:r>
          </a:p>
        </p:txBody>
      </p:sp>
      <p:sp>
        <p:nvSpPr>
          <p:cNvPr id="648196" name="Rectangle 4"/>
          <p:cNvSpPr>
            <a:spLocks noChangeArrowheads="1"/>
          </p:cNvSpPr>
          <p:nvPr/>
        </p:nvSpPr>
        <p:spPr bwMode="auto">
          <a:xfrm>
            <a:off x="5410200" y="1219200"/>
            <a:ext cx="4265613" cy="4800600"/>
          </a:xfrm>
          <a:prstGeom prst="rect">
            <a:avLst/>
          </a:prstGeom>
          <a:noFill/>
          <a:ln w="9525">
            <a:noFill/>
            <a:miter lim="800000"/>
            <a:headEnd/>
            <a:tailEnd/>
          </a:ln>
          <a:effectLst/>
        </p:spPr>
        <p:txBody>
          <a:bodyPr lIns="0" tIns="0" rIns="0" bIns="0"/>
          <a:lstStyle/>
          <a:p>
            <a:pPr marL="234950" indent="-234950">
              <a:spcBef>
                <a:spcPct val="100000"/>
              </a:spcBef>
              <a:buFont typeface="Webdings" pitchFamily="18" charset="2"/>
              <a:buChar char="4"/>
            </a:pPr>
            <a:r>
              <a:rPr lang="en-US" sz="1600" b="1"/>
              <a:t>Community Care Coordinator</a:t>
            </a:r>
          </a:p>
          <a:p>
            <a:pPr marL="234950" indent="-234950">
              <a:spcBef>
                <a:spcPct val="100000"/>
              </a:spcBef>
              <a:buFont typeface="Webdings" pitchFamily="18" charset="2"/>
              <a:buChar char="4"/>
            </a:pPr>
            <a:r>
              <a:rPr lang="en-US" sz="1600" b="1"/>
              <a:t>Chief Financial Officer</a:t>
            </a:r>
          </a:p>
          <a:p>
            <a:pPr marL="234950" indent="-234950">
              <a:spcBef>
                <a:spcPct val="100000"/>
              </a:spcBef>
              <a:buFont typeface="Webdings" pitchFamily="18" charset="2"/>
              <a:buChar char="4"/>
            </a:pPr>
            <a:r>
              <a:rPr lang="en-US" sz="1600" b="1"/>
              <a:t>Safety and Health Officer</a:t>
            </a:r>
          </a:p>
          <a:p>
            <a:pPr marL="234950" indent="-234950">
              <a:spcBef>
                <a:spcPct val="100000"/>
              </a:spcBef>
              <a:buFont typeface="Webdings" pitchFamily="18" charset="2"/>
              <a:buChar char="4"/>
            </a:pPr>
            <a:r>
              <a:rPr lang="en-US" sz="1600" b="1"/>
              <a:t>Area Emergency Manager</a:t>
            </a:r>
          </a:p>
          <a:p>
            <a:pPr marL="234950" indent="-234950">
              <a:spcBef>
                <a:spcPct val="100000"/>
              </a:spcBef>
              <a:buFont typeface="Webdings" pitchFamily="18" charset="2"/>
              <a:buNone/>
            </a:pPr>
            <a:endParaRPr lang="en-US" sz="1600" b="1"/>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0" name="Rectangle 2"/>
          <p:cNvSpPr>
            <a:spLocks noGrp="1" noChangeArrowheads="1"/>
          </p:cNvSpPr>
          <p:nvPr>
            <p:ph type="title"/>
          </p:nvPr>
        </p:nvSpPr>
        <p:spPr>
          <a:xfrm>
            <a:off x="457200" y="76200"/>
            <a:ext cx="8985250" cy="838200"/>
          </a:xfrm>
        </p:spPr>
        <p:txBody>
          <a:bodyPr/>
          <a:lstStyle/>
          <a:p>
            <a:r>
              <a:rPr lang="en-US"/>
              <a:t>We noted several exemplary capabilities</a:t>
            </a:r>
          </a:p>
        </p:txBody>
      </p:sp>
      <p:sp>
        <p:nvSpPr>
          <p:cNvPr id="647171" name="Rectangle 3"/>
          <p:cNvSpPr>
            <a:spLocks noGrp="1" noChangeArrowheads="1"/>
          </p:cNvSpPr>
          <p:nvPr>
            <p:ph type="body" idx="1"/>
          </p:nvPr>
        </p:nvSpPr>
        <p:spPr>
          <a:xfrm>
            <a:off x="685800" y="1143000"/>
            <a:ext cx="8763000" cy="4953000"/>
          </a:xfrm>
        </p:spPr>
        <p:txBody>
          <a:bodyPr/>
          <a:lstStyle/>
          <a:p>
            <a:r>
              <a:rPr lang="en-US"/>
              <a:t>Strong leadership commitment to emergency management</a:t>
            </a:r>
          </a:p>
          <a:p>
            <a:r>
              <a:rPr lang="en-US"/>
              <a:t>Recognized as leader in successful management of weather related incidents</a:t>
            </a:r>
          </a:p>
          <a:p>
            <a:r>
              <a:rPr lang="en-US"/>
              <a:t>Demonstrated desire to improve Emergency Management Program</a:t>
            </a:r>
          </a:p>
          <a:p>
            <a:pPr lvl="1"/>
            <a:r>
              <a:rPr lang="en-US" sz="1400"/>
              <a:t>New Emergency Manager with energy and ideas</a:t>
            </a:r>
          </a:p>
          <a:p>
            <a:pPr lvl="1"/>
            <a:r>
              <a:rPr lang="en-US" sz="1400"/>
              <a:t>Work with state emergency management agencies</a:t>
            </a:r>
          </a:p>
          <a:p>
            <a:r>
              <a:rPr lang="en-US"/>
              <a:t>Implementation of a strong and productive emergency management committee</a:t>
            </a:r>
          </a:p>
          <a:p>
            <a:r>
              <a:rPr lang="en-US"/>
              <a:t>Leading edge Public Affairs/Information program</a:t>
            </a:r>
          </a:p>
          <a:p>
            <a:r>
              <a:rPr lang="en-US"/>
              <a:t>Pioneered VSAT program in VA</a:t>
            </a:r>
          </a:p>
          <a:p>
            <a:r>
              <a:rPr lang="en-US"/>
              <a:t>Developed relationships with State Agencies</a:t>
            </a:r>
          </a:p>
        </p:txBody>
      </p:sp>
      <p:sp>
        <p:nvSpPr>
          <p:cNvPr id="647173" name="Text Box 5"/>
          <p:cNvSpPr txBox="1">
            <a:spLocks noChangeArrowheads="1"/>
          </p:cNvSpPr>
          <p:nvPr/>
        </p:nvSpPr>
        <p:spPr bwMode="auto">
          <a:xfrm rot="1711569">
            <a:off x="7529513" y="1262063"/>
            <a:ext cx="2133600" cy="254000"/>
          </a:xfrm>
          <a:prstGeom prst="rect">
            <a:avLst/>
          </a:prstGeom>
          <a:solidFill>
            <a:schemeClr val="bg1"/>
          </a:solidFill>
          <a:ln w="9525" algn="ctr">
            <a:solidFill>
              <a:schemeClr val="tx1"/>
            </a:solidFill>
            <a:prstDash val="dash"/>
            <a:miter lim="800000"/>
            <a:headEnd/>
            <a:tailEnd/>
          </a:ln>
          <a:effectLst>
            <a:outerShdw dist="35921" dir="2700000" algn="ctr" rotWithShape="0">
              <a:schemeClr val="bg2"/>
            </a:outerShdw>
          </a:effectLst>
        </p:spPr>
        <p:txBody>
          <a:bodyPr lIns="0" tIns="0" rIns="0" bIns="0" anchor="ctr">
            <a:spAutoFit/>
          </a:bodyPr>
          <a:lstStyle/>
          <a:p>
            <a:pPr algn="ctr">
              <a:buFontTx/>
              <a:buNone/>
            </a:pPr>
            <a:r>
              <a:rPr lang="en-US" sz="1600" b="1"/>
              <a:t>Illustrative</a:t>
            </a:r>
          </a:p>
        </p:txBody>
      </p:sp>
    </p:spTree>
  </p:cSld>
  <p:clrMapOvr>
    <a:masterClrMapping/>
  </p:clrMapOvr>
</p:sld>
</file>

<file path=ppt/theme/theme1.xml><?xml version="1.0" encoding="utf-8"?>
<a:theme xmlns:a="http://schemas.openxmlformats.org/drawingml/2006/main" name="Default Design">
  <a:themeElements>
    <a:clrScheme name="Default Design 8">
      <a:dk1>
        <a:srgbClr val="000000"/>
      </a:dk1>
      <a:lt1>
        <a:srgbClr val="FFFFFF"/>
      </a:lt1>
      <a:dk2>
        <a:srgbClr val="B69404"/>
      </a:dk2>
      <a:lt2>
        <a:srgbClr val="C0C0C0"/>
      </a:lt2>
      <a:accent1>
        <a:srgbClr val="0000FF"/>
      </a:accent1>
      <a:accent2>
        <a:srgbClr val="E2E1C0"/>
      </a:accent2>
      <a:accent3>
        <a:srgbClr val="FFFFFF"/>
      </a:accent3>
      <a:accent4>
        <a:srgbClr val="000000"/>
      </a:accent4>
      <a:accent5>
        <a:srgbClr val="AAAAFF"/>
      </a:accent5>
      <a:accent6>
        <a:srgbClr val="CDCCAE"/>
      </a:accent6>
      <a:hlink>
        <a:srgbClr val="3D97AF"/>
      </a:hlink>
      <a:folHlink>
        <a:srgbClr val="B72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dash"/>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rgbClr val="0B1F65"/>
          </a:buClr>
          <a:buSzTx/>
          <a:buFontTx/>
          <a:buChar char="•"/>
          <a:tabLst/>
          <a:defRPr kumimoji="0" 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dash"/>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rgbClr val="0B1F65"/>
          </a:buClr>
          <a:buSzTx/>
          <a:buFontTx/>
          <a:buChar char="•"/>
          <a:tabLst/>
          <a:defRPr kumimoji="0" lang="en-US" sz="1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B69404"/>
        </a:dk2>
        <a:lt2>
          <a:srgbClr val="C0C0C0"/>
        </a:lt2>
        <a:accent1>
          <a:srgbClr val="0000FF"/>
        </a:accent1>
        <a:accent2>
          <a:srgbClr val="E2E1C0"/>
        </a:accent2>
        <a:accent3>
          <a:srgbClr val="FFFFFF"/>
        </a:accent3>
        <a:accent4>
          <a:srgbClr val="000000"/>
        </a:accent4>
        <a:accent5>
          <a:srgbClr val="AAAAFF"/>
        </a:accent5>
        <a:accent6>
          <a:srgbClr val="CDCCAE"/>
        </a:accent6>
        <a:hlink>
          <a:srgbClr val="3D97AF"/>
        </a:hlink>
        <a:folHlink>
          <a:srgbClr val="B72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B69404"/>
      </a:dk2>
      <a:lt2>
        <a:srgbClr val="C0C0C0"/>
      </a:lt2>
      <a:accent1>
        <a:srgbClr val="0000FF"/>
      </a:accent1>
      <a:accent2>
        <a:srgbClr val="E2E1C0"/>
      </a:accent2>
      <a:accent3>
        <a:srgbClr val="FFFFFF"/>
      </a:accent3>
      <a:accent4>
        <a:srgbClr val="000000"/>
      </a:accent4>
      <a:accent5>
        <a:srgbClr val="AAAAFF"/>
      </a:accent5>
      <a:accent6>
        <a:srgbClr val="CDCCAE"/>
      </a:accent6>
      <a:hlink>
        <a:srgbClr val="3D97AF"/>
      </a:hlink>
      <a:folHlink>
        <a:srgbClr val="B72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B69404"/>
      </a:dk2>
      <a:lt2>
        <a:srgbClr val="C0C0C0"/>
      </a:lt2>
      <a:accent1>
        <a:srgbClr val="0000FF"/>
      </a:accent1>
      <a:accent2>
        <a:srgbClr val="E2E1C0"/>
      </a:accent2>
      <a:accent3>
        <a:srgbClr val="FFFFFF"/>
      </a:accent3>
      <a:accent4>
        <a:srgbClr val="000000"/>
      </a:accent4>
      <a:accent5>
        <a:srgbClr val="AAAAFF"/>
      </a:accent5>
      <a:accent6>
        <a:srgbClr val="CDCCAE"/>
      </a:accent6>
      <a:hlink>
        <a:srgbClr val="3D97AF"/>
      </a:hlink>
      <a:folHlink>
        <a:srgbClr val="B72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2469</TotalTime>
  <Pages>8</Pages>
  <Words>1444</Words>
  <Application>Microsoft PowerPoint 4.0</Application>
  <PresentationFormat>Custom</PresentationFormat>
  <Paragraphs>212</Paragraphs>
  <Slides>15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Book Antiqua</vt:lpstr>
      <vt:lpstr>Arial</vt:lpstr>
      <vt:lpstr>Webdings</vt:lpstr>
      <vt:lpstr>Wingdings</vt:lpstr>
      <vt:lpstr>Times New Roman</vt:lpstr>
      <vt:lpstr>Symbol</vt:lpstr>
      <vt:lpstr>Default Design</vt:lpstr>
      <vt:lpstr>Slide 0</vt:lpstr>
      <vt:lpstr>Table Of Contents</vt:lpstr>
      <vt:lpstr>Introduction to Assessment Team</vt:lpstr>
      <vt:lpstr>Scope of the assessment includes VISNs, VAMCs, and VHA CO program offices </vt:lpstr>
      <vt:lpstr>Site visits are focused on capabilities</vt:lpstr>
      <vt:lpstr>The purpose of the VHA CEMP was to improve emergency management programs and to answer overarching question of readiness</vt:lpstr>
      <vt:lpstr>(Insert Location) staff have been very receptive and have freely offered relevant insight and feedback into our site visit</vt:lpstr>
      <vt:lpstr>The Assessment Team had the opportunity to meet with several (Insert Location) staff and committees</vt:lpstr>
      <vt:lpstr>We noted several exemplary capabilities</vt:lpstr>
      <vt:lpstr>Recommendations</vt:lpstr>
      <vt:lpstr>There were 43 capabilities identified </vt:lpstr>
      <vt:lpstr>Capabilities (Cont.)</vt:lpstr>
      <vt:lpstr>Capabilities (Cont.)</vt:lpstr>
      <vt:lpstr>Capabilities (Cont.)</vt:lpstr>
      <vt:lpstr>Slide 14</vt:lpstr>
    </vt:vector>
  </TitlesOfParts>
  <Company>BA&amp;H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
  <dc:creator>BA&amp;H</dc:creator>
  <cp:keywords/>
  <dc:description/>
  <cp:lastModifiedBy>vhamocphiffj</cp:lastModifiedBy>
  <cp:revision>153</cp:revision>
  <cp:lastPrinted>2001-09-28T15:01:44Z</cp:lastPrinted>
  <dcterms:created xsi:type="dcterms:W3CDTF">2001-12-04T14:26:41Z</dcterms:created>
  <dcterms:modified xsi:type="dcterms:W3CDTF">2009-02-17T19:24:52Z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ype1">
    <vt:lpwstr>Other</vt:lpwstr>
  </property>
</Properties>
</file>