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6"/>
  </p:notesMasterIdLst>
  <p:sldIdLst>
    <p:sldId id="390" r:id="rId2"/>
    <p:sldId id="438" r:id="rId3"/>
    <p:sldId id="439" r:id="rId4"/>
    <p:sldId id="440" r:id="rId5"/>
    <p:sldId id="445" r:id="rId6"/>
    <p:sldId id="443" r:id="rId7"/>
    <p:sldId id="444" r:id="rId8"/>
    <p:sldId id="415" r:id="rId9"/>
    <p:sldId id="446" r:id="rId10"/>
    <p:sldId id="416" r:id="rId11"/>
    <p:sldId id="447" r:id="rId12"/>
    <p:sldId id="442" r:id="rId13"/>
    <p:sldId id="424" r:id="rId14"/>
    <p:sldId id="408" r:id="rId15"/>
    <p:sldId id="428" r:id="rId16"/>
    <p:sldId id="412" r:id="rId17"/>
    <p:sldId id="410" r:id="rId18"/>
    <p:sldId id="413" r:id="rId19"/>
    <p:sldId id="403" r:id="rId20"/>
    <p:sldId id="407" r:id="rId21"/>
    <p:sldId id="404" r:id="rId22"/>
    <p:sldId id="405" r:id="rId23"/>
    <p:sldId id="278" r:id="rId24"/>
    <p:sldId id="448" r:id="rId2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69741" autoAdjust="0"/>
  </p:normalViewPr>
  <p:slideViewPr>
    <p:cSldViewPr>
      <p:cViewPr>
        <p:scale>
          <a:sx n="50" d="100"/>
          <a:sy n="50" d="100"/>
        </p:scale>
        <p:origin x="-1086" y="-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86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A52D35B6-E758-4B55-8230-074CA0BBD5D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89AB44-9804-4282-96DC-978643F8C680}" type="slidenum">
              <a:rPr lang="en-US"/>
              <a:pPr/>
              <a:t>1</a:t>
            </a:fld>
            <a:endParaRPr lang="en-US"/>
          </a:p>
        </p:txBody>
      </p:sp>
      <p:sp>
        <p:nvSpPr>
          <p:cNvPr id="2703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VA Heart Failure Network</a:t>
            </a:r>
          </a:p>
          <a:p>
            <a:endParaRPr lang="en-US"/>
          </a:p>
          <a:p>
            <a:r>
              <a:rPr lang="en-US"/>
              <a:t>9/17/2007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77BAF0-E352-4805-AAB7-A4BB855F0FA2}" type="slidenum">
              <a:rPr lang="en-US"/>
              <a:pPr/>
              <a:t>10</a:t>
            </a:fld>
            <a:endParaRPr lang="en-US"/>
          </a:p>
        </p:txBody>
      </p:sp>
      <p:sp>
        <p:nvSpPr>
          <p:cNvPr id="3614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1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VA Heart Failure 30-Day Mortality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67807E-C5BC-45D4-979F-FA2D1657496E}" type="slidenum">
              <a:rPr lang="en-US"/>
              <a:pPr/>
              <a:t>11</a:t>
            </a:fld>
            <a:endParaRPr lang="en-US"/>
          </a:p>
        </p:txBody>
      </p:sp>
      <p:sp>
        <p:nvSpPr>
          <p:cNvPr id="3911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1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Medicare Heart Failure Mortality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43BBED-6277-4713-90CB-7FB2D225E260}" type="slidenum">
              <a:rPr lang="en-US"/>
              <a:pPr/>
              <a:t>12</a:t>
            </a:fld>
            <a:endParaRPr lang="en-US"/>
          </a:p>
        </p:txBody>
      </p:sp>
      <p:sp>
        <p:nvSpPr>
          <p:cNvPr id="3635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3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Summary of Administrative Data</a:t>
            </a:r>
          </a:p>
          <a:p>
            <a:endParaRPr lang="en-US" b="1"/>
          </a:p>
          <a:p>
            <a:r>
              <a:rPr lang="en-US"/>
              <a:t>Apparently Stable readmission rates</a:t>
            </a:r>
          </a:p>
          <a:p>
            <a:r>
              <a:rPr lang="en-US"/>
              <a:t>Can we improve?</a:t>
            </a:r>
          </a:p>
          <a:p>
            <a:endParaRPr lang="en-US" b="1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F8EFC9-E51A-4677-A23D-79F092CF5E85}" type="slidenum">
              <a:rPr lang="en-US"/>
              <a:pPr/>
              <a:t>13</a:t>
            </a:fld>
            <a:endParaRPr lang="en-US"/>
          </a:p>
        </p:txBody>
      </p:sp>
      <p:sp>
        <p:nvSpPr>
          <p:cNvPr id="3645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4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Protecting 5 million Lives From Harm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6B113B-3B17-4CAB-A540-E6C8DFCD3719}" type="slidenum">
              <a:rPr lang="en-US"/>
              <a:pPr/>
              <a:t>14</a:t>
            </a:fld>
            <a:endParaRPr lang="en-US"/>
          </a:p>
        </p:txBody>
      </p:sp>
      <p:sp>
        <p:nvSpPr>
          <p:cNvPr id="3655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5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000" b="1"/>
              <a:t>The Institute for Healthcare Improvement (IHI)</a:t>
            </a:r>
          </a:p>
          <a:p>
            <a:endParaRPr lang="en-US" sz="1000" b="1"/>
          </a:p>
          <a:p>
            <a:r>
              <a:rPr lang="en-US"/>
              <a:t>Save 100,000 lives campaign</a:t>
            </a:r>
          </a:p>
          <a:p>
            <a:r>
              <a:rPr lang="en-US" sz="1400"/>
              <a:t>Reduce hospital mortality</a:t>
            </a:r>
          </a:p>
          <a:p>
            <a:r>
              <a:rPr lang="en-US" sz="1600"/>
              <a:t>Rapid response teams</a:t>
            </a:r>
          </a:p>
          <a:p>
            <a:r>
              <a:rPr lang="en-US" sz="1600"/>
              <a:t>Better acute MI Care</a:t>
            </a:r>
          </a:p>
          <a:p>
            <a:r>
              <a:rPr lang="en-US" sz="1600"/>
              <a:t>Prevent adverse drug events</a:t>
            </a:r>
          </a:p>
          <a:p>
            <a:r>
              <a:rPr lang="en-US" sz="1600"/>
              <a:t>Prevent central line infections</a:t>
            </a:r>
          </a:p>
          <a:p>
            <a:r>
              <a:rPr lang="en-US" sz="1600"/>
              <a:t>Prevent ventilator-associated pneumonia</a:t>
            </a:r>
          </a:p>
          <a:p>
            <a:r>
              <a:rPr lang="en-US" sz="1600"/>
              <a:t>Prevent surgical site infections</a:t>
            </a:r>
            <a:endParaRPr lang="en-US" sz="1600">
              <a:solidFill>
                <a:srgbClr val="000066"/>
              </a:solidFill>
            </a:endParaRPr>
          </a:p>
          <a:p>
            <a:endParaRPr lang="en-US" sz="1000" b="1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52CACA-9835-4A3E-A633-3A1786C42B2F}" type="slidenum">
              <a:rPr lang="en-US"/>
              <a:pPr/>
              <a:t>15</a:t>
            </a:fld>
            <a:endParaRPr lang="en-US"/>
          </a:p>
        </p:txBody>
      </p:sp>
      <p:sp>
        <p:nvSpPr>
          <p:cNvPr id="3665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6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100K Lives Campaign</a:t>
            </a:r>
          </a:p>
          <a:p>
            <a:endParaRPr lang="en-US" b="1"/>
          </a:p>
          <a:p>
            <a:r>
              <a:rPr lang="en-US"/>
              <a:t>3100 Hospitals participated</a:t>
            </a:r>
          </a:p>
          <a:p>
            <a:r>
              <a:rPr lang="en-US"/>
              <a:t>18 months</a:t>
            </a:r>
          </a:p>
          <a:p>
            <a:r>
              <a:rPr lang="en-US"/>
              <a:t>124,000 lives saved</a:t>
            </a:r>
          </a:p>
          <a:p>
            <a:endParaRPr lang="en-US" b="1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38D8A5-D31C-42D7-950B-582E05D9B0C7}" type="slidenum">
              <a:rPr lang="en-US"/>
              <a:pPr/>
              <a:t>16</a:t>
            </a:fld>
            <a:endParaRPr lang="en-US"/>
          </a:p>
        </p:txBody>
      </p:sp>
      <p:sp>
        <p:nvSpPr>
          <p:cNvPr id="3676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7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The Institute for Healthcare Improvement</a:t>
            </a:r>
          </a:p>
          <a:p>
            <a:endParaRPr lang="en-US" b="1"/>
          </a:p>
          <a:p>
            <a:r>
              <a:rPr lang="en-US"/>
              <a:t>Many more patients are </a:t>
            </a:r>
            <a:r>
              <a:rPr lang="en-US" b="1" u="sng"/>
              <a:t>harmed</a:t>
            </a:r>
            <a:r>
              <a:rPr lang="en-US"/>
              <a:t> than killed</a:t>
            </a:r>
          </a:p>
          <a:p>
            <a:r>
              <a:rPr lang="en-US"/>
              <a:t>37 million hospitalizations/year in the US</a:t>
            </a:r>
          </a:p>
          <a:p>
            <a:r>
              <a:rPr lang="en-US"/>
              <a:t>40-50 injuries/100 admissions</a:t>
            </a:r>
          </a:p>
          <a:p>
            <a:r>
              <a:rPr lang="en-US"/>
              <a:t>15 million are harmed/year in US hospitals</a:t>
            </a:r>
          </a:p>
          <a:p>
            <a:r>
              <a:rPr lang="en-US"/>
              <a:t>40,000 / day</a:t>
            </a:r>
          </a:p>
          <a:p>
            <a:pPr lvl="1"/>
            <a:endParaRPr lang="en-US"/>
          </a:p>
          <a:p>
            <a:r>
              <a:rPr lang="en-US" b="1"/>
              <a:t>Goal:  Eliminate harm to 5 million patients over the next two years</a:t>
            </a:r>
          </a:p>
          <a:p>
            <a:endParaRPr lang="en-US" b="1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90A9F6-8977-4A5F-8C30-91D84E4209D4}" type="slidenum">
              <a:rPr lang="en-US"/>
              <a:pPr/>
              <a:t>17</a:t>
            </a:fld>
            <a:endParaRPr lang="en-US"/>
          </a:p>
        </p:txBody>
      </p:sp>
      <p:sp>
        <p:nvSpPr>
          <p:cNvPr id="3020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2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000" b="1"/>
              <a:t>IHI Definition of Medical Harm</a:t>
            </a:r>
          </a:p>
          <a:p>
            <a:endParaRPr lang="en-US" sz="1000" b="1"/>
          </a:p>
          <a:p>
            <a:pPr>
              <a:lnSpc>
                <a:spcPct val="110000"/>
              </a:lnSpc>
            </a:pPr>
            <a:r>
              <a:rPr lang="en-US"/>
              <a:t>Unintended physical injury resulting from or contributed to by medical care (including the </a:t>
            </a:r>
            <a:r>
              <a:rPr lang="en-US">
                <a:solidFill>
                  <a:srgbClr val="66FFFF"/>
                </a:solidFill>
              </a:rPr>
              <a:t>absence of indicated medical treatment</a:t>
            </a:r>
            <a:r>
              <a:rPr lang="en-US"/>
              <a:t>), that requires additional monitoring, treatment or hospitalization, or that results in death.</a:t>
            </a:r>
          </a:p>
          <a:p>
            <a:pPr>
              <a:lnSpc>
                <a:spcPct val="110000"/>
              </a:lnSpc>
            </a:pPr>
            <a:endParaRPr lang="en-US"/>
          </a:p>
          <a:p>
            <a:endParaRPr lang="en-US" sz="1000" b="1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5CEC65-16F2-40B2-8F36-578234E0318A}" type="slidenum">
              <a:rPr lang="en-US"/>
              <a:pPr/>
              <a:t>18</a:t>
            </a:fld>
            <a:endParaRPr lang="en-US"/>
          </a:p>
        </p:txBody>
      </p:sp>
      <p:sp>
        <p:nvSpPr>
          <p:cNvPr id="3686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IHI Save 5 Million Lives From Harm</a:t>
            </a:r>
          </a:p>
          <a:p>
            <a:endParaRPr lang="en-US" b="1"/>
          </a:p>
          <a:p>
            <a:r>
              <a:rPr lang="en-US"/>
              <a:t>Prevent pressure ulcers</a:t>
            </a:r>
          </a:p>
          <a:p>
            <a:r>
              <a:rPr lang="en-US"/>
              <a:t>Reduce MRSA</a:t>
            </a:r>
          </a:p>
          <a:p>
            <a:r>
              <a:rPr lang="en-US"/>
              <a:t>Prevent harm from high-alert medications</a:t>
            </a:r>
          </a:p>
          <a:p>
            <a:r>
              <a:rPr lang="en-US"/>
              <a:t>Reduce Surgical Complications</a:t>
            </a:r>
          </a:p>
          <a:p>
            <a:r>
              <a:rPr lang="en-US" b="1">
                <a:solidFill>
                  <a:srgbClr val="66FFFF"/>
                </a:solidFill>
              </a:rPr>
              <a:t>Deliver reliable </a:t>
            </a:r>
            <a:r>
              <a:rPr lang="en-US" b="1" u="sng">
                <a:solidFill>
                  <a:srgbClr val="66FFFF"/>
                </a:solidFill>
              </a:rPr>
              <a:t>evidence</a:t>
            </a:r>
            <a:r>
              <a:rPr lang="en-US" b="1">
                <a:solidFill>
                  <a:srgbClr val="66FFFF"/>
                </a:solidFill>
              </a:rPr>
              <a:t>-</a:t>
            </a:r>
            <a:r>
              <a:rPr lang="en-US" b="1" u="sng">
                <a:solidFill>
                  <a:srgbClr val="66FFFF"/>
                </a:solidFill>
              </a:rPr>
              <a:t>based</a:t>
            </a:r>
            <a:r>
              <a:rPr lang="en-US" b="1">
                <a:solidFill>
                  <a:srgbClr val="66FFFF"/>
                </a:solidFill>
              </a:rPr>
              <a:t> care for heart failure</a:t>
            </a:r>
          </a:p>
          <a:p>
            <a:r>
              <a:rPr lang="en-US"/>
              <a:t>Get boards on board</a:t>
            </a:r>
          </a:p>
          <a:p>
            <a:endParaRPr lang="en-US" b="1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7D2E86-543B-49F0-AA15-7872CCD12FC8}" type="slidenum">
              <a:rPr lang="en-US"/>
              <a:pPr/>
              <a:t>19</a:t>
            </a:fld>
            <a:endParaRPr lang="en-US"/>
          </a:p>
        </p:txBody>
      </p:sp>
      <p:sp>
        <p:nvSpPr>
          <p:cNvPr id="3696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9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IHI 5 Million Lives Campaign: Heart Failure</a:t>
            </a:r>
          </a:p>
          <a:p>
            <a:endParaRPr lang="en-US" b="1"/>
          </a:p>
          <a:p>
            <a:r>
              <a:rPr lang="en-US"/>
              <a:t>Goal:  Deliver reliable evidence-based care for congestive heart failure … to reduce admissions.</a:t>
            </a:r>
          </a:p>
          <a:p>
            <a:r>
              <a:rPr lang="en-US"/>
              <a:t>Reduce the readmission rate by 50% by December 2008</a:t>
            </a:r>
          </a:p>
          <a:p>
            <a:endParaRPr lang="en-US" b="1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B5F6C8-B6F8-4199-8995-D7E45DB72FDF}" type="slidenum">
              <a:rPr lang="en-US"/>
              <a:pPr/>
              <a:t>2</a:t>
            </a:fld>
            <a:endParaRPr lang="en-US"/>
          </a:p>
        </p:txBody>
      </p:sp>
      <p:sp>
        <p:nvSpPr>
          <p:cNvPr id="3543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4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Improving Early Follow-up Following Heart Failure Hospitalization</a:t>
            </a:r>
          </a:p>
          <a:p>
            <a:endParaRPr lang="en-US" b="1"/>
          </a:p>
          <a:p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Paul Heidenreich MD, MS</a:t>
            </a:r>
          </a:p>
          <a:p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Barry Massie MD</a:t>
            </a:r>
          </a:p>
          <a:p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Anju Sahay PhD</a:t>
            </a:r>
          </a:p>
          <a:p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Robert Jesse MD, PhD</a:t>
            </a:r>
          </a:p>
          <a:p>
            <a:pPr eaLnBrk="0" hangingPunct="0"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010991-E70A-4224-9C32-A3748557E036}" type="slidenum">
              <a:rPr lang="en-US"/>
              <a:pPr/>
              <a:t>20</a:t>
            </a:fld>
            <a:endParaRPr lang="en-US"/>
          </a:p>
        </p:txBody>
      </p:sp>
      <p:sp>
        <p:nvSpPr>
          <p:cNvPr id="3706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0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Discharge Checklist</a:t>
            </a:r>
          </a:p>
          <a:p>
            <a:endParaRPr lang="en-US" b="1"/>
          </a:p>
          <a:p>
            <a:r>
              <a:rPr lang="en-US"/>
              <a:t>Reconcile Medications</a:t>
            </a:r>
          </a:p>
          <a:p>
            <a:r>
              <a:rPr lang="en-US"/>
              <a:t>Teach Back</a:t>
            </a:r>
          </a:p>
          <a:p>
            <a:r>
              <a:rPr lang="en-US">
                <a:solidFill>
                  <a:srgbClr val="66FFFF"/>
                </a:solidFill>
              </a:rPr>
              <a:t>Follow up phone call in 48 hours</a:t>
            </a:r>
          </a:p>
          <a:p>
            <a:r>
              <a:rPr lang="en-US">
                <a:solidFill>
                  <a:srgbClr val="66FFFF"/>
                </a:solidFill>
              </a:rPr>
              <a:t>Medication check</a:t>
            </a:r>
          </a:p>
          <a:p>
            <a:r>
              <a:rPr lang="en-US">
                <a:solidFill>
                  <a:srgbClr val="66FFFF"/>
                </a:solidFill>
              </a:rPr>
              <a:t>Physician visit</a:t>
            </a:r>
          </a:p>
          <a:p>
            <a:r>
              <a:rPr lang="en-US">
                <a:solidFill>
                  <a:srgbClr val="66FFFF"/>
                </a:solidFill>
              </a:rPr>
              <a:t>1 week for average risk patients</a:t>
            </a:r>
          </a:p>
          <a:p>
            <a:r>
              <a:rPr lang="en-US">
                <a:solidFill>
                  <a:srgbClr val="66FFFF"/>
                </a:solidFill>
              </a:rPr>
              <a:t>48 hours for high risk patients</a:t>
            </a:r>
          </a:p>
          <a:p>
            <a:r>
              <a:rPr lang="en-US"/>
              <a:t>Case management for high risk patients</a:t>
            </a:r>
          </a:p>
          <a:p>
            <a:endParaRPr lang="en-US" b="1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99CC7F-35C1-403E-AFE2-FA2EB6D76042}" type="slidenum">
              <a:rPr lang="en-US"/>
              <a:pPr/>
              <a:t>21</a:t>
            </a:fld>
            <a:endParaRPr lang="en-US"/>
          </a:p>
        </p:txBody>
      </p:sp>
      <p:sp>
        <p:nvSpPr>
          <p:cNvPr id="3717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1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Heart Failure Key Interventions</a:t>
            </a:r>
          </a:p>
          <a:p>
            <a:endParaRPr lang="en-US" b="1"/>
          </a:p>
          <a:p>
            <a:r>
              <a:rPr lang="en-US"/>
              <a:t>Measure Left Ventricular Ejection Fraction (EF)</a:t>
            </a:r>
          </a:p>
          <a:p>
            <a:r>
              <a:rPr lang="en-US"/>
              <a:t>ACE inhibitor or ARB at Discharge if EF&lt;40%</a:t>
            </a:r>
          </a:p>
          <a:p>
            <a:r>
              <a:rPr lang="en-US"/>
              <a:t>Anticoagulation if Atrial Fib. at Discharge</a:t>
            </a:r>
          </a:p>
          <a:p>
            <a:r>
              <a:rPr lang="en-US"/>
              <a:t>Influenza vaccine</a:t>
            </a:r>
          </a:p>
          <a:p>
            <a:r>
              <a:rPr lang="en-US"/>
              <a:t>Pneumoccocal vaccine</a:t>
            </a:r>
          </a:p>
          <a:p>
            <a:r>
              <a:rPr lang="en-US"/>
              <a:t>Smoking Cessation counseling</a:t>
            </a:r>
          </a:p>
          <a:p>
            <a:r>
              <a:rPr lang="en-US"/>
              <a:t>Discharge instructions</a:t>
            </a:r>
          </a:p>
          <a:p>
            <a:endParaRPr lang="en-US" b="1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E1361A-2BC6-472C-8EC6-D786AAB17BDB}" type="slidenum">
              <a:rPr lang="en-US"/>
              <a:pPr/>
              <a:t>22</a:t>
            </a:fld>
            <a:endParaRPr lang="en-US"/>
          </a:p>
        </p:txBody>
      </p:sp>
      <p:sp>
        <p:nvSpPr>
          <p:cNvPr id="3727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2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Heart Failure Other Interventions to Consider</a:t>
            </a:r>
          </a:p>
          <a:p>
            <a:endParaRPr lang="en-US" b="1"/>
          </a:p>
          <a:p>
            <a:r>
              <a:rPr lang="en-US"/>
              <a:t>Beta-Blocker at Discharge if EF&lt;40%</a:t>
            </a:r>
          </a:p>
          <a:p>
            <a:r>
              <a:rPr lang="en-US"/>
              <a:t>Discharge Contract</a:t>
            </a:r>
          </a:p>
          <a:p>
            <a:r>
              <a:rPr lang="en-US"/>
              <a:t>Statins for coronary disease</a:t>
            </a:r>
          </a:p>
          <a:p>
            <a:r>
              <a:rPr lang="en-US"/>
              <a:t>Spironolactone for certain high risk patients</a:t>
            </a:r>
          </a:p>
          <a:p>
            <a:endParaRPr lang="en-US"/>
          </a:p>
          <a:p>
            <a:endParaRPr lang="en-US" b="1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04B34E-1B05-4483-BB51-99E5664915A3}" type="slidenum">
              <a:rPr lang="en-US"/>
              <a:pPr/>
              <a:t>23</a:t>
            </a:fld>
            <a:endParaRPr lang="en-US"/>
          </a:p>
        </p:txBody>
      </p:sp>
      <p:sp>
        <p:nvSpPr>
          <p:cNvPr id="645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The VA Does Well on Medication Use for Heart Failure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427D17-090B-4140-9466-ED505F98874E}" type="slidenum">
              <a:rPr lang="en-US"/>
              <a:pPr/>
              <a:t>24</a:t>
            </a:fld>
            <a:endParaRPr lang="en-US"/>
          </a:p>
        </p:txBody>
      </p:sp>
      <p:sp>
        <p:nvSpPr>
          <p:cNvPr id="3921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2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Questions</a:t>
            </a:r>
          </a:p>
          <a:p>
            <a:endParaRPr lang="en-US" b="1"/>
          </a:p>
          <a:p>
            <a:r>
              <a:rPr lang="en-US"/>
              <a:t>How many patients are called within 48 hours of discharge?</a:t>
            </a:r>
          </a:p>
          <a:p>
            <a:r>
              <a:rPr lang="en-US"/>
              <a:t>How many are seen by a provider within 2 weeks?  1 week?</a:t>
            </a:r>
          </a:p>
          <a:p>
            <a:r>
              <a:rPr lang="en-US"/>
              <a:t>Have sites improved follow-up without an increase in staff?</a:t>
            </a:r>
          </a:p>
          <a:p>
            <a:r>
              <a:rPr lang="en-US"/>
              <a:t>If so, what was done?</a:t>
            </a:r>
          </a:p>
          <a:p>
            <a:r>
              <a:rPr lang="en-US"/>
              <a:t>Have you eliminated advance appointments to make room for post-discharge visits?</a:t>
            </a:r>
          </a:p>
          <a:p>
            <a:r>
              <a:rPr lang="en-US"/>
              <a:t>Are the IHI goals (1 week follow-up) worth pursuing?</a:t>
            </a:r>
          </a:p>
          <a:p>
            <a:r>
              <a:rPr lang="en-US"/>
              <a:t>Possible collaborative of interested sites</a:t>
            </a:r>
          </a:p>
          <a:p>
            <a:endParaRPr lang="en-US" b="1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AA73EE-5963-4917-869A-0DA6D837ECD4}" type="slidenum">
              <a:rPr lang="en-US"/>
              <a:pPr/>
              <a:t>3</a:t>
            </a:fld>
            <a:endParaRPr lang="en-US"/>
          </a:p>
        </p:txBody>
      </p:sp>
      <p:sp>
        <p:nvSpPr>
          <p:cNvPr id="3594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9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Questions</a:t>
            </a:r>
          </a:p>
          <a:p>
            <a:endParaRPr lang="en-US" b="1"/>
          </a:p>
          <a:p>
            <a:r>
              <a:rPr lang="en-US"/>
              <a:t>Improving Early Follow-up Post Discharge</a:t>
            </a:r>
          </a:p>
          <a:p>
            <a:r>
              <a:rPr lang="en-US"/>
              <a:t>Is this worth addressing?</a:t>
            </a:r>
          </a:p>
          <a:p>
            <a:r>
              <a:rPr lang="en-US"/>
              <a:t>What can we do with current resources?</a:t>
            </a:r>
          </a:p>
          <a:p>
            <a:pPr lvl="1"/>
            <a:endParaRPr lang="en-US"/>
          </a:p>
          <a:p>
            <a:pPr lvl="1"/>
            <a:endParaRPr lang="en-US" b="1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B3CA9F-9CF5-4FA5-9EE6-E388CF275F60}" type="slidenum">
              <a:rPr lang="en-US"/>
              <a:pPr/>
              <a:t>4</a:t>
            </a:fld>
            <a:endParaRPr lang="en-US"/>
          </a:p>
        </p:txBody>
      </p:sp>
      <p:sp>
        <p:nvSpPr>
          <p:cNvPr id="3604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0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Background</a:t>
            </a:r>
          </a:p>
          <a:p>
            <a:endParaRPr lang="en-US" b="1"/>
          </a:p>
          <a:p>
            <a:r>
              <a:rPr lang="en-US"/>
              <a:t>How is the US Medicare doing?</a:t>
            </a:r>
          </a:p>
          <a:p>
            <a:r>
              <a:rPr lang="en-US"/>
              <a:t>How is the VA doing?</a:t>
            </a:r>
          </a:p>
          <a:p>
            <a:r>
              <a:rPr lang="en-US"/>
              <a:t>Institute for Healthcare Improvement (IHI) initiative</a:t>
            </a:r>
          </a:p>
          <a:p>
            <a:endParaRPr lang="en-US" b="1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C894C6-71F8-4C3C-94A2-227B6C665706}" type="slidenum">
              <a:rPr lang="en-US"/>
              <a:pPr/>
              <a:t>5</a:t>
            </a:fld>
            <a:endParaRPr lang="en-US"/>
          </a:p>
        </p:txBody>
      </p:sp>
      <p:sp>
        <p:nvSpPr>
          <p:cNvPr id="3829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2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All Cause Readmission: Medicare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C02B4E-768E-425D-BE5B-E0C1DEE0FD59}" type="slidenum">
              <a:rPr lang="en-US"/>
              <a:pPr/>
              <a:t>6</a:t>
            </a:fld>
            <a:endParaRPr lang="en-US"/>
          </a:p>
        </p:txBody>
      </p:sp>
      <p:sp>
        <p:nvSpPr>
          <p:cNvPr id="3840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4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HF Readmission Rates: Medicare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705F3A-85A2-4307-8D23-7E9F9E16F7BA}" type="slidenum">
              <a:rPr lang="en-US"/>
              <a:pPr/>
              <a:t>7</a:t>
            </a:fld>
            <a:endParaRPr lang="en-US"/>
          </a:p>
        </p:txBody>
      </p:sp>
      <p:sp>
        <p:nvSpPr>
          <p:cNvPr id="3850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5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HF Readmission Rates: Medicare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382EB9-5775-49CC-9419-121C68DAE345}" type="slidenum">
              <a:rPr lang="en-US"/>
              <a:pPr/>
              <a:t>8</a:t>
            </a:fld>
            <a:endParaRPr lang="en-US"/>
          </a:p>
        </p:txBody>
      </p:sp>
      <p:sp>
        <p:nvSpPr>
          <p:cNvPr id="3624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2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VA Heart Failure 30-Day Readmission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CFB952-E161-4C01-A840-06C3E2061E38}" type="slidenum">
              <a:rPr lang="en-US"/>
              <a:pPr/>
              <a:t>9</a:t>
            </a:fld>
            <a:endParaRPr lang="en-US"/>
          </a:p>
        </p:txBody>
      </p:sp>
      <p:sp>
        <p:nvSpPr>
          <p:cNvPr id="3901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0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Regional Variation: HF Readmission in Medicare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123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5124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5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6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7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8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129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0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3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34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35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31C6BE3-0216-4245-8AC1-86165CEB42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2E3EE54-30CC-49F7-BE38-16B6D76A62A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8C3B17D-E4D2-4446-A06C-C944E24898C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F0DBCF6-23EF-491E-BCA0-AED1C7626A7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87E1DF0-DC6C-4593-A8F1-F93DEE477ED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87A1849-DE9C-432F-B5EB-71315ABFC50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21A9149-52AF-4441-A17C-03D90F56E85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C3207E8-434E-465C-86CB-592C2D46D3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994A531-508D-4221-8FF5-A0EBEBEB0DE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400D96A-85A7-40B7-AC85-82140305F05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F13B7F4-29FE-4696-AF1A-EC5C864F1BA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AE1205E-DAC8-4FAB-8AF3-309070775C6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72282F9-8552-4585-A31E-D233A2A763D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E446B61-CAE3-446D-9E7D-A79C0C3FAC1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2B64682-E5D8-4300-AE18-6B3A8D50B5C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+mn-lt"/>
              </a:defRPr>
            </a:lvl1pPr>
          </a:lstStyle>
          <a:p>
            <a:fld id="{EDE15FC2-B7F9-4168-B93B-8C3E8961CEF2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4100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4101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410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5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0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0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411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1143000"/>
            <a:ext cx="8534400" cy="1920875"/>
          </a:xfrm>
        </p:spPr>
        <p:txBody>
          <a:bodyPr/>
          <a:lstStyle/>
          <a:p>
            <a:r>
              <a:rPr lang="en-US" sz="5400"/>
              <a:t>VA Heart Failure Network</a:t>
            </a:r>
          </a:p>
        </p:txBody>
      </p:sp>
      <p:sp>
        <p:nvSpPr>
          <p:cNvPr id="269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2133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9/17/2007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sz="4000"/>
              <a:t>VA Heart Failure 30-Day Mortality</a:t>
            </a:r>
          </a:p>
        </p:txBody>
      </p:sp>
      <p:graphicFrame>
        <p:nvGraphicFramePr>
          <p:cNvPr id="309251" name="Object 3"/>
          <p:cNvGraphicFramePr>
            <a:graphicFrameLocks noChangeAspect="1"/>
          </p:cNvGraphicFramePr>
          <p:nvPr>
            <p:ph idx="1"/>
          </p:nvPr>
        </p:nvGraphicFramePr>
        <p:xfrm>
          <a:off x="685800" y="1752600"/>
          <a:ext cx="7353300" cy="4819650"/>
        </p:xfrm>
        <a:graphic>
          <a:graphicData uri="http://schemas.openxmlformats.org/presentationml/2006/ole">
            <p:oleObj spid="_x0000_s309251" name="Chart" r:id="rId4" imgW="7353300" imgH="4819802" progId="MSGraph.Chart.8">
              <p:embed followColorScheme="full"/>
            </p:oleObj>
          </a:graphicData>
        </a:graphic>
      </p:graphicFrame>
      <p:sp>
        <p:nvSpPr>
          <p:cNvPr id="309253" name="Text Box 5"/>
          <p:cNvSpPr txBox="1">
            <a:spLocks noChangeArrowheads="1"/>
          </p:cNvSpPr>
          <p:nvPr/>
        </p:nvSpPr>
        <p:spPr bwMode="auto">
          <a:xfrm>
            <a:off x="5318125" y="6297613"/>
            <a:ext cx="30781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Heidenreich, CHF QUERI 2006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076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Medicare Heart Failure Mortality</a:t>
            </a:r>
          </a:p>
        </p:txBody>
      </p:sp>
      <p:pic>
        <p:nvPicPr>
          <p:cNvPr id="38707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1447800"/>
            <a:ext cx="800100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87078" name="Text Box 6"/>
          <p:cNvSpPr txBox="1">
            <a:spLocks noChangeArrowheads="1"/>
          </p:cNvSpPr>
          <p:nvPr/>
        </p:nvSpPr>
        <p:spPr bwMode="auto">
          <a:xfrm>
            <a:off x="685800" y="6491288"/>
            <a:ext cx="78946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Medicare Quality Monitoring System (MQMS) Report: Heart Failure, 1992-2001</a:t>
            </a:r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 of Administrative Data</a:t>
            </a:r>
          </a:p>
        </p:txBody>
      </p:sp>
      <p:sp>
        <p:nvSpPr>
          <p:cNvPr id="358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Apparently Stable readmission rates</a:t>
            </a:r>
          </a:p>
          <a:p>
            <a:r>
              <a:rPr lang="en-US"/>
              <a:t>Can we improve?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051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762000"/>
            <a:ext cx="8039100" cy="37893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The Institute for Healthcare Improvement (IHI)</a:t>
            </a:r>
            <a:endParaRPr lang="en-US" sz="3600" b="0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sz="2800"/>
              <a:t>Save 100,000 lives campaign</a:t>
            </a:r>
          </a:p>
          <a:p>
            <a:pPr lvl="1"/>
            <a:r>
              <a:rPr lang="en-US"/>
              <a:t>Reduce hospital mortality</a:t>
            </a:r>
          </a:p>
          <a:p>
            <a:pPr lvl="2"/>
            <a:r>
              <a:rPr lang="en-US" sz="2800"/>
              <a:t>Rapid response teams</a:t>
            </a:r>
          </a:p>
          <a:p>
            <a:pPr lvl="2"/>
            <a:r>
              <a:rPr lang="en-US" sz="2800"/>
              <a:t>Better acute MI Care</a:t>
            </a:r>
          </a:p>
          <a:p>
            <a:pPr lvl="2"/>
            <a:r>
              <a:rPr lang="en-US" sz="2800"/>
              <a:t>Prevent adverse drug events</a:t>
            </a:r>
          </a:p>
          <a:p>
            <a:pPr lvl="2"/>
            <a:r>
              <a:rPr lang="en-US" sz="2800"/>
              <a:t>Prevent central line infections</a:t>
            </a:r>
          </a:p>
          <a:p>
            <a:pPr lvl="2"/>
            <a:r>
              <a:rPr lang="en-US" sz="2800"/>
              <a:t>Prevent ventilator-associated pneumonia</a:t>
            </a:r>
          </a:p>
          <a:p>
            <a:pPr lvl="2"/>
            <a:r>
              <a:rPr lang="en-US" sz="2800"/>
              <a:t>Prevent surgical site infections</a:t>
            </a:r>
            <a:endParaRPr lang="en-US" sz="2800">
              <a:solidFill>
                <a:srgbClr val="000066"/>
              </a:solidFill>
            </a:endParaRPr>
          </a:p>
        </p:txBody>
      </p:sp>
      <p:pic>
        <p:nvPicPr>
          <p:cNvPr id="299015" name="Picture 7" descr="100k lives logo, 500px wide"/>
          <p:cNvPicPr>
            <a:picLocks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5105400" y="5719763"/>
            <a:ext cx="4038600" cy="1138237"/>
          </a:xfrm>
          <a:noFill/>
          <a:ln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100K Lives Campaign</a:t>
            </a:r>
            <a:endParaRPr lang="en-US" b="0"/>
          </a:p>
        </p:txBody>
      </p:sp>
      <p:sp>
        <p:nvSpPr>
          <p:cNvPr id="3266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438400"/>
            <a:ext cx="8153400" cy="2209800"/>
          </a:xfrm>
        </p:spPr>
        <p:txBody>
          <a:bodyPr/>
          <a:lstStyle/>
          <a:p>
            <a:r>
              <a:rPr lang="en-US" sz="2800"/>
              <a:t>3100 Hospitals participated</a:t>
            </a:r>
          </a:p>
          <a:p>
            <a:pPr lvl="1"/>
            <a:r>
              <a:rPr lang="en-US" sz="2400"/>
              <a:t>18 months</a:t>
            </a:r>
          </a:p>
          <a:p>
            <a:r>
              <a:rPr lang="en-US" sz="2800"/>
              <a:t>124,000 lives saved</a:t>
            </a:r>
          </a:p>
        </p:txBody>
      </p:sp>
      <p:pic>
        <p:nvPicPr>
          <p:cNvPr id="326662" name="Picture 6" descr="100k lives logo, 500px wide"/>
          <p:cNvPicPr>
            <a:picLocks noChangeAspect="1" noChangeArrowheads="1"/>
          </p:cNvPicPr>
          <p:nvPr>
            <p:ph sz="quarter" idx="3"/>
          </p:nvPr>
        </p:nvPicPr>
        <p:blipFill>
          <a:blip r:embed="rId3"/>
          <a:srcRect/>
          <a:stretch>
            <a:fillRect/>
          </a:stretch>
        </p:blipFill>
        <p:spPr>
          <a:xfrm>
            <a:off x="5105400" y="5719763"/>
            <a:ext cx="4038600" cy="1138237"/>
          </a:xfrm>
          <a:noFill/>
          <a:ln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1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4000"/>
              <a:t>The Institute for Healthcare Improvement</a:t>
            </a:r>
            <a:endParaRPr lang="en-US" sz="4000" b="0"/>
          </a:p>
        </p:txBody>
      </p:sp>
      <p:sp>
        <p:nvSpPr>
          <p:cNvPr id="304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51038"/>
            <a:ext cx="8458200" cy="45259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Many more patients are </a:t>
            </a:r>
            <a:r>
              <a:rPr lang="en-US" b="1" u="sng"/>
              <a:t>harmed</a:t>
            </a:r>
            <a:r>
              <a:rPr lang="en-US"/>
              <a:t> than killed</a:t>
            </a:r>
          </a:p>
          <a:p>
            <a:pPr lvl="1">
              <a:lnSpc>
                <a:spcPct val="90000"/>
              </a:lnSpc>
            </a:pPr>
            <a:endParaRPr lang="en-US"/>
          </a:p>
          <a:p>
            <a:pPr lvl="1">
              <a:lnSpc>
                <a:spcPct val="90000"/>
              </a:lnSpc>
            </a:pPr>
            <a:r>
              <a:rPr lang="en-US"/>
              <a:t>37 million hospitalizations/year in the US</a:t>
            </a:r>
          </a:p>
          <a:p>
            <a:pPr lvl="1">
              <a:lnSpc>
                <a:spcPct val="90000"/>
              </a:lnSpc>
            </a:pPr>
            <a:r>
              <a:rPr lang="en-US"/>
              <a:t>40-50 injuries/100 admissions</a:t>
            </a:r>
          </a:p>
          <a:p>
            <a:pPr lvl="1">
              <a:lnSpc>
                <a:spcPct val="90000"/>
              </a:lnSpc>
            </a:pPr>
            <a:r>
              <a:rPr lang="en-US"/>
              <a:t>15 million are harmed/year in US hospitals</a:t>
            </a:r>
          </a:p>
          <a:p>
            <a:pPr lvl="2">
              <a:lnSpc>
                <a:spcPct val="90000"/>
              </a:lnSpc>
            </a:pPr>
            <a:r>
              <a:rPr lang="en-US"/>
              <a:t>40,000 / day</a:t>
            </a:r>
          </a:p>
          <a:p>
            <a:pPr lvl="1"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 b="1"/>
              <a:t>Goal:  	Eliminate harm to 5 million 				patients over the next two years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IHI Definition of Medical Harm</a:t>
            </a:r>
          </a:p>
        </p:txBody>
      </p:sp>
      <p:sp>
        <p:nvSpPr>
          <p:cNvPr id="3010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77200" cy="3200400"/>
          </a:xfrm>
        </p:spPr>
        <p:txBody>
          <a:bodyPr/>
          <a:lstStyle/>
          <a:p>
            <a:pPr>
              <a:lnSpc>
                <a:spcPct val="110000"/>
              </a:lnSpc>
              <a:buFont typeface="Wingdings" pitchFamily="2" charset="2"/>
              <a:buNone/>
            </a:pPr>
            <a:r>
              <a:rPr lang="en-US" sz="2800"/>
              <a:t>	Unintended physical injury resulting from or contributed to by medical care (including the </a:t>
            </a:r>
            <a:r>
              <a:rPr lang="en-US" sz="2800">
                <a:solidFill>
                  <a:srgbClr val="66FFFF"/>
                </a:solidFill>
              </a:rPr>
              <a:t>absence of indicated medical treatment</a:t>
            </a:r>
            <a:r>
              <a:rPr lang="en-US" sz="2800"/>
              <a:t>), that requires additional monitoring, treatment or hospitalization, or that results in death.</a:t>
            </a:r>
          </a:p>
          <a:p>
            <a:pPr>
              <a:lnSpc>
                <a:spcPct val="110000"/>
              </a:lnSpc>
              <a:buFont typeface="Wingdings" pitchFamily="2" charset="2"/>
              <a:buNone/>
            </a:pPr>
            <a:endParaRPr lang="en-US" sz="2800"/>
          </a:p>
        </p:txBody>
      </p:sp>
      <p:pic>
        <p:nvPicPr>
          <p:cNvPr id="301060" name="Picture 4"/>
          <p:cNvPicPr>
            <a:picLocks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6477000" y="5600700"/>
            <a:ext cx="2667000" cy="12573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IHI</a:t>
            </a:r>
            <a:br>
              <a:rPr lang="en-US" sz="4000"/>
            </a:br>
            <a:r>
              <a:rPr lang="en-US" sz="4000"/>
              <a:t>Save 5 Million Lives From Harm </a:t>
            </a:r>
          </a:p>
        </p:txBody>
      </p:sp>
      <p:sp>
        <p:nvSpPr>
          <p:cNvPr id="3051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543800" cy="3505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Prevent pressure ulcers</a:t>
            </a:r>
          </a:p>
          <a:p>
            <a:pPr>
              <a:lnSpc>
                <a:spcPct val="90000"/>
              </a:lnSpc>
            </a:pPr>
            <a:r>
              <a:rPr lang="en-US" sz="2800"/>
              <a:t>Reduce MRSA</a:t>
            </a:r>
          </a:p>
          <a:p>
            <a:pPr>
              <a:lnSpc>
                <a:spcPct val="90000"/>
              </a:lnSpc>
            </a:pPr>
            <a:r>
              <a:rPr lang="en-US" sz="2800"/>
              <a:t>Prevent harm from high-alert medications</a:t>
            </a:r>
          </a:p>
          <a:p>
            <a:pPr>
              <a:lnSpc>
                <a:spcPct val="90000"/>
              </a:lnSpc>
            </a:pPr>
            <a:r>
              <a:rPr lang="en-US" sz="2800"/>
              <a:t>Reduce Surgical Complications</a:t>
            </a:r>
          </a:p>
          <a:p>
            <a:pPr>
              <a:lnSpc>
                <a:spcPct val="90000"/>
              </a:lnSpc>
            </a:pPr>
            <a:r>
              <a:rPr lang="en-US" sz="2800" b="1">
                <a:solidFill>
                  <a:srgbClr val="66FFFF"/>
                </a:solidFill>
              </a:rPr>
              <a:t>Deliver reliable </a:t>
            </a:r>
            <a:r>
              <a:rPr lang="en-US" sz="2800" b="1" u="sng">
                <a:solidFill>
                  <a:srgbClr val="66FFFF"/>
                </a:solidFill>
              </a:rPr>
              <a:t>evidence</a:t>
            </a:r>
            <a:r>
              <a:rPr lang="en-US" sz="2800" b="1">
                <a:solidFill>
                  <a:srgbClr val="66FFFF"/>
                </a:solidFill>
              </a:rPr>
              <a:t>-</a:t>
            </a:r>
            <a:r>
              <a:rPr lang="en-US" sz="2800" b="1" u="sng">
                <a:solidFill>
                  <a:srgbClr val="66FFFF"/>
                </a:solidFill>
              </a:rPr>
              <a:t>based</a:t>
            </a:r>
            <a:r>
              <a:rPr lang="en-US" sz="2800" b="1">
                <a:solidFill>
                  <a:srgbClr val="66FFFF"/>
                </a:solidFill>
              </a:rPr>
              <a:t> care for heart failure</a:t>
            </a:r>
          </a:p>
          <a:p>
            <a:pPr>
              <a:lnSpc>
                <a:spcPct val="90000"/>
              </a:lnSpc>
            </a:pPr>
            <a:r>
              <a:rPr lang="en-US" sz="2800"/>
              <a:t>Get boards on board</a:t>
            </a:r>
          </a:p>
        </p:txBody>
      </p:sp>
      <p:pic>
        <p:nvPicPr>
          <p:cNvPr id="305158" name="Picture 6"/>
          <p:cNvPicPr>
            <a:picLocks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6324600" y="5529263"/>
            <a:ext cx="2819400" cy="1328737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IHI 5 Million Lives Campaign: </a:t>
            </a:r>
            <a:br>
              <a:rPr lang="en-US" sz="4000"/>
            </a:br>
            <a:r>
              <a:rPr lang="en-US" sz="4000"/>
              <a:t>Heart Failure</a:t>
            </a:r>
          </a:p>
        </p:txBody>
      </p:sp>
      <p:sp>
        <p:nvSpPr>
          <p:cNvPr id="2938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29600" cy="3124200"/>
          </a:xfrm>
        </p:spPr>
        <p:txBody>
          <a:bodyPr/>
          <a:lstStyle/>
          <a:p>
            <a:r>
              <a:rPr lang="en-US" sz="2800"/>
              <a:t>Goal:  Deliver reliable evidence-based care for congestive heart failure … to reduce admissions.</a:t>
            </a:r>
          </a:p>
          <a:p>
            <a:pPr lvl="1"/>
            <a:r>
              <a:rPr lang="en-US" sz="2400"/>
              <a:t>Reduce the readmission rate by 50% by December 2008</a:t>
            </a:r>
          </a:p>
        </p:txBody>
      </p:sp>
      <p:pic>
        <p:nvPicPr>
          <p:cNvPr id="293895" name="Picture 7"/>
          <p:cNvPicPr>
            <a:picLocks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6629400" y="5672138"/>
            <a:ext cx="2514600" cy="1185862"/>
          </a:xfrm>
          <a:noFill/>
          <a:ln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1143000"/>
            <a:ext cx="8534400" cy="1920875"/>
          </a:xfrm>
        </p:spPr>
        <p:txBody>
          <a:bodyPr/>
          <a:lstStyle/>
          <a:p>
            <a:r>
              <a:rPr lang="en-US" sz="5400"/>
              <a:t>Improving Early Follow-up Following Heart Failure Hospitalization</a:t>
            </a:r>
          </a:p>
        </p:txBody>
      </p:sp>
      <p:sp>
        <p:nvSpPr>
          <p:cNvPr id="353284" name="Rectangle 4"/>
          <p:cNvSpPr>
            <a:spLocks noChangeArrowheads="1"/>
          </p:cNvSpPr>
          <p:nvPr/>
        </p:nvSpPr>
        <p:spPr bwMode="auto">
          <a:xfrm>
            <a:off x="2514600" y="4267200"/>
            <a:ext cx="45720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Paul Heidenreich MD, MS</a:t>
            </a:r>
          </a:p>
          <a:p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Barry Massie MD</a:t>
            </a:r>
          </a:p>
          <a:p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Anju Sahay PhD</a:t>
            </a:r>
          </a:p>
          <a:p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Robert Jesse MD, PhD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Discharge Checklist</a:t>
            </a:r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Reconcile Medications</a:t>
            </a:r>
          </a:p>
          <a:p>
            <a:pPr>
              <a:lnSpc>
                <a:spcPct val="90000"/>
              </a:lnSpc>
            </a:pPr>
            <a:r>
              <a:rPr lang="en-US"/>
              <a:t>Teach Back</a:t>
            </a:r>
          </a:p>
          <a:p>
            <a:pPr>
              <a:lnSpc>
                <a:spcPct val="90000"/>
              </a:lnSpc>
            </a:pPr>
            <a:r>
              <a:rPr lang="en-US">
                <a:solidFill>
                  <a:srgbClr val="66FFFF"/>
                </a:solidFill>
              </a:rPr>
              <a:t>Follow up phone call in 48 hours</a:t>
            </a:r>
          </a:p>
          <a:p>
            <a:pPr lvl="1">
              <a:lnSpc>
                <a:spcPct val="90000"/>
              </a:lnSpc>
            </a:pPr>
            <a:r>
              <a:rPr lang="en-US">
                <a:solidFill>
                  <a:srgbClr val="66FFFF"/>
                </a:solidFill>
              </a:rPr>
              <a:t>Medication check</a:t>
            </a:r>
          </a:p>
          <a:p>
            <a:pPr>
              <a:lnSpc>
                <a:spcPct val="90000"/>
              </a:lnSpc>
            </a:pPr>
            <a:r>
              <a:rPr lang="en-US">
                <a:solidFill>
                  <a:srgbClr val="66FFFF"/>
                </a:solidFill>
              </a:rPr>
              <a:t>Physician visit</a:t>
            </a:r>
          </a:p>
          <a:p>
            <a:pPr lvl="1">
              <a:lnSpc>
                <a:spcPct val="90000"/>
              </a:lnSpc>
            </a:pPr>
            <a:r>
              <a:rPr lang="en-US">
                <a:solidFill>
                  <a:srgbClr val="66FFFF"/>
                </a:solidFill>
              </a:rPr>
              <a:t>1 week for average risk patients</a:t>
            </a:r>
          </a:p>
          <a:p>
            <a:pPr lvl="1">
              <a:lnSpc>
                <a:spcPct val="90000"/>
              </a:lnSpc>
            </a:pPr>
            <a:r>
              <a:rPr lang="en-US">
                <a:solidFill>
                  <a:srgbClr val="66FFFF"/>
                </a:solidFill>
              </a:rPr>
              <a:t>48 hours for high risk patients</a:t>
            </a:r>
          </a:p>
          <a:p>
            <a:pPr>
              <a:lnSpc>
                <a:spcPct val="90000"/>
              </a:lnSpc>
            </a:pPr>
            <a:r>
              <a:rPr lang="en-US"/>
              <a:t>Case management for high risk patients</a:t>
            </a:r>
          </a:p>
        </p:txBody>
      </p:sp>
      <p:sp>
        <p:nvSpPr>
          <p:cNvPr id="297988" name="Text Box 4"/>
          <p:cNvSpPr txBox="1">
            <a:spLocks noChangeArrowheads="1"/>
          </p:cNvSpPr>
          <p:nvPr/>
        </p:nvSpPr>
        <p:spPr bwMode="auto">
          <a:xfrm>
            <a:off x="5638800" y="152400"/>
            <a:ext cx="3270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latin typeface="Arial" charset="0"/>
              </a:rPr>
              <a:t>IHI 5 Million Lives Campaign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Heart Failure Key Interventions</a:t>
            </a:r>
          </a:p>
        </p:txBody>
      </p:sp>
      <p:sp>
        <p:nvSpPr>
          <p:cNvPr id="294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Measure Left Ventricular Ejection Fraction (EF)</a:t>
            </a:r>
          </a:p>
          <a:p>
            <a:r>
              <a:rPr lang="en-US" sz="2800"/>
              <a:t>ACE inhibitor or ARB at Discharge if EF&lt;40%</a:t>
            </a:r>
          </a:p>
          <a:p>
            <a:r>
              <a:rPr lang="en-US" sz="2800"/>
              <a:t>Anticoagulation if Atrial Fib. at Discharge</a:t>
            </a:r>
          </a:p>
          <a:p>
            <a:r>
              <a:rPr lang="en-US" sz="2800"/>
              <a:t>Influenza vaccine</a:t>
            </a:r>
          </a:p>
          <a:p>
            <a:r>
              <a:rPr lang="en-US" sz="2800"/>
              <a:t>Pneumoccocal vaccine</a:t>
            </a:r>
          </a:p>
          <a:p>
            <a:r>
              <a:rPr lang="en-US" sz="2800"/>
              <a:t>Smoking Cessation counseling</a:t>
            </a:r>
          </a:p>
          <a:p>
            <a:r>
              <a:rPr lang="en-US" sz="2800"/>
              <a:t>Discharge instructions</a:t>
            </a:r>
          </a:p>
        </p:txBody>
      </p:sp>
      <p:sp>
        <p:nvSpPr>
          <p:cNvPr id="294916" name="Text Box 4"/>
          <p:cNvSpPr txBox="1">
            <a:spLocks noChangeArrowheads="1"/>
          </p:cNvSpPr>
          <p:nvPr/>
        </p:nvSpPr>
        <p:spPr bwMode="auto">
          <a:xfrm>
            <a:off x="1143000" y="6172200"/>
            <a:ext cx="7537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latin typeface="Arial" charset="0"/>
              </a:rPr>
              <a:t>CMS: in 2005 only 54% of eligible patients received all interventions</a:t>
            </a:r>
          </a:p>
        </p:txBody>
      </p:sp>
      <p:sp>
        <p:nvSpPr>
          <p:cNvPr id="294917" name="Text Box 5"/>
          <p:cNvSpPr txBox="1">
            <a:spLocks noChangeArrowheads="1"/>
          </p:cNvSpPr>
          <p:nvPr/>
        </p:nvSpPr>
        <p:spPr bwMode="auto">
          <a:xfrm>
            <a:off x="5638800" y="152400"/>
            <a:ext cx="3270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latin typeface="Arial" charset="0"/>
              </a:rPr>
              <a:t>IHI 5 Million Lives Campaign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Heart Failure </a:t>
            </a:r>
            <a:br>
              <a:rPr lang="en-US" sz="4000"/>
            </a:br>
            <a:r>
              <a:rPr lang="en-US" sz="4000"/>
              <a:t>Other Interventions to Consider</a:t>
            </a:r>
          </a:p>
        </p:txBody>
      </p:sp>
      <p:sp>
        <p:nvSpPr>
          <p:cNvPr id="295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Beta-Blocker at Discharge if EF&lt;40%</a:t>
            </a:r>
          </a:p>
          <a:p>
            <a:r>
              <a:rPr lang="en-US"/>
              <a:t>Discharge Contract</a:t>
            </a:r>
          </a:p>
          <a:p>
            <a:r>
              <a:rPr lang="en-US"/>
              <a:t>Statins for coronary disease</a:t>
            </a:r>
          </a:p>
          <a:p>
            <a:r>
              <a:rPr lang="en-US"/>
              <a:t>Spironolactone for certain high risk patients</a:t>
            </a:r>
          </a:p>
          <a:p>
            <a:pPr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3490" name="Object 2"/>
          <p:cNvGraphicFramePr>
            <a:graphicFrameLocks noChangeAspect="1"/>
          </p:cNvGraphicFramePr>
          <p:nvPr>
            <p:ph/>
          </p:nvPr>
        </p:nvGraphicFramePr>
        <p:xfrm>
          <a:off x="1230313" y="1225550"/>
          <a:ext cx="7913687" cy="5632450"/>
        </p:xfrm>
        <a:graphic>
          <a:graphicData uri="http://schemas.openxmlformats.org/presentationml/2006/ole">
            <p:oleObj spid="_x0000_s63490" name="Chart" r:id="rId4" imgW="8229600" imgH="5857951" progId="MSGraph.Chart.8">
              <p:embed followColorScheme="full"/>
            </p:oleObj>
          </a:graphicData>
        </a:graphic>
      </p:graphicFrame>
      <p:sp>
        <p:nvSpPr>
          <p:cNvPr id="63491" name="Text Box 3"/>
          <p:cNvSpPr txBox="1">
            <a:spLocks noChangeArrowheads="1"/>
          </p:cNvSpPr>
          <p:nvPr/>
        </p:nvSpPr>
        <p:spPr bwMode="auto">
          <a:xfrm rot="-5400000">
            <a:off x="-1092200" y="3454400"/>
            <a:ext cx="370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/>
              <a:t>% of Heart Failure Patients</a:t>
            </a:r>
          </a:p>
        </p:txBody>
      </p:sp>
      <p:sp>
        <p:nvSpPr>
          <p:cNvPr id="63493" name="Rectangle 5"/>
          <p:cNvSpPr>
            <a:spLocks noRot="1" noChangeArrowheads="1"/>
          </p:cNvSpPr>
          <p:nvPr/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/>
            <a:r>
              <a:rPr lang="en-US" sz="4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VA Does Well on Medication Use for Heart Failure</a:t>
            </a:r>
          </a:p>
        </p:txBody>
      </p:sp>
      <p:sp>
        <p:nvSpPr>
          <p:cNvPr id="63494" name="Text Box 6"/>
          <p:cNvSpPr txBox="1">
            <a:spLocks noChangeArrowheads="1"/>
          </p:cNvSpPr>
          <p:nvPr/>
        </p:nvSpPr>
        <p:spPr bwMode="auto">
          <a:xfrm>
            <a:off x="0" y="6491288"/>
            <a:ext cx="35036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Heidenreich, CHF QUERI 2005 data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Questions</a:t>
            </a:r>
          </a:p>
        </p:txBody>
      </p:sp>
      <p:sp>
        <p:nvSpPr>
          <p:cNvPr id="389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How many patients are called within 48 hours of discharge?</a:t>
            </a:r>
          </a:p>
          <a:p>
            <a:pPr>
              <a:lnSpc>
                <a:spcPct val="80000"/>
              </a:lnSpc>
            </a:pPr>
            <a:r>
              <a:rPr lang="en-US" sz="2800"/>
              <a:t>How many are seen by a provider within 2 weeks?  1 week?</a:t>
            </a:r>
          </a:p>
          <a:p>
            <a:pPr>
              <a:lnSpc>
                <a:spcPct val="80000"/>
              </a:lnSpc>
            </a:pPr>
            <a:r>
              <a:rPr lang="en-US" sz="2800"/>
              <a:t>Have sites improved follow-up without an increase in staff?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If so, what was done?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Have you eliminated advance appointments to make room for post-discharge visits?</a:t>
            </a:r>
          </a:p>
          <a:p>
            <a:pPr>
              <a:lnSpc>
                <a:spcPct val="80000"/>
              </a:lnSpc>
            </a:pPr>
            <a:r>
              <a:rPr lang="en-US" sz="2800"/>
              <a:t>Are the IHI goals (1 week follow-up) worth pursuing?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Possible collaborative of interested sites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Questions</a:t>
            </a:r>
          </a:p>
        </p:txBody>
      </p:sp>
      <p:sp>
        <p:nvSpPr>
          <p:cNvPr id="355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Improving Early Follow-up Post Discharge</a:t>
            </a:r>
          </a:p>
          <a:p>
            <a:pPr lvl="1"/>
            <a:r>
              <a:rPr lang="en-US"/>
              <a:t>Is this worth addressing?</a:t>
            </a:r>
          </a:p>
          <a:p>
            <a:pPr lvl="1"/>
            <a:r>
              <a:rPr lang="en-US"/>
              <a:t>What can we do with current resources?</a:t>
            </a:r>
          </a:p>
          <a:p>
            <a:pPr lvl="1"/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Background</a:t>
            </a:r>
          </a:p>
        </p:txBody>
      </p:sp>
      <p:sp>
        <p:nvSpPr>
          <p:cNvPr id="356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How is the US Medicare doing?</a:t>
            </a:r>
          </a:p>
          <a:p>
            <a:r>
              <a:rPr lang="en-US"/>
              <a:t>How is the VA doing?</a:t>
            </a:r>
          </a:p>
          <a:p>
            <a:r>
              <a:rPr lang="en-US"/>
              <a:t>Institute for Healthcare Improvement (IHI) initiative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2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All Cause Readmission: Medicare</a:t>
            </a:r>
          </a:p>
        </p:txBody>
      </p:sp>
      <p:pic>
        <p:nvPicPr>
          <p:cNvPr id="380933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1371600"/>
            <a:ext cx="8763000" cy="5097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80934" name="Text Box 6"/>
          <p:cNvSpPr txBox="1">
            <a:spLocks noChangeArrowheads="1"/>
          </p:cNvSpPr>
          <p:nvPr/>
        </p:nvSpPr>
        <p:spPr bwMode="auto">
          <a:xfrm>
            <a:off x="533400" y="6491288"/>
            <a:ext cx="78946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Medicare Quality Monitoring System (MQMS) Report: Heart Failure, 1992-2001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786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600200"/>
            <a:ext cx="9144000" cy="457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77861" name="Rectangle 5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HF Readmission Rates: Medicare</a:t>
            </a:r>
          </a:p>
        </p:txBody>
      </p:sp>
      <p:sp>
        <p:nvSpPr>
          <p:cNvPr id="377862" name="Text Box 6"/>
          <p:cNvSpPr txBox="1">
            <a:spLocks noChangeArrowheads="1"/>
          </p:cNvSpPr>
          <p:nvPr/>
        </p:nvSpPr>
        <p:spPr bwMode="auto">
          <a:xfrm>
            <a:off x="533400" y="6491288"/>
            <a:ext cx="78946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Medicare Quality Monitoring System (MQMS) Report: Heart Failure, 1992-2001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990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600200"/>
            <a:ext cx="9144000" cy="457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79907" name="Rectangle 3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HF Readmission Rates: Medicare</a:t>
            </a:r>
          </a:p>
        </p:txBody>
      </p:sp>
      <p:sp>
        <p:nvSpPr>
          <p:cNvPr id="379908" name="Text Box 4"/>
          <p:cNvSpPr txBox="1">
            <a:spLocks noChangeArrowheads="1"/>
          </p:cNvSpPr>
          <p:nvPr/>
        </p:nvSpPr>
        <p:spPr bwMode="auto">
          <a:xfrm>
            <a:off x="533400" y="6491288"/>
            <a:ext cx="78946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Medicare Quality Monitoring System (MQMS) Report: Heart Failure, 1992-2001</a:t>
            </a:r>
            <a:endParaRPr lang="en-US"/>
          </a:p>
        </p:txBody>
      </p:sp>
      <p:sp>
        <p:nvSpPr>
          <p:cNvPr id="379909" name="Line 5"/>
          <p:cNvSpPr>
            <a:spLocks noChangeShapeType="1"/>
          </p:cNvSpPr>
          <p:nvPr/>
        </p:nvSpPr>
        <p:spPr bwMode="auto">
          <a:xfrm>
            <a:off x="4648200" y="4038600"/>
            <a:ext cx="0" cy="7620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sz="4000"/>
              <a:t>VA Heart Failure 30-Day Readmission</a:t>
            </a:r>
          </a:p>
        </p:txBody>
      </p:sp>
      <p:graphicFrame>
        <p:nvGraphicFramePr>
          <p:cNvPr id="307204" name="Object 4"/>
          <p:cNvGraphicFramePr>
            <a:graphicFrameLocks noChangeAspect="1"/>
          </p:cNvGraphicFramePr>
          <p:nvPr>
            <p:ph idx="1"/>
          </p:nvPr>
        </p:nvGraphicFramePr>
        <p:xfrm>
          <a:off x="685800" y="1752600"/>
          <a:ext cx="7353300" cy="4819650"/>
        </p:xfrm>
        <a:graphic>
          <a:graphicData uri="http://schemas.openxmlformats.org/presentationml/2006/ole">
            <p:oleObj spid="_x0000_s307204" name="Chart" r:id="rId4" imgW="7353300" imgH="4819802" progId="MSGraph.Chart.8">
              <p:embed followColorScheme="full"/>
            </p:oleObj>
          </a:graphicData>
        </a:graphic>
      </p:graphicFrame>
      <p:sp>
        <p:nvSpPr>
          <p:cNvPr id="307206" name="Text Box 6"/>
          <p:cNvSpPr txBox="1">
            <a:spLocks noChangeArrowheads="1"/>
          </p:cNvSpPr>
          <p:nvPr/>
        </p:nvSpPr>
        <p:spPr bwMode="auto">
          <a:xfrm>
            <a:off x="5318125" y="6297613"/>
            <a:ext cx="30781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Heidenreich, CHF QUERI 2006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sz="4000"/>
              <a:t>Regional Variation: HF Readmission in Medicare</a:t>
            </a:r>
          </a:p>
        </p:txBody>
      </p:sp>
      <p:pic>
        <p:nvPicPr>
          <p:cNvPr id="38605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1295400"/>
            <a:ext cx="7772400" cy="515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86053" name="Text Box 5"/>
          <p:cNvSpPr txBox="1">
            <a:spLocks noChangeArrowheads="1"/>
          </p:cNvSpPr>
          <p:nvPr/>
        </p:nvSpPr>
        <p:spPr bwMode="auto">
          <a:xfrm>
            <a:off x="685800" y="6491288"/>
            <a:ext cx="78946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Medicare Quality Monitoring System (MQMS) Report: Heart Failure, 1992-2001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5070</TotalTime>
  <Words>987</Words>
  <Application>Microsoft PowerPoint</Application>
  <PresentationFormat>On-screen Show (4:3)</PresentationFormat>
  <Paragraphs>207</Paragraphs>
  <Slides>24</Slides>
  <Notes>24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Garamond</vt:lpstr>
      <vt:lpstr>Times New Roman</vt:lpstr>
      <vt:lpstr>Wingdings</vt:lpstr>
      <vt:lpstr>Stream</vt:lpstr>
      <vt:lpstr>Microsoft Graph Chart</vt:lpstr>
      <vt:lpstr>VA Heart Failure Network</vt:lpstr>
      <vt:lpstr>Improving Early Follow-up Following Heart Failure Hospitalization</vt:lpstr>
      <vt:lpstr>Questions</vt:lpstr>
      <vt:lpstr>Background</vt:lpstr>
      <vt:lpstr>All Cause Readmission: Medicare</vt:lpstr>
      <vt:lpstr>HF Readmission Rates: Medicare</vt:lpstr>
      <vt:lpstr>HF Readmission Rates: Medicare</vt:lpstr>
      <vt:lpstr>VA Heart Failure 30-Day Readmission</vt:lpstr>
      <vt:lpstr>Regional Variation: HF Readmission in Medicare</vt:lpstr>
      <vt:lpstr>VA Heart Failure 30-Day Mortality</vt:lpstr>
      <vt:lpstr>Medicare Heart Failure Mortality</vt:lpstr>
      <vt:lpstr>Summary of Administrative Data</vt:lpstr>
      <vt:lpstr>Slide 13</vt:lpstr>
      <vt:lpstr>The Institute for Healthcare Improvement (IHI)</vt:lpstr>
      <vt:lpstr>100K Lives Campaign</vt:lpstr>
      <vt:lpstr>The Institute for Healthcare Improvement</vt:lpstr>
      <vt:lpstr>IHI Definition of Medical Harm</vt:lpstr>
      <vt:lpstr>IHI Save 5 Million Lives From Harm </vt:lpstr>
      <vt:lpstr>IHI 5 Million Lives Campaign:  Heart Failure</vt:lpstr>
      <vt:lpstr>Discharge Checklist</vt:lpstr>
      <vt:lpstr>Heart Failure Key Interventions</vt:lpstr>
      <vt:lpstr>Heart Failure  Other Interventions to Consider</vt:lpstr>
      <vt:lpstr>Slide 23</vt:lpstr>
      <vt:lpstr>Questions</vt:lpstr>
    </vt:vector>
  </TitlesOfParts>
  <Company>DEPT. OF VETERANS AFFAIRS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Cost of Heart Failure Care</dc:title>
  <dc:creator>vhapalheidep</dc:creator>
  <cp:lastModifiedBy>vhapalsahaya</cp:lastModifiedBy>
  <cp:revision>145</cp:revision>
  <dcterms:created xsi:type="dcterms:W3CDTF">2006-09-08T17:31:06Z</dcterms:created>
  <dcterms:modified xsi:type="dcterms:W3CDTF">2007-11-01T22:45:07Z</dcterms:modified>
</cp:coreProperties>
</file>