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60" r:id="rId6"/>
    <p:sldId id="263" r:id="rId7"/>
    <p:sldId id="25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0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35E08-9A3F-4BA0-B05E-255BFC7B7753}" type="datetimeFigureOut">
              <a:rPr lang="en-US" smtClean="0"/>
              <a:pPr/>
              <a:t>5/11/2007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E81D9-2E5B-4F69-8EF4-6C08264B2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EEBE6-7CC3-4D43-9E50-3BFB41948F2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866E7-DF96-469C-A06A-33F87346244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2" y="4342847"/>
            <a:ext cx="5487637" cy="4115274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304800"/>
            <a:ext cx="73707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7688" y="1612900"/>
            <a:ext cx="4108450" cy="429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538" y="1612900"/>
            <a:ext cx="4110037" cy="429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D0980-3B52-4D47-90C8-2EE2A4F2268E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Videos1/facetmap1%20min_0001.wm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Microsoft Technologies</a:t>
            </a:r>
            <a:br>
              <a:rPr lang="en-US" dirty="0" smtClean="0"/>
            </a:br>
            <a:r>
              <a:rPr lang="en-US" dirty="0" smtClean="0"/>
              <a:t>Information Fusion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George Robertson</a:t>
            </a:r>
          </a:p>
          <a:p>
            <a:r>
              <a:rPr lang="en-US" dirty="0" smtClean="0"/>
              <a:t>Microsoft Research</a:t>
            </a:r>
          </a:p>
          <a:p>
            <a:r>
              <a:rPr lang="en-US" dirty="0" smtClean="0"/>
              <a:t>May </a:t>
            </a:r>
            <a:r>
              <a:rPr lang="en-US" dirty="0" smtClean="0"/>
              <a:t>15, 2007</a:t>
            </a:r>
          </a:p>
          <a:p>
            <a:r>
              <a:rPr lang="en-US" dirty="0" smtClean="0"/>
              <a:t>NVAC Consortium Meeting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Microsoft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Sharepoint, Office, Virtual Earth</a:t>
            </a:r>
          </a:p>
          <a:p>
            <a:pPr lvl="1"/>
            <a:r>
              <a:rPr lang="en-US" dirty="0" smtClean="0"/>
              <a:t>Convergence builds Fusion Center support on these</a:t>
            </a:r>
          </a:p>
          <a:p>
            <a:r>
              <a:rPr lang="en-US" dirty="0" smtClean="0"/>
              <a:t>SQL </a:t>
            </a:r>
            <a:r>
              <a:rPr lang="en-US" dirty="0" err="1" smtClean="0"/>
              <a:t>DataMining</a:t>
            </a:r>
            <a:endParaRPr lang="en-US" dirty="0" smtClean="0"/>
          </a:p>
          <a:p>
            <a:pPr lvl="1"/>
            <a:r>
              <a:rPr lang="en-US" dirty="0" smtClean="0"/>
              <a:t>Analytic techniques, including trend projection</a:t>
            </a:r>
          </a:p>
          <a:p>
            <a:r>
              <a:rPr lang="en-US" dirty="0" err="1" smtClean="0"/>
              <a:t>Azyxxi</a:t>
            </a:r>
            <a:endParaRPr lang="en-US" dirty="0" smtClean="0"/>
          </a:p>
          <a:p>
            <a:pPr lvl="1"/>
            <a:r>
              <a:rPr lang="en-US" dirty="0" smtClean="0"/>
              <a:t>Medical information </a:t>
            </a:r>
            <a:r>
              <a:rPr lang="en-US" dirty="0" smtClean="0"/>
              <a:t>system; data management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Microsoft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Polyarchy</a:t>
            </a:r>
            <a:endParaRPr lang="en-US" dirty="0" smtClean="0"/>
          </a:p>
          <a:p>
            <a:pPr lvl="1"/>
            <a:r>
              <a:rPr lang="en-US" dirty="0" smtClean="0"/>
              <a:t>View relationships of people in many </a:t>
            </a:r>
            <a:r>
              <a:rPr lang="en-US" dirty="0" smtClean="0"/>
              <a:t>dimensions</a:t>
            </a:r>
            <a:endParaRPr lang="en-US" dirty="0" smtClean="0"/>
          </a:p>
          <a:p>
            <a:r>
              <a:rPr lang="en-US" dirty="0" smtClean="0"/>
              <a:t>FacetMap</a:t>
            </a:r>
          </a:p>
          <a:p>
            <a:pPr lvl="1"/>
            <a:r>
              <a:rPr lang="en-US" dirty="0" smtClean="0"/>
              <a:t>Graphical faceted browsing of large info space</a:t>
            </a:r>
          </a:p>
          <a:p>
            <a:r>
              <a:rPr lang="en-US" dirty="0" err="1" smtClean="0"/>
              <a:t>FaThumb</a:t>
            </a:r>
            <a:endParaRPr lang="en-US" dirty="0" smtClean="0"/>
          </a:p>
          <a:p>
            <a:pPr lvl="1"/>
            <a:r>
              <a:rPr lang="en-US" dirty="0" smtClean="0"/>
              <a:t>Smartphone faceted browsing of large info space</a:t>
            </a:r>
          </a:p>
          <a:p>
            <a:r>
              <a:rPr lang="en-US" dirty="0" err="1" smtClean="0"/>
              <a:t>PaperLens</a:t>
            </a:r>
            <a:endParaRPr lang="en-US" dirty="0" smtClean="0"/>
          </a:p>
          <a:p>
            <a:pPr lvl="1"/>
            <a:r>
              <a:rPr lang="en-US" dirty="0" smtClean="0"/>
              <a:t>Visual trend </a:t>
            </a:r>
            <a:r>
              <a:rPr lang="en-US" dirty="0" smtClean="0"/>
              <a:t>analysis</a:t>
            </a:r>
          </a:p>
          <a:p>
            <a:r>
              <a:rPr lang="en-US" dirty="0" err="1" smtClean="0"/>
              <a:t>FacetLens</a:t>
            </a:r>
            <a:r>
              <a:rPr lang="en-US" dirty="0" smtClean="0"/>
              <a:t> (in progress)</a:t>
            </a:r>
          </a:p>
          <a:p>
            <a:pPr lvl="1"/>
            <a:r>
              <a:rPr lang="en-US" dirty="0" smtClean="0"/>
              <a:t>Combine faceted browsing with trend </a:t>
            </a:r>
            <a:r>
              <a:rPr lang="en-US" dirty="0" smtClean="0"/>
              <a:t>analysis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DFD14C-63C0-455F-8BBB-B0FCB2E904A1}" type="slidenum">
              <a:rPr lang="en-US" smtClean="0"/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304800"/>
            <a:ext cx="8353425" cy="1143000"/>
          </a:xfrm>
        </p:spPr>
        <p:txBody>
          <a:bodyPr/>
          <a:lstStyle/>
          <a:p>
            <a:r>
              <a:rPr lang="en-US" sz="3600" smtClean="0"/>
              <a:t>Polyarchy Visualization (CHI 2002)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7688" y="1612900"/>
            <a:ext cx="4557712" cy="42926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2800" smtClean="0"/>
              <a:t>Multiple Intersecting Hierarchies</a:t>
            </a:r>
            <a:endParaRPr lang="en-US" sz="2400" smtClean="0"/>
          </a:p>
          <a:p>
            <a:pPr lvl="1">
              <a:lnSpc>
                <a:spcPct val="90000"/>
              </a:lnSpc>
              <a:defRPr/>
            </a:pPr>
            <a:r>
              <a:rPr lang="en-US" sz="2400" smtClean="0"/>
              <a:t>Show multiple hierarchies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smtClean="0"/>
              <a:t>Show other relationships</a:t>
            </a:r>
            <a:endParaRPr lang="en-US" sz="2000" smtClean="0"/>
          </a:p>
          <a:p>
            <a:pPr lvl="1">
              <a:lnSpc>
                <a:spcPct val="90000"/>
              </a:lnSpc>
              <a:defRPr/>
            </a:pPr>
            <a:r>
              <a:rPr lang="en-US" sz="2400" smtClean="0"/>
              <a:t>Search results in context</a:t>
            </a:r>
          </a:p>
          <a:p>
            <a:pPr lvl="1">
              <a:lnSpc>
                <a:spcPct val="90000"/>
              </a:lnSpc>
              <a:buFont typeface="Monotype Sorts" charset="2"/>
              <a:buNone/>
              <a:defRPr/>
            </a:pPr>
            <a:endParaRPr lang="en-US" sz="2400" smtClean="0"/>
          </a:p>
          <a:p>
            <a:pPr lvl="1">
              <a:lnSpc>
                <a:spcPct val="80000"/>
              </a:lnSpc>
              <a:defRPr/>
            </a:pPr>
            <a:endParaRPr lang="en-US" sz="2400" smtClean="0"/>
          </a:p>
        </p:txBody>
      </p:sp>
      <p:pic>
        <p:nvPicPr>
          <p:cNvPr id="28677" name="Picture 6" descr="m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057400"/>
            <a:ext cx="4090988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C7F4E3-1725-4301-AABE-0D9BE73D8501}" type="slidenum">
              <a:rPr lang="en-US" smtClean="0"/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3" action="ppaction://hlinkfile"/>
              </a:rPr>
              <a:t>FacetMap</a:t>
            </a:r>
            <a:r>
              <a:rPr lang="en-US" dirty="0" smtClean="0"/>
              <a:t>-Faceted Search of all your stuff (InfoVis 2006)</a:t>
            </a:r>
          </a:p>
        </p:txBody>
      </p:sp>
      <p:pic>
        <p:nvPicPr>
          <p:cNvPr id="503811" name="Picture 3" descr="facetMap-9-panel-hu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447800"/>
            <a:ext cx="68580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5BE0E2A-52E4-4B3E-AB0B-E24CD6108889}" type="slidenum">
              <a:rPr lang="en-US" smtClean="0"/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304800"/>
            <a:ext cx="8201025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FaThumb</a:t>
            </a:r>
            <a:r>
              <a:rPr lang="en-US" sz="3600" dirty="0" smtClean="0"/>
              <a:t> (CHI 2006)</a:t>
            </a:r>
            <a:br>
              <a:rPr lang="en-US" sz="3600" dirty="0" smtClean="0"/>
            </a:br>
            <a:r>
              <a:rPr lang="en-US" sz="3600" dirty="0" smtClean="0"/>
              <a:t>Facet-based Mobile Search</a:t>
            </a:r>
          </a:p>
        </p:txBody>
      </p:sp>
      <p:pic>
        <p:nvPicPr>
          <p:cNvPr id="49156" name="Picture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7848600" cy="4240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4648200"/>
            <a:ext cx="5399088" cy="1638300"/>
          </a:xfrm>
        </p:spPr>
        <p:txBody>
          <a:bodyPr/>
          <a:lstStyle/>
          <a:p>
            <a:pPr marL="0" indent="0">
              <a:lnSpc>
                <a:spcPct val="70000"/>
              </a:lnSpc>
              <a:buFontTx/>
              <a:buNone/>
              <a:defRPr/>
            </a:pPr>
            <a:r>
              <a:rPr lang="en-US" sz="2800" smtClean="0"/>
              <a:t>Hierarchical Metadata</a:t>
            </a:r>
          </a:p>
          <a:p>
            <a:pPr lvl="1">
              <a:lnSpc>
                <a:spcPct val="60000"/>
              </a:lnSpc>
              <a:defRPr/>
            </a:pPr>
            <a:r>
              <a:rPr lang="en-US" sz="2400" smtClean="0"/>
              <a:t>8 branches at every level:</a:t>
            </a:r>
            <a:br>
              <a:rPr lang="en-US" sz="2400" smtClean="0"/>
            </a:br>
            <a:r>
              <a:rPr lang="en-US" sz="2400" smtClean="0"/>
              <a:t> </a:t>
            </a:r>
            <a:r>
              <a:rPr lang="en-US" sz="2400" b="1" smtClean="0"/>
              <a:t>maps to keypad</a:t>
            </a:r>
          </a:p>
          <a:p>
            <a:pPr lvl="1">
              <a:lnSpc>
                <a:spcPct val="20000"/>
              </a:lnSpc>
              <a:defRPr/>
            </a:pPr>
            <a:r>
              <a:rPr lang="en-US" sz="2400" smtClean="0"/>
              <a:t>Organized into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8DA6E5-CF7D-438B-99E2-B289E8370DDC}" type="slidenum">
              <a:rPr lang="en-US" smtClean="0"/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PaperLens</a:t>
            </a:r>
            <a:r>
              <a:rPr lang="en-US" sz="3600" dirty="0" smtClean="0"/>
              <a:t> (InfoVis 2004, CHI 2005)</a:t>
            </a:r>
            <a:br>
              <a:rPr lang="en-US" sz="3600" dirty="0" smtClean="0"/>
            </a:br>
            <a:r>
              <a:rPr lang="en-US" sz="3600" dirty="0" smtClean="0"/>
              <a:t>Topic Trends Visualization:</a:t>
            </a:r>
          </a:p>
        </p:txBody>
      </p:sp>
      <p:pic>
        <p:nvPicPr>
          <p:cNvPr id="33796" name="Picture 3" descr="PaperL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0"/>
            <a:ext cx="43053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5029200"/>
          </a:xfrm>
        </p:spPr>
        <p:txBody>
          <a:bodyPr/>
          <a:lstStyle/>
          <a:p>
            <a:pPr marL="0" indent="0">
              <a:lnSpc>
                <a:spcPct val="60000"/>
              </a:lnSpc>
              <a:buFontTx/>
              <a:buNone/>
              <a:defRPr/>
            </a:pPr>
            <a:r>
              <a:rPr lang="en-US" sz="2400" smtClean="0"/>
              <a:t>Understanding a conference</a:t>
            </a:r>
          </a:p>
          <a:p>
            <a:pPr lvl="1">
              <a:lnSpc>
                <a:spcPct val="60000"/>
              </a:lnSpc>
              <a:defRPr/>
            </a:pPr>
            <a:r>
              <a:rPr lang="en-US" sz="2000" smtClean="0"/>
              <a:t>InfoVis (8 years)</a:t>
            </a:r>
          </a:p>
          <a:p>
            <a:pPr lvl="1">
              <a:lnSpc>
                <a:spcPct val="60000"/>
              </a:lnSpc>
              <a:defRPr/>
            </a:pPr>
            <a:r>
              <a:rPr lang="en-US" sz="2000" smtClean="0"/>
              <a:t>CHI (23 years) </a:t>
            </a:r>
          </a:p>
          <a:p>
            <a:pPr marL="0" indent="0">
              <a:lnSpc>
                <a:spcPct val="60000"/>
              </a:lnSpc>
              <a:buFontTx/>
              <a:buNone/>
              <a:defRPr/>
            </a:pPr>
            <a:r>
              <a:rPr lang="en-US" sz="2400" smtClean="0"/>
              <a:t>Helps understand: </a:t>
            </a:r>
          </a:p>
          <a:p>
            <a:pPr lvl="1">
              <a:lnSpc>
                <a:spcPct val="60000"/>
              </a:lnSpc>
              <a:defRPr/>
            </a:pPr>
            <a:r>
              <a:rPr lang="en-US" sz="2000" smtClean="0"/>
              <a:t>Topic evolution</a:t>
            </a:r>
          </a:p>
          <a:p>
            <a:pPr lvl="1">
              <a:lnSpc>
                <a:spcPct val="60000"/>
              </a:lnSpc>
              <a:defRPr/>
            </a:pPr>
            <a:r>
              <a:rPr lang="en-US" sz="2000" smtClean="0"/>
              <a:t>Frequently published authors</a:t>
            </a:r>
          </a:p>
          <a:p>
            <a:pPr lvl="1">
              <a:lnSpc>
                <a:spcPct val="60000"/>
              </a:lnSpc>
              <a:defRPr/>
            </a:pPr>
            <a:r>
              <a:rPr lang="en-US" sz="2000" smtClean="0"/>
              <a:t>Frequently cited papers/authors  </a:t>
            </a:r>
          </a:p>
          <a:p>
            <a:pPr lvl="1">
              <a:lnSpc>
                <a:spcPct val="60000"/>
              </a:lnSpc>
              <a:defRPr/>
            </a:pPr>
            <a:r>
              <a:rPr lang="en-US" sz="2000" smtClean="0"/>
              <a:t>Relationship between authors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Fusion</a:t>
            </a:r>
            <a:endParaRPr lang="en-US" dirty="0" smtClean="0"/>
          </a:p>
          <a:p>
            <a:pPr lvl="1"/>
            <a:r>
              <a:rPr lang="en-US" dirty="0" smtClean="0"/>
              <a:t>MS has several relevant products</a:t>
            </a:r>
          </a:p>
          <a:p>
            <a:pPr lvl="1"/>
            <a:r>
              <a:rPr lang="en-US" dirty="0" smtClean="0"/>
              <a:t>MSR has several relevant research prototypes</a:t>
            </a:r>
          </a:p>
          <a:p>
            <a:pPr lvl="1"/>
            <a:r>
              <a:rPr lang="en-US" dirty="0" smtClean="0"/>
              <a:t>MSR work in progress can be address some issues</a:t>
            </a:r>
          </a:p>
          <a:p>
            <a:r>
              <a:rPr lang="en-US" dirty="0" smtClean="0"/>
              <a:t>MSR does user studies on resulting </a:t>
            </a:r>
            <a:r>
              <a:rPr lang="en-US" dirty="0" smtClean="0"/>
              <a:t>prototypes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195</Words>
  <Application>Microsoft Office PowerPoint</Application>
  <PresentationFormat>On-screen Show (4:3)</PresentationFormat>
  <Paragraphs>54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Microsoft Technologies Information Fusion</vt:lpstr>
      <vt:lpstr>Relevant Microsoft Products</vt:lpstr>
      <vt:lpstr>Relevant Microsoft Research</vt:lpstr>
      <vt:lpstr>Polyarchy Visualization (CHI 2002)</vt:lpstr>
      <vt:lpstr>FacetMap-Faceted Search of all your stuff (InfoVis 2006)</vt:lpstr>
      <vt:lpstr>FaThumb (CHI 2006) Facet-based Mobile Search</vt:lpstr>
      <vt:lpstr>PaperLens (InfoVis 2004, CHI 2005) Topic Trends Visualization: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Technologies Applied to Emergency Management</dc:title>
  <dc:creator>George Robertson (RESEARCH)</dc:creator>
  <cp:lastModifiedBy>George Robertson</cp:lastModifiedBy>
  <cp:revision>39</cp:revision>
  <dcterms:created xsi:type="dcterms:W3CDTF">2006-08-16T00:00:00Z</dcterms:created>
  <dcterms:modified xsi:type="dcterms:W3CDTF">2007-05-11T20:27:32Z</dcterms:modified>
</cp:coreProperties>
</file>