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73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71" r:id="rId5"/>
    <p:sldId id="288" r:id="rId6"/>
    <p:sldId id="289" r:id="rId7"/>
    <p:sldId id="263" r:id="rId8"/>
    <p:sldId id="281" r:id="rId9"/>
    <p:sldId id="272" r:id="rId10"/>
    <p:sldId id="273" r:id="rId11"/>
    <p:sldId id="274" r:id="rId12"/>
    <p:sldId id="275" r:id="rId13"/>
    <p:sldId id="276" r:id="rId14"/>
    <p:sldId id="287" r:id="rId15"/>
    <p:sldId id="283" r:id="rId16"/>
    <p:sldId id="284" r:id="rId17"/>
    <p:sldId id="285" r:id="rId18"/>
    <p:sldId id="286" r:id="rId19"/>
  </p:sldIdLst>
  <p:sldSz cx="9144000" cy="6858000" type="screen4x3"/>
  <p:notesSz cx="7010400" cy="9296400"/>
  <p:embeddedFontLst>
    <p:embeddedFont>
      <p:font typeface="Franklin Gothic Heavy" pitchFamily="34" charset="0"/>
      <p:regular r:id="rId22"/>
      <p:italic r:id="rId23"/>
    </p:embeddedFont>
    <p:embeddedFont>
      <p:font typeface="Franklin Gothic Medium Cond" pitchFamily="34" charset="0"/>
      <p:regular r:id="rId24"/>
    </p:embeddedFont>
    <p:embeddedFont>
      <p:font typeface="Franklin Gothic Demi" pitchFamily="34" charset="0"/>
      <p:regular r:id="rId25"/>
      <p:italic r:id="rId26"/>
    </p:embeddedFont>
    <p:embeddedFont>
      <p:font typeface="Franklin Gothic Medium" pitchFamily="34" charset="0"/>
      <p:regular r:id="rId27"/>
      <p:italic r:id="rId28"/>
    </p:embeddedFont>
    <p:embeddedFont>
      <p:font typeface="Arial Narrow" pitchFamily="34" charset="0"/>
      <p:regular r:id="rId29"/>
      <p:bold r:id="rId30"/>
      <p:italic r:id="rId31"/>
      <p:boldItalic r:id="rId32"/>
    </p:embeddedFont>
    <p:embeddedFont>
      <p:font typeface="TradeGothicBold" pitchFamily="2" charset="0"/>
      <p:regular r:id="rId33"/>
    </p:embeddedFont>
    <p:embeddedFont>
      <p:font typeface="Franklin Gothic Book" pitchFamily="34" charset="0"/>
      <p:regular r:id="rId34"/>
      <p: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334" autoAdjust="0"/>
    <p:restoredTop sz="93284" autoAdjust="0"/>
  </p:normalViewPr>
  <p:slideViewPr>
    <p:cSldViewPr>
      <p:cViewPr varScale="1">
        <p:scale>
          <a:sx n="96" d="100"/>
          <a:sy n="96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W:\Presentations\2008\General\Transition%20Package\Transition%20Documents\Phase%20II%20Materials\Final_PhaseII_PPTs\mwRevisions\budgetCharts\20081014-FY05-09%20Historic%20Budget%20A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autoTitleDeleted val="1"/>
    <c:plotArea>
      <c:layout>
        <c:manualLayout>
          <c:layoutTarget val="inner"/>
          <c:xMode val="edge"/>
          <c:yMode val="edge"/>
          <c:x val="7.0057098125892184E-2"/>
          <c:y val="3.1223597050368781E-2"/>
          <c:w val="0.91386103052908085"/>
          <c:h val="0.76257280339957834"/>
        </c:manualLayout>
      </c:layout>
      <c:barChart>
        <c:barDir val="col"/>
        <c:grouping val="clustered"/>
        <c:ser>
          <c:idx val="0"/>
          <c:order val="0"/>
          <c:tx>
            <c:strRef>
              <c:f>WFMO!$A$2</c:f>
              <c:strCache>
                <c:ptCount val="1"/>
                <c:pt idx="0">
                  <c:v>Workforce Management</c:v>
                </c:pt>
              </c:strCache>
            </c:strRef>
          </c:tx>
          <c:spPr>
            <a:gradFill flip="none" rotWithShape="1">
              <a:gsLst>
                <a:gs pos="0">
                  <a:srgbClr val="0F6FC6">
                    <a:lumMod val="75000"/>
                    <a:shade val="30000"/>
                    <a:satMod val="115000"/>
                  </a:srgbClr>
                </a:gs>
                <a:gs pos="50000">
                  <a:srgbClr val="0F6FC6">
                    <a:lumMod val="75000"/>
                    <a:shade val="67500"/>
                    <a:satMod val="115000"/>
                  </a:srgbClr>
                </a:gs>
                <a:gs pos="100000">
                  <a:srgbClr val="0F6FC6">
                    <a:lumMod val="75000"/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c:spPr>
          <c:dLbls>
            <c:numFmt formatCode="&quot;$&quot;#,##0.0" sourceLinked="0"/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latin typeface="Franklin Gothic Medium Cond" pitchFamily="34" charset="0"/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WFMO!$B$1:$I$1</c:f>
              <c:strCache>
                <c:ptCount val="8"/>
                <c:pt idx="0">
                  <c:v>FY 2005 Enacted</c:v>
                </c:pt>
                <c:pt idx="1">
                  <c:v>FY 2006 Enacted</c:v>
                </c:pt>
                <c:pt idx="2">
                  <c:v>FY 2007 Enacted</c:v>
                </c:pt>
                <c:pt idx="3">
                  <c:v>FY 2008 President's Request</c:v>
                </c:pt>
                <c:pt idx="4">
                  <c:v>FY 2008 Enacted</c:v>
                </c:pt>
                <c:pt idx="5">
                  <c:v>FY 2009 President's Request * (With the census and HFIF amendment)</c:v>
                </c:pt>
                <c:pt idx="6">
                  <c:v>House Markup</c:v>
                </c:pt>
                <c:pt idx="7">
                  <c:v>Senate Markup</c:v>
                </c:pt>
              </c:strCache>
            </c:strRef>
          </c:cat>
          <c:val>
            <c:numRef>
              <c:f>WFMO!$B$2:$I$2</c:f>
              <c:numCache>
                <c:formatCode>"$"#,##0</c:formatCode>
                <c:ptCount val="8"/>
                <c:pt idx="0">
                  <c:v>15694.4</c:v>
                </c:pt>
                <c:pt idx="1">
                  <c:v>14646.9</c:v>
                </c:pt>
                <c:pt idx="2">
                  <c:v>14646.9</c:v>
                </c:pt>
                <c:pt idx="3">
                  <c:v>15326.9</c:v>
                </c:pt>
                <c:pt idx="4">
                  <c:v>14991.9</c:v>
                </c:pt>
                <c:pt idx="5">
                  <c:v>15586</c:v>
                </c:pt>
                <c:pt idx="6">
                  <c:v>15600</c:v>
                </c:pt>
                <c:pt idx="7">
                  <c:v>15600</c:v>
                </c:pt>
              </c:numCache>
            </c:numRef>
          </c:val>
        </c:ser>
        <c:gapWidth val="76"/>
        <c:axId val="217972736"/>
        <c:axId val="217974272"/>
      </c:barChart>
      <c:catAx>
        <c:axId val="21797273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>
                <a:latin typeface="Franklin Gothic Medium Cond" pitchFamily="34" charset="0"/>
              </a:defRPr>
            </a:pPr>
            <a:endParaRPr lang="en-US"/>
          </a:p>
        </c:txPr>
        <c:crossAx val="217974272"/>
        <c:crosses val="autoZero"/>
        <c:auto val="1"/>
        <c:lblAlgn val="ctr"/>
        <c:lblOffset val="100"/>
      </c:catAx>
      <c:valAx>
        <c:axId val="217974272"/>
        <c:scaling>
          <c:orientation val="minMax"/>
        </c:scaling>
        <c:axPos val="l"/>
        <c:majorGridlines/>
        <c:numFmt formatCode="&quot;$&quot;#,##0.0" sourceLinked="0"/>
        <c:tickLblPos val="nextTo"/>
        <c:txPr>
          <a:bodyPr/>
          <a:lstStyle/>
          <a:p>
            <a:pPr>
              <a:defRPr sz="1200">
                <a:latin typeface="Franklin Gothic Medium Cond" pitchFamily="34" charset="0"/>
              </a:defRPr>
            </a:pPr>
            <a:endParaRPr lang="en-US"/>
          </a:p>
        </c:txPr>
        <c:crossAx val="21797273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7.0175438596491224E-2"/>
                <c:y val="3.1223597050368781E-2"/>
              </c:manualLayout>
            </c:layout>
            <c:tx>
              <c:rich>
                <a:bodyPr rot="0" vert="horz"/>
                <a:lstStyle/>
                <a:p>
                  <a:pPr>
                    <a:defRPr sz="1100" b="0">
                      <a:latin typeface="Franklin Gothic Medium Cond" pitchFamily="34" charset="0"/>
                    </a:defRPr>
                  </a:pPr>
                  <a:r>
                    <a:rPr lang="en-US" dirty="0" smtClean="0"/>
                    <a:t>Millions</a:t>
                  </a:r>
                  <a:endParaRPr lang="en-US" dirty="0"/>
                </a:p>
              </c:rich>
            </c:tx>
          </c:dispUnitsLbl>
        </c:dispUnits>
      </c:valAx>
      <c:spPr>
        <a:solidFill>
          <a:schemeClr val="accent1">
            <a:lumMod val="20000"/>
            <a:lumOff val="80000"/>
          </a:schemeClr>
        </a:solidFill>
      </c:spPr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F30FB-A450-41D4-9422-BA273E54D45E}" type="doc">
      <dgm:prSet loTypeId="urn:microsoft.com/office/officeart/2005/8/layout/process4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8E480B1-63CA-4A20-8EC6-8481EAB6E4F9}">
      <dgm:prSet phldrT="[Text]"/>
      <dgm:spPr/>
      <dgm:t>
        <a:bodyPr/>
        <a:lstStyle/>
        <a:p>
          <a:r>
            <a:rPr lang="en-US" smtClean="0">
              <a:latin typeface="Franklin Gothic Heavy" pitchFamily="34" charset="0"/>
            </a:rPr>
            <a:t>DRIVERS</a:t>
          </a:r>
          <a:endParaRPr lang="en-US" dirty="0">
            <a:latin typeface="Franklin Gothic Heavy" pitchFamily="34" charset="0"/>
          </a:endParaRPr>
        </a:p>
      </dgm:t>
    </dgm:pt>
    <dgm:pt modelId="{013E1080-5934-471B-98FD-A32770ECF93C}" type="parTrans" cxnId="{4B19EFC2-D3F3-4C42-ADF6-347B44AE99EB}">
      <dgm:prSet/>
      <dgm:spPr/>
      <dgm:t>
        <a:bodyPr/>
        <a:lstStyle/>
        <a:p>
          <a:endParaRPr lang="en-US">
            <a:latin typeface="Franklin Gothic Medium Cond" pitchFamily="34" charset="0"/>
          </a:endParaRPr>
        </a:p>
      </dgm:t>
    </dgm:pt>
    <dgm:pt modelId="{FB7E6857-96E8-449A-8927-D75328F67598}" type="sibTrans" cxnId="{4B19EFC2-D3F3-4C42-ADF6-347B44AE99EB}">
      <dgm:prSet/>
      <dgm:spPr/>
      <dgm:t>
        <a:bodyPr/>
        <a:lstStyle/>
        <a:p>
          <a:endParaRPr lang="en-US">
            <a:latin typeface="Franklin Gothic Medium Cond" pitchFamily="34" charset="0"/>
          </a:endParaRPr>
        </a:p>
      </dgm:t>
    </dgm:pt>
    <dgm:pt modelId="{EBD84613-9089-48A8-A668-276B6C58615B}">
      <dgm:prSet phldrT="[Text]" custT="1"/>
      <dgm:spPr/>
      <dgm:t>
        <a:bodyPr/>
        <a:lstStyle/>
        <a:p>
          <a:r>
            <a:rPr lang="en-US" sz="1400" dirty="0" smtClean="0">
              <a:latin typeface="Franklin Gothic Medium Cond" pitchFamily="34" charset="0"/>
            </a:rPr>
            <a:t>Title 5 of  the U.S. Code</a:t>
          </a:r>
          <a:endParaRPr lang="en-US" sz="1400" dirty="0">
            <a:latin typeface="Franklin Gothic Medium Cond" pitchFamily="34" charset="0"/>
          </a:endParaRPr>
        </a:p>
      </dgm:t>
    </dgm:pt>
    <dgm:pt modelId="{0029D8E8-1137-4527-B29E-21DF6AFFA8DF}" type="parTrans" cxnId="{C2F715C1-70B7-47E1-977E-614AA4FB2AEB}">
      <dgm:prSet/>
      <dgm:spPr/>
      <dgm:t>
        <a:bodyPr/>
        <a:lstStyle/>
        <a:p>
          <a:endParaRPr lang="en-US">
            <a:latin typeface="Franklin Gothic Medium Cond" pitchFamily="34" charset="0"/>
          </a:endParaRPr>
        </a:p>
      </dgm:t>
    </dgm:pt>
    <dgm:pt modelId="{6B9E314D-AA1E-47E8-BF2F-77CDF92CECC1}" type="sibTrans" cxnId="{C2F715C1-70B7-47E1-977E-614AA4FB2AEB}">
      <dgm:prSet/>
      <dgm:spPr/>
      <dgm:t>
        <a:bodyPr/>
        <a:lstStyle/>
        <a:p>
          <a:endParaRPr lang="en-US">
            <a:latin typeface="Franklin Gothic Medium Cond" pitchFamily="34" charset="0"/>
          </a:endParaRPr>
        </a:p>
      </dgm:t>
    </dgm:pt>
    <dgm:pt modelId="{26C8FFA9-F902-4B5A-990F-93A812DE391E}">
      <dgm:prSet phldrT="[Text]"/>
      <dgm:spPr/>
      <dgm:t>
        <a:bodyPr/>
        <a:lstStyle/>
        <a:p>
          <a:r>
            <a:rPr lang="en-US" smtClean="0">
              <a:latin typeface="Franklin Gothic Heavy" pitchFamily="34" charset="0"/>
            </a:rPr>
            <a:t>SERVICES</a:t>
          </a:r>
          <a:endParaRPr lang="en-US" dirty="0">
            <a:latin typeface="Franklin Gothic Heavy" pitchFamily="34" charset="0"/>
          </a:endParaRPr>
        </a:p>
      </dgm:t>
    </dgm:pt>
    <dgm:pt modelId="{99431416-72D6-40D7-806B-A0C009C64A61}" type="parTrans" cxnId="{86D7AC7B-2C78-4E20-9E1D-A57D5D771722}">
      <dgm:prSet/>
      <dgm:spPr/>
      <dgm:t>
        <a:bodyPr/>
        <a:lstStyle/>
        <a:p>
          <a:endParaRPr lang="en-US">
            <a:latin typeface="Franklin Gothic Medium Cond" pitchFamily="34" charset="0"/>
          </a:endParaRPr>
        </a:p>
      </dgm:t>
    </dgm:pt>
    <dgm:pt modelId="{57CECBE8-BB17-4B5F-AC6B-1A3467A8EDB4}" type="sibTrans" cxnId="{86D7AC7B-2C78-4E20-9E1D-A57D5D771722}">
      <dgm:prSet/>
      <dgm:spPr/>
      <dgm:t>
        <a:bodyPr/>
        <a:lstStyle/>
        <a:p>
          <a:endParaRPr lang="en-US">
            <a:latin typeface="Franklin Gothic Medium Cond" pitchFamily="34" charset="0"/>
          </a:endParaRPr>
        </a:p>
      </dgm:t>
    </dgm:pt>
    <dgm:pt modelId="{AC5DA281-A764-49D9-A4DC-B4D7705787B5}">
      <dgm:prSet phldrT="[Text]" custT="1"/>
      <dgm:spPr/>
      <dgm:t>
        <a:bodyPr/>
        <a:lstStyle/>
        <a:p>
          <a:r>
            <a:rPr lang="en-US" sz="1400" dirty="0" smtClean="0">
              <a:latin typeface="Franklin Gothic Medium Cond" pitchFamily="34" charset="0"/>
            </a:rPr>
            <a:t>Hiring, Benefits, Retirement, Employee &amp; Labor Relations, Payroll Services &amp; SES Staffing</a:t>
          </a:r>
          <a:endParaRPr lang="en-US" sz="1400" dirty="0">
            <a:latin typeface="Franklin Gothic Medium Cond" pitchFamily="34" charset="0"/>
          </a:endParaRPr>
        </a:p>
      </dgm:t>
    </dgm:pt>
    <dgm:pt modelId="{791CA2C9-B6A0-4FB1-9F82-B6ACF7A0B127}" type="parTrans" cxnId="{B7C9570D-56B2-4489-B91B-A8657C0621E4}">
      <dgm:prSet/>
      <dgm:spPr/>
      <dgm:t>
        <a:bodyPr/>
        <a:lstStyle/>
        <a:p>
          <a:endParaRPr lang="en-US">
            <a:latin typeface="Franklin Gothic Medium Cond" pitchFamily="34" charset="0"/>
          </a:endParaRPr>
        </a:p>
      </dgm:t>
    </dgm:pt>
    <dgm:pt modelId="{1691723B-65FF-4EC0-9828-6EB8C3455A31}" type="sibTrans" cxnId="{B7C9570D-56B2-4489-B91B-A8657C0621E4}">
      <dgm:prSet/>
      <dgm:spPr/>
      <dgm:t>
        <a:bodyPr/>
        <a:lstStyle/>
        <a:p>
          <a:endParaRPr lang="en-US">
            <a:latin typeface="Franklin Gothic Medium Cond" pitchFamily="34" charset="0"/>
          </a:endParaRPr>
        </a:p>
      </dgm:t>
    </dgm:pt>
    <dgm:pt modelId="{9AEDDB78-D05A-4CF2-A335-CC9EC36E1E6F}">
      <dgm:prSet phldrT="[Text]" custT="1"/>
      <dgm:spPr/>
      <dgm:t>
        <a:bodyPr/>
        <a:lstStyle/>
        <a:p>
          <a:r>
            <a:rPr lang="en-US" sz="1400" dirty="0" smtClean="0">
              <a:latin typeface="Franklin Gothic Medium Cond" pitchFamily="34" charset="0"/>
            </a:rPr>
            <a:t>Support strategic management of human capital, HR IT systems development and HR policy formulation</a:t>
          </a:r>
          <a:endParaRPr lang="en-US" sz="1400" dirty="0">
            <a:latin typeface="Franklin Gothic Medium Cond" pitchFamily="34" charset="0"/>
          </a:endParaRPr>
        </a:p>
      </dgm:t>
    </dgm:pt>
    <dgm:pt modelId="{FD229499-9D02-417F-B1A1-A1F23A21D1C1}" type="parTrans" cxnId="{9C5C17F6-E4BE-4125-B610-5EC1D7F5CEE4}">
      <dgm:prSet/>
      <dgm:spPr/>
      <dgm:t>
        <a:bodyPr/>
        <a:lstStyle/>
        <a:p>
          <a:endParaRPr lang="en-US">
            <a:latin typeface="Franklin Gothic Medium Cond" pitchFamily="34" charset="0"/>
          </a:endParaRPr>
        </a:p>
      </dgm:t>
    </dgm:pt>
    <dgm:pt modelId="{C4225C2C-8B8B-405C-8ED3-FB538E43626D}" type="sibTrans" cxnId="{9C5C17F6-E4BE-4125-B610-5EC1D7F5CEE4}">
      <dgm:prSet/>
      <dgm:spPr/>
      <dgm:t>
        <a:bodyPr/>
        <a:lstStyle/>
        <a:p>
          <a:endParaRPr lang="en-US">
            <a:latin typeface="Franklin Gothic Medium Cond" pitchFamily="34" charset="0"/>
          </a:endParaRPr>
        </a:p>
      </dgm:t>
    </dgm:pt>
    <dgm:pt modelId="{5E9E5181-14C2-4DA6-A1D7-A102B493DEE1}">
      <dgm:prSet phldrT="[Text]"/>
      <dgm:spPr/>
      <dgm:t>
        <a:bodyPr/>
        <a:lstStyle/>
        <a:p>
          <a:r>
            <a:rPr lang="en-US" dirty="0" smtClean="0">
              <a:latin typeface="Franklin Gothic Heavy" pitchFamily="34" charset="0"/>
            </a:rPr>
            <a:t>OUTCOME</a:t>
          </a:r>
          <a:endParaRPr lang="en-US" dirty="0">
            <a:latin typeface="Franklin Gothic Heavy" pitchFamily="34" charset="0"/>
          </a:endParaRPr>
        </a:p>
      </dgm:t>
    </dgm:pt>
    <dgm:pt modelId="{04256E3A-D624-4AB0-98FE-75AA149F2B0A}" type="parTrans" cxnId="{EAB1DCF3-A524-40CF-B70A-F7B9D766D011}">
      <dgm:prSet/>
      <dgm:spPr/>
      <dgm:t>
        <a:bodyPr/>
        <a:lstStyle/>
        <a:p>
          <a:endParaRPr lang="en-US">
            <a:latin typeface="Franklin Gothic Medium Cond" pitchFamily="34" charset="0"/>
          </a:endParaRPr>
        </a:p>
      </dgm:t>
    </dgm:pt>
    <dgm:pt modelId="{3C136004-E9FC-4649-BC07-A1FBF6003766}" type="sibTrans" cxnId="{EAB1DCF3-A524-40CF-B70A-F7B9D766D011}">
      <dgm:prSet/>
      <dgm:spPr/>
      <dgm:t>
        <a:bodyPr/>
        <a:lstStyle/>
        <a:p>
          <a:endParaRPr lang="en-US">
            <a:latin typeface="Franklin Gothic Medium Cond" pitchFamily="34" charset="0"/>
          </a:endParaRPr>
        </a:p>
      </dgm:t>
    </dgm:pt>
    <dgm:pt modelId="{E159CA31-B457-4090-A2A5-873802320EFE}">
      <dgm:prSet phldrT="[Text]" custT="1"/>
      <dgm:spPr/>
      <dgm:t>
        <a:bodyPr/>
        <a:lstStyle/>
        <a:p>
          <a:r>
            <a:rPr lang="en-US" sz="2000" dirty="0" smtClean="0">
              <a:latin typeface="Franklin Gothic Medium Cond" pitchFamily="34" charset="0"/>
            </a:rPr>
            <a:t>A diverse, skilled, motivated, and effective workforce capable of accomplishing NOAA’s mission</a:t>
          </a:r>
          <a:endParaRPr lang="en-US" sz="2000" dirty="0">
            <a:latin typeface="Franklin Gothic Medium Cond" pitchFamily="34" charset="0"/>
          </a:endParaRPr>
        </a:p>
      </dgm:t>
    </dgm:pt>
    <dgm:pt modelId="{F4105F2F-2C0E-4866-A210-EEDFF20686B4}" type="parTrans" cxnId="{F6AF5173-28E0-401D-BF17-C5C0F244F7AC}">
      <dgm:prSet/>
      <dgm:spPr/>
      <dgm:t>
        <a:bodyPr/>
        <a:lstStyle/>
        <a:p>
          <a:endParaRPr lang="en-US">
            <a:latin typeface="Franklin Gothic Medium Cond" pitchFamily="34" charset="0"/>
          </a:endParaRPr>
        </a:p>
      </dgm:t>
    </dgm:pt>
    <dgm:pt modelId="{05FD55B7-C7E1-4EB9-BAF4-4CF0868E550B}" type="sibTrans" cxnId="{F6AF5173-28E0-401D-BF17-C5C0F244F7AC}">
      <dgm:prSet/>
      <dgm:spPr/>
      <dgm:t>
        <a:bodyPr/>
        <a:lstStyle/>
        <a:p>
          <a:endParaRPr lang="en-US">
            <a:latin typeface="Franklin Gothic Medium Cond" pitchFamily="34" charset="0"/>
          </a:endParaRPr>
        </a:p>
      </dgm:t>
    </dgm:pt>
    <dgm:pt modelId="{4A075D7A-9176-405B-B85D-9F201E1C00AE}">
      <dgm:prSet phldrT="[Text]" custT="1"/>
      <dgm:spPr/>
      <dgm:t>
        <a:bodyPr/>
        <a:lstStyle/>
        <a:p>
          <a:r>
            <a:rPr lang="en-US" sz="1400" dirty="0" smtClean="0">
              <a:latin typeface="Franklin Gothic Medium Cond" pitchFamily="34" charset="0"/>
            </a:rPr>
            <a:t>Title 5 of the Code of Federal Regulations </a:t>
          </a:r>
          <a:endParaRPr lang="en-US" sz="1400" dirty="0">
            <a:latin typeface="Franklin Gothic Medium Cond" pitchFamily="34" charset="0"/>
          </a:endParaRPr>
        </a:p>
      </dgm:t>
    </dgm:pt>
    <dgm:pt modelId="{57C4901D-F3F7-4602-81AE-E507759501F8}" type="parTrans" cxnId="{B0509E75-F3D3-44E0-8065-6599BF46F878}">
      <dgm:prSet/>
      <dgm:spPr/>
      <dgm:t>
        <a:bodyPr/>
        <a:lstStyle/>
        <a:p>
          <a:endParaRPr lang="en-US">
            <a:latin typeface="Franklin Gothic Medium Cond" pitchFamily="34" charset="0"/>
          </a:endParaRPr>
        </a:p>
      </dgm:t>
    </dgm:pt>
    <dgm:pt modelId="{D1AA5243-28E9-4B94-8186-B7873F613F29}" type="sibTrans" cxnId="{B0509E75-F3D3-44E0-8065-6599BF46F878}">
      <dgm:prSet/>
      <dgm:spPr/>
      <dgm:t>
        <a:bodyPr/>
        <a:lstStyle/>
        <a:p>
          <a:endParaRPr lang="en-US">
            <a:latin typeface="Franklin Gothic Medium Cond" pitchFamily="34" charset="0"/>
          </a:endParaRPr>
        </a:p>
      </dgm:t>
    </dgm:pt>
    <dgm:pt modelId="{2B2E0366-1264-479F-92B6-80A059D5903C}">
      <dgm:prSet phldrT="[Text]" custT="1"/>
      <dgm:spPr/>
      <dgm:t>
        <a:bodyPr/>
        <a:lstStyle/>
        <a:p>
          <a:r>
            <a:rPr lang="en-US" sz="1400" dirty="0" smtClean="0">
              <a:latin typeface="Franklin Gothic Medium Cond" pitchFamily="34" charset="0"/>
            </a:rPr>
            <a:t>NOAA Human Capital Council Priorities</a:t>
          </a:r>
          <a:endParaRPr lang="en-US" sz="1400" dirty="0">
            <a:latin typeface="Franklin Gothic Medium Cond" pitchFamily="34" charset="0"/>
          </a:endParaRPr>
        </a:p>
      </dgm:t>
    </dgm:pt>
    <dgm:pt modelId="{496A98CF-B87A-4172-9BBB-CF0273586C17}" type="parTrans" cxnId="{9F8B312F-369B-458F-8C7F-26EAFB05EDCF}">
      <dgm:prSet/>
      <dgm:spPr/>
      <dgm:t>
        <a:bodyPr/>
        <a:lstStyle/>
        <a:p>
          <a:endParaRPr lang="en-US">
            <a:latin typeface="Franklin Gothic Medium Cond" pitchFamily="34" charset="0"/>
          </a:endParaRPr>
        </a:p>
      </dgm:t>
    </dgm:pt>
    <dgm:pt modelId="{A9EB354E-57C9-42FC-972F-3D0D2834E57F}" type="sibTrans" cxnId="{9F8B312F-369B-458F-8C7F-26EAFB05EDCF}">
      <dgm:prSet/>
      <dgm:spPr/>
      <dgm:t>
        <a:bodyPr/>
        <a:lstStyle/>
        <a:p>
          <a:endParaRPr lang="en-US">
            <a:latin typeface="Franklin Gothic Medium Cond" pitchFamily="34" charset="0"/>
          </a:endParaRPr>
        </a:p>
      </dgm:t>
    </dgm:pt>
    <dgm:pt modelId="{80D2BADB-A23B-48C6-89C8-F10D3F613564}">
      <dgm:prSet phldrT="[Text]" custT="1"/>
      <dgm:spPr/>
      <dgm:t>
        <a:bodyPr/>
        <a:lstStyle/>
        <a:p>
          <a:r>
            <a:rPr lang="en-US" sz="1400" dirty="0" smtClean="0">
              <a:latin typeface="Franklin Gothic Medium Cond" pitchFamily="34" charset="0"/>
            </a:rPr>
            <a:t>Department Administrative Order 202-250</a:t>
          </a:r>
          <a:endParaRPr lang="en-US" sz="1400" dirty="0">
            <a:latin typeface="Franklin Gothic Medium Cond" pitchFamily="34" charset="0"/>
          </a:endParaRPr>
        </a:p>
      </dgm:t>
    </dgm:pt>
    <dgm:pt modelId="{5CE5C3A6-F5E4-4922-A2EA-32A2F59C5F4E}" type="parTrans" cxnId="{AB51CD6B-4A60-4BF3-AFFB-55F3A34425E9}">
      <dgm:prSet/>
      <dgm:spPr/>
      <dgm:t>
        <a:bodyPr/>
        <a:lstStyle/>
        <a:p>
          <a:endParaRPr lang="en-US">
            <a:latin typeface="Franklin Gothic Medium Cond" pitchFamily="34" charset="0"/>
          </a:endParaRPr>
        </a:p>
      </dgm:t>
    </dgm:pt>
    <dgm:pt modelId="{0C2C22D2-230A-436C-929D-CF76FCB46ADC}" type="sibTrans" cxnId="{AB51CD6B-4A60-4BF3-AFFB-55F3A34425E9}">
      <dgm:prSet/>
      <dgm:spPr/>
      <dgm:t>
        <a:bodyPr/>
        <a:lstStyle/>
        <a:p>
          <a:endParaRPr lang="en-US">
            <a:latin typeface="Franklin Gothic Medium Cond" pitchFamily="34" charset="0"/>
          </a:endParaRPr>
        </a:p>
      </dgm:t>
    </dgm:pt>
    <dgm:pt modelId="{311B98EA-70D1-40EB-8EC6-A2BECFD84D35}">
      <dgm:prSet phldrT="[Text]" custT="1"/>
      <dgm:spPr/>
      <dgm:t>
        <a:bodyPr/>
        <a:lstStyle/>
        <a:p>
          <a:r>
            <a:rPr lang="en-US" sz="1400" dirty="0" smtClean="0">
              <a:latin typeface="Franklin Gothic Medium Cond" pitchFamily="34" charset="0"/>
            </a:rPr>
            <a:t>NOAA Strategic Human Capital Management Plan</a:t>
          </a:r>
          <a:endParaRPr lang="en-US" sz="1400" dirty="0">
            <a:latin typeface="Franklin Gothic Medium Cond" pitchFamily="34" charset="0"/>
          </a:endParaRPr>
        </a:p>
      </dgm:t>
    </dgm:pt>
    <dgm:pt modelId="{BF418FE5-DBD2-475F-8909-788B6E6E1540}" type="parTrans" cxnId="{348C241E-E169-4AD8-BB7C-5BC69DC6776C}">
      <dgm:prSet/>
      <dgm:spPr/>
      <dgm:t>
        <a:bodyPr/>
        <a:lstStyle/>
        <a:p>
          <a:endParaRPr lang="en-US">
            <a:latin typeface="Franklin Gothic Medium Cond" pitchFamily="34" charset="0"/>
          </a:endParaRPr>
        </a:p>
      </dgm:t>
    </dgm:pt>
    <dgm:pt modelId="{0288790B-D5D9-4651-93E2-5372EFE5CBD1}" type="sibTrans" cxnId="{348C241E-E169-4AD8-BB7C-5BC69DC6776C}">
      <dgm:prSet/>
      <dgm:spPr/>
      <dgm:t>
        <a:bodyPr/>
        <a:lstStyle/>
        <a:p>
          <a:endParaRPr lang="en-US">
            <a:latin typeface="Franklin Gothic Medium Cond" pitchFamily="34" charset="0"/>
          </a:endParaRPr>
        </a:p>
      </dgm:t>
    </dgm:pt>
    <dgm:pt modelId="{9BDD7B38-9F24-4E79-A427-ED76BFD8A7AF}" type="pres">
      <dgm:prSet presAssocID="{A71F30FB-A450-41D4-9422-BA273E54D4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A96C45-DFC2-44C0-80A4-7C9189478F06}" type="pres">
      <dgm:prSet presAssocID="{5E9E5181-14C2-4DA6-A1D7-A102B493DEE1}" presName="boxAndChildren" presStyleCnt="0"/>
      <dgm:spPr/>
      <dgm:t>
        <a:bodyPr/>
        <a:lstStyle/>
        <a:p>
          <a:endParaRPr lang="en-US"/>
        </a:p>
      </dgm:t>
    </dgm:pt>
    <dgm:pt modelId="{6A28D623-4201-442E-B28F-63C6EEDBA2CC}" type="pres">
      <dgm:prSet presAssocID="{5E9E5181-14C2-4DA6-A1D7-A102B493DEE1}" presName="parentTextBox" presStyleLbl="node1" presStyleIdx="0" presStyleCnt="3"/>
      <dgm:spPr/>
      <dgm:t>
        <a:bodyPr/>
        <a:lstStyle/>
        <a:p>
          <a:endParaRPr lang="en-US"/>
        </a:p>
      </dgm:t>
    </dgm:pt>
    <dgm:pt modelId="{EDC44A23-E8B0-4EAB-BD62-4C34C25FE211}" type="pres">
      <dgm:prSet presAssocID="{5E9E5181-14C2-4DA6-A1D7-A102B493DEE1}" presName="entireBox" presStyleLbl="node1" presStyleIdx="0" presStyleCnt="3"/>
      <dgm:spPr/>
      <dgm:t>
        <a:bodyPr/>
        <a:lstStyle/>
        <a:p>
          <a:endParaRPr lang="en-US"/>
        </a:p>
      </dgm:t>
    </dgm:pt>
    <dgm:pt modelId="{31E53C1C-CD97-426E-9800-55C688239707}" type="pres">
      <dgm:prSet presAssocID="{5E9E5181-14C2-4DA6-A1D7-A102B493DEE1}" presName="descendantBox" presStyleCnt="0"/>
      <dgm:spPr/>
      <dgm:t>
        <a:bodyPr/>
        <a:lstStyle/>
        <a:p>
          <a:endParaRPr lang="en-US"/>
        </a:p>
      </dgm:t>
    </dgm:pt>
    <dgm:pt modelId="{B7602186-B966-4F44-A273-6AE964CC3AFF}" type="pres">
      <dgm:prSet presAssocID="{E159CA31-B457-4090-A2A5-873802320EFE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31E04-A17A-4BA6-8322-57982D5A79C9}" type="pres">
      <dgm:prSet presAssocID="{57CECBE8-BB17-4B5F-AC6B-1A3467A8EDB4}" presName="sp" presStyleCnt="0"/>
      <dgm:spPr/>
      <dgm:t>
        <a:bodyPr/>
        <a:lstStyle/>
        <a:p>
          <a:endParaRPr lang="en-US"/>
        </a:p>
      </dgm:t>
    </dgm:pt>
    <dgm:pt modelId="{4033D791-011D-4307-ABD8-90265B0EA626}" type="pres">
      <dgm:prSet presAssocID="{26C8FFA9-F902-4B5A-990F-93A812DE391E}" presName="arrowAndChildren" presStyleCnt="0"/>
      <dgm:spPr/>
      <dgm:t>
        <a:bodyPr/>
        <a:lstStyle/>
        <a:p>
          <a:endParaRPr lang="en-US"/>
        </a:p>
      </dgm:t>
    </dgm:pt>
    <dgm:pt modelId="{AB6B6B9E-7497-4571-B2DA-542A3DCDD7F9}" type="pres">
      <dgm:prSet presAssocID="{26C8FFA9-F902-4B5A-990F-93A812DE391E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2B6AA095-1D7A-48D0-B874-4FBE5FED5843}" type="pres">
      <dgm:prSet presAssocID="{26C8FFA9-F902-4B5A-990F-93A812DE391E}" presName="arrow" presStyleLbl="node1" presStyleIdx="1" presStyleCnt="3" custLinFactNeighborY="-2117"/>
      <dgm:spPr/>
      <dgm:t>
        <a:bodyPr/>
        <a:lstStyle/>
        <a:p>
          <a:endParaRPr lang="en-US"/>
        </a:p>
      </dgm:t>
    </dgm:pt>
    <dgm:pt modelId="{0DCFB97D-8B58-44FF-88A1-91D58AD84E0B}" type="pres">
      <dgm:prSet presAssocID="{26C8FFA9-F902-4B5A-990F-93A812DE391E}" presName="descendantArrow" presStyleCnt="0"/>
      <dgm:spPr/>
      <dgm:t>
        <a:bodyPr/>
        <a:lstStyle/>
        <a:p>
          <a:endParaRPr lang="en-US"/>
        </a:p>
      </dgm:t>
    </dgm:pt>
    <dgm:pt modelId="{09D76E6C-804B-456D-A823-A89FEC45DD68}" type="pres">
      <dgm:prSet presAssocID="{AC5DA281-A764-49D9-A4DC-B4D7705787B5}" presName="childTextArrow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6097B-0ABD-40A8-BAEC-36B49DC0C0AD}" type="pres">
      <dgm:prSet presAssocID="{9AEDDB78-D05A-4CF2-A335-CC9EC36E1E6F}" presName="childTextArrow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B2A51-BDD9-46FA-A1C4-28342B2095F7}" type="pres">
      <dgm:prSet presAssocID="{FB7E6857-96E8-449A-8927-D75328F67598}" presName="sp" presStyleCnt="0"/>
      <dgm:spPr/>
      <dgm:t>
        <a:bodyPr/>
        <a:lstStyle/>
        <a:p>
          <a:endParaRPr lang="en-US"/>
        </a:p>
      </dgm:t>
    </dgm:pt>
    <dgm:pt modelId="{BBF90812-8A84-4F50-BCED-BB84A438AEF8}" type="pres">
      <dgm:prSet presAssocID="{38E480B1-63CA-4A20-8EC6-8481EAB6E4F9}" presName="arrowAndChildren" presStyleCnt="0"/>
      <dgm:spPr/>
      <dgm:t>
        <a:bodyPr/>
        <a:lstStyle/>
        <a:p>
          <a:endParaRPr lang="en-US"/>
        </a:p>
      </dgm:t>
    </dgm:pt>
    <dgm:pt modelId="{A91EEB31-9885-421C-933D-EDF5B5BF786C}" type="pres">
      <dgm:prSet presAssocID="{38E480B1-63CA-4A20-8EC6-8481EAB6E4F9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79A5523-DF51-4975-90BA-61560DC894E6}" type="pres">
      <dgm:prSet presAssocID="{38E480B1-63CA-4A20-8EC6-8481EAB6E4F9}" presName="arrow" presStyleLbl="node1" presStyleIdx="2" presStyleCnt="3"/>
      <dgm:spPr/>
      <dgm:t>
        <a:bodyPr/>
        <a:lstStyle/>
        <a:p>
          <a:endParaRPr lang="en-US"/>
        </a:p>
      </dgm:t>
    </dgm:pt>
    <dgm:pt modelId="{A705DC15-5AA6-49A5-8F2C-9CDFCF763C3A}" type="pres">
      <dgm:prSet presAssocID="{38E480B1-63CA-4A20-8EC6-8481EAB6E4F9}" presName="descendantArrow" presStyleCnt="0"/>
      <dgm:spPr/>
      <dgm:t>
        <a:bodyPr/>
        <a:lstStyle/>
        <a:p>
          <a:endParaRPr lang="en-US"/>
        </a:p>
      </dgm:t>
    </dgm:pt>
    <dgm:pt modelId="{ED39FD60-2D56-4FE3-960F-EFF5807FAA70}" type="pres">
      <dgm:prSet presAssocID="{EBD84613-9089-48A8-A668-276B6C58615B}" presName="childTextArrow" presStyleLbl="fgAccFollowNode1" presStyleIdx="3" presStyleCnt="8" custScaleX="114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102F6-4C10-4045-B892-9FB7C7E7E710}" type="pres">
      <dgm:prSet presAssocID="{4A075D7A-9176-405B-B85D-9F201E1C00AE}" presName="childTextArrow" presStyleLbl="fgAccFollowNode1" presStyleIdx="4" presStyleCnt="8" custScaleX="99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67FFE-9066-438C-87DE-64CC185CE8F0}" type="pres">
      <dgm:prSet presAssocID="{80D2BADB-A23B-48C6-89C8-F10D3F613564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68D4A-CDEB-42FB-A908-A66E078E3187}" type="pres">
      <dgm:prSet presAssocID="{311B98EA-70D1-40EB-8EC6-A2BECFD84D35}" presName="childTextArrow" presStyleLbl="fgAccFollowNode1" presStyleIdx="6" presStyleCnt="8" custScaleX="120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09EE6-6820-4D30-8FF7-856EB2F2EDF1}" type="pres">
      <dgm:prSet presAssocID="{2B2E0366-1264-479F-92B6-80A059D5903C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88CAE3-34DE-4B31-9CAD-D21B5E7D3CF0}" type="presOf" srcId="{EBD84613-9089-48A8-A668-276B6C58615B}" destId="{ED39FD60-2D56-4FE3-960F-EFF5807FAA70}" srcOrd="0" destOrd="0" presId="urn:microsoft.com/office/officeart/2005/8/layout/process4"/>
    <dgm:cxn modelId="{41E7590B-48FC-4748-B8E9-6623E352DCEB}" type="presOf" srcId="{5E9E5181-14C2-4DA6-A1D7-A102B493DEE1}" destId="{6A28D623-4201-442E-B28F-63C6EEDBA2CC}" srcOrd="0" destOrd="0" presId="urn:microsoft.com/office/officeart/2005/8/layout/process4"/>
    <dgm:cxn modelId="{A8162528-6E32-4EE1-8F69-986ED5B05B04}" type="presOf" srcId="{38E480B1-63CA-4A20-8EC6-8481EAB6E4F9}" destId="{B79A5523-DF51-4975-90BA-61560DC894E6}" srcOrd="1" destOrd="0" presId="urn:microsoft.com/office/officeart/2005/8/layout/process4"/>
    <dgm:cxn modelId="{C2F715C1-70B7-47E1-977E-614AA4FB2AEB}" srcId="{38E480B1-63CA-4A20-8EC6-8481EAB6E4F9}" destId="{EBD84613-9089-48A8-A668-276B6C58615B}" srcOrd="0" destOrd="0" parTransId="{0029D8E8-1137-4527-B29E-21DF6AFFA8DF}" sibTransId="{6B9E314D-AA1E-47E8-BF2F-77CDF92CECC1}"/>
    <dgm:cxn modelId="{CAA93F7E-CC07-4675-A5FE-7B2245ED5C65}" type="presOf" srcId="{80D2BADB-A23B-48C6-89C8-F10D3F613564}" destId="{2E067FFE-9066-438C-87DE-64CC185CE8F0}" srcOrd="0" destOrd="0" presId="urn:microsoft.com/office/officeart/2005/8/layout/process4"/>
    <dgm:cxn modelId="{9F8B312F-369B-458F-8C7F-26EAFB05EDCF}" srcId="{38E480B1-63CA-4A20-8EC6-8481EAB6E4F9}" destId="{2B2E0366-1264-479F-92B6-80A059D5903C}" srcOrd="4" destOrd="0" parTransId="{496A98CF-B87A-4172-9BBB-CF0273586C17}" sibTransId="{A9EB354E-57C9-42FC-972F-3D0D2834E57F}"/>
    <dgm:cxn modelId="{9C5C17F6-E4BE-4125-B610-5EC1D7F5CEE4}" srcId="{26C8FFA9-F902-4B5A-990F-93A812DE391E}" destId="{9AEDDB78-D05A-4CF2-A335-CC9EC36E1E6F}" srcOrd="1" destOrd="0" parTransId="{FD229499-9D02-417F-B1A1-A1F23A21D1C1}" sibTransId="{C4225C2C-8B8B-405C-8ED3-FB538E43626D}"/>
    <dgm:cxn modelId="{4B19EFC2-D3F3-4C42-ADF6-347B44AE99EB}" srcId="{A71F30FB-A450-41D4-9422-BA273E54D45E}" destId="{38E480B1-63CA-4A20-8EC6-8481EAB6E4F9}" srcOrd="0" destOrd="0" parTransId="{013E1080-5934-471B-98FD-A32770ECF93C}" sibTransId="{FB7E6857-96E8-449A-8927-D75328F67598}"/>
    <dgm:cxn modelId="{DA83036B-C913-46CA-849E-ACB6A452F555}" type="presOf" srcId="{38E480B1-63CA-4A20-8EC6-8481EAB6E4F9}" destId="{A91EEB31-9885-421C-933D-EDF5B5BF786C}" srcOrd="0" destOrd="0" presId="urn:microsoft.com/office/officeart/2005/8/layout/process4"/>
    <dgm:cxn modelId="{E69169BD-2841-4535-9A84-C95859277DD6}" type="presOf" srcId="{311B98EA-70D1-40EB-8EC6-A2BECFD84D35}" destId="{89368D4A-CDEB-42FB-A908-A66E078E3187}" srcOrd="0" destOrd="0" presId="urn:microsoft.com/office/officeart/2005/8/layout/process4"/>
    <dgm:cxn modelId="{4217016F-E46E-4187-8D03-86071BAF80A1}" type="presOf" srcId="{A71F30FB-A450-41D4-9422-BA273E54D45E}" destId="{9BDD7B38-9F24-4E79-A427-ED76BFD8A7AF}" srcOrd="0" destOrd="0" presId="urn:microsoft.com/office/officeart/2005/8/layout/process4"/>
    <dgm:cxn modelId="{B0509E75-F3D3-44E0-8065-6599BF46F878}" srcId="{38E480B1-63CA-4A20-8EC6-8481EAB6E4F9}" destId="{4A075D7A-9176-405B-B85D-9F201E1C00AE}" srcOrd="1" destOrd="0" parTransId="{57C4901D-F3F7-4602-81AE-E507759501F8}" sibTransId="{D1AA5243-28E9-4B94-8186-B7873F613F29}"/>
    <dgm:cxn modelId="{E209FB86-4211-4B8F-9476-F8C7B5106952}" type="presOf" srcId="{4A075D7A-9176-405B-B85D-9F201E1C00AE}" destId="{000102F6-4C10-4045-B892-9FB7C7E7E710}" srcOrd="0" destOrd="0" presId="urn:microsoft.com/office/officeart/2005/8/layout/process4"/>
    <dgm:cxn modelId="{EAB1DCF3-A524-40CF-B70A-F7B9D766D011}" srcId="{A71F30FB-A450-41D4-9422-BA273E54D45E}" destId="{5E9E5181-14C2-4DA6-A1D7-A102B493DEE1}" srcOrd="2" destOrd="0" parTransId="{04256E3A-D624-4AB0-98FE-75AA149F2B0A}" sibTransId="{3C136004-E9FC-4649-BC07-A1FBF6003766}"/>
    <dgm:cxn modelId="{86D7AC7B-2C78-4E20-9E1D-A57D5D771722}" srcId="{A71F30FB-A450-41D4-9422-BA273E54D45E}" destId="{26C8FFA9-F902-4B5A-990F-93A812DE391E}" srcOrd="1" destOrd="0" parTransId="{99431416-72D6-40D7-806B-A0C009C64A61}" sibTransId="{57CECBE8-BB17-4B5F-AC6B-1A3467A8EDB4}"/>
    <dgm:cxn modelId="{1FE14EC2-0663-4555-A7B6-BB4F599CAF23}" type="presOf" srcId="{2B2E0366-1264-479F-92B6-80A059D5903C}" destId="{59909EE6-6820-4D30-8FF7-856EB2F2EDF1}" srcOrd="0" destOrd="0" presId="urn:microsoft.com/office/officeart/2005/8/layout/process4"/>
    <dgm:cxn modelId="{66FA6235-C963-44B8-833B-30F0E32A991C}" type="presOf" srcId="{26C8FFA9-F902-4B5A-990F-93A812DE391E}" destId="{2B6AA095-1D7A-48D0-B874-4FBE5FED5843}" srcOrd="1" destOrd="0" presId="urn:microsoft.com/office/officeart/2005/8/layout/process4"/>
    <dgm:cxn modelId="{348C241E-E169-4AD8-BB7C-5BC69DC6776C}" srcId="{38E480B1-63CA-4A20-8EC6-8481EAB6E4F9}" destId="{311B98EA-70D1-40EB-8EC6-A2BECFD84D35}" srcOrd="3" destOrd="0" parTransId="{BF418FE5-DBD2-475F-8909-788B6E6E1540}" sibTransId="{0288790B-D5D9-4651-93E2-5372EFE5CBD1}"/>
    <dgm:cxn modelId="{F6AF5173-28E0-401D-BF17-C5C0F244F7AC}" srcId="{5E9E5181-14C2-4DA6-A1D7-A102B493DEE1}" destId="{E159CA31-B457-4090-A2A5-873802320EFE}" srcOrd="0" destOrd="0" parTransId="{F4105F2F-2C0E-4866-A210-EEDFF20686B4}" sibTransId="{05FD55B7-C7E1-4EB9-BAF4-4CF0868E550B}"/>
    <dgm:cxn modelId="{B30627A1-F197-4BBB-8414-C69EFD3540B9}" type="presOf" srcId="{5E9E5181-14C2-4DA6-A1D7-A102B493DEE1}" destId="{EDC44A23-E8B0-4EAB-BD62-4C34C25FE211}" srcOrd="1" destOrd="0" presId="urn:microsoft.com/office/officeart/2005/8/layout/process4"/>
    <dgm:cxn modelId="{AB51CD6B-4A60-4BF3-AFFB-55F3A34425E9}" srcId="{38E480B1-63CA-4A20-8EC6-8481EAB6E4F9}" destId="{80D2BADB-A23B-48C6-89C8-F10D3F613564}" srcOrd="2" destOrd="0" parTransId="{5CE5C3A6-F5E4-4922-A2EA-32A2F59C5F4E}" sibTransId="{0C2C22D2-230A-436C-929D-CF76FCB46ADC}"/>
    <dgm:cxn modelId="{2F441D81-6827-4EA8-87EB-F1D823FBC05F}" type="presOf" srcId="{E159CA31-B457-4090-A2A5-873802320EFE}" destId="{B7602186-B966-4F44-A273-6AE964CC3AFF}" srcOrd="0" destOrd="0" presId="urn:microsoft.com/office/officeart/2005/8/layout/process4"/>
    <dgm:cxn modelId="{C15DA4C4-A1CC-4781-B471-24670EF95DDF}" type="presOf" srcId="{26C8FFA9-F902-4B5A-990F-93A812DE391E}" destId="{AB6B6B9E-7497-4571-B2DA-542A3DCDD7F9}" srcOrd="0" destOrd="0" presId="urn:microsoft.com/office/officeart/2005/8/layout/process4"/>
    <dgm:cxn modelId="{6E7D8193-CA07-4C8A-A80A-64D507D6AC1E}" type="presOf" srcId="{9AEDDB78-D05A-4CF2-A335-CC9EC36E1E6F}" destId="{2256097B-0ABD-40A8-BAEC-36B49DC0C0AD}" srcOrd="0" destOrd="0" presId="urn:microsoft.com/office/officeart/2005/8/layout/process4"/>
    <dgm:cxn modelId="{D73396A6-BF59-4E97-9EFA-166767809906}" type="presOf" srcId="{AC5DA281-A764-49D9-A4DC-B4D7705787B5}" destId="{09D76E6C-804B-456D-A823-A89FEC45DD68}" srcOrd="0" destOrd="0" presId="urn:microsoft.com/office/officeart/2005/8/layout/process4"/>
    <dgm:cxn modelId="{B7C9570D-56B2-4489-B91B-A8657C0621E4}" srcId="{26C8FFA9-F902-4B5A-990F-93A812DE391E}" destId="{AC5DA281-A764-49D9-A4DC-B4D7705787B5}" srcOrd="0" destOrd="0" parTransId="{791CA2C9-B6A0-4FB1-9F82-B6ACF7A0B127}" sibTransId="{1691723B-65FF-4EC0-9828-6EB8C3455A31}"/>
    <dgm:cxn modelId="{C60B81A3-7A45-4C1A-848B-18D63BF5C4D4}" type="presParOf" srcId="{9BDD7B38-9F24-4E79-A427-ED76BFD8A7AF}" destId="{0EA96C45-DFC2-44C0-80A4-7C9189478F06}" srcOrd="0" destOrd="0" presId="urn:microsoft.com/office/officeart/2005/8/layout/process4"/>
    <dgm:cxn modelId="{A087EF49-E086-4B9C-A33C-14D92FC4F2CB}" type="presParOf" srcId="{0EA96C45-DFC2-44C0-80A4-7C9189478F06}" destId="{6A28D623-4201-442E-B28F-63C6EEDBA2CC}" srcOrd="0" destOrd="0" presId="urn:microsoft.com/office/officeart/2005/8/layout/process4"/>
    <dgm:cxn modelId="{C2C9CE59-D59E-412B-8663-564029AA5EF0}" type="presParOf" srcId="{0EA96C45-DFC2-44C0-80A4-7C9189478F06}" destId="{EDC44A23-E8B0-4EAB-BD62-4C34C25FE211}" srcOrd="1" destOrd="0" presId="urn:microsoft.com/office/officeart/2005/8/layout/process4"/>
    <dgm:cxn modelId="{D6DE80C0-82EA-422A-A9F8-750E7B1F00F5}" type="presParOf" srcId="{0EA96C45-DFC2-44C0-80A4-7C9189478F06}" destId="{31E53C1C-CD97-426E-9800-55C688239707}" srcOrd="2" destOrd="0" presId="urn:microsoft.com/office/officeart/2005/8/layout/process4"/>
    <dgm:cxn modelId="{DACCAB62-F152-403A-891A-CF98D285B2D4}" type="presParOf" srcId="{31E53C1C-CD97-426E-9800-55C688239707}" destId="{B7602186-B966-4F44-A273-6AE964CC3AFF}" srcOrd="0" destOrd="0" presId="urn:microsoft.com/office/officeart/2005/8/layout/process4"/>
    <dgm:cxn modelId="{1C3CD3C5-08E2-49BF-AF82-6023760A5895}" type="presParOf" srcId="{9BDD7B38-9F24-4E79-A427-ED76BFD8A7AF}" destId="{0AE31E04-A17A-4BA6-8322-57982D5A79C9}" srcOrd="1" destOrd="0" presId="urn:microsoft.com/office/officeart/2005/8/layout/process4"/>
    <dgm:cxn modelId="{505E421F-EB2A-4527-A3FF-E3805F67460D}" type="presParOf" srcId="{9BDD7B38-9F24-4E79-A427-ED76BFD8A7AF}" destId="{4033D791-011D-4307-ABD8-90265B0EA626}" srcOrd="2" destOrd="0" presId="urn:microsoft.com/office/officeart/2005/8/layout/process4"/>
    <dgm:cxn modelId="{33201417-0EF8-41B6-B9B3-BAC7D1A8C69B}" type="presParOf" srcId="{4033D791-011D-4307-ABD8-90265B0EA626}" destId="{AB6B6B9E-7497-4571-B2DA-542A3DCDD7F9}" srcOrd="0" destOrd="0" presId="urn:microsoft.com/office/officeart/2005/8/layout/process4"/>
    <dgm:cxn modelId="{9849FA95-7A4B-40AD-BF4D-9A00193AA9E0}" type="presParOf" srcId="{4033D791-011D-4307-ABD8-90265B0EA626}" destId="{2B6AA095-1D7A-48D0-B874-4FBE5FED5843}" srcOrd="1" destOrd="0" presId="urn:microsoft.com/office/officeart/2005/8/layout/process4"/>
    <dgm:cxn modelId="{BD81BF20-67F5-4C06-8955-3FD666EB6990}" type="presParOf" srcId="{4033D791-011D-4307-ABD8-90265B0EA626}" destId="{0DCFB97D-8B58-44FF-88A1-91D58AD84E0B}" srcOrd="2" destOrd="0" presId="urn:microsoft.com/office/officeart/2005/8/layout/process4"/>
    <dgm:cxn modelId="{6C8EDAE0-130B-416C-B0D5-2B080B8D8EE7}" type="presParOf" srcId="{0DCFB97D-8B58-44FF-88A1-91D58AD84E0B}" destId="{09D76E6C-804B-456D-A823-A89FEC45DD68}" srcOrd="0" destOrd="0" presId="urn:microsoft.com/office/officeart/2005/8/layout/process4"/>
    <dgm:cxn modelId="{DECB5CBF-57A3-446D-B6E7-B77BE159ADAA}" type="presParOf" srcId="{0DCFB97D-8B58-44FF-88A1-91D58AD84E0B}" destId="{2256097B-0ABD-40A8-BAEC-36B49DC0C0AD}" srcOrd="1" destOrd="0" presId="urn:microsoft.com/office/officeart/2005/8/layout/process4"/>
    <dgm:cxn modelId="{02AAD548-364F-49D1-8960-C17A4B311414}" type="presParOf" srcId="{9BDD7B38-9F24-4E79-A427-ED76BFD8A7AF}" destId="{63AB2A51-BDD9-46FA-A1C4-28342B2095F7}" srcOrd="3" destOrd="0" presId="urn:microsoft.com/office/officeart/2005/8/layout/process4"/>
    <dgm:cxn modelId="{276587F6-9253-454A-BA0D-B5D7FB5D1426}" type="presParOf" srcId="{9BDD7B38-9F24-4E79-A427-ED76BFD8A7AF}" destId="{BBF90812-8A84-4F50-BCED-BB84A438AEF8}" srcOrd="4" destOrd="0" presId="urn:microsoft.com/office/officeart/2005/8/layout/process4"/>
    <dgm:cxn modelId="{0DDCA585-E28C-467E-9E3F-19B1972166C4}" type="presParOf" srcId="{BBF90812-8A84-4F50-BCED-BB84A438AEF8}" destId="{A91EEB31-9885-421C-933D-EDF5B5BF786C}" srcOrd="0" destOrd="0" presId="urn:microsoft.com/office/officeart/2005/8/layout/process4"/>
    <dgm:cxn modelId="{663EC9EA-89F9-486C-8491-F45837F10A35}" type="presParOf" srcId="{BBF90812-8A84-4F50-BCED-BB84A438AEF8}" destId="{B79A5523-DF51-4975-90BA-61560DC894E6}" srcOrd="1" destOrd="0" presId="urn:microsoft.com/office/officeart/2005/8/layout/process4"/>
    <dgm:cxn modelId="{BBFCAA80-51F0-4121-90D6-5186ED547A05}" type="presParOf" srcId="{BBF90812-8A84-4F50-BCED-BB84A438AEF8}" destId="{A705DC15-5AA6-49A5-8F2C-9CDFCF763C3A}" srcOrd="2" destOrd="0" presId="urn:microsoft.com/office/officeart/2005/8/layout/process4"/>
    <dgm:cxn modelId="{4CF04BD2-DBEA-47F9-9BBE-3DED2C7F20F2}" type="presParOf" srcId="{A705DC15-5AA6-49A5-8F2C-9CDFCF763C3A}" destId="{ED39FD60-2D56-4FE3-960F-EFF5807FAA70}" srcOrd="0" destOrd="0" presId="urn:microsoft.com/office/officeart/2005/8/layout/process4"/>
    <dgm:cxn modelId="{DD1A6808-492B-403E-BDD4-16DDE5156E30}" type="presParOf" srcId="{A705DC15-5AA6-49A5-8F2C-9CDFCF763C3A}" destId="{000102F6-4C10-4045-B892-9FB7C7E7E710}" srcOrd="1" destOrd="0" presId="urn:microsoft.com/office/officeart/2005/8/layout/process4"/>
    <dgm:cxn modelId="{70BE8A56-C5BC-43E8-AEF4-514C6AB67678}" type="presParOf" srcId="{A705DC15-5AA6-49A5-8F2C-9CDFCF763C3A}" destId="{2E067FFE-9066-438C-87DE-64CC185CE8F0}" srcOrd="2" destOrd="0" presId="urn:microsoft.com/office/officeart/2005/8/layout/process4"/>
    <dgm:cxn modelId="{E748E594-C4CB-4C91-A50B-A5F3CACCE60D}" type="presParOf" srcId="{A705DC15-5AA6-49A5-8F2C-9CDFCF763C3A}" destId="{89368D4A-CDEB-42FB-A908-A66E078E3187}" srcOrd="3" destOrd="0" presId="urn:microsoft.com/office/officeart/2005/8/layout/process4"/>
    <dgm:cxn modelId="{89E56D99-3649-41EE-9025-3E028F8F03E2}" type="presParOf" srcId="{A705DC15-5AA6-49A5-8F2C-9CDFCF763C3A}" destId="{59909EE6-6820-4D30-8FF7-856EB2F2EDF1}" srcOrd="4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76A842-BEC8-4A4B-B024-8754C49E4CF5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4F35F7-0123-42F3-81B6-E8C522FD5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7AFC84-FCFF-4F96-BE82-37CCD75C55A1}" type="datetimeFigureOut">
              <a:rPr lang="en-US" smtClean="0"/>
              <a:pPr/>
              <a:t>11/18/2008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45E6FA-1E45-4641-8CAD-5DE0F9D3D1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E6FA-1E45-4641-8CAD-5DE0F9D3D17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E6FA-1E45-4641-8CAD-5DE0F9D3D17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E6FA-1E45-4641-8CAD-5DE0F9D3D17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E6FA-1E45-4641-8CAD-5DE0F9D3D17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E6FA-1E45-4641-8CAD-5DE0F9D3D17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E6FA-1E45-4641-8CAD-5DE0F9D3D17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E6FA-1E45-4641-8CAD-5DE0F9D3D17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E6FA-1E45-4641-8CAD-5DE0F9D3D17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E6FA-1E45-4641-8CAD-5DE0F9D3D17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E6FA-1E45-4641-8CAD-5DE0F9D3D17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E6FA-1E45-4641-8CAD-5DE0F9D3D17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E6FA-1E45-4641-8CAD-5DE0F9D3D17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E6FA-1E45-4641-8CAD-5DE0F9D3D17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991"/>
            <a:fld id="{1D5F2554-5F81-40C6-B8F8-E6D976EC09A6}" type="slidenum">
              <a:rPr lang="en-US" smtClean="0">
                <a:latin typeface="Arial" pitchFamily="34" charset="0"/>
              </a:rPr>
              <a:pPr defTabSz="926991"/>
              <a:t>5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5838" y="315913"/>
            <a:ext cx="2435225" cy="182721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1" y="2208212"/>
            <a:ext cx="5646737" cy="6686551"/>
          </a:xfrm>
          <a:noFill/>
          <a:ln/>
        </p:spPr>
        <p:txBody>
          <a:bodyPr/>
          <a:lstStyle/>
          <a:p>
            <a:pPr eaLnBrk="1" hangingPunct="1"/>
            <a:endParaRPr lang="en-US" sz="1400" b="1" i="1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6205"/>
            <a:fld id="{91DB92B4-C0FE-4483-9659-B1802C190CD1}" type="slidenum">
              <a:rPr lang="en-US" smtClean="0">
                <a:latin typeface="Arial" pitchFamily="34" charset="0"/>
              </a:rPr>
              <a:pPr defTabSz="926205"/>
              <a:t>6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E6FA-1E45-4641-8CAD-5DE0F9D3D17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E6FA-1E45-4641-8CAD-5DE0F9D3D17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5E6FA-1E45-4641-8CAD-5DE0F9D3D17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209800"/>
          </a:xfrm>
          <a:ln/>
        </p:spPr>
        <p:txBody>
          <a:bodyPr/>
          <a:lstStyle>
            <a:lvl1pPr algn="l">
              <a:lnSpc>
                <a:spcPct val="100000"/>
              </a:lnSpc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181600"/>
            <a:ext cx="5486400" cy="1676400"/>
          </a:xfrm>
        </p:spPr>
        <p:txBody>
          <a:bodyPr tIns="182880" rIns="182880"/>
          <a:lstStyle>
            <a:lvl1pPr algn="l">
              <a:defRPr sz="320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209800"/>
            <a:ext cx="9144000" cy="2971800"/>
          </a:xfrm>
          <a:prstGeom prst="rect">
            <a:avLst/>
          </a:prstGeom>
          <a:solidFill>
            <a:schemeClr val="tx1">
              <a:alpha val="70000"/>
            </a:schemeClr>
          </a:solidFill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52399" y="2286000"/>
            <a:ext cx="3445933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733799" y="2286000"/>
            <a:ext cx="3445933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315200" y="2286000"/>
            <a:ext cx="1676400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315200" y="3733800"/>
            <a:ext cx="1676400" cy="1371600"/>
          </a:xfrm>
          <a:prstGeom prst="rect">
            <a:avLst/>
          </a:prstGeom>
          <a:blipFill dpi="0" rotWithShape="1">
            <a:blip r:embed="rId6"/>
            <a:srcRect/>
            <a:tile tx="0" ty="-107950" sx="30000" sy="30000" flip="none" algn="tl"/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34"/>
          <p:cNvSpPr>
            <a:spLocks noChangeArrowheads="1"/>
          </p:cNvSpPr>
          <p:nvPr/>
        </p:nvSpPr>
        <p:spPr bwMode="auto">
          <a:xfrm>
            <a:off x="2514600" y="0"/>
            <a:ext cx="46482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400" b="1">
              <a:solidFill>
                <a:srgbClr val="CC0000"/>
              </a:solidFill>
            </a:endParaRPr>
          </a:p>
        </p:txBody>
      </p:sp>
      <p:sp>
        <p:nvSpPr>
          <p:cNvPr id="16" name="Text Box 1038"/>
          <p:cNvSpPr txBox="1">
            <a:spLocks noChangeArrowheads="1"/>
          </p:cNvSpPr>
          <p:nvPr/>
        </p:nvSpPr>
        <p:spPr bwMode="auto">
          <a:xfrm>
            <a:off x="4632325" y="265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NOAA Workforce Management:  Serving NOAA's Most Valuable Asset -- People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91410E-0A48-4E85-A277-203C7C796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771900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771900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NOAA Workforce Management:  Serving NOAA's Most Valuable Asset -- People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91410E-0A48-4E85-A277-203C7C796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419600" cy="639762"/>
          </a:xfrm>
        </p:spPr>
        <p:txBody>
          <a:bodyPr anchor="b"/>
          <a:lstStyle>
            <a:lvl1pPr marL="0" indent="0">
              <a:buNone/>
              <a:defRPr lang="en-US" sz="2000" b="0" dirty="0" smtClean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4196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343400" cy="639762"/>
          </a:xfrm>
        </p:spPr>
        <p:txBody>
          <a:bodyPr anchor="b"/>
          <a:lstStyle>
            <a:lvl1pPr marL="0" indent="0" algn="l" rtl="0" eaLnBrk="1" fontAlgn="base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None/>
              <a:defRPr lang="en-US" sz="2000" b="0" dirty="0" smtClean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4875"/>
            <a:ext cx="43434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NOAA Workforce Management:  Serving NOAA's Most Valuable Asset -- People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91410E-0A48-4E85-A277-203C7C7968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NOAA Workforce Management:  Serving NOAA's Most Valuable Asset -- People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91410E-0A48-4E85-A277-203C7C796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NOAA Workforce Management:  Serving NOAA's Most Valuable Asset -- People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91410E-0A48-4E85-A277-203C7C796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/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Workforce Management:  Serving NOAA's Most Valuable Asset --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1410E-0A48-4E85-A277-203C7C7968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2800" y="1447800"/>
            <a:ext cx="3657600" cy="5093208"/>
          </a:xfr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4320" tIns="2560320" rIns="274320" rtlCol="0" anchor="t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8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95800" y="1447800"/>
            <a:ext cx="3657600" cy="5093208"/>
          </a:xfr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74320" tIns="2560320" rIns="274320" rtlCol="0" anchor="t" anchorCtr="0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800" dirty="0" smtClean="0">
                <a:solidFill>
                  <a:srgbClr val="008000"/>
                </a:solidFill>
                <a:latin typeface="Franklin Gothic Medium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965200" y="2057400"/>
            <a:ext cx="3352800" cy="1828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56555" y="1447800"/>
            <a:ext cx="337009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kern="1200" dirty="0" smtClean="0">
                <a:solidFill>
                  <a:srgbClr val="000066"/>
                </a:solidFill>
                <a:latin typeface="Franklin Gothic Heavy" pitchFamily="34" charset="0"/>
                <a:ea typeface="+mn-ea"/>
                <a:cs typeface="+mn-cs"/>
              </a:rPr>
              <a:t>MISSION</a:t>
            </a:r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648200" y="2057400"/>
            <a:ext cx="3352800" cy="1828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66234" y="1447800"/>
            <a:ext cx="35167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kern="1200" dirty="0" smtClean="0">
                <a:solidFill>
                  <a:schemeClr val="accent5">
                    <a:lumMod val="50000"/>
                  </a:schemeClr>
                </a:solidFill>
                <a:latin typeface="Franklin Gothic Heavy" pitchFamily="34" charset="0"/>
                <a:ea typeface="+mn-ea"/>
                <a:cs typeface="+mn-cs"/>
              </a:rPr>
              <a:t>VISION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41529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676400"/>
            <a:ext cx="4152900" cy="4876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 smtClean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410E-0A48-4E85-A277-203C7C7968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NOAA Workforce Management:  Serving NOAA's Most Valuable Asset -- People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71600"/>
            <a:ext cx="9144000" cy="51816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uxtonEarth_FullP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" y="283"/>
            <a:ext cx="9143244" cy="6857434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76200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18288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764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701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008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r>
              <a:rPr lang="en-US" smtClean="0"/>
              <a:t>NOAA Workforce Management:  Serving NOAA's Most Valuable Asset -- People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None/>
              <a:defRPr sz="140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fld id="{B991410E-0A48-4E85-A277-203C7C7968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Dept of Commerce Sea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7475" y="6588125"/>
            <a:ext cx="236538" cy="234950"/>
          </a:xfrm>
          <a:prstGeom prst="rect">
            <a:avLst/>
          </a:prstGeom>
          <a:noFill/>
        </p:spPr>
      </p:pic>
      <p:pic>
        <p:nvPicPr>
          <p:cNvPr id="1032" name="Picture 8" descr="NOA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6075" y="6591300"/>
            <a:ext cx="228600" cy="228600"/>
          </a:xfrm>
          <a:prstGeom prst="rect">
            <a:avLst/>
          </a:prstGeom>
          <a:noFill/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124200" y="6526213"/>
            <a:ext cx="46482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400" b="1">
              <a:solidFill>
                <a:srgbClr val="CC0000"/>
              </a:solidFill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4632325" y="265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1" i="1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effectLst/>
          <a:latin typeface="Franklin Gothic Demi" pitchFamily="34" charset="0"/>
          <a:ea typeface="+mj-ea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75000"/>
        </a:spcBef>
        <a:spcAft>
          <a:spcPct val="0"/>
        </a:spcAft>
        <a:defRPr sz="2800">
          <a:solidFill>
            <a:schemeClr val="accent1">
              <a:lumMod val="50000"/>
            </a:schemeClr>
          </a:solidFill>
          <a:latin typeface="Franklin Gothic Medium" pitchFamily="34" charset="0"/>
          <a:ea typeface="+mn-ea"/>
          <a:cs typeface="+mn-cs"/>
        </a:defRPr>
      </a:lvl1pPr>
      <a:lvl2pPr marL="514350" indent="-285750" algn="l" rtl="0" eaLnBrk="1" fontAlgn="base" hangingPunct="1">
        <a:spcBef>
          <a:spcPct val="5000"/>
        </a:spcBef>
        <a:spcAft>
          <a:spcPct val="0"/>
        </a:spcAft>
        <a:buFontTx/>
        <a:buBlip>
          <a:blip r:embed="rId14"/>
        </a:buBlip>
        <a:defRPr sz="2000">
          <a:solidFill>
            <a:schemeClr val="accent1">
              <a:lumMod val="50000"/>
            </a:schemeClr>
          </a:solidFill>
          <a:latin typeface="Franklin Gothic Medium Cond" pitchFamily="34" charset="0"/>
        </a:defRPr>
      </a:lvl2pPr>
      <a:lvl3pPr marL="914400" indent="-228600" algn="l" rtl="0" eaLnBrk="1" fontAlgn="base" hangingPunct="1">
        <a:spcBef>
          <a:spcPct val="5000"/>
        </a:spcBef>
        <a:spcAft>
          <a:spcPct val="0"/>
        </a:spcAft>
        <a:buFontTx/>
        <a:buBlip>
          <a:blip r:embed="rId15"/>
        </a:buBlip>
        <a:defRPr sz="1800">
          <a:solidFill>
            <a:schemeClr val="accent1">
              <a:lumMod val="50000"/>
            </a:schemeClr>
          </a:solidFill>
          <a:latin typeface="Franklin Gothic Medium Cond" pitchFamily="34" charset="0"/>
        </a:defRPr>
      </a:lvl3pPr>
      <a:lvl4pPr marL="1257300" indent="-228600" algn="l" rtl="0" eaLnBrk="1" fontAlgn="base" hangingPunct="1">
        <a:spcBef>
          <a:spcPct val="5000"/>
        </a:spcBef>
        <a:spcAft>
          <a:spcPct val="0"/>
        </a:spcAft>
        <a:buFontTx/>
        <a:buBlip>
          <a:blip r:embed="rId16"/>
        </a:buBlip>
        <a:defRPr sz="1600">
          <a:solidFill>
            <a:schemeClr val="accent1">
              <a:lumMod val="50000"/>
            </a:schemeClr>
          </a:solidFill>
          <a:latin typeface="Franklin Gothic Medium Cond" pitchFamily="34" charset="0"/>
        </a:defRPr>
      </a:lvl4pPr>
      <a:lvl5pPr marL="1600200" indent="-228600" algn="l" rtl="0" eaLnBrk="1" fontAlgn="base" hangingPunct="1">
        <a:spcBef>
          <a:spcPct val="5000"/>
        </a:spcBef>
        <a:spcAft>
          <a:spcPct val="0"/>
        </a:spcAft>
        <a:buChar char="»"/>
        <a:defRPr sz="1600">
          <a:solidFill>
            <a:schemeClr val="accent2"/>
          </a:solidFill>
          <a:latin typeface="Franklin Gothic Medium Cond" pitchFamily="34" charset="0"/>
        </a:defRPr>
      </a:lvl5pPr>
      <a:lvl6pPr marL="20574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6pPr>
      <a:lvl7pPr marL="25146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7pPr>
      <a:lvl8pPr marL="29718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8pPr>
      <a:lvl9pPr marL="34290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w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NOAA’s Workforce Management Office (WFMO)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8001000" cy="1676400"/>
          </a:xfrm>
        </p:spPr>
        <p:txBody>
          <a:bodyPr/>
          <a:lstStyle/>
          <a:p>
            <a:r>
              <a:rPr lang="en-US" dirty="0" smtClean="0"/>
              <a:t>Serving NOAA’s Most Valuable Asset—People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8686800" cy="639762"/>
          </a:xfrm>
        </p:spPr>
        <p:txBody>
          <a:bodyPr/>
          <a:lstStyle/>
          <a:p>
            <a:r>
              <a:rPr sz="2400" smtClean="0">
                <a:solidFill>
                  <a:schemeClr val="accent1">
                    <a:lumMod val="75000"/>
                  </a:schemeClr>
                </a:solidFill>
              </a:rPr>
              <a:t>Provides for day-to-day human resources products and services: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152400" y="2209799"/>
            <a:ext cx="4419600" cy="3916363"/>
          </a:xfrm>
        </p:spPr>
        <p:txBody>
          <a:bodyPr/>
          <a:lstStyle/>
          <a:p>
            <a:r>
              <a:rPr lang="en-US" sz="2000" dirty="0" smtClean="0"/>
              <a:t>Time &amp; Attendance/Payroll Services</a:t>
            </a:r>
          </a:p>
          <a:p>
            <a:r>
              <a:rPr lang="en-US" sz="2000" dirty="0" smtClean="0"/>
              <a:t>National Finance Center Liaison</a:t>
            </a:r>
          </a:p>
          <a:p>
            <a:r>
              <a:rPr lang="en-US" sz="2000" dirty="0" smtClean="0"/>
              <a:t>Benefits &amp; Retirement Counseling</a:t>
            </a:r>
          </a:p>
          <a:p>
            <a:r>
              <a:rPr lang="en-US" sz="2000" dirty="0" smtClean="0"/>
              <a:t>Staffing and Recruitment Services</a:t>
            </a:r>
          </a:p>
          <a:p>
            <a:r>
              <a:rPr lang="en-US" sz="2000" dirty="0" smtClean="0"/>
              <a:t>Classification/Position Management</a:t>
            </a:r>
            <a:endParaRPr lang="en-US" dirty="0" smtClean="0"/>
          </a:p>
          <a:p>
            <a:r>
              <a:rPr lang="en-US" dirty="0" smtClean="0"/>
              <a:t>Downsizing/Reduction in Force</a:t>
            </a:r>
          </a:p>
          <a:p>
            <a:endParaRPr lang="en-US" sz="2000" dirty="0" smtClean="0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4"/>
          </p:nvPr>
        </p:nvSpPr>
        <p:spPr>
          <a:xfrm>
            <a:off x="4572000" y="2209799"/>
            <a:ext cx="4343400" cy="3916363"/>
          </a:xfrm>
        </p:spPr>
        <p:txBody>
          <a:bodyPr/>
          <a:lstStyle/>
          <a:p>
            <a:r>
              <a:rPr lang="en-US" sz="2000" dirty="0" smtClean="0"/>
              <a:t>Labor &amp; Employee Relations Consultation</a:t>
            </a:r>
          </a:p>
          <a:p>
            <a:r>
              <a:rPr lang="en-US" sz="2000" dirty="0" smtClean="0"/>
              <a:t>Performance Management and Awards  Advisory Services</a:t>
            </a:r>
          </a:p>
          <a:p>
            <a:r>
              <a:rPr lang="en-US" sz="2000" dirty="0" smtClean="0"/>
              <a:t>Processing NOAA Reorganizations</a:t>
            </a:r>
          </a:p>
          <a:p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Workforce Management:  Serving NOAA's Most Valuable Asset --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1410E-0A48-4E85-A277-203C7C79685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Services Office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669540" y="3733800"/>
            <a:ext cx="247184" cy="102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324600" y="1371600"/>
            <a:ext cx="247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Policies &amp; Program Management Office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for policy formulation and program management for the following human resources functions:</a:t>
            </a:r>
          </a:p>
          <a:p>
            <a:pPr lvl="1"/>
            <a:r>
              <a:rPr lang="en-US" dirty="0" smtClean="0"/>
              <a:t>Classification/Position Management</a:t>
            </a:r>
          </a:p>
          <a:p>
            <a:pPr lvl="1"/>
            <a:r>
              <a:rPr lang="en-US" dirty="0" smtClean="0"/>
              <a:t>Pay/Compensation </a:t>
            </a:r>
          </a:p>
          <a:p>
            <a:pPr lvl="1"/>
            <a:r>
              <a:rPr lang="en-US" dirty="0" smtClean="0"/>
              <a:t>Labor &amp; Employee Relations </a:t>
            </a:r>
          </a:p>
          <a:p>
            <a:pPr lvl="1"/>
            <a:r>
              <a:rPr lang="en-US" dirty="0" smtClean="0"/>
              <a:t>Program Management Evaluations</a:t>
            </a:r>
          </a:p>
          <a:p>
            <a:pPr lvl="1"/>
            <a:r>
              <a:rPr lang="en-US" dirty="0" smtClean="0"/>
              <a:t>Performance Management &amp; Honor/</a:t>
            </a:r>
            <a:br>
              <a:rPr lang="en-US" dirty="0" smtClean="0"/>
            </a:br>
            <a:r>
              <a:rPr lang="en-US" dirty="0" smtClean="0"/>
              <a:t>Incentive Awards Ceremonies</a:t>
            </a:r>
          </a:p>
          <a:p>
            <a:pPr lvl="1"/>
            <a:r>
              <a:rPr lang="en-US" dirty="0" smtClean="0"/>
              <a:t>Staffing</a:t>
            </a:r>
          </a:p>
          <a:p>
            <a:pPr lvl="1"/>
            <a:r>
              <a:rPr lang="en-US" dirty="0" err="1" smtClean="0"/>
              <a:t>Telework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Workforce Management:  Serving NOAA's Most Valuable Asset --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1410E-0A48-4E85-A277-203C7C79685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2" name="Picture 11" descr="awards_f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895600"/>
            <a:ext cx="4027714" cy="2819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37070" y="5715000"/>
            <a:ext cx="1667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i="1" dirty="0" smtClean="0">
                <a:solidFill>
                  <a:schemeClr val="bg1"/>
                </a:solidFill>
                <a:latin typeface="Arial Narrow" pitchFamily="34" charset="0"/>
              </a:rPr>
              <a:t>Bronze Medal Award Ceremony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52400" y="1752600"/>
            <a:ext cx="8686800" cy="639762"/>
          </a:xfrm>
        </p:spPr>
        <p:txBody>
          <a:bodyPr/>
          <a:lstStyle/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Supports the alignment of human capital policies, programs and systems to necessary to accomplish NOAA’s mission: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152400" y="2362199"/>
            <a:ext cx="4419600" cy="3763963"/>
          </a:xfrm>
        </p:spPr>
        <p:txBody>
          <a:bodyPr/>
          <a:lstStyle/>
          <a:p>
            <a:pPr lvl="0"/>
            <a:r>
              <a:rPr lang="en-US" sz="1600" dirty="0" smtClean="0"/>
              <a:t>Human Capital Accountability Program Management</a:t>
            </a:r>
          </a:p>
          <a:p>
            <a:pPr lvl="0"/>
            <a:r>
              <a:rPr lang="en-US" sz="1600" dirty="0" smtClean="0"/>
              <a:t>Workforce &amp; Succession Planning</a:t>
            </a:r>
          </a:p>
          <a:p>
            <a:pPr lvl="0"/>
            <a:r>
              <a:rPr lang="en-US" sz="1600" dirty="0" smtClean="0"/>
              <a:t>Corporate Recruitment Program Management</a:t>
            </a:r>
          </a:p>
          <a:p>
            <a:pPr lvl="0"/>
            <a:r>
              <a:rPr lang="en-US" sz="1600" dirty="0" smtClean="0"/>
              <a:t>Workforce Analysis  Services</a:t>
            </a:r>
          </a:p>
          <a:p>
            <a:r>
              <a:rPr lang="en-US" sz="1600" dirty="0" smtClean="0"/>
              <a:t>Special Employment Programs</a:t>
            </a:r>
          </a:p>
          <a:p>
            <a:r>
              <a:rPr lang="en-US" sz="1600" dirty="0" smtClean="0"/>
              <a:t>Human Capital Council &amp; Workforce Management Committee Support</a:t>
            </a:r>
          </a:p>
          <a:p>
            <a:r>
              <a:rPr lang="en-US" sz="1600" dirty="0" smtClean="0"/>
              <a:t>Competency Model Development &amp; Assessment</a:t>
            </a:r>
            <a:endParaRPr lang="en-US" sz="1600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572000" y="2362199"/>
            <a:ext cx="4343400" cy="3763963"/>
          </a:xfrm>
        </p:spPr>
        <p:txBody>
          <a:bodyPr/>
          <a:lstStyle/>
          <a:p>
            <a:r>
              <a:rPr lang="en-US" sz="1600" smtClean="0"/>
              <a:t>Alternative Dispute Resolution Program</a:t>
            </a:r>
          </a:p>
          <a:p>
            <a:pPr lvl="0"/>
            <a:r>
              <a:rPr lang="en-US" sz="1600" smtClean="0"/>
              <a:t>NOAA Diversity Officer</a:t>
            </a:r>
          </a:p>
          <a:p>
            <a:pPr lvl="0"/>
            <a:r>
              <a:rPr lang="en-US" sz="1600" smtClean="0"/>
              <a:t>Worklife Center &amp; Programs</a:t>
            </a:r>
          </a:p>
          <a:p>
            <a:r>
              <a:rPr lang="en-US" sz="1600" smtClean="0"/>
              <a:t>Leadership Competencies Development Program</a:t>
            </a:r>
          </a:p>
          <a:p>
            <a:r>
              <a:rPr lang="en-US" sz="1600" smtClean="0"/>
              <a:t>NOAA Leadership Seminar &amp; Training Program</a:t>
            </a:r>
          </a:p>
          <a:p>
            <a:r>
              <a:rPr lang="en-US" sz="1600" smtClean="0"/>
              <a:t>NOAA Rotational Assignment Program</a:t>
            </a:r>
          </a:p>
          <a:p>
            <a:pPr lvl="0"/>
            <a:r>
              <a:rPr lang="en-US" sz="1600" smtClean="0"/>
              <a:t>Organization Development Services</a:t>
            </a:r>
          </a:p>
          <a:p>
            <a:pPr lvl="0"/>
            <a:r>
              <a:rPr lang="en-US" sz="1600" smtClean="0"/>
              <a:t>Instructional Design, Distance Learning &amp; Training Policy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Workforce Management:  Serving NOAA's Most Valuable Asset --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1410E-0A48-4E85-A277-203C7C79685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Office of Corporate &amp; Strategic Human Capital Initiatives</a:t>
            </a:r>
            <a:endParaRPr lang="en-US" sz="4000" dirty="0"/>
          </a:p>
        </p:txBody>
      </p:sp>
      <p:sp>
        <p:nvSpPr>
          <p:cNvPr id="51" name="TextBox 50"/>
          <p:cNvSpPr txBox="1"/>
          <p:nvPr/>
        </p:nvSpPr>
        <p:spPr>
          <a:xfrm>
            <a:off x="6553200" y="3318570"/>
            <a:ext cx="2590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en-US" sz="1500" dirty="0" smtClean="0"/>
          </a:p>
          <a:p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304800" y="2971800"/>
            <a:ext cx="2362200" cy="94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en-US" sz="15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sz="14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1905000"/>
            <a:ext cx="2438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15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Office of Human Resources Information Technology Systems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676400"/>
            <a:ext cx="4953000" cy="4876800"/>
          </a:xfrm>
        </p:spPr>
        <p:txBody>
          <a:bodyPr/>
          <a:lstStyle/>
          <a:p>
            <a:r>
              <a:rPr lang="en-US" dirty="0" smtClean="0"/>
              <a:t>Provides information technology support to WFMO via: </a:t>
            </a:r>
          </a:p>
          <a:p>
            <a:pPr lvl="1"/>
            <a:r>
              <a:rPr lang="en-US" dirty="0" smtClean="0"/>
              <a:t>WFMO Web Page and </a:t>
            </a:r>
            <a:r>
              <a:rPr lang="en-US" dirty="0" err="1" smtClean="0"/>
              <a:t>Sharepoint</a:t>
            </a:r>
            <a:r>
              <a:rPr lang="en-US" dirty="0" smtClean="0"/>
              <a:t> Site Administration</a:t>
            </a:r>
          </a:p>
          <a:p>
            <a:pPr lvl="1"/>
            <a:r>
              <a:rPr lang="en-US" dirty="0" smtClean="0"/>
              <a:t>Report Generation, Data Management &amp; Organization Code Management</a:t>
            </a:r>
          </a:p>
          <a:p>
            <a:pPr lvl="1"/>
            <a:r>
              <a:rPr lang="en-US" dirty="0" smtClean="0"/>
              <a:t>OPM Data Reporting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Workforce Management:  Serving NOAA's Most Valuable Asset --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1410E-0A48-4E85-A277-203C7C79685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267200" y="27432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W:\Movies, Images and Sounds\Web Pages\wfmoWebP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0176" y="1981200"/>
            <a:ext cx="3675224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Back Up Slides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Office of the Director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Workforce Management:  Serving NOAA's Most Valuable Asset --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1410E-0A48-4E85-A277-203C7C79685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2805409" y="2209800"/>
            <a:ext cx="35052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Office of the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Director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Eddie Ribas, Director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Vacant, Deputy Director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5" name="Group 38"/>
          <p:cNvGrpSpPr/>
          <p:nvPr/>
        </p:nvGrpSpPr>
        <p:grpSpPr>
          <a:xfrm>
            <a:off x="1967209" y="3581400"/>
            <a:ext cx="5186362" cy="942975"/>
            <a:chOff x="1752600" y="3640137"/>
            <a:chExt cx="5186362" cy="942975"/>
          </a:xfrm>
        </p:grpSpPr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1752600" y="3640137"/>
              <a:ext cx="1871662" cy="914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chemeClr val="bg2">
                      <a:lumMod val="25000"/>
                    </a:schemeClr>
                  </a:solidFill>
                </a:rPr>
                <a:t>Business </a:t>
              </a:r>
            </a:p>
            <a:p>
              <a:pPr algn="ctr"/>
              <a:r>
                <a:rPr lang="en-US" sz="2000" dirty="0" smtClean="0">
                  <a:solidFill>
                    <a:schemeClr val="bg2">
                      <a:lumMod val="25000"/>
                    </a:schemeClr>
                  </a:solidFill>
                </a:rPr>
                <a:t>Office</a:t>
              </a:r>
              <a:endParaRPr lang="en-US" sz="1400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</a:rPr>
                <a:t>Linda Adkins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5065712" y="3668712"/>
              <a:ext cx="1873250" cy="914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</a:rPr>
                <a:t>Executive </a:t>
              </a:r>
            </a:p>
            <a:p>
              <a:pPr algn="ctr"/>
              <a:r>
                <a:rPr lang="en-US" sz="2000" dirty="0" smtClean="0">
                  <a:solidFill>
                    <a:schemeClr val="bg2">
                      <a:lumMod val="25000"/>
                    </a:schemeClr>
                  </a:solidFill>
                </a:rPr>
                <a:t>Resources</a:t>
              </a:r>
            </a:p>
            <a:p>
              <a:pPr algn="ctr"/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</a:rPr>
                <a:t>Claudia McMahon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3643312" y="4089400"/>
              <a:ext cx="142081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cxnSp>
        <p:nvCxnSpPr>
          <p:cNvPr id="41" name="Straight Connector 40"/>
          <p:cNvCxnSpPr>
            <a:stCxn id="8" idx="2"/>
          </p:cNvCxnSpPr>
          <p:nvPr/>
        </p:nvCxnSpPr>
        <p:spPr>
          <a:xfrm rot="5400000">
            <a:off x="4100809" y="3581400"/>
            <a:ext cx="914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814809" y="4648200"/>
            <a:ext cx="2145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  <a:t>Administrative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  <a:t>Budget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  <a:t>Property Management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91409" y="4724400"/>
            <a:ext cx="3106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  <a:t>SES, SL, ST Policy and Operations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  <a:t>Advisor to NOAA ERB and PRB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Client Services Office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Workforce Management:  Serving NOAA's Most Valuable Asset --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1410E-0A48-4E85-A277-203C7C79685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3200400" y="1600200"/>
            <a:ext cx="29718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Accountability, Programs, &amp; 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Knowledge Management Staff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Shirley Purcell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5" name="Group 61"/>
          <p:cNvGrpSpPr/>
          <p:nvPr/>
        </p:nvGrpSpPr>
        <p:grpSpPr>
          <a:xfrm>
            <a:off x="304800" y="1752600"/>
            <a:ext cx="6329362" cy="4038600"/>
            <a:chOff x="609600" y="2209800"/>
            <a:chExt cx="6329362" cy="4038600"/>
          </a:xfrm>
        </p:grpSpPr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1752600" y="2209800"/>
              <a:ext cx="1485900" cy="16645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</a:rPr>
                <a:t>Client</a:t>
              </a:r>
            </a:p>
            <a:p>
              <a:pPr algn="ctr"/>
              <a:r>
                <a:rPr lang="en-US" sz="2000" dirty="0" smtClean="0">
                  <a:solidFill>
                    <a:schemeClr val="bg2">
                      <a:lumMod val="25000"/>
                    </a:schemeClr>
                  </a:solidFill>
                </a:rPr>
                <a:t>Services</a:t>
              </a:r>
            </a:p>
            <a:p>
              <a:pPr algn="ctr"/>
              <a:endParaRPr lang="en-US" sz="2000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</a:rPr>
                <a:t>Roger Mason</a:t>
              </a:r>
            </a:p>
            <a:p>
              <a:pPr algn="ctr"/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</a:rPr>
                <a:t>Director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609600" y="4440893"/>
              <a:ext cx="2105025" cy="168764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Ecosystems</a:t>
              </a:r>
            </a:p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Client Services</a:t>
              </a:r>
            </a:p>
            <a:p>
              <a:pPr algn="ctr"/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Division</a:t>
              </a:r>
            </a:p>
            <a:p>
              <a:pPr algn="ctr"/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</a:rPr>
                <a:t>(Serves  NMFS, NMAO)</a:t>
              </a:r>
            </a:p>
            <a:p>
              <a:pPr algn="ctr"/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</a:rPr>
                <a:t>Diane Moseley</a:t>
              </a:r>
            </a:p>
            <a:p>
              <a:pPr algn="ctr"/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</a:rPr>
                <a:t>Director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2895600" y="4449394"/>
              <a:ext cx="1905000" cy="166789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Weather</a:t>
              </a:r>
            </a:p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Client </a:t>
              </a:r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Services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Division</a:t>
              </a:r>
            </a:p>
            <a:p>
              <a:pPr algn="ctr"/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</a:rPr>
                <a:t>(Serves NWS)</a:t>
              </a:r>
            </a:p>
            <a:p>
              <a:pPr algn="ctr"/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</a:rPr>
                <a:t>Paul </a:t>
              </a:r>
              <a:r>
                <a:rPr lang="en-US" sz="1400" dirty="0" err="1" smtClean="0">
                  <a:solidFill>
                    <a:schemeClr val="bg2">
                      <a:lumMod val="25000"/>
                    </a:schemeClr>
                  </a:solidFill>
                </a:rPr>
                <a:t>Kountzman</a:t>
              </a:r>
              <a:endParaRPr lang="en-US" sz="1400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</a:rPr>
                <a:t>Director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4953000" y="4440893"/>
              <a:ext cx="1985962" cy="180750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Oceans</a:t>
              </a:r>
              <a:b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</a:br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Client Services</a:t>
              </a:r>
              <a:b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</a:br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Division</a:t>
              </a:r>
              <a:endParaRPr lang="en-US" sz="1400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</a:rPr>
                <a:t>(Serves NOS, NESDIS, </a:t>
              </a:r>
            </a:p>
            <a:p>
              <a:pPr algn="ctr"/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</a:rPr>
                <a:t>OAR, PPI, CO/</a:t>
              </a:r>
              <a:r>
                <a:rPr lang="en-US" sz="1400" dirty="0" err="1" smtClean="0">
                  <a:solidFill>
                    <a:schemeClr val="bg2">
                      <a:lumMod val="25000"/>
                    </a:schemeClr>
                  </a:solidFill>
                </a:rPr>
                <a:t>SOs</a:t>
              </a:r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</a:rPr>
                <a:t>)</a:t>
              </a:r>
            </a:p>
            <a:p>
              <a:pPr algn="ctr"/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</a:rPr>
                <a:t>Janet Day</a:t>
              </a:r>
            </a:p>
            <a:p>
              <a:pPr algn="ctr"/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</a:rPr>
                <a:t>Acting </a:t>
              </a:r>
              <a:r>
                <a:rPr lang="en-US" sz="1400" dirty="0" err="1" smtClean="0">
                  <a:solidFill>
                    <a:schemeClr val="bg2">
                      <a:lumMod val="25000"/>
                    </a:schemeClr>
                  </a:solidFill>
                </a:rPr>
                <a:t>Dirctor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>
              <a:off x="2794000" y="3874325"/>
              <a:ext cx="0" cy="28031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>
              <a:off x="2228850" y="4177753"/>
              <a:ext cx="3146425" cy="289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>
              <a:off x="2232025" y="4163304"/>
              <a:ext cx="0" cy="28031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>
              <a:off x="3887788" y="4183532"/>
              <a:ext cx="0" cy="28031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9" name="Line 37"/>
            <p:cNvSpPr>
              <a:spLocks noChangeShapeType="1"/>
            </p:cNvSpPr>
            <p:nvPr/>
          </p:nvSpPr>
          <p:spPr bwMode="auto">
            <a:xfrm>
              <a:off x="5372100" y="4206651"/>
              <a:ext cx="0" cy="25430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6" name="Rectangle 60"/>
            <p:cNvSpPr>
              <a:spLocks noChangeArrowheads="1"/>
            </p:cNvSpPr>
            <p:nvPr/>
          </p:nvSpPr>
          <p:spPr bwMode="auto">
            <a:xfrm>
              <a:off x="3505200" y="3200400"/>
              <a:ext cx="2990850" cy="69644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2">
                      <a:lumMod val="25000"/>
                    </a:schemeClr>
                  </a:solidFill>
                </a:rPr>
                <a:t>Benefits &amp; Retirement Team</a:t>
              </a:r>
            </a:p>
            <a:p>
              <a:pPr algn="ctr"/>
              <a:r>
                <a:rPr lang="en-US" sz="1400" dirty="0" smtClean="0">
                  <a:solidFill>
                    <a:schemeClr val="bg2">
                      <a:lumMod val="25000"/>
                    </a:schemeClr>
                  </a:solidFill>
                </a:rPr>
                <a:t>Pamela </a:t>
              </a:r>
              <a:r>
                <a:rPr lang="en-US" sz="1400" dirty="0" err="1" smtClean="0">
                  <a:solidFill>
                    <a:schemeClr val="bg2">
                      <a:lumMod val="25000"/>
                    </a:schemeClr>
                  </a:solidFill>
                </a:rPr>
                <a:t>Sellman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7" name="Line 61"/>
            <p:cNvSpPr>
              <a:spLocks noChangeShapeType="1"/>
            </p:cNvSpPr>
            <p:nvPr/>
          </p:nvSpPr>
          <p:spPr bwMode="auto">
            <a:xfrm flipV="1">
              <a:off x="3262313" y="2536346"/>
              <a:ext cx="21272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8" name="Line 62"/>
            <p:cNvSpPr>
              <a:spLocks noChangeShapeType="1"/>
            </p:cNvSpPr>
            <p:nvPr/>
          </p:nvSpPr>
          <p:spPr bwMode="auto">
            <a:xfrm flipV="1">
              <a:off x="3260725" y="3342601"/>
              <a:ext cx="22542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669540" y="3733800"/>
            <a:ext cx="2349810" cy="2332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Staffing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Classification/Position Mgt.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Downsizing/RIF Assistance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4Rs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HR Functional Training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HR Processing</a:t>
            </a:r>
          </a:p>
          <a:p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IPAs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A-76 Assistance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Labor &amp; Employee Relations 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Performance Management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Reorganizations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88242" y="2875548"/>
            <a:ext cx="102387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Benefits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Retirement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72200" y="1447800"/>
            <a:ext cx="24938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WebTA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/Leave Transfer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COOP-HR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NFC Liaison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Quality Control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CSO Program Functions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CSO Knowledge Management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Policies &amp; Program Management Office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Workforce Management:  Serving NOAA's Most Valuable Asset --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1410E-0A48-4E85-A277-203C7C79685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1462847" y="2895600"/>
            <a:ext cx="1665288" cy="1447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Policies &amp; </a:t>
            </a:r>
          </a:p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Program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Management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James Faulkner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Director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48847" y="2743200"/>
            <a:ext cx="4556953" cy="1865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Classification/Position Management Policy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Pay/Compensation Policy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Labor &amp; Employee Relations Policy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Program Management Evaluations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Performance Management Policy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Staffing Policy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Telework Policy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Honor/Incentive Awards Policy &amp; Ceremonies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of Human Resources </a:t>
            </a:r>
            <a:r>
              <a:rPr lang="en-US" sz="2800" dirty="0" smtClean="0">
                <a:latin typeface="Franklin Gothic Medium Cond" pitchFamily="34" charset="0"/>
              </a:rPr>
              <a:t>Information Technology Systems</a:t>
            </a:r>
            <a:endParaRPr lang="en-US" sz="2800" dirty="0">
              <a:latin typeface="Franklin Gothic Medium Cond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Workforce Management:  Serving NOAA's Most Valuable Asset --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1410E-0A48-4E85-A277-203C7C79685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1295400" y="2971800"/>
            <a:ext cx="25146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Human Resources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IT Systems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Judith Westbrook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Director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67200" y="27432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System Development and Support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WFMO Web Page and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Sharepoint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Site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Systems Administration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Report Generation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Data Management, Organization Codes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OPM Data Reporting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Content</a:t>
            </a:r>
            <a:br>
              <a:rPr lang="en-US" dirty="0" smtClean="0"/>
            </a:br>
            <a:r>
              <a:rPr lang="en-US" sz="2800" dirty="0" smtClean="0">
                <a:latin typeface="Franklin Gothic Medium Cond" pitchFamily="34" charset="0"/>
              </a:rPr>
              <a:t>(in order of appearance)</a:t>
            </a:r>
            <a:endParaRPr lang="en-US" sz="2800" dirty="0">
              <a:latin typeface="Franklin Gothic Medium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Mission</a:t>
            </a:r>
          </a:p>
          <a:p>
            <a:r>
              <a:rPr lang="en-US" smtClean="0"/>
              <a:t>Vision</a:t>
            </a:r>
          </a:p>
          <a:p>
            <a:r>
              <a:rPr lang="en-US" smtClean="0"/>
              <a:t>Outputs: Products and Services</a:t>
            </a:r>
          </a:p>
          <a:p>
            <a:r>
              <a:rPr lang="en-US" smtClean="0"/>
              <a:t>Budget</a:t>
            </a:r>
          </a:p>
          <a:p>
            <a:r>
              <a:rPr lang="en-US" smtClean="0"/>
              <a:t>Leadership</a:t>
            </a:r>
          </a:p>
          <a:p>
            <a:r>
              <a:rPr lang="en-US" smtClean="0"/>
              <a:t>Facilities and Personnel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Workforce Management:  Serving NOAA's Most Valuable Asset --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1410E-0A48-4E85-A277-203C7C79685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and Vision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NOAA Workforce Management:  Serving NOAA's Most Valuable Asset --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1410E-0A48-4E85-A277-203C7C79685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/>
              <a:t>Partner with stakeholders to create and enable the systems and processes to achieve NOAA’s mission through effective planning, recruitment, development, management, and retention of NOAA’s workforce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/>
              <a:t>A strong partnership between the Workforce Management Office  and Line/Staff Office workforce management community in delivering high-value products and services to clients, enabling the achievement of NOAA’s Human Capital </a:t>
            </a:r>
            <a:r>
              <a:rPr smtClean="0"/>
              <a:t>strategy</a:t>
            </a:r>
            <a:endParaRPr/>
          </a:p>
          <a:p>
            <a:endParaRPr lang="en-US" dirty="0"/>
          </a:p>
        </p:txBody>
      </p:sp>
      <p:pic>
        <p:nvPicPr>
          <p:cNvPr id="12" name="Picture Placeholder 11" descr="SES My Mission Presentation 2.jp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3636" b="13636"/>
          <a:stretch>
            <a:fillRect/>
          </a:stretch>
        </p:blipFill>
        <p:spPr/>
      </p:pic>
      <p:pic>
        <p:nvPicPr>
          <p:cNvPr id="11" name="Picture Placeholder 10" descr="LCDP_Bob_Big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13636" b="13636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Outputs</a:t>
            </a:r>
            <a:br>
              <a:rPr lang="en-US" dirty="0" smtClean="0"/>
            </a:br>
            <a:r>
              <a:rPr lang="en-US" sz="2800" dirty="0" smtClean="0">
                <a:latin typeface="Franklin Gothic Medium Cond" pitchFamily="34" charset="0"/>
              </a:rPr>
              <a:t>Products &amp; Services</a:t>
            </a:r>
            <a:endParaRPr lang="en-US" sz="2800" dirty="0">
              <a:latin typeface="Franklin Gothic Medium Con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Workforce Management:  Serving NOAA's Most Valuable Asset -- People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1410E-0A48-4E85-A277-203C7C796850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304800" y="1524000"/>
          <a:ext cx="8610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5400" i="0" dirty="0" smtClean="0"/>
              <a:t>WFMO Budget</a:t>
            </a:r>
            <a:endParaRPr lang="en-US" sz="3200" i="0" dirty="0" smtClean="0">
              <a:latin typeface="Arial Narrow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784600" y="4878388"/>
            <a:ext cx="298450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TradeGothicBold" pitchFamily="2" charset="0"/>
                <a:ea typeface="Arial Unicode MS" pitchFamily="34" charset="-128"/>
                <a:cs typeface="Arial Unicode MS" pitchFamily="34" charset="-128"/>
              </a:rPr>
              <a:t>*</a:t>
            </a: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3808413" y="46402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6129338" y="5767388"/>
            <a:ext cx="14128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 Unicode MS" pitchFamily="34" charset="-128"/>
            </a:endParaRPr>
          </a:p>
        </p:txBody>
      </p:sp>
      <p:sp>
        <p:nvSpPr>
          <p:cNvPr id="2057" name="Text Box 10"/>
          <p:cNvSpPr txBox="1">
            <a:spLocks noChangeArrowheads="1"/>
          </p:cNvSpPr>
          <p:nvPr/>
        </p:nvSpPr>
        <p:spPr bwMode="auto">
          <a:xfrm>
            <a:off x="6438900" y="5692775"/>
            <a:ext cx="184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500" b="1">
              <a:latin typeface="Arial Narrow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Workforce Management:  Serving NOAA's Most Valuable Asset -- People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865117-F32F-431F-8F3D-0ECD6A8AE9B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12" name="Chart 11"/>
          <p:cNvGraphicFramePr/>
          <p:nvPr/>
        </p:nvGraphicFramePr>
        <p:xfrm>
          <a:off x="228600" y="1638300"/>
          <a:ext cx="8686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0" dirty="0" smtClean="0"/>
              <a:t>Who We Are:  </a:t>
            </a:r>
            <a:br>
              <a:rPr lang="en-US" i="0" dirty="0" smtClean="0"/>
            </a:br>
            <a:r>
              <a:rPr lang="en-US" sz="3200" dirty="0" smtClean="0">
                <a:latin typeface="Franklin Gothic Medium Cond" pitchFamily="34" charset="0"/>
              </a:rPr>
              <a:t>AGO Leadership</a:t>
            </a:r>
          </a:p>
        </p:txBody>
      </p:sp>
      <p:pic>
        <p:nvPicPr>
          <p:cNvPr id="10244" name="Picture 6" descr="Richard W. Spinrad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47283" y="1520826"/>
            <a:ext cx="1678516" cy="2517774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247" name="AutoShape 13"/>
          <p:cNvSpPr>
            <a:spLocks noChangeArrowheads="1"/>
          </p:cNvSpPr>
          <p:nvPr/>
        </p:nvSpPr>
        <p:spPr bwMode="auto">
          <a:xfrm>
            <a:off x="1291140" y="4101483"/>
            <a:ext cx="3515322" cy="9943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t" anchorCtr="0"/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Eduardo (Eddie) J.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Ribas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Director, Workforce Management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(Career)</a:t>
            </a:r>
          </a:p>
        </p:txBody>
      </p:sp>
      <p:sp>
        <p:nvSpPr>
          <p:cNvPr id="10248" name="AutoShape 14"/>
          <p:cNvSpPr>
            <a:spLocks noChangeArrowheads="1"/>
          </p:cNvSpPr>
          <p:nvPr/>
        </p:nvSpPr>
        <p:spPr bwMode="auto">
          <a:xfrm>
            <a:off x="4948354" y="5392271"/>
            <a:ext cx="3738446" cy="8286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t" anchorCtr="0"/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Vacant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Deputy Director, Workforce Management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(Career, SES)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NOAA's Acquisition &amp; Grants (AGO)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865117-F32F-431F-8F3D-0ECD6A8AE9B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10200" y="3429000"/>
            <a:ext cx="1371600" cy="1905000"/>
          </a:xfrm>
          <a:prstGeom prst="rect">
            <a:avLst/>
          </a:prstGeom>
          <a:blipFill dpi="0" rotWithShape="1">
            <a:blip r:embed="rId4"/>
            <a:srcRect/>
            <a:tile tx="-57150" ty="-406400" sx="55000" sy="55000" flip="none" algn="ctr"/>
          </a:blipFill>
          <a:ln w="28575">
            <a:solidFill>
              <a:srgbClr val="00008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 and Personnel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1410E-0A48-4E85-A277-203C7C79685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0" y="4498300"/>
            <a:ext cx="3352800" cy="2893100"/>
            <a:chOff x="0" y="4795897"/>
            <a:chExt cx="3352800" cy="2893100"/>
          </a:xfrm>
        </p:grpSpPr>
        <p:grpSp>
          <p:nvGrpSpPr>
            <p:cNvPr id="29" name="Group 28"/>
            <p:cNvGrpSpPr/>
            <p:nvPr/>
          </p:nvGrpSpPr>
          <p:grpSpPr>
            <a:xfrm>
              <a:off x="0" y="4795897"/>
              <a:ext cx="3352800" cy="2893100"/>
              <a:chOff x="91440" y="5486400"/>
              <a:chExt cx="3352800" cy="2893100"/>
            </a:xfrm>
          </p:grpSpPr>
          <p:pic>
            <p:nvPicPr>
              <p:cNvPr id="24" name="Picture 5" descr="C:\Documents and Settings\bboyd\Local Settings\Temporary Internet Files\Content.IE5\XZ5KE223\MCj0432586000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061287">
                <a:off x="91440" y="6066719"/>
                <a:ext cx="365760" cy="365760"/>
              </a:xfrm>
              <a:prstGeom prst="rect">
                <a:avLst/>
              </a:prstGeom>
              <a:noFill/>
            </p:spPr>
          </p:pic>
          <p:grpSp>
            <p:nvGrpSpPr>
              <p:cNvPr id="28" name="Group 27"/>
              <p:cNvGrpSpPr/>
              <p:nvPr/>
            </p:nvGrpSpPr>
            <p:grpSpPr>
              <a:xfrm>
                <a:off x="91440" y="5486400"/>
                <a:ext cx="3352800" cy="2893100"/>
                <a:chOff x="91440" y="5486400"/>
                <a:chExt cx="3352800" cy="2893100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457200" y="5486400"/>
                  <a:ext cx="2987040" cy="28931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Franklin Gothic Medium Cond" pitchFamily="34" charset="0"/>
                    </a:rPr>
                    <a:t>Legend:</a:t>
                  </a:r>
                </a:p>
                <a:p>
                  <a:r>
                    <a:rPr lang="en-US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Franklin Gothic Medium Cond" pitchFamily="34" charset="0"/>
                    </a:rPr>
                    <a:t>Weather Division</a:t>
                  </a:r>
                </a:p>
                <a:p>
                  <a:r>
                    <a:rPr lang="en-US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Franklin Gothic Medium Cond" pitchFamily="34" charset="0"/>
                    </a:rPr>
                    <a:t>Ecosystems Division</a:t>
                  </a:r>
                </a:p>
                <a:p>
                  <a:r>
                    <a:rPr lang="en-US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Franklin Gothic Medium Cond" pitchFamily="34" charset="0"/>
                    </a:rPr>
                    <a:t>Oceans Division</a:t>
                  </a:r>
                </a:p>
                <a:p>
                  <a:r>
                    <a:rPr lang="en-US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Franklin Gothic Medium Cond" pitchFamily="34" charset="0"/>
                    </a:rPr>
                    <a:t>Benefits &amp; Retirement</a:t>
                  </a:r>
                </a:p>
                <a:p>
                  <a:r>
                    <a:rPr lang="en-US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Franklin Gothic Medium Cond" pitchFamily="34" charset="0"/>
                    </a:rPr>
                    <a:t>APKM Staff</a:t>
                  </a:r>
                </a:p>
                <a:p>
                  <a:r>
                    <a:rPr lang="en-US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Franklin Gothic Medium Cond" pitchFamily="34" charset="0"/>
                    </a:rPr>
                    <a:t>All  Other Offices</a:t>
                  </a:r>
                </a:p>
                <a:p>
                  <a:endPara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Franklin Gothic Medium Cond" pitchFamily="34" charset="0"/>
                  </a:endParaRPr>
                </a:p>
                <a:p>
                  <a:endPara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Franklin Gothic Medium Cond" pitchFamily="34" charset="0"/>
                  </a:endParaRPr>
                </a:p>
                <a:p>
                  <a:endParaRPr lang="en-US" dirty="0">
                    <a:solidFill>
                      <a:schemeClr val="accent1">
                        <a:lumMod val="75000"/>
                      </a:schemeClr>
                    </a:solidFill>
                    <a:latin typeface="Franklin Gothic Medium Cond" pitchFamily="34" charset="0"/>
                  </a:endParaRPr>
                </a:p>
              </p:txBody>
            </p:sp>
            <p:pic>
              <p:nvPicPr>
                <p:cNvPr id="23" name="Picture 5" descr="C:\Documents and Settings\bboyd\Local Settings\Temporary Internet Files\Content.IE5\XZ5KE223\MCj04325860000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061287">
                  <a:off x="91440" y="6400800"/>
                  <a:ext cx="388379" cy="36027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4" descr="C:\Documents and Settings\bboyd\Local Settings\Temporary Internet Files\Content.IE5\XZ5KE223\MCj04325860000[1]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 rot="790267">
                  <a:off x="91440" y="5791200"/>
                  <a:ext cx="381000" cy="381000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43" name="Picture 5" descr="C:\Documents and Settings\bboyd\Local Settings\Temporary Internet Files\Content.IE5\XZ5KE223\MCj04325860000[1]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061287">
              <a:off x="45550" y="5994086"/>
              <a:ext cx="388379" cy="360270"/>
            </a:xfrm>
            <a:prstGeom prst="rect">
              <a:avLst/>
            </a:prstGeom>
            <a:noFill/>
          </p:spPr>
        </p:pic>
        <p:pic>
          <p:nvPicPr>
            <p:cNvPr id="53" name="Picture 5" descr="C:\Documents and Settings\bboyd\Local Settings\Temporary Internet Files\Content.IE5\XZ5KE223\MCj04325860000[1]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061287">
              <a:off x="45551" y="6222685"/>
              <a:ext cx="388379" cy="360270"/>
            </a:xfrm>
            <a:prstGeom prst="rect">
              <a:avLst/>
            </a:prstGeom>
            <a:noFill/>
          </p:spPr>
        </p:pic>
      </p:grpSp>
      <p:pic>
        <p:nvPicPr>
          <p:cNvPr id="1027" name="Picture 3" descr="C:\Documents and Settings\bboyd\Local Settings\Temporary Internet Files\Content.IE5\HVI7KMD8\MCMP00224_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295400"/>
            <a:ext cx="8042703" cy="5013117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838200" y="1676400"/>
            <a:ext cx="885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Seattle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Franklin Gothic Heavy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00400" y="3429000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Boulder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Franklin Gothic Heavy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19600" y="3886200"/>
            <a:ext cx="1319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Kansas City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Franklin Gothic Heavy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07132" y="3048000"/>
            <a:ext cx="1404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Silver Spring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Franklin Gothic Heavy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96200" y="3810000"/>
            <a:ext cx="910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Franklin Gothic Heavy" pitchFamily="34" charset="0"/>
              </a:rPr>
              <a:t>Norfolk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Franklin Gothic Heavy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572000" y="3429000"/>
            <a:ext cx="642561" cy="642562"/>
            <a:chOff x="4572000" y="3581400"/>
            <a:chExt cx="642561" cy="642562"/>
          </a:xfrm>
        </p:grpSpPr>
        <p:pic>
          <p:nvPicPr>
            <p:cNvPr id="8" name="Picture 4" descr="C:\Documents and Settings\bboyd\Local Settings\Temporary Internet Files\Content.IE5\XZ5KE223\MCj04325860000[1]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72000" y="3581400"/>
              <a:ext cx="533286" cy="533286"/>
            </a:xfrm>
            <a:prstGeom prst="rect">
              <a:avLst/>
            </a:prstGeom>
            <a:noFill/>
          </p:spPr>
        </p:pic>
        <p:pic>
          <p:nvPicPr>
            <p:cNvPr id="44" name="Picture 4" descr="C:\Documents and Settings\bboyd\Local Settings\Temporary Internet Files\Content.IE5\XZ5KE223\MCj04325860000[1]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2971027">
              <a:off x="4681275" y="3690676"/>
              <a:ext cx="533286" cy="533286"/>
            </a:xfrm>
            <a:prstGeom prst="rect">
              <a:avLst/>
            </a:prstGeom>
            <a:noFill/>
          </p:spPr>
        </p:pic>
      </p:grpSp>
      <p:grpSp>
        <p:nvGrpSpPr>
          <p:cNvPr id="56" name="Group 55"/>
          <p:cNvGrpSpPr/>
          <p:nvPr/>
        </p:nvGrpSpPr>
        <p:grpSpPr>
          <a:xfrm>
            <a:off x="881877" y="1066800"/>
            <a:ext cx="835438" cy="726715"/>
            <a:chOff x="881877" y="1219200"/>
            <a:chExt cx="835438" cy="726715"/>
          </a:xfrm>
        </p:grpSpPr>
        <p:grpSp>
          <p:nvGrpSpPr>
            <p:cNvPr id="34" name="Group 33"/>
            <p:cNvGrpSpPr/>
            <p:nvPr/>
          </p:nvGrpSpPr>
          <p:grpSpPr>
            <a:xfrm>
              <a:off x="1066800" y="1219200"/>
              <a:ext cx="650515" cy="726715"/>
              <a:chOff x="990600" y="1371600"/>
              <a:chExt cx="650515" cy="726715"/>
            </a:xfrm>
          </p:grpSpPr>
          <p:pic>
            <p:nvPicPr>
              <p:cNvPr id="11" name="Picture 4" descr="C:\Documents and Settings\bboyd\Local Settings\Temporary Internet Files\Content.IE5\XZ5KE223\MCj04325860000[1].pn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990600" y="1371600"/>
                <a:ext cx="533286" cy="533286"/>
              </a:xfrm>
              <a:prstGeom prst="rect">
                <a:avLst/>
              </a:prstGeom>
              <a:noFill/>
            </p:spPr>
          </p:pic>
          <p:pic>
            <p:nvPicPr>
              <p:cNvPr id="14" name="Picture 5" descr="C:\Documents and Settings\bboyd\Local Settings\Temporary Internet Files\Content.IE5\XZ5KE223\MCj04325860000[1].png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3403783">
                <a:off x="1031629" y="1488829"/>
                <a:ext cx="609486" cy="609486"/>
              </a:xfrm>
              <a:prstGeom prst="rect">
                <a:avLst/>
              </a:prstGeom>
              <a:noFill/>
            </p:spPr>
          </p:pic>
        </p:grpSp>
        <p:pic>
          <p:nvPicPr>
            <p:cNvPr id="50" name="Picture 4" descr="C:\Documents and Settings\bboyd\Local Settings\Temporary Internet Files\Content.IE5\XZ5KE223\MCj04325860000[1]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822768">
              <a:off x="881877" y="1262876"/>
              <a:ext cx="533286" cy="533286"/>
            </a:xfrm>
            <a:prstGeom prst="rect">
              <a:avLst/>
            </a:prstGeom>
            <a:noFill/>
          </p:spPr>
        </p:pic>
      </p:grpSp>
      <p:grpSp>
        <p:nvGrpSpPr>
          <p:cNvPr id="59" name="Group 58"/>
          <p:cNvGrpSpPr/>
          <p:nvPr/>
        </p:nvGrpSpPr>
        <p:grpSpPr>
          <a:xfrm rot="20892954">
            <a:off x="7071248" y="3522795"/>
            <a:ext cx="990600" cy="698118"/>
            <a:chOff x="7175892" y="3886200"/>
            <a:chExt cx="901194" cy="698118"/>
          </a:xfrm>
        </p:grpSpPr>
        <p:grpSp>
          <p:nvGrpSpPr>
            <p:cNvPr id="31" name="Group 30"/>
            <p:cNvGrpSpPr/>
            <p:nvPr/>
          </p:nvGrpSpPr>
          <p:grpSpPr>
            <a:xfrm>
              <a:off x="7327632" y="3886200"/>
              <a:ext cx="749454" cy="698118"/>
              <a:chOff x="7327632" y="3886200"/>
              <a:chExt cx="749454" cy="698118"/>
            </a:xfrm>
          </p:grpSpPr>
          <p:pic>
            <p:nvPicPr>
              <p:cNvPr id="9" name="Picture 4" descr="C:\Documents and Settings\bboyd\Local Settings\Temporary Internet Files\Content.IE5\XZ5KE223\MCj04325860000[1].pn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3479559">
                <a:off x="7543800" y="3886200"/>
                <a:ext cx="533286" cy="533286"/>
              </a:xfrm>
              <a:prstGeom prst="rect">
                <a:avLst/>
              </a:prstGeom>
              <a:noFill/>
            </p:spPr>
          </p:pic>
          <p:pic>
            <p:nvPicPr>
              <p:cNvPr id="25" name="Picture 4" descr="C:\Documents and Settings\bboyd\Local Settings\Temporary Internet Files\Content.IE5\XZ5KE223\MCj04325860000[1].png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8234779">
                <a:off x="7327632" y="4051032"/>
                <a:ext cx="533286" cy="533286"/>
              </a:xfrm>
              <a:prstGeom prst="rect">
                <a:avLst/>
              </a:prstGeom>
              <a:noFill/>
            </p:spPr>
          </p:pic>
        </p:grpSp>
        <p:pic>
          <p:nvPicPr>
            <p:cNvPr id="51" name="Picture 4" descr="C:\Documents and Settings\bboyd\Local Settings\Temporary Internet Files\Content.IE5\XZ5KE223\MCj04325860000[1]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4656964">
              <a:off x="7175892" y="3899293"/>
              <a:ext cx="533286" cy="533286"/>
            </a:xfrm>
            <a:prstGeom prst="rect">
              <a:avLst/>
            </a:prstGeom>
            <a:noFill/>
          </p:spPr>
        </p:pic>
      </p:grpSp>
      <p:grpSp>
        <p:nvGrpSpPr>
          <p:cNvPr id="57" name="Group 56"/>
          <p:cNvGrpSpPr/>
          <p:nvPr/>
        </p:nvGrpSpPr>
        <p:grpSpPr>
          <a:xfrm>
            <a:off x="2680772" y="3124200"/>
            <a:ext cx="803114" cy="830870"/>
            <a:chOff x="2680772" y="3276600"/>
            <a:chExt cx="803114" cy="830870"/>
          </a:xfrm>
        </p:grpSpPr>
        <p:grpSp>
          <p:nvGrpSpPr>
            <p:cNvPr id="35" name="Group 34"/>
            <p:cNvGrpSpPr/>
            <p:nvPr/>
          </p:nvGrpSpPr>
          <p:grpSpPr>
            <a:xfrm>
              <a:off x="2743200" y="3276600"/>
              <a:ext cx="740686" cy="554484"/>
              <a:chOff x="2688200" y="3505200"/>
              <a:chExt cx="740686" cy="554484"/>
            </a:xfrm>
          </p:grpSpPr>
          <p:pic>
            <p:nvPicPr>
              <p:cNvPr id="1028" name="Picture 4" descr="C:\Documents and Settings\bboyd\Local Settings\Temporary Internet Files\Content.IE5\XZ5KE223\MCj04325860000[1].png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7583410">
                <a:off x="2688200" y="3526398"/>
                <a:ext cx="533286" cy="533286"/>
              </a:xfrm>
              <a:prstGeom prst="rect">
                <a:avLst/>
              </a:prstGeom>
              <a:noFill/>
            </p:spPr>
          </p:pic>
          <p:pic>
            <p:nvPicPr>
              <p:cNvPr id="10" name="Picture 4" descr="C:\Documents and Settings\bboyd\Local Settings\Temporary Internet Files\Content.IE5\XZ5KE223\MCj04325860000[1].pn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895600" y="3505200"/>
                <a:ext cx="533286" cy="533286"/>
              </a:xfrm>
              <a:prstGeom prst="rect">
                <a:avLst/>
              </a:prstGeom>
              <a:noFill/>
            </p:spPr>
          </p:pic>
        </p:grpSp>
        <p:pic>
          <p:nvPicPr>
            <p:cNvPr id="49" name="Picture 4" descr="C:\Documents and Settings\bboyd\Local Settings\Temporary Internet Files\Content.IE5\XZ5KE223\MCj04325860000[1]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4638078">
              <a:off x="2680772" y="3442772"/>
              <a:ext cx="533286" cy="533286"/>
            </a:xfrm>
            <a:prstGeom prst="rect">
              <a:avLst/>
            </a:prstGeom>
            <a:noFill/>
          </p:spPr>
        </p:pic>
        <p:pic>
          <p:nvPicPr>
            <p:cNvPr id="55" name="Picture 4" descr="C:\Documents and Settings\bboyd\Local Settings\Temporary Internet Files\Content.IE5\XZ5KE223\MCj04325860000[1]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9727300">
              <a:off x="2812182" y="3574184"/>
              <a:ext cx="533286" cy="533286"/>
            </a:xfrm>
            <a:prstGeom prst="rect">
              <a:avLst/>
            </a:prstGeom>
            <a:noFill/>
          </p:spPr>
        </p:pic>
      </p:grpSp>
      <p:grpSp>
        <p:nvGrpSpPr>
          <p:cNvPr id="48" name="Group 47"/>
          <p:cNvGrpSpPr/>
          <p:nvPr/>
        </p:nvGrpSpPr>
        <p:grpSpPr>
          <a:xfrm>
            <a:off x="6972094" y="2971800"/>
            <a:ext cx="879202" cy="764696"/>
            <a:chOff x="6972094" y="3200400"/>
            <a:chExt cx="879202" cy="764696"/>
          </a:xfrm>
        </p:grpSpPr>
        <p:grpSp>
          <p:nvGrpSpPr>
            <p:cNvPr id="60" name="Group 59"/>
            <p:cNvGrpSpPr/>
            <p:nvPr/>
          </p:nvGrpSpPr>
          <p:grpSpPr>
            <a:xfrm>
              <a:off x="7066669" y="3200400"/>
              <a:ext cx="784627" cy="764696"/>
              <a:chOff x="7066669" y="3200400"/>
              <a:chExt cx="784627" cy="764696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7066669" y="3200400"/>
                <a:ext cx="745532" cy="609486"/>
                <a:chOff x="7026754" y="3429000"/>
                <a:chExt cx="745532" cy="609486"/>
              </a:xfrm>
            </p:grpSpPr>
            <p:pic>
              <p:nvPicPr>
                <p:cNvPr id="1029" name="Picture 5" descr="C:\Documents and Settings\bboyd\Local Settings\Temporary Internet Files\Content.IE5\XZ5KE223\MCj04325860000[1].png"/>
                <p:cNvPicPr>
                  <a:picLocks noChangeAspect="1" noChangeArrowheads="1"/>
                </p:cNvPicPr>
                <p:nvPr/>
              </p:nvPicPr>
              <p:blipFill>
                <a:blip r:embed="rId7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7162800" y="3429000"/>
                  <a:ext cx="609486" cy="60948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6" name="Picture 4" descr="C:\Documents and Settings\bboyd\Local Settings\Temporary Internet Files\Content.IE5\XZ5KE223\MCj04325860000[1].png"/>
                <p:cNvPicPr>
                  <a:picLocks noChangeAspect="1" noChangeArrowheads="1"/>
                </p:cNvPicPr>
                <p:nvPr/>
              </p:nvPicPr>
              <p:blipFill>
                <a:blip r:embed="rId7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7836723">
                  <a:off x="7026754" y="3445353"/>
                  <a:ext cx="533286" cy="533286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52" name="Picture 4" descr="C:\Documents and Settings\bboyd\Local Settings\Temporary Internet Files\Content.IE5\XZ5KE223\MCj04325860000[1].png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4113691">
                <a:off x="7318010" y="3431810"/>
                <a:ext cx="533286" cy="533286"/>
              </a:xfrm>
              <a:prstGeom prst="rect">
                <a:avLst/>
              </a:prstGeom>
              <a:noFill/>
            </p:spPr>
          </p:pic>
        </p:grpSp>
        <p:pic>
          <p:nvPicPr>
            <p:cNvPr id="46" name="Picture 4" descr="C:\Documents and Settings\bboyd\Local Settings\Temporary Internet Files\Content.IE5\XZ5KE223\MCj04325860000[1].png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5623833">
              <a:off x="6972094" y="3314495"/>
              <a:ext cx="533286" cy="533286"/>
            </a:xfrm>
            <a:prstGeom prst="rect">
              <a:avLst/>
            </a:prstGeom>
            <a:noFill/>
          </p:spPr>
        </p:pic>
      </p:grpSp>
      <p:pic>
        <p:nvPicPr>
          <p:cNvPr id="47" name="Picture 5" descr="C:\Documents and Settings\bboyd\Local Settings\Temporary Internet Files\Content.IE5\XZ5KE223\MCj04325860000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61287">
            <a:off x="45551" y="6225185"/>
            <a:ext cx="388379" cy="360270"/>
          </a:xfrm>
          <a:prstGeom prst="rect">
            <a:avLst/>
          </a:prstGeom>
          <a:noFill/>
        </p:spPr>
      </p:pic>
      <p:sp>
        <p:nvSpPr>
          <p:cNvPr id="65" name="Footer Placeholder 6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Workforce Management:  Serving NOAA's Most Valuable Asset -- People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Line 35"/>
          <p:cNvSpPr>
            <a:spLocks noChangeShapeType="1"/>
          </p:cNvSpPr>
          <p:nvPr/>
        </p:nvSpPr>
        <p:spPr bwMode="auto">
          <a:xfrm>
            <a:off x="4895710" y="5156703"/>
            <a:ext cx="0" cy="15912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2">
                  <a:lumMod val="2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>
            <a:off x="6277550" y="5168186"/>
            <a:ext cx="0" cy="15912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2">
                  <a:lumMod val="2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85" name="Line 37"/>
          <p:cNvSpPr>
            <a:spLocks noChangeShapeType="1"/>
          </p:cNvSpPr>
          <p:nvPr/>
        </p:nvSpPr>
        <p:spPr bwMode="auto">
          <a:xfrm>
            <a:off x="7667404" y="5181309"/>
            <a:ext cx="0" cy="14436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2">
                  <a:lumMod val="2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40" name="Line 35"/>
          <p:cNvSpPr>
            <a:spLocks noChangeShapeType="1"/>
          </p:cNvSpPr>
          <p:nvPr/>
        </p:nvSpPr>
        <p:spPr bwMode="auto">
          <a:xfrm>
            <a:off x="3513141" y="5181600"/>
            <a:ext cx="0" cy="15912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2">
                  <a:lumMod val="2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41" name="Line 35"/>
          <p:cNvSpPr>
            <a:spLocks noChangeShapeType="1"/>
          </p:cNvSpPr>
          <p:nvPr/>
        </p:nvSpPr>
        <p:spPr bwMode="auto">
          <a:xfrm>
            <a:off x="2040246" y="5181600"/>
            <a:ext cx="0" cy="15912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2">
                  <a:lumMod val="2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NOAA Workforce Management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1410E-0A48-4E85-A277-203C7C79685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5922871" y="4102091"/>
            <a:ext cx="632281" cy="39370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APKM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 Staff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3661742" y="1600200"/>
            <a:ext cx="1781751" cy="9449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Office of the </a:t>
            </a: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Director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2184476" y="2763281"/>
            <a:ext cx="1717649" cy="9449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Business 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Office</a:t>
            </a: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5224962" y="2792809"/>
            <a:ext cx="1719106" cy="9449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Executive 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Resources</a:t>
            </a: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609600" y="4065801"/>
            <a:ext cx="1528257" cy="9449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Policies &amp; 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Program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Management</a:t>
            </a: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2426317" y="4064161"/>
            <a:ext cx="1541368" cy="9449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Corporate &amp;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Strategic Human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Capital Initiatives</a:t>
            </a: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4304221" y="4047757"/>
            <a:ext cx="1363630" cy="9449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Client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Services</a:t>
            </a: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6904733" y="4065801"/>
            <a:ext cx="1477266" cy="9449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WFM IT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Systems</a:t>
            </a: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4324617" y="5332231"/>
            <a:ext cx="1142186" cy="95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Ecosystems</a:t>
            </a:r>
          </a:p>
          <a:p>
            <a:pPr algn="ctr"/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Client Services</a:t>
            </a:r>
          </a:p>
          <a:p>
            <a:pPr algn="ctr"/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Division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5694074" y="5319107"/>
            <a:ext cx="1166953" cy="9449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Weather</a:t>
            </a:r>
          </a:p>
          <a:p>
            <a:pPr algn="ctr"/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Client Services</a:t>
            </a:r>
          </a:p>
          <a:p>
            <a:pPr algn="ctr"/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Division</a:t>
            </a: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7097040" y="5328950"/>
            <a:ext cx="1140728" cy="9449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Oceans</a:t>
            </a:r>
          </a:p>
          <a:p>
            <a:pPr algn="ctr"/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Client </a:t>
            </a:r>
            <a:r>
              <a:rPr lang="en-US" sz="1100" dirty="0" smtClean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Services</a:t>
            </a:r>
            <a:endParaRPr lang="en-US" sz="1100" dirty="0">
              <a:solidFill>
                <a:schemeClr val="bg2">
                  <a:lumMod val="25000"/>
                </a:schemeClr>
              </a:solidFill>
              <a:latin typeface="Franklin Gothic Demi" pitchFamily="34" charset="0"/>
            </a:endParaRPr>
          </a:p>
          <a:p>
            <a:pPr algn="ctr"/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Division</a:t>
            </a: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4578112" y="2545101"/>
            <a:ext cx="0" cy="1350093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2">
                  <a:lumMod val="2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>
            <a:off x="3919607" y="3227530"/>
            <a:ext cx="130389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2">
                  <a:lumMod val="2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1492463" y="3882070"/>
            <a:ext cx="6137791" cy="0"/>
          </a:xfrm>
          <a:prstGeom prst="line">
            <a:avLst/>
          </a:prstGeom>
          <a:ln cap="sq"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2">
                  <a:lumMod val="2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1492463" y="3896835"/>
            <a:ext cx="0" cy="15912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2">
                  <a:lumMod val="2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>
            <a:off x="2946419" y="3896835"/>
            <a:ext cx="1457" cy="15912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2">
                  <a:lumMod val="2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5003518" y="3870588"/>
            <a:ext cx="0" cy="15912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2">
                  <a:lumMod val="2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 flipH="1">
            <a:off x="7641909" y="3895194"/>
            <a:ext cx="2914" cy="1738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2">
                  <a:lumMod val="2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5259927" y="4992658"/>
            <a:ext cx="0" cy="15912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2">
                  <a:lumMod val="2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>
            <a:off x="3025090" y="5005781"/>
            <a:ext cx="1457" cy="18288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>
              <a:solidFill>
                <a:schemeClr val="bg2">
                  <a:lumMod val="2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1437102" y="5333872"/>
            <a:ext cx="1206288" cy="9727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Human Capital</a:t>
            </a:r>
          </a:p>
          <a:p>
            <a:pPr algn="ctr"/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Planning</a:t>
            </a:r>
          </a:p>
          <a:p>
            <a:pPr algn="ctr"/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Division</a:t>
            </a:r>
          </a:p>
        </p:txBody>
      </p:sp>
      <p:sp>
        <p:nvSpPr>
          <p:cNvPr id="2099" name="Rectangle 51"/>
          <p:cNvSpPr>
            <a:spLocks noChangeArrowheads="1"/>
          </p:cNvSpPr>
          <p:nvPr/>
        </p:nvSpPr>
        <p:spPr bwMode="auto">
          <a:xfrm>
            <a:off x="2908540" y="5333872"/>
            <a:ext cx="1209202" cy="9875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Learning</a:t>
            </a:r>
          </a:p>
          <a:p>
            <a:pPr algn="ctr"/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Resources</a:t>
            </a:r>
          </a:p>
          <a:p>
            <a:pPr algn="ctr"/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Division</a:t>
            </a:r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 flipH="1" flipV="1">
            <a:off x="3459237" y="5169827"/>
            <a:ext cx="1457" cy="1492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2">
                  <a:lumMod val="2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 flipV="1">
            <a:off x="2040246" y="5172771"/>
            <a:ext cx="5621512" cy="0"/>
          </a:xfrm>
          <a:prstGeom prst="line">
            <a:avLst/>
          </a:prstGeom>
          <a:ln cap="sq"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>
              <a:solidFill>
                <a:schemeClr val="bg2">
                  <a:lumMod val="2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6043246" y="4531690"/>
            <a:ext cx="655591" cy="395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Franklin Gothic Demi" pitchFamily="34" charset="0"/>
              </a:rPr>
              <a:t>B&amp;R Team</a:t>
            </a:r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 flipV="1">
            <a:off x="5689704" y="4233127"/>
            <a:ext cx="195221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>
              <a:solidFill>
                <a:schemeClr val="bg2">
                  <a:lumMod val="2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110" name="Line 62"/>
          <p:cNvSpPr>
            <a:spLocks noChangeShapeType="1"/>
          </p:cNvSpPr>
          <p:nvPr/>
        </p:nvSpPr>
        <p:spPr bwMode="auto">
          <a:xfrm flipV="1">
            <a:off x="5688247" y="4690814"/>
            <a:ext cx="20687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>
              <a:solidFill>
                <a:schemeClr val="bg2">
                  <a:lumMod val="2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Workforce Management:  Serving NOAA's Most Valuable Asset -- People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Office of the Director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providing for overall leadership of WFMO, the Office of the Director houses the following functions/programs:</a:t>
            </a:r>
          </a:p>
          <a:p>
            <a:pPr lvl="1"/>
            <a:r>
              <a:rPr lang="en-US" dirty="0" smtClean="0"/>
              <a:t>WFMO Budget &amp; Property Management</a:t>
            </a:r>
          </a:p>
          <a:p>
            <a:pPr lvl="1"/>
            <a:r>
              <a:rPr lang="en-US" dirty="0" smtClean="0"/>
              <a:t>Senior Executive Service, Senior Level, </a:t>
            </a:r>
            <a:br>
              <a:rPr lang="en-US" dirty="0" smtClean="0"/>
            </a:br>
            <a:r>
              <a:rPr lang="en-US" dirty="0" smtClean="0"/>
              <a:t>Scientific/Professional Policy and Operations</a:t>
            </a:r>
          </a:p>
          <a:p>
            <a:pPr lvl="1"/>
            <a:r>
              <a:rPr lang="en-US" dirty="0" smtClean="0"/>
              <a:t>Advisor to NOAA Executive Resources Board and </a:t>
            </a:r>
            <a:br>
              <a:rPr lang="en-US" dirty="0" smtClean="0"/>
            </a:br>
            <a:r>
              <a:rPr lang="en-US" dirty="0" smtClean="0"/>
              <a:t>Performance Review Board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NOAA Workforce Management:  Serving NOAA's Most Valuable Asset --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91410E-0A48-4E85-A277-203C7C79685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 descr="NOAA SES Summit 5 - 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1572" y="2667000"/>
            <a:ext cx="2870056" cy="1905000"/>
          </a:xfrm>
          <a:prstGeom prst="rect">
            <a:avLst/>
          </a:prstGeom>
        </p:spPr>
      </p:pic>
      <p:pic>
        <p:nvPicPr>
          <p:cNvPr id="11" name="Picture 10" descr="NOAA SES Summit 5 - 048.jpg"/>
          <p:cNvPicPr>
            <a:picLocks noChangeAspect="1"/>
          </p:cNvPicPr>
          <p:nvPr/>
        </p:nvPicPr>
        <p:blipFill>
          <a:blip r:embed="rId4"/>
          <a:srcRect t="33679"/>
          <a:stretch>
            <a:fillRect/>
          </a:stretch>
        </p:blipFill>
        <p:spPr>
          <a:xfrm>
            <a:off x="5410200" y="4876800"/>
            <a:ext cx="3352800" cy="14759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81118" y="4601289"/>
            <a:ext cx="1410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000" i="1" dirty="0" smtClean="0">
                <a:solidFill>
                  <a:schemeClr val="bg1"/>
                </a:solidFill>
                <a:latin typeface="Arial Narrow" pitchFamily="34" charset="0"/>
              </a:rPr>
              <a:t>Senior Executive Summits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7.0&quot;&gt;&lt;object type=&quot;1&quot; unique_id=&quot;10001&quot;&gt;&lt;object type=&quot;8&quot; unique_id=&quot;48023&quot;&gt;&lt;/object&gt;&lt;object type=&quot;2&quot; unique_id=&quot;48024&quot;&gt;&lt;object type=&quot;3&quot; unique_id=&quot;48025&quot;&gt;&lt;property id=&quot;20148&quot; value=&quot;5&quot;/&gt;&lt;property id=&quot;20300&quot; value=&quot;Slide 1 - &amp;quot;NOAA’s Workforce Management Office (WFMO)&amp;quot;&quot;/&gt;&lt;property id=&quot;20307&quot; value=&quot;256&quot;/&gt;&lt;/object&gt;&lt;object type=&quot;3&quot; unique_id=&quot;48026&quot;&gt;&lt;property id=&quot;20148&quot; value=&quot;5&quot;/&gt;&lt;property id=&quot;20300&quot; value=&quot;Slide 2 - &amp;quot;Summary of Content&amp;#x0D;&amp;#x0A;(in order of appearance)&amp;quot;&quot;/&gt;&lt;property id=&quot;20307&quot; value=&quot;257&quot;/&gt;&lt;/object&gt;&lt;object type=&quot;3&quot; unique_id=&quot;48027&quot;&gt;&lt;property id=&quot;20148&quot; value=&quot;5&quot;/&gt;&lt;property id=&quot;20300&quot; value=&quot;Slide 3 - &amp;quot;Mission and Vision&amp;quot;&quot;/&gt;&lt;property id=&quot;20307&quot; value=&quot;258&quot;/&gt;&lt;/object&gt;&lt;object type=&quot;3&quot; unique_id=&quot;48028&quot;&gt;&lt;property id=&quot;20148&quot; value=&quot;5&quot;/&gt;&lt;property id=&quot;20300&quot; value=&quot;Slide 4 - &amp;quot;Outputs&amp;#x0D;&amp;#x0A;Products &amp;amp; Services&amp;quot;&quot;/&gt;&lt;property id=&quot;20307&quot; value=&quot;271&quot;/&gt;&lt;/object&gt;&lt;object type=&quot;3&quot; unique_id=&quot;48031&quot;&gt;&lt;property id=&quot;20148&quot; value=&quot;5&quot;/&gt;&lt;property id=&quot;20300&quot; value=&quot;Slide 7 - &amp;quot;Facilities and Personnel&amp;quot;&quot;/&gt;&lt;property id=&quot;20307&quot; value=&quot;263&quot;/&gt;&lt;/object&gt;&lt;object type=&quot;3&quot; unique_id=&quot;48032&quot;&gt;&lt;property id=&quot;20148&quot; value=&quot;5&quot;/&gt;&lt;property id=&quot;20300&quot; value=&quot;Slide 8 - &amp;quot;NOAA Workforce Management &amp;#x0D;&amp;#x0A;&amp;quot;&quot;/&gt;&lt;property id=&quot;20307&quot; value=&quot;281&quot;/&gt;&lt;/object&gt;&lt;object type=&quot;3&quot; unique_id=&quot;48033&quot;&gt;&lt;property id=&quot;20148&quot; value=&quot;5&quot;/&gt;&lt;property id=&quot;20300&quot; value=&quot;Slide 9 - &amp;quot;Office of the Director&amp;quot;&quot;/&gt;&lt;property id=&quot;20307&quot; value=&quot;272&quot;/&gt;&lt;/object&gt;&lt;object type=&quot;3&quot; unique_id=&quot;48034&quot;&gt;&lt;property id=&quot;20148&quot; value=&quot;5&quot;/&gt;&lt;property id=&quot;20300&quot; value=&quot;Slide 10 - &amp;quot;Client Services Office&amp;quot;&quot;/&gt;&lt;property id=&quot;20307&quot; value=&quot;273&quot;/&gt;&lt;/object&gt;&lt;object type=&quot;3&quot; unique_id=&quot;48035&quot;&gt;&lt;property id=&quot;20148&quot; value=&quot;5&quot;/&gt;&lt;property id=&quot;20300&quot; value=&quot;Slide 11 - &amp;quot;Policies &amp;amp; Program Management Office&amp;quot;&quot;/&gt;&lt;property id=&quot;20307&quot; value=&quot;274&quot;/&gt;&lt;/object&gt;&lt;object type=&quot;3&quot; unique_id=&quot;48036&quot;&gt;&lt;property id=&quot;20148&quot; value=&quot;5&quot;/&gt;&lt;property id=&quot;20300&quot; value=&quot;Slide 12 - &amp;quot;Office of Corporate &amp;amp; Strategic Human Capital Initiatives&amp;quot;&quot;/&gt;&lt;property id=&quot;20307&quot; value=&quot;275&quot;/&gt;&lt;/object&gt;&lt;object type=&quot;3&quot; unique_id=&quot;48037&quot;&gt;&lt;property id=&quot;20148&quot; value=&quot;5&quot;/&gt;&lt;property id=&quot;20300&quot; value=&quot;Slide 13 - &amp;quot;Office of Human Resources Information Technology Systems&amp;quot;&quot;/&gt;&lt;property id=&quot;20307&quot; value=&quot;276&quot;/&gt;&lt;/object&gt;&lt;object type=&quot;3&quot; unique_id=&quot;48041&quot;&gt;&lt;property id=&quot;20148&quot; value=&quot;5&quot;/&gt;&lt;property id=&quot;20300&quot; value=&quot;Slide 14 - &amp;quot;Back Up Slides&amp;quot;&quot;/&gt;&lt;property id=&quot;20307&quot; value=&quot;287&quot;/&gt;&lt;/object&gt;&lt;object type=&quot;3&quot; unique_id=&quot;48042&quot;&gt;&lt;property id=&quot;20148&quot; value=&quot;5&quot;/&gt;&lt;property id=&quot;20300&quot; value=&quot;Slide 15 - &amp;quot;Office of the Director&amp;quot;&quot;/&gt;&lt;property id=&quot;20307&quot; value=&quot;283&quot;/&gt;&lt;/object&gt;&lt;object type=&quot;3&quot; unique_id=&quot;48043&quot;&gt;&lt;property id=&quot;20148&quot; value=&quot;5&quot;/&gt;&lt;property id=&quot;20300&quot; value=&quot;Slide 16 - &amp;quot;Client Services Office&amp;quot;&quot;/&gt;&lt;property id=&quot;20307&quot; value=&quot;284&quot;/&gt;&lt;/object&gt;&lt;object type=&quot;3&quot; unique_id=&quot;48044&quot;&gt;&lt;property id=&quot;20148&quot; value=&quot;5&quot;/&gt;&lt;property id=&quot;20300&quot; value=&quot;Slide 17 - &amp;quot;Policies &amp;amp; Program Management Office&amp;quot;&quot;/&gt;&lt;property id=&quot;20307&quot; value=&quot;285&quot;/&gt;&lt;/object&gt;&lt;object type=&quot;3&quot; unique_id=&quot;48045&quot;&gt;&lt;property id=&quot;20148&quot; value=&quot;5&quot;/&gt;&lt;property id=&quot;20300&quot; value=&quot;Slide 18 - &amp;quot;Office of Human Resources Information Technology Systems&amp;quot;&quot;/&gt;&lt;property id=&quot;20307&quot; value=&quot;286&quot;/&gt;&lt;/object&gt;&lt;object type=&quot;3&quot; unique_id=&quot;48207&quot;&gt;&lt;property id=&quot;20148&quot; value=&quot;5&quot;/&gt;&lt;property id=&quot;20300&quot; value=&quot;Slide 5 - &amp;quot;WFMO Budget&amp;quot;&quot;/&gt;&lt;property id=&quot;20307&quot; value=&quot;288&quot;/&gt;&lt;/object&gt;&lt;object type=&quot;3&quot; unique_id=&quot;48296&quot;&gt;&lt;property id=&quot;20148&quot; value=&quot;5&quot;/&gt;&lt;property id=&quot;20300&quot; value=&quot;Slide 6 - &amp;quot;Who We Are:  &amp;#x0D;&amp;#x0A;AGO Leadership&amp;quot;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luxton_EnergyBriefing">
  <a:themeElements>
    <a:clrScheme name="Edited Multi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buNone/>
          <a:defRPr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OEd</Template>
  <TotalTime>0</TotalTime>
  <Words>942</Words>
  <Application>Microsoft Office PowerPoint</Application>
  <PresentationFormat>On-screen Show (4:3)</PresentationFormat>
  <Paragraphs>275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Franklin Gothic Heavy</vt:lpstr>
      <vt:lpstr>Franklin Gothic Medium Cond</vt:lpstr>
      <vt:lpstr>Franklin Gothic Demi</vt:lpstr>
      <vt:lpstr>Franklin Gothic Medium</vt:lpstr>
      <vt:lpstr>Arial Narrow</vt:lpstr>
      <vt:lpstr>TradeGothicBold</vt:lpstr>
      <vt:lpstr>Arial Unicode MS</vt:lpstr>
      <vt:lpstr>Franklin Gothic Book</vt:lpstr>
      <vt:lpstr>Calibri</vt:lpstr>
      <vt:lpstr>SolexRegularLining</vt:lpstr>
      <vt:lpstr>SolexBlackLiningItalic</vt:lpstr>
      <vt:lpstr>luxton_EnergyBriefing</vt:lpstr>
      <vt:lpstr>NOAA’s Workforce Management Office (WFMO)</vt:lpstr>
      <vt:lpstr>Summary of Content (in order of appearance)</vt:lpstr>
      <vt:lpstr>Mission and Vision</vt:lpstr>
      <vt:lpstr>Outputs Products &amp; Services</vt:lpstr>
      <vt:lpstr>WFMO Budget</vt:lpstr>
      <vt:lpstr>Who We Are:   AGO Leadership</vt:lpstr>
      <vt:lpstr>Facilities and Personnel</vt:lpstr>
      <vt:lpstr>NOAA Workforce Management  </vt:lpstr>
      <vt:lpstr>Office of the Director</vt:lpstr>
      <vt:lpstr>Client Services Office</vt:lpstr>
      <vt:lpstr>Policies &amp; Program Management Office</vt:lpstr>
      <vt:lpstr>Office of Corporate &amp; Strategic Human Capital Initiatives</vt:lpstr>
      <vt:lpstr>Office of Human Resources Information Technology Systems</vt:lpstr>
      <vt:lpstr>Back Up Slides</vt:lpstr>
      <vt:lpstr>Office of the Director</vt:lpstr>
      <vt:lpstr>Client Services Office</vt:lpstr>
      <vt:lpstr>Policies &amp; Program Management Office</vt:lpstr>
      <vt:lpstr>Office of Human Resources Information Technology Systems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2008-11-07T21:10:01Z</dcterms:created>
  <dcterms:modified xsi:type="dcterms:W3CDTF">2008-11-18T15:32:10Z</dcterms:modified>
</cp:coreProperties>
</file>