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  <p:sldMasterId id="214748392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63" r:id="rId5"/>
    <p:sldId id="264" r:id="rId6"/>
    <p:sldId id="257" r:id="rId7"/>
    <p:sldId id="260" r:id="rId8"/>
    <p:sldId id="259" r:id="rId9"/>
    <p:sldId id="261" r:id="rId10"/>
    <p:sldId id="262" r:id="rId1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498" y="-90"/>
      </p:cViewPr>
      <p:guideLst>
        <p:guide orient="horz" pos="4176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7B68EDB9-92DD-4305-B7C3-ABE1648D013B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05F8B511-833D-49F6-98EF-93F283DB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F81834A0-B150-4299-A58E-D174B9F48B7C}" type="datetimeFigureOut">
              <a:rPr lang="en-US" smtClean="0"/>
              <a:pPr/>
              <a:t>2/23/2009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C1E1590E-2566-4403-89D7-10175C158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emplate graphic_0901optimiz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5205" y="1269996"/>
            <a:ext cx="4327777" cy="4242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88A8B60-2C87-4176-86E7-12E2466192C2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8" y="16351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8" y="16351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F5AF5A1-81B7-4D89-A489-9BC1A7946E9D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CC531FF-8D19-4BE8-876B-900078D33746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E8B0EE6-2DD5-48E5-981E-9138AA6EEA40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66CD70-6239-404A-9D39-F5E7A687C84A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9F414F39-3C4B-450A-8614-BC172A124A05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1700AC5-F7ED-46E7-B5FE-983BA6E752C3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4AB16D5-45F5-4639-903E-67CB6DA4A3E5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3013" y="69850"/>
            <a:ext cx="2057400" cy="568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3" y="69850"/>
            <a:ext cx="6019800" cy="568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3ADB229-C022-47A0-83A5-5025B8AF4021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3" y="69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16351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6388" y="16351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116388" y="37687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124700" y="6572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F42351C-8818-44C8-B6CA-35AB2F4545DC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5563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232410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87513" y="671513"/>
            <a:ext cx="7254875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1A2C20A-8FD7-4C71-AEE3-2AC6640F6814}" type="slidenum">
              <a:rPr lang="en-US" sz="1000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Presentation_name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  <p:sldLayoutId id="2147483935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12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4" name="Picture 2" descr="parchment_orn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V="1">
            <a:off x="3175" y="5345113"/>
            <a:ext cx="9140825" cy="1512887"/>
          </a:xfrm>
          <a:prstGeom prst="rect">
            <a:avLst/>
          </a:prstGeom>
          <a:noFill/>
        </p:spPr>
      </p:pic>
      <p:pic>
        <p:nvPicPr>
          <p:cNvPr id="929796" name="Picture 4" descr="parchment_orn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9140825" cy="1512888"/>
          </a:xfrm>
          <a:prstGeom prst="rect">
            <a:avLst/>
          </a:prstGeom>
          <a:noFill/>
        </p:spPr>
      </p:pic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0" y="6313488"/>
            <a:ext cx="3430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O</a:t>
            </a:r>
            <a:r>
              <a:rPr lang="en-US" sz="13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AK</a:t>
            </a:r>
            <a:r>
              <a:rPr lang="en-US" sz="16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 R</a:t>
            </a:r>
            <a:r>
              <a:rPr lang="en-US" sz="13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IDGE</a:t>
            </a:r>
            <a:r>
              <a:rPr lang="en-US" sz="16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 N</a:t>
            </a:r>
            <a:r>
              <a:rPr lang="en-US" sz="13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ATIONAL</a:t>
            </a:r>
            <a:r>
              <a:rPr lang="en-US" sz="16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 L</a:t>
            </a:r>
            <a:r>
              <a:rPr lang="en-US" sz="13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ABORATORY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U. S. D</a:t>
            </a:r>
            <a:r>
              <a:rPr lang="en-US" sz="12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EPARTMENT</a:t>
            </a:r>
            <a:r>
              <a:rPr lang="en-US" sz="14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en-US" sz="14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 E</a:t>
            </a:r>
            <a:r>
              <a:rPr lang="en-US" sz="1200" b="1" kern="1200">
                <a:solidFill>
                  <a:srgbClr val="00673E"/>
                </a:solidFill>
                <a:latin typeface="Times New Roman" pitchFamily="18" charset="0"/>
                <a:ea typeface="+mn-ea"/>
                <a:cs typeface="+mn-cs"/>
              </a:rPr>
              <a:t>NERGY</a:t>
            </a:r>
          </a:p>
        </p:txBody>
      </p:sp>
      <p:sp>
        <p:nvSpPr>
          <p:cNvPr id="92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6351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97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0813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9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572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>
                <a:solidFill>
                  <a:schemeClr val="tx2"/>
                </a:solidFill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AE899B7-7C9D-4D73-8CC7-A082C850195D}" type="slidenum">
              <a:rPr lang="en-US" kern="1200">
                <a:solidFill>
                  <a:srgbClr val="00673E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63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 i="0">
                <a:solidFill>
                  <a:schemeClr val="tx2"/>
                </a:solidFill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673E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29802" name="Picture 10" descr="UT_Battel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7350" y="6297613"/>
            <a:ext cx="1878013" cy="5445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00673E"/>
          </a:solidFill>
          <a:latin typeface="Arial Black" pitchFamily="34" charset="0"/>
        </a:defRPr>
      </a:lvl9pPr>
    </p:titleStyle>
    <p:bodyStyle>
      <a:lvl1pPr marL="292100" indent="-2921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00673E"/>
        </a:buClr>
        <a:buSzPct val="125000"/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44525" indent="-2381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SzPct val="150000"/>
        <a:buFont typeface="Symbol" pitchFamily="18" charset="2"/>
        <a:buChar char="-"/>
        <a:defRPr b="1">
          <a:solidFill>
            <a:schemeClr val="tx1"/>
          </a:solidFill>
          <a:latin typeface="+mn-lt"/>
        </a:defRPr>
      </a:lvl2pPr>
      <a:lvl3pPr marL="1030288" indent="-2714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3pPr>
      <a:lvl4pPr marL="1382713" indent="-2381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-"/>
        <a:defRPr sz="1600" b="1">
          <a:solidFill>
            <a:schemeClr val="tx1"/>
          </a:solidFill>
          <a:latin typeface="+mn-lt"/>
        </a:defRPr>
      </a:lvl4pPr>
      <a:lvl5pPr marL="1716088" indent="-2190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5pPr>
      <a:lvl6pPr marL="2173288" indent="-2190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6pPr>
      <a:lvl7pPr marL="2630488" indent="-2190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7pPr>
      <a:lvl8pPr marL="3087688" indent="-2190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8pPr>
      <a:lvl9pPr marL="3544888" indent="-21907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1272784"/>
          </a:xfrm>
        </p:spPr>
        <p:txBody>
          <a:bodyPr/>
          <a:lstStyle/>
          <a:p>
            <a:r>
              <a:rPr lang="en-US" dirty="0" smtClean="0"/>
              <a:t>Computational nuclear physics in the next decade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454622" cy="1448602"/>
          </a:xfrm>
        </p:spPr>
        <p:txBody>
          <a:bodyPr/>
          <a:lstStyle/>
          <a:p>
            <a:r>
              <a:rPr lang="en-US" dirty="0" smtClean="0"/>
              <a:t>David Dean</a:t>
            </a:r>
          </a:p>
          <a:p>
            <a:r>
              <a:rPr lang="en-US" dirty="0" smtClean="0"/>
              <a:t>LACM-EFES-JUSTIPEN Workshop</a:t>
            </a:r>
          </a:p>
          <a:p>
            <a:r>
              <a:rPr lang="en-US" dirty="0" smtClean="0"/>
              <a:t>24 February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6"/>
          <p:cNvSpPr>
            <a:spLocks noChangeShapeType="1"/>
          </p:cNvSpPr>
          <p:nvPr/>
        </p:nvSpPr>
        <p:spPr bwMode="auto">
          <a:xfrm>
            <a:off x="7086600" y="2362200"/>
            <a:ext cx="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8" name="Rounded Rectangle 37"/>
          <p:cNvSpPr>
            <a:spLocks noChangeArrowheads="1"/>
          </p:cNvSpPr>
          <p:nvPr/>
        </p:nvSpPr>
        <p:spPr bwMode="auto">
          <a:xfrm>
            <a:off x="3355975" y="1150938"/>
            <a:ext cx="2362200" cy="51736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FDBF5"/>
              </a:gs>
              <a:gs pos="50000">
                <a:schemeClr val="bg1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17412" name="Line 2"/>
          <p:cNvSpPr>
            <a:spLocks noChangeShapeType="1"/>
          </p:cNvSpPr>
          <p:nvPr/>
        </p:nvSpPr>
        <p:spPr bwMode="auto">
          <a:xfrm flipV="1">
            <a:off x="4953000" y="2546350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910013" y="3852863"/>
            <a:ext cx="0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176963" y="2889250"/>
            <a:ext cx="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5" name="Line 3"/>
          <p:cNvSpPr>
            <a:spLocks noChangeShapeType="1"/>
          </p:cNvSpPr>
          <p:nvPr/>
        </p:nvSpPr>
        <p:spPr bwMode="auto">
          <a:xfrm>
            <a:off x="8143875" y="1914525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5030788" y="3444875"/>
            <a:ext cx="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V="1">
            <a:off x="1855788" y="4110038"/>
            <a:ext cx="14287" cy="681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8" name="Line 2"/>
          <p:cNvSpPr>
            <a:spLocks noChangeShapeType="1"/>
          </p:cNvSpPr>
          <p:nvPr/>
        </p:nvSpPr>
        <p:spPr bwMode="auto">
          <a:xfrm flipV="1">
            <a:off x="3906838" y="3059113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9" name="Line 3"/>
          <p:cNvSpPr>
            <a:spLocks noChangeShapeType="1"/>
          </p:cNvSpPr>
          <p:nvPr/>
        </p:nvSpPr>
        <p:spPr bwMode="auto">
          <a:xfrm>
            <a:off x="6176963" y="2509838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0" name="Line 5"/>
          <p:cNvSpPr>
            <a:spLocks noChangeShapeType="1"/>
          </p:cNvSpPr>
          <p:nvPr/>
        </p:nvSpPr>
        <p:spPr bwMode="auto">
          <a:xfrm flipV="1">
            <a:off x="2811463" y="3514725"/>
            <a:ext cx="0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1" name="Line 6"/>
          <p:cNvSpPr>
            <a:spLocks noChangeShapeType="1"/>
          </p:cNvSpPr>
          <p:nvPr/>
        </p:nvSpPr>
        <p:spPr bwMode="auto">
          <a:xfrm>
            <a:off x="1360488" y="4943475"/>
            <a:ext cx="0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2" name="Line 7"/>
          <p:cNvSpPr>
            <a:spLocks noChangeShapeType="1"/>
          </p:cNvSpPr>
          <p:nvPr/>
        </p:nvSpPr>
        <p:spPr bwMode="auto">
          <a:xfrm flipV="1">
            <a:off x="438150" y="4826000"/>
            <a:ext cx="14288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146050"/>
            <a:ext cx="8089900" cy="8810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itchFamily="34" charset="-128"/>
              </a:rPr>
              <a:t>Million-fold increase in computing and data capabilities (ORNL)</a:t>
            </a:r>
            <a:endParaRPr lang="en-US" dirty="0" smtClean="0"/>
          </a:p>
        </p:txBody>
      </p:sp>
      <p:sp>
        <p:nvSpPr>
          <p:cNvPr id="14352" name="Freeform 40"/>
          <p:cNvSpPr>
            <a:spLocks/>
          </p:cNvSpPr>
          <p:nvPr/>
        </p:nvSpPr>
        <p:spPr bwMode="auto">
          <a:xfrm>
            <a:off x="6350" y="1219200"/>
            <a:ext cx="8986838" cy="4800600"/>
          </a:xfrm>
          <a:custGeom>
            <a:avLst/>
            <a:gdLst>
              <a:gd name="T0" fmla="*/ 0 w 2380"/>
              <a:gd name="T1" fmla="*/ 2147483647 h 1618"/>
              <a:gd name="T2" fmla="*/ 0 w 2380"/>
              <a:gd name="T3" fmla="*/ 2147483647 h 1618"/>
              <a:gd name="T4" fmla="*/ 2147483647 w 2380"/>
              <a:gd name="T5" fmla="*/ 2147483647 h 1618"/>
              <a:gd name="T6" fmla="*/ 2147483647 w 2380"/>
              <a:gd name="T7" fmla="*/ 2147483647 h 1618"/>
              <a:gd name="T8" fmla="*/ 2147483647 w 2380"/>
              <a:gd name="T9" fmla="*/ 2147483647 h 1618"/>
              <a:gd name="T10" fmla="*/ 2147483647 w 2380"/>
              <a:gd name="T11" fmla="*/ 0 h 1618"/>
              <a:gd name="T12" fmla="*/ 2147483647 w 2380"/>
              <a:gd name="T13" fmla="*/ 2147483647 h 1618"/>
              <a:gd name="T14" fmla="*/ 0 w 2380"/>
              <a:gd name="T15" fmla="*/ 2147483647 h 16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0"/>
              <a:gd name="T25" fmla="*/ 0 h 1618"/>
              <a:gd name="T26" fmla="*/ 2380 w 2380"/>
              <a:gd name="T27" fmla="*/ 1618 h 16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0" h="1618">
                <a:moveTo>
                  <a:pt x="0" y="1375"/>
                </a:moveTo>
                <a:lnTo>
                  <a:pt x="0" y="1618"/>
                </a:lnTo>
                <a:lnTo>
                  <a:pt x="2245" y="238"/>
                </a:lnTo>
                <a:lnTo>
                  <a:pt x="2277" y="295"/>
                </a:lnTo>
                <a:lnTo>
                  <a:pt x="2380" y="19"/>
                </a:lnTo>
                <a:lnTo>
                  <a:pt x="2088" y="0"/>
                </a:lnTo>
                <a:lnTo>
                  <a:pt x="2125" y="58"/>
                </a:lnTo>
                <a:lnTo>
                  <a:pt x="0" y="137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C8E2D3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600">
              <a:latin typeface="Arial Narrow" pitchFamily="34" charset="0"/>
            </a:endParaRPr>
          </a:p>
        </p:txBody>
      </p:sp>
      <p:sp>
        <p:nvSpPr>
          <p:cNvPr id="17425" name="Text Box 48"/>
          <p:cNvSpPr txBox="1">
            <a:spLocks noChangeArrowheads="1"/>
          </p:cNvSpPr>
          <p:nvPr/>
        </p:nvSpPr>
        <p:spPr bwMode="auto">
          <a:xfrm>
            <a:off x="176213" y="5265738"/>
            <a:ext cx="557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2004</a:t>
            </a:r>
          </a:p>
        </p:txBody>
      </p:sp>
      <p:sp>
        <p:nvSpPr>
          <p:cNvPr id="17426" name="Text Box 49"/>
          <p:cNvSpPr txBox="1">
            <a:spLocks noChangeArrowheads="1"/>
          </p:cNvSpPr>
          <p:nvPr/>
        </p:nvSpPr>
        <p:spPr bwMode="auto">
          <a:xfrm>
            <a:off x="2046288" y="4389438"/>
            <a:ext cx="5572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2006</a:t>
            </a:r>
          </a:p>
        </p:txBody>
      </p:sp>
      <p:sp>
        <p:nvSpPr>
          <p:cNvPr id="17427" name="Text Box 50"/>
          <p:cNvSpPr txBox="1">
            <a:spLocks noChangeArrowheads="1"/>
          </p:cNvSpPr>
          <p:nvPr/>
        </p:nvSpPr>
        <p:spPr bwMode="auto">
          <a:xfrm>
            <a:off x="3008313" y="3921125"/>
            <a:ext cx="557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2007</a:t>
            </a:r>
          </a:p>
        </p:txBody>
      </p:sp>
      <p:sp>
        <p:nvSpPr>
          <p:cNvPr id="17428" name="Text Box 51"/>
          <p:cNvSpPr txBox="1">
            <a:spLocks noChangeArrowheads="1"/>
          </p:cNvSpPr>
          <p:nvPr/>
        </p:nvSpPr>
        <p:spPr bwMode="auto">
          <a:xfrm>
            <a:off x="3970338" y="3454400"/>
            <a:ext cx="555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2008</a:t>
            </a:r>
          </a:p>
        </p:txBody>
      </p:sp>
      <p:sp>
        <p:nvSpPr>
          <p:cNvPr id="17429" name="Text Box 52"/>
          <p:cNvSpPr txBox="1">
            <a:spLocks noChangeArrowheads="1"/>
          </p:cNvSpPr>
          <p:nvPr/>
        </p:nvSpPr>
        <p:spPr bwMode="auto">
          <a:xfrm>
            <a:off x="4930775" y="2987675"/>
            <a:ext cx="5572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2009</a:t>
            </a:r>
          </a:p>
        </p:txBody>
      </p:sp>
      <p:sp>
        <p:nvSpPr>
          <p:cNvPr id="17430" name="Text Box 52"/>
          <p:cNvSpPr txBox="1">
            <a:spLocks noChangeArrowheads="1"/>
          </p:cNvSpPr>
          <p:nvPr/>
        </p:nvSpPr>
        <p:spPr bwMode="auto">
          <a:xfrm>
            <a:off x="5902325" y="2520950"/>
            <a:ext cx="5476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2011</a:t>
            </a:r>
          </a:p>
        </p:txBody>
      </p:sp>
      <p:sp>
        <p:nvSpPr>
          <p:cNvPr id="17431" name="Text Box 52"/>
          <p:cNvSpPr txBox="1">
            <a:spLocks noChangeArrowheads="1"/>
          </p:cNvSpPr>
          <p:nvPr/>
        </p:nvSpPr>
        <p:spPr bwMode="auto">
          <a:xfrm>
            <a:off x="6843713" y="2052638"/>
            <a:ext cx="557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2015</a:t>
            </a:r>
          </a:p>
        </p:txBody>
      </p:sp>
      <p:sp>
        <p:nvSpPr>
          <p:cNvPr id="17432" name="Text Box 52"/>
          <p:cNvSpPr txBox="1">
            <a:spLocks noChangeArrowheads="1"/>
          </p:cNvSpPr>
          <p:nvPr/>
        </p:nvSpPr>
        <p:spPr bwMode="auto">
          <a:xfrm>
            <a:off x="7840663" y="1585913"/>
            <a:ext cx="5572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2018</a:t>
            </a:r>
          </a:p>
        </p:txBody>
      </p:sp>
      <p:sp>
        <p:nvSpPr>
          <p:cNvPr id="17433" name="Rectangle 31"/>
          <p:cNvSpPr>
            <a:spLocks noChangeArrowheads="1"/>
          </p:cNvSpPr>
          <p:nvPr/>
        </p:nvSpPr>
        <p:spPr bwMode="auto">
          <a:xfrm>
            <a:off x="4254500" y="4138613"/>
            <a:ext cx="15509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“Baker”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8/12-core, dual-socket SMP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~1 PF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100 TB, 2.5 PB</a:t>
            </a:r>
          </a:p>
        </p:txBody>
      </p:sp>
      <p:sp>
        <p:nvSpPr>
          <p:cNvPr id="17434" name="Rectangle 32"/>
          <p:cNvSpPr>
            <a:spLocks noChangeArrowheads="1"/>
          </p:cNvSpPr>
          <p:nvPr/>
        </p:nvSpPr>
        <p:spPr bwMode="auto">
          <a:xfrm>
            <a:off x="5426075" y="3581400"/>
            <a:ext cx="15017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DARPA 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HPCS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 20 PF</a:t>
            </a:r>
          </a:p>
        </p:txBody>
      </p:sp>
      <p:sp>
        <p:nvSpPr>
          <p:cNvPr id="17435" name="Rectangle 32"/>
          <p:cNvSpPr>
            <a:spLocks noChangeArrowheads="1"/>
          </p:cNvSpPr>
          <p:nvPr/>
        </p:nvSpPr>
        <p:spPr bwMode="auto">
          <a:xfrm>
            <a:off x="6127750" y="3013075"/>
            <a:ext cx="19208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Future 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system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100–250 PF</a:t>
            </a:r>
          </a:p>
        </p:txBody>
      </p:sp>
      <p:sp>
        <p:nvSpPr>
          <p:cNvPr id="17436" name="Rectangle 32"/>
          <p:cNvSpPr>
            <a:spLocks noChangeArrowheads="1"/>
          </p:cNvSpPr>
          <p:nvPr/>
        </p:nvSpPr>
        <p:spPr bwMode="auto">
          <a:xfrm>
            <a:off x="2171700" y="2955925"/>
            <a:ext cx="13589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XT4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119 TF</a:t>
            </a:r>
          </a:p>
        </p:txBody>
      </p:sp>
      <p:sp>
        <p:nvSpPr>
          <p:cNvPr id="17437" name="Rectangle 32"/>
          <p:cNvSpPr>
            <a:spLocks noChangeArrowheads="1"/>
          </p:cNvSpPr>
          <p:nvPr/>
        </p:nvSpPr>
        <p:spPr bwMode="auto">
          <a:xfrm>
            <a:off x="1271588" y="3332163"/>
            <a:ext cx="11811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XT3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Dual-core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54 TF</a:t>
            </a:r>
          </a:p>
        </p:txBody>
      </p:sp>
      <p:sp>
        <p:nvSpPr>
          <p:cNvPr id="17438" name="Rectangle 32"/>
          <p:cNvSpPr>
            <a:spLocks noChangeArrowheads="1"/>
          </p:cNvSpPr>
          <p:nvPr/>
        </p:nvSpPr>
        <p:spPr bwMode="auto">
          <a:xfrm>
            <a:off x="3228975" y="2066925"/>
            <a:ext cx="137953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XT4 Quad-core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263 TF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62 TB, 1 PB</a:t>
            </a:r>
          </a:p>
        </p:txBody>
      </p:sp>
      <p:sp>
        <p:nvSpPr>
          <p:cNvPr id="17439" name="Rectangle 32"/>
          <p:cNvSpPr>
            <a:spLocks noChangeArrowheads="1"/>
          </p:cNvSpPr>
          <p:nvPr/>
        </p:nvSpPr>
        <p:spPr bwMode="auto">
          <a:xfrm>
            <a:off x="-38100" y="4251325"/>
            <a:ext cx="1095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X1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3 TF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287338" y="5580063"/>
            <a:ext cx="216058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XT3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Single-core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26 TF</a:t>
            </a:r>
          </a:p>
        </p:txBody>
      </p:sp>
      <p:sp>
        <p:nvSpPr>
          <p:cNvPr id="17441" name="Rectangle 32"/>
          <p:cNvSpPr>
            <a:spLocks noChangeArrowheads="1"/>
          </p:cNvSpPr>
          <p:nvPr/>
        </p:nvSpPr>
        <p:spPr bwMode="auto">
          <a:xfrm>
            <a:off x="7191375" y="2351088"/>
            <a:ext cx="19208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Future 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system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1000 PF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(1 EF)</a:t>
            </a:r>
          </a:p>
        </p:txBody>
      </p:sp>
      <p:pic>
        <p:nvPicPr>
          <p:cNvPr id="17442" name="Picture 39" descr="cascade"/>
          <p:cNvPicPr>
            <a:picLocks noChangeAspect="1" noChangeArrowheads="1"/>
          </p:cNvPicPr>
          <p:nvPr/>
        </p:nvPicPr>
        <p:blipFill>
          <a:blip r:embed="rId3"/>
          <a:srcRect r="2242"/>
          <a:stretch>
            <a:fillRect/>
          </a:stretch>
        </p:blipFill>
        <p:spPr bwMode="auto">
          <a:xfrm>
            <a:off x="6076950" y="4343400"/>
            <a:ext cx="28384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Picture 43" descr="D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914400"/>
            <a:ext cx="20288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4" name="Rectangle 31"/>
          <p:cNvSpPr>
            <a:spLocks noChangeArrowheads="1"/>
          </p:cNvSpPr>
          <p:nvPr/>
        </p:nvSpPr>
        <p:spPr bwMode="auto">
          <a:xfrm>
            <a:off x="3146425" y="4648200"/>
            <a:ext cx="15509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XT4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Quad-core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166 TF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18 TB, 0.3 PB</a:t>
            </a:r>
          </a:p>
        </p:txBody>
      </p:sp>
      <p:sp>
        <p:nvSpPr>
          <p:cNvPr id="17445" name="Rectangle 32"/>
          <p:cNvSpPr>
            <a:spLocks noChangeArrowheads="1"/>
          </p:cNvSpPr>
          <p:nvPr/>
        </p:nvSpPr>
        <p:spPr bwMode="auto">
          <a:xfrm>
            <a:off x="4257675" y="1284288"/>
            <a:ext cx="15446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Cray “Baker”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8-core, dual-socket SMP 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1.4 PF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300 TB, 10 PB</a:t>
            </a:r>
          </a:p>
        </p:txBody>
      </p:sp>
      <p:sp>
        <p:nvSpPr>
          <p:cNvPr id="17446" name="Text Box 48"/>
          <p:cNvSpPr txBox="1">
            <a:spLocks noChangeArrowheads="1"/>
          </p:cNvSpPr>
          <p:nvPr/>
        </p:nvSpPr>
        <p:spPr bwMode="auto">
          <a:xfrm>
            <a:off x="1085850" y="4856163"/>
            <a:ext cx="555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 Narrow" pitchFamily="34" charset="0"/>
              </a:rPr>
              <a:t>2005</a:t>
            </a:r>
          </a:p>
        </p:txBody>
      </p:sp>
      <p:pic>
        <p:nvPicPr>
          <p:cNvPr id="41" name="Picture 40" descr="DOE logo new 2005 shad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800" y="1255713"/>
            <a:ext cx="763588" cy="765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NSF_color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533400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49" name="Picture 94" descr="2007-P00019_XT4_c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600200"/>
            <a:ext cx="36814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709613"/>
            <a:ext cx="76771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542925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06265"/>
          </a:xfrm>
        </p:spPr>
        <p:txBody>
          <a:bodyPr/>
          <a:lstStyle/>
          <a:p>
            <a:r>
              <a:rPr lang="en-US" sz="2400" dirty="0" smtClean="0"/>
              <a:t>Scientific Grand Challenges Workshop Series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Enabling science communities to address scientific grand challenges through extreme scale computational science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33810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series: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Climate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Science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High-Energy 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Fusion Energy Sciences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Nuclear Energy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Materials Science and Chemistry</a:t>
            </a:r>
          </a:p>
        </p:txBody>
      </p:sp>
      <p:pic>
        <p:nvPicPr>
          <p:cNvPr id="37891" name="Picture 3" descr="nuclear phys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4498258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3962400"/>
            <a:ext cx="387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26-28 January 2009, Washington, DC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109 participants; DOE/NSF/NNSA reps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648200"/>
            <a:ext cx="74517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Nuclear Physics Workshop defined Priority Research Directions in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Nuclear Astrophysics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Cold QCD and Nuclear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Nuclear Structure and Reactions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Accelerator 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Hot and Dense QCD</a:t>
            </a:r>
            <a:endParaRPr lang="en-US" dirty="0"/>
          </a:p>
        </p:txBody>
      </p:sp>
      <p:pic>
        <p:nvPicPr>
          <p:cNvPr id="37893" name="Picture 5" descr="science 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6172200"/>
            <a:ext cx="39433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0369"/>
          </a:xfrm>
        </p:spPr>
        <p:txBody>
          <a:bodyPr/>
          <a:lstStyle/>
          <a:p>
            <a:r>
              <a:rPr lang="en-US" dirty="0" err="1" smtClean="0"/>
              <a:t>Exa</a:t>
            </a:r>
            <a:r>
              <a:rPr lang="en-US" dirty="0" smtClean="0"/>
              <a:t>-scale computing will unify nuclear physics</a:t>
            </a:r>
            <a:endParaRPr lang="en-US" dirty="0"/>
          </a:p>
        </p:txBody>
      </p:sp>
      <p:pic>
        <p:nvPicPr>
          <p:cNvPr id="4" name="Picture 2" descr="d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786707" cy="46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86200" y="3048000"/>
            <a:ext cx="1248769" cy="2483068"/>
            <a:chOff x="2664" y="1808"/>
            <a:chExt cx="1524" cy="2304"/>
          </a:xfrm>
        </p:grpSpPr>
        <p:sp>
          <p:nvSpPr>
            <p:cNvPr id="6" name="AutoShape 7"/>
            <p:cNvSpPr>
              <a:spLocks/>
            </p:cNvSpPr>
            <p:nvPr/>
          </p:nvSpPr>
          <p:spPr bwMode="auto">
            <a:xfrm>
              <a:off x="2664" y="1808"/>
              <a:ext cx="384" cy="230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166" y="2816"/>
              <a:ext cx="1022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Nuclear </a:t>
              </a:r>
              <a:endParaRPr lang="en-US" dirty="0" smtClean="0"/>
            </a:p>
            <a:p>
              <a:r>
                <a:rPr lang="en-US" dirty="0" smtClean="0"/>
                <a:t>Structure</a:t>
              </a:r>
              <a:endParaRPr lang="en-US" dirty="0"/>
            </a:p>
          </p:txBody>
        </p:sp>
      </p:grpSp>
      <p:pic>
        <p:nvPicPr>
          <p:cNvPr id="8" name="Picture 2" descr="landscap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2754290" cy="22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28" descr="landscape_log"/>
          <p:cNvPicPr>
            <a:picLocks noChangeAspect="1" noChangeArrowheads="1"/>
          </p:cNvPicPr>
          <p:nvPr/>
        </p:nvPicPr>
        <p:blipFill>
          <a:blip r:embed="rId4"/>
          <a:srcRect l="6824" r="10165" b="3346"/>
          <a:stretch>
            <a:fillRect/>
          </a:stretch>
        </p:blipFill>
        <p:spPr bwMode="auto">
          <a:xfrm>
            <a:off x="5181600" y="990600"/>
            <a:ext cx="30574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733800" y="1066800"/>
            <a:ext cx="783021" cy="2023240"/>
            <a:chOff x="2664" y="1808"/>
            <a:chExt cx="1519" cy="2304"/>
          </a:xfrm>
        </p:grpSpPr>
        <p:sp>
          <p:nvSpPr>
            <p:cNvPr id="11" name="AutoShape 7"/>
            <p:cNvSpPr>
              <a:spLocks/>
            </p:cNvSpPr>
            <p:nvPr/>
          </p:nvSpPr>
          <p:spPr bwMode="auto">
            <a:xfrm>
              <a:off x="2664" y="1808"/>
              <a:ext cx="384" cy="230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>
              <a:solidFill>
                <a:srgbClr val="00408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66" y="2816"/>
              <a:ext cx="101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QCD</a:t>
              </a:r>
            </a:p>
          </p:txBody>
        </p:sp>
      </p:grpSp>
      <p:sp>
        <p:nvSpPr>
          <p:cNvPr id="14" name="Right Arrow 13"/>
          <p:cNvSpPr/>
          <p:nvPr/>
        </p:nvSpPr>
        <p:spPr bwMode="auto">
          <a:xfrm>
            <a:off x="3523593" y="6314090"/>
            <a:ext cx="646386" cy="20495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9165" y="6090334"/>
            <a:ext cx="315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 in astrophysics, </a:t>
            </a:r>
          </a:p>
          <a:p>
            <a:r>
              <a:rPr lang="en-US" dirty="0" smtClean="0"/>
              <a:t>defense, energy, and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77163"/>
          </a:xfrm>
        </p:spPr>
        <p:txBody>
          <a:bodyPr/>
          <a:lstStyle/>
          <a:p>
            <a:r>
              <a:rPr lang="en-US" dirty="0" err="1" smtClean="0"/>
              <a:t>Exa</a:t>
            </a:r>
            <a:r>
              <a:rPr lang="en-US" dirty="0" smtClean="0"/>
              <a:t>-scale computing will unify nuclear physics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800600"/>
            <a:ext cx="36463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34446"/>
            <a:ext cx="1600200" cy="12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12455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1524000" cy="122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124200"/>
            <a:ext cx="14791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066800"/>
            <a:ext cx="2876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2438400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Cold QCD and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Nuclear Forces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24384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Astrophysics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572000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Nuclear Structure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Reactions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5720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Hot and Dense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QCD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27432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HEP</a:t>
            </a:r>
          </a:p>
          <a:p>
            <a:pPr algn="ctr"/>
            <a:r>
              <a:rPr lang="en-US" dirty="0" smtClean="0"/>
              <a:t>neutrino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581400"/>
            <a:ext cx="4160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Equation of state of nuclear material?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(strange meson) Condensates?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Sigma (strange) Baryons?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SN1987A a black hole or a neutron star?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0369"/>
          </a:xfrm>
        </p:spPr>
        <p:txBody>
          <a:bodyPr/>
          <a:lstStyle/>
          <a:p>
            <a:r>
              <a:rPr lang="en-US" dirty="0" smtClean="0"/>
              <a:t>Nuclear Physics Requires Exascale Computing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985838"/>
            <a:ext cx="76866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748992"/>
          </a:xfrm>
        </p:spPr>
        <p:txBody>
          <a:bodyPr/>
          <a:lstStyle/>
          <a:p>
            <a:r>
              <a:rPr lang="en-US" dirty="0" smtClean="0"/>
              <a:t>Extreme scale computing requires collaborations</a:t>
            </a:r>
          </a:p>
          <a:p>
            <a:pPr lvl="1"/>
            <a:r>
              <a:rPr lang="en-US" dirty="0" smtClean="0"/>
              <a:t>Among domain specific scientists, applied mathematicians, and computer scientists</a:t>
            </a:r>
          </a:p>
          <a:p>
            <a:r>
              <a:rPr lang="en-US" dirty="0" smtClean="0"/>
              <a:t>Some of the most interesting physics outcomes will be at the interfaces: </a:t>
            </a:r>
          </a:p>
          <a:p>
            <a:pPr lvl="1"/>
            <a:r>
              <a:rPr lang="en-US" dirty="0" smtClean="0"/>
              <a:t>QCD to forces to </a:t>
            </a:r>
            <a:r>
              <a:rPr lang="en-US" dirty="0" smtClean="0"/>
              <a:t>structure</a:t>
            </a:r>
            <a:endParaRPr lang="en-US" dirty="0" smtClean="0"/>
          </a:p>
          <a:p>
            <a:pPr lvl="1"/>
            <a:r>
              <a:rPr lang="en-US" dirty="0" smtClean="0"/>
              <a:t>structure and reactions with nuclear astrophysics</a:t>
            </a:r>
          </a:p>
          <a:p>
            <a:r>
              <a:rPr lang="en-US" dirty="0" smtClean="0"/>
              <a:t>Opportunity to increase knowledge and leverage large investments in experimental facilities </a:t>
            </a:r>
            <a:endParaRPr lang="en-US" dirty="0" smtClean="0"/>
          </a:p>
          <a:p>
            <a:r>
              <a:rPr lang="en-US" dirty="0" smtClean="0"/>
              <a:t>Technology breakthroughs must occur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TB-template_beige">
  <a:themeElements>
    <a:clrScheme name="">
      <a:dk1>
        <a:srgbClr val="000000"/>
      </a:dk1>
      <a:lt1>
        <a:srgbClr val="FFFFCC"/>
      </a:lt1>
      <a:dk2>
        <a:srgbClr val="00673E"/>
      </a:dk2>
      <a:lt2>
        <a:srgbClr val="777777"/>
      </a:lt2>
      <a:accent1>
        <a:srgbClr val="002E8A"/>
      </a:accent1>
      <a:accent2>
        <a:srgbClr val="FFCC66"/>
      </a:accent2>
      <a:accent3>
        <a:srgbClr val="FFFFE2"/>
      </a:accent3>
      <a:accent4>
        <a:srgbClr val="000000"/>
      </a:accent4>
      <a:accent5>
        <a:srgbClr val="AAADC4"/>
      </a:accent5>
      <a:accent6>
        <a:srgbClr val="E7B95C"/>
      </a:accent6>
      <a:hlink>
        <a:srgbClr val="66007B"/>
      </a:hlink>
      <a:folHlink>
        <a:srgbClr val="4A848A"/>
      </a:folHlink>
    </a:clrScheme>
    <a:fontScheme name="1_UTB-template_beig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UTB-template_bei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TB-template_bei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TB-template_beige 8">
        <a:dk1>
          <a:srgbClr val="000000"/>
        </a:dk1>
        <a:lt1>
          <a:srgbClr val="FFFFCC"/>
        </a:lt1>
        <a:dk2>
          <a:srgbClr val="00673E"/>
        </a:dk2>
        <a:lt2>
          <a:srgbClr val="B5947B"/>
        </a:lt2>
        <a:accent1>
          <a:srgbClr val="339933"/>
        </a:accent1>
        <a:accent2>
          <a:srgbClr val="993366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8A2D5C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3157</TotalTime>
  <Words>325</Words>
  <Application>Microsoft Office PowerPoint</Application>
  <PresentationFormat>On-screen Show (4:3)</PresentationFormat>
  <Paragraphs>90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Theme</vt:lpstr>
      <vt:lpstr>1_UTB-template_beige</vt:lpstr>
      <vt:lpstr>Computational nuclear physics in the next decade </vt:lpstr>
      <vt:lpstr>Million-fold increase in computing and data capabilities (ORNL)</vt:lpstr>
      <vt:lpstr>Slide 3</vt:lpstr>
      <vt:lpstr>Slide 4</vt:lpstr>
      <vt:lpstr>Scientific Grand Challenges Workshop Series</vt:lpstr>
      <vt:lpstr>Exa-scale computing will unify nuclear physics</vt:lpstr>
      <vt:lpstr>Exa-scale computing will unify nuclear physics</vt:lpstr>
      <vt:lpstr>Nuclear Physics Requires Exascale Computing</vt:lpstr>
      <vt:lpstr>Other Observations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David Dean</cp:lastModifiedBy>
  <cp:revision>284</cp:revision>
  <dcterms:created xsi:type="dcterms:W3CDTF">2008-12-10T13:33:36Z</dcterms:created>
  <dcterms:modified xsi:type="dcterms:W3CDTF">2009-02-23T22:24:49Z</dcterms:modified>
</cp:coreProperties>
</file>