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55" r:id="rId1"/>
  </p:sldMasterIdLst>
  <p:notesMasterIdLst>
    <p:notesMasterId r:id="rId20"/>
  </p:notesMasterIdLst>
  <p:handoutMasterIdLst>
    <p:handoutMasterId r:id="rId21"/>
  </p:handoutMasterIdLst>
  <p:sldIdLst>
    <p:sldId id="478" r:id="rId2"/>
    <p:sldId id="513" r:id="rId3"/>
    <p:sldId id="514" r:id="rId4"/>
    <p:sldId id="524" r:id="rId5"/>
    <p:sldId id="516" r:id="rId6"/>
    <p:sldId id="525" r:id="rId7"/>
    <p:sldId id="521" r:id="rId8"/>
    <p:sldId id="493" r:id="rId9"/>
    <p:sldId id="496" r:id="rId10"/>
    <p:sldId id="494" r:id="rId11"/>
    <p:sldId id="511" r:id="rId12"/>
    <p:sldId id="512" r:id="rId13"/>
    <p:sldId id="522" r:id="rId14"/>
    <p:sldId id="488" r:id="rId15"/>
    <p:sldId id="490" r:id="rId16"/>
    <p:sldId id="486" r:id="rId17"/>
    <p:sldId id="523" r:id="rId18"/>
    <p:sldId id="520" r:id="rId19"/>
  </p:sldIdLst>
  <p:sldSz cx="9902825" cy="6858000"/>
  <p:notesSz cx="6997700" cy="9271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buClr>
        <a:srgbClr val="0B1F65"/>
      </a:buClr>
      <a:buChar char="•"/>
      <a:defRPr sz="1200" kern="1200">
        <a:solidFill>
          <a:schemeClr val="tx1"/>
        </a:solidFill>
        <a:latin typeface="Arial" charset="0"/>
        <a:ea typeface="+mn-ea"/>
        <a:cs typeface="+mn-cs"/>
      </a:defRPr>
    </a:lvl1pPr>
    <a:lvl2pPr marL="457200" algn="l" rtl="0" eaLnBrk="0" fontAlgn="base" hangingPunct="0">
      <a:spcBef>
        <a:spcPct val="0"/>
      </a:spcBef>
      <a:spcAft>
        <a:spcPct val="0"/>
      </a:spcAft>
      <a:buClr>
        <a:srgbClr val="0B1F65"/>
      </a:buClr>
      <a:buChar char="•"/>
      <a:defRPr sz="1200" kern="1200">
        <a:solidFill>
          <a:schemeClr val="tx1"/>
        </a:solidFill>
        <a:latin typeface="Arial" charset="0"/>
        <a:ea typeface="+mn-ea"/>
        <a:cs typeface="+mn-cs"/>
      </a:defRPr>
    </a:lvl2pPr>
    <a:lvl3pPr marL="914400" algn="l" rtl="0" eaLnBrk="0" fontAlgn="base" hangingPunct="0">
      <a:spcBef>
        <a:spcPct val="0"/>
      </a:spcBef>
      <a:spcAft>
        <a:spcPct val="0"/>
      </a:spcAft>
      <a:buClr>
        <a:srgbClr val="0B1F65"/>
      </a:buClr>
      <a:buChar char="•"/>
      <a:defRPr sz="1200" kern="1200">
        <a:solidFill>
          <a:schemeClr val="tx1"/>
        </a:solidFill>
        <a:latin typeface="Arial" charset="0"/>
        <a:ea typeface="+mn-ea"/>
        <a:cs typeface="+mn-cs"/>
      </a:defRPr>
    </a:lvl3pPr>
    <a:lvl4pPr marL="1371600" algn="l" rtl="0" eaLnBrk="0" fontAlgn="base" hangingPunct="0">
      <a:spcBef>
        <a:spcPct val="0"/>
      </a:spcBef>
      <a:spcAft>
        <a:spcPct val="0"/>
      </a:spcAft>
      <a:buClr>
        <a:srgbClr val="0B1F65"/>
      </a:buClr>
      <a:buChar char="•"/>
      <a:defRPr sz="1200" kern="1200">
        <a:solidFill>
          <a:schemeClr val="tx1"/>
        </a:solidFill>
        <a:latin typeface="Arial" charset="0"/>
        <a:ea typeface="+mn-ea"/>
        <a:cs typeface="+mn-cs"/>
      </a:defRPr>
    </a:lvl4pPr>
    <a:lvl5pPr marL="1828800" algn="l" rtl="0" eaLnBrk="0" fontAlgn="base" hangingPunct="0">
      <a:spcBef>
        <a:spcPct val="0"/>
      </a:spcBef>
      <a:spcAft>
        <a:spcPct val="0"/>
      </a:spcAft>
      <a:buClr>
        <a:srgbClr val="0B1F65"/>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16666"/>
    <a:srgbClr val="0B1F65"/>
    <a:srgbClr val="360157"/>
    <a:srgbClr val="7ECCBD"/>
    <a:srgbClr val="0C044F"/>
    <a:srgbClr val="FC050E"/>
    <a:srgbClr val="0F4318"/>
    <a:srgbClr val="E8F4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3338" autoAdjust="0"/>
    <p:restoredTop sz="94660"/>
  </p:normalViewPr>
  <p:slideViewPr>
    <p:cSldViewPr>
      <p:cViewPr>
        <p:scale>
          <a:sx n="50" d="100"/>
          <a:sy n="50" d="100"/>
        </p:scale>
        <p:origin x="-654" y="12"/>
      </p:cViewPr>
      <p:guideLst>
        <p:guide orient="horz" pos="2160"/>
        <p:guide pos="3119"/>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3"/>
          </p:nvPr>
        </p:nvSpPr>
        <p:spPr bwMode="auto">
          <a:xfrm>
            <a:off x="6575425" y="9075738"/>
            <a:ext cx="377825" cy="157162"/>
          </a:xfrm>
          <a:prstGeom prst="rect">
            <a:avLst/>
          </a:prstGeom>
          <a:noFill/>
          <a:ln w="12700">
            <a:noFill/>
            <a:miter lim="800000"/>
            <a:headEnd/>
            <a:tailEnd/>
          </a:ln>
          <a:effectLst/>
        </p:spPr>
        <p:txBody>
          <a:bodyPr vert="horz" wrap="none" lIns="0" tIns="0" rIns="0" bIns="0" numCol="1" anchor="b" anchorCtr="0" compatLnSpc="1">
            <a:prstTxWarp prst="textNoShape">
              <a:avLst/>
            </a:prstTxWarp>
          </a:bodyPr>
          <a:lstStyle>
            <a:lvl1pPr algn="r">
              <a:buClrTx/>
              <a:buFontTx/>
              <a:buNone/>
              <a:defRPr sz="800"/>
            </a:lvl1pPr>
          </a:lstStyle>
          <a:p>
            <a:fld id="{8D32AF85-F8CA-4EBC-BF62-FB9EEFFF4D7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611188" y="4406900"/>
            <a:ext cx="5726112" cy="4572000"/>
          </a:xfrm>
          <a:prstGeom prst="rect">
            <a:avLst/>
          </a:prstGeom>
          <a:noFill/>
          <a:ln w="12700">
            <a:noFill/>
            <a:miter lim="800000"/>
            <a:headEnd/>
            <a:tailEnd/>
          </a:ln>
          <a:effectLst/>
        </p:spPr>
        <p:txBody>
          <a:bodyPr vert="horz" wrap="square" lIns="91762" tIns="45076" rIns="91762" bIns="45076"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1" name="Rectangle 3"/>
          <p:cNvSpPr>
            <a:spLocks noChangeArrowheads="1" noTextEdit="1"/>
          </p:cNvSpPr>
          <p:nvPr>
            <p:ph type="sldImg" idx="2"/>
          </p:nvPr>
        </p:nvSpPr>
        <p:spPr bwMode="auto">
          <a:xfrm>
            <a:off x="619125" y="212725"/>
            <a:ext cx="5708650" cy="3952875"/>
          </a:xfrm>
          <a:prstGeom prst="rect">
            <a:avLst/>
          </a:prstGeom>
          <a:noFill/>
          <a:ln w="12700">
            <a:solidFill>
              <a:schemeClr val="tx1"/>
            </a:solidFill>
            <a:miter lim="800000"/>
            <a:headEnd/>
            <a:tailEnd/>
          </a:ln>
          <a:effectLst/>
        </p:spPr>
      </p:sp>
      <p:sp>
        <p:nvSpPr>
          <p:cNvPr id="2052" name="Rectangle 4"/>
          <p:cNvSpPr>
            <a:spLocks noGrp="1" noChangeArrowheads="1"/>
          </p:cNvSpPr>
          <p:nvPr>
            <p:ph type="sldNum" sz="quarter" idx="5"/>
          </p:nvPr>
        </p:nvSpPr>
        <p:spPr bwMode="auto">
          <a:xfrm>
            <a:off x="6721475" y="9093200"/>
            <a:ext cx="231775" cy="139700"/>
          </a:xfrm>
          <a:prstGeom prst="rect">
            <a:avLst/>
          </a:prstGeom>
          <a:noFill/>
          <a:ln w="12700">
            <a:noFill/>
            <a:miter lim="800000"/>
            <a:headEnd/>
            <a:tailEnd/>
          </a:ln>
          <a:effectLst/>
        </p:spPr>
        <p:txBody>
          <a:bodyPr vert="horz" wrap="none" lIns="0" tIns="0" rIns="0" bIns="0" numCol="1" anchor="b" anchorCtr="0" compatLnSpc="1">
            <a:prstTxWarp prst="textNoShape">
              <a:avLst/>
            </a:prstTxWarp>
          </a:bodyPr>
          <a:lstStyle>
            <a:lvl1pPr algn="r">
              <a:buClrTx/>
              <a:buFontTx/>
              <a:buNone/>
              <a:defRPr sz="800"/>
            </a:lvl1pPr>
          </a:lstStyle>
          <a:p>
            <a:fld id="{C8933E05-015A-419D-968A-098984D3F224}" type="slidenum">
              <a:rPr lang="en-US"/>
              <a:pPr/>
              <a:t>‹#›</a:t>
            </a:fld>
            <a:endParaRPr lang="en-US"/>
          </a:p>
        </p:txBody>
      </p:sp>
    </p:spTree>
  </p:cSld>
  <p:clrMap bg1="lt1" tx1="dk1" bg2="lt2" tx2="dk2" accent1="accent1" accent2="accent2" accent3="accent3" accent4="accent4" accent5="accent5" accent6="accent6" hlink="hlink" folHlink="folHlink"/>
  <p:notesStyle>
    <a:lvl1pPr marL="177800" indent="-177800" algn="l" rtl="0" eaLnBrk="0" fontAlgn="base" hangingPunct="0">
      <a:spcBef>
        <a:spcPct val="100000"/>
      </a:spcBef>
      <a:spcAft>
        <a:spcPct val="0"/>
      </a:spcAft>
      <a:buFont typeface="Webdings" pitchFamily="18" charset="2"/>
      <a:buChar char="4"/>
      <a:defRPr sz="1000" kern="1200">
        <a:solidFill>
          <a:schemeClr val="tx1"/>
        </a:solidFill>
        <a:latin typeface="Arial" charset="0"/>
        <a:ea typeface="+mn-ea"/>
        <a:cs typeface="+mn-cs"/>
      </a:defRPr>
    </a:lvl1pPr>
    <a:lvl2pPr marL="342900" indent="-163513" algn="l" rtl="0" eaLnBrk="0" fontAlgn="base" hangingPunct="0">
      <a:lnSpc>
        <a:spcPct val="85000"/>
      </a:lnSpc>
      <a:spcBef>
        <a:spcPct val="45000"/>
      </a:spcBef>
      <a:spcAft>
        <a:spcPct val="0"/>
      </a:spcAft>
      <a:buChar char="–"/>
      <a:defRPr sz="1000" kern="1200">
        <a:solidFill>
          <a:schemeClr val="tx1"/>
        </a:solidFill>
        <a:latin typeface="Arial" charset="0"/>
        <a:ea typeface="+mn-ea"/>
        <a:cs typeface="+mn-cs"/>
      </a:defRPr>
    </a:lvl2pPr>
    <a:lvl3pPr marL="520700" indent="-176213" algn="l" rtl="0" eaLnBrk="0" fontAlgn="base" hangingPunct="0">
      <a:lnSpc>
        <a:spcPct val="85000"/>
      </a:lnSpc>
      <a:spcBef>
        <a:spcPct val="45000"/>
      </a:spcBef>
      <a:spcAft>
        <a:spcPct val="0"/>
      </a:spcAft>
      <a:buFont typeface="Webdings" pitchFamily="18" charset="2"/>
      <a:defRPr sz="1000" kern="1200">
        <a:solidFill>
          <a:schemeClr val="tx1"/>
        </a:solidFill>
        <a:latin typeface="Arial" charset="0"/>
        <a:ea typeface="+mn-ea"/>
        <a:cs typeface="+mn-cs"/>
      </a:defRPr>
    </a:lvl3pPr>
    <a:lvl4pPr marL="685800" indent="-163513" algn="l" rtl="0" eaLnBrk="0" fontAlgn="base" hangingPunct="0">
      <a:lnSpc>
        <a:spcPct val="85000"/>
      </a:lnSpc>
      <a:spcBef>
        <a:spcPct val="45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4"/>
          <p:cNvSpPr>
            <a:spLocks noGrp="1" noChangeArrowheads="1"/>
          </p:cNvSpPr>
          <p:nvPr>
            <p:ph type="sldNum" sz="quarter" idx="5"/>
          </p:nvPr>
        </p:nvSpPr>
        <p:spPr>
          <a:ln/>
        </p:spPr>
        <p:txBody>
          <a:bodyPr/>
          <a:lstStyle/>
          <a:p>
            <a:fld id="{0B15BAD2-68F3-4D17-B898-0204FA08BB61}" type="slidenum">
              <a:rPr lang="en-US"/>
              <a:pPr/>
              <a:t>0</a:t>
            </a:fld>
            <a:endParaRPr lang="en-US"/>
          </a:p>
        </p:txBody>
      </p:sp>
      <p:sp>
        <p:nvSpPr>
          <p:cNvPr id="569367" name="Rectangle 23"/>
          <p:cNvSpPr>
            <a:spLocks noGrp="1" noChangeArrowheads="1"/>
          </p:cNvSpPr>
          <p:nvPr>
            <p:ph type="body" idx="1"/>
          </p:nvPr>
        </p:nvSpPr>
        <p:spPr>
          <a:ln/>
        </p:spPr>
        <p:txBody>
          <a:bodyPr/>
          <a:lstStyle/>
          <a:p>
            <a:endParaRPr lang="en-GB"/>
          </a:p>
        </p:txBody>
      </p:sp>
      <p:sp>
        <p:nvSpPr>
          <p:cNvPr id="569346" name="Rectangle 2"/>
          <p:cNvSpPr>
            <a:spLocks noChangeArrowheads="1" noTextEdit="1"/>
          </p:cNvSpPr>
          <p:nvPr>
            <p:ph type="sldImg"/>
          </p:nvPr>
        </p:nvSpPr>
        <p:spPr>
          <a:ln/>
        </p:spPr>
      </p:sp>
      <p:sp>
        <p:nvSpPr>
          <p:cNvPr id="569348" name="Text Box 4"/>
          <p:cNvSpPr txBox="1">
            <a:spLocks noChangeArrowheads="1"/>
          </p:cNvSpPr>
          <p:nvPr/>
        </p:nvSpPr>
        <p:spPr bwMode="auto">
          <a:xfrm>
            <a:off x="612775" y="4660900"/>
            <a:ext cx="5670550" cy="946150"/>
          </a:xfrm>
          <a:prstGeom prst="rect">
            <a:avLst/>
          </a:prstGeom>
          <a:noFill/>
          <a:ln w="9525">
            <a:noFill/>
            <a:miter lim="800000"/>
            <a:headEnd/>
            <a:tailEnd/>
          </a:ln>
          <a:effectLst/>
        </p:spPr>
        <p:txBody>
          <a:bodyPr lIns="91797" tIns="45898" rIns="91797" bIns="45898" anchor="ctr">
            <a:spAutoFit/>
          </a:bodyPr>
          <a:lstStyle/>
          <a:p>
            <a:pPr algn="ctr" defTabSz="917575">
              <a:buClr>
                <a:schemeClr val="tx1"/>
              </a:buClr>
              <a:buFontTx/>
              <a:buNone/>
            </a:pPr>
            <a:r>
              <a:rPr lang="en-US" sz="1400" b="1"/>
              <a:t>Booz Allen Hamilton Standard Colors</a:t>
            </a:r>
            <a:endParaRPr lang="en-US" sz="1400"/>
          </a:p>
          <a:p>
            <a:pPr algn="ctr" defTabSz="917575">
              <a:buClr>
                <a:schemeClr val="tx1"/>
              </a:buClr>
              <a:buFontTx/>
              <a:buNone/>
            </a:pPr>
            <a:r>
              <a:rPr lang="en-US" sz="1400"/>
              <a:t>Colors should be used in the color pairs whenever possible. Do not mix and match colors, use pairs together as shown.</a:t>
            </a:r>
          </a:p>
          <a:p>
            <a:pPr algn="ctr" defTabSz="917575">
              <a:buClr>
                <a:schemeClr val="tx1"/>
              </a:buClr>
              <a:buFontTx/>
              <a:buNone/>
            </a:pPr>
            <a:r>
              <a:rPr lang="en-US" sz="1400"/>
              <a:t>Black, White and Gray can be used with any of the other colors.</a:t>
            </a:r>
          </a:p>
        </p:txBody>
      </p:sp>
      <p:sp>
        <p:nvSpPr>
          <p:cNvPr id="569349" name="Rectangle 5"/>
          <p:cNvSpPr>
            <a:spLocks noChangeArrowheads="1"/>
          </p:cNvSpPr>
          <p:nvPr/>
        </p:nvSpPr>
        <p:spPr bwMode="auto">
          <a:xfrm>
            <a:off x="688975" y="6657975"/>
            <a:ext cx="693738" cy="693738"/>
          </a:xfrm>
          <a:prstGeom prst="rect">
            <a:avLst/>
          </a:prstGeom>
          <a:solidFill>
            <a:srgbClr val="360157"/>
          </a:solidFill>
          <a:ln w="9525">
            <a:solidFill>
              <a:schemeClr val="tx1"/>
            </a:solidFill>
            <a:miter lim="800000"/>
            <a:headEnd/>
            <a:tailEnd/>
          </a:ln>
          <a:effectLst/>
        </p:spPr>
        <p:txBody>
          <a:bodyPr wrap="none" anchor="ctr"/>
          <a:lstStyle/>
          <a:p>
            <a:endParaRPr lang="en-US"/>
          </a:p>
        </p:txBody>
      </p:sp>
      <p:sp>
        <p:nvSpPr>
          <p:cNvPr id="569350" name="Rectangle 6"/>
          <p:cNvSpPr>
            <a:spLocks noChangeArrowheads="1"/>
          </p:cNvSpPr>
          <p:nvPr/>
        </p:nvSpPr>
        <p:spPr bwMode="auto">
          <a:xfrm>
            <a:off x="1041400" y="7153275"/>
            <a:ext cx="692150" cy="692150"/>
          </a:xfrm>
          <a:prstGeom prst="rect">
            <a:avLst/>
          </a:prstGeom>
          <a:solidFill>
            <a:srgbClr val="F2050E"/>
          </a:solidFill>
          <a:ln w="9525">
            <a:solidFill>
              <a:schemeClr val="tx1"/>
            </a:solidFill>
            <a:miter lim="800000"/>
            <a:headEnd/>
            <a:tailEnd/>
          </a:ln>
          <a:effectLst/>
        </p:spPr>
        <p:txBody>
          <a:bodyPr wrap="none" anchor="ctr"/>
          <a:lstStyle/>
          <a:p>
            <a:endParaRPr lang="en-US"/>
          </a:p>
        </p:txBody>
      </p:sp>
      <p:sp>
        <p:nvSpPr>
          <p:cNvPr id="569351" name="Rectangle 7"/>
          <p:cNvSpPr>
            <a:spLocks noChangeArrowheads="1"/>
          </p:cNvSpPr>
          <p:nvPr/>
        </p:nvSpPr>
        <p:spPr bwMode="auto">
          <a:xfrm>
            <a:off x="1901825" y="6657975"/>
            <a:ext cx="692150" cy="693738"/>
          </a:xfrm>
          <a:prstGeom prst="rect">
            <a:avLst/>
          </a:prstGeom>
          <a:solidFill>
            <a:srgbClr val="0F4318"/>
          </a:solidFill>
          <a:ln w="9525">
            <a:solidFill>
              <a:schemeClr val="tx1"/>
            </a:solidFill>
            <a:miter lim="800000"/>
            <a:headEnd/>
            <a:tailEnd/>
          </a:ln>
          <a:effectLst/>
        </p:spPr>
        <p:txBody>
          <a:bodyPr wrap="none" anchor="ctr"/>
          <a:lstStyle/>
          <a:p>
            <a:endParaRPr lang="en-US"/>
          </a:p>
        </p:txBody>
      </p:sp>
      <p:sp>
        <p:nvSpPr>
          <p:cNvPr id="569352" name="Rectangle 8"/>
          <p:cNvSpPr>
            <a:spLocks noChangeArrowheads="1"/>
          </p:cNvSpPr>
          <p:nvPr/>
        </p:nvSpPr>
        <p:spPr bwMode="auto">
          <a:xfrm>
            <a:off x="2262188" y="7153275"/>
            <a:ext cx="692150" cy="692150"/>
          </a:xfrm>
          <a:prstGeom prst="rect">
            <a:avLst/>
          </a:prstGeom>
          <a:solidFill>
            <a:srgbClr val="E8F404"/>
          </a:solidFill>
          <a:ln w="9525">
            <a:solidFill>
              <a:schemeClr val="tx1"/>
            </a:solidFill>
            <a:miter lim="800000"/>
            <a:headEnd/>
            <a:tailEnd/>
          </a:ln>
          <a:effectLst/>
        </p:spPr>
        <p:txBody>
          <a:bodyPr wrap="none" anchor="ctr"/>
          <a:lstStyle/>
          <a:p>
            <a:endParaRPr lang="en-US"/>
          </a:p>
        </p:txBody>
      </p:sp>
      <p:sp>
        <p:nvSpPr>
          <p:cNvPr id="569353" name="Rectangle 9"/>
          <p:cNvSpPr>
            <a:spLocks noChangeArrowheads="1"/>
          </p:cNvSpPr>
          <p:nvPr/>
        </p:nvSpPr>
        <p:spPr bwMode="auto">
          <a:xfrm>
            <a:off x="3170238" y="6657975"/>
            <a:ext cx="693737" cy="693738"/>
          </a:xfrm>
          <a:prstGeom prst="rect">
            <a:avLst/>
          </a:prstGeom>
          <a:solidFill>
            <a:srgbClr val="0B1F65"/>
          </a:solidFill>
          <a:ln w="9525">
            <a:solidFill>
              <a:schemeClr val="tx1"/>
            </a:solidFill>
            <a:miter lim="800000"/>
            <a:headEnd/>
            <a:tailEnd/>
          </a:ln>
          <a:effectLst/>
        </p:spPr>
        <p:txBody>
          <a:bodyPr wrap="none" anchor="ctr"/>
          <a:lstStyle/>
          <a:p>
            <a:endParaRPr lang="en-US"/>
          </a:p>
        </p:txBody>
      </p:sp>
      <p:sp>
        <p:nvSpPr>
          <p:cNvPr id="569354" name="Rectangle 10"/>
          <p:cNvSpPr>
            <a:spLocks noChangeArrowheads="1"/>
          </p:cNvSpPr>
          <p:nvPr/>
        </p:nvSpPr>
        <p:spPr bwMode="auto">
          <a:xfrm>
            <a:off x="3511550" y="7153275"/>
            <a:ext cx="692150" cy="692150"/>
          </a:xfrm>
          <a:prstGeom prst="rect">
            <a:avLst/>
          </a:prstGeom>
          <a:solidFill>
            <a:srgbClr val="7ECCBD"/>
          </a:solidFill>
          <a:ln w="9525">
            <a:solidFill>
              <a:schemeClr val="tx1"/>
            </a:solidFill>
            <a:miter lim="800000"/>
            <a:headEnd/>
            <a:tailEnd/>
          </a:ln>
          <a:effectLst/>
        </p:spPr>
        <p:txBody>
          <a:bodyPr wrap="none" anchor="ctr"/>
          <a:lstStyle/>
          <a:p>
            <a:endParaRPr lang="en-US"/>
          </a:p>
        </p:txBody>
      </p:sp>
      <p:sp>
        <p:nvSpPr>
          <p:cNvPr id="569355" name="Rectangle 11"/>
          <p:cNvSpPr>
            <a:spLocks noChangeArrowheads="1"/>
          </p:cNvSpPr>
          <p:nvPr/>
        </p:nvSpPr>
        <p:spPr bwMode="auto">
          <a:xfrm>
            <a:off x="5594350" y="6657975"/>
            <a:ext cx="692150" cy="693738"/>
          </a:xfrm>
          <a:prstGeom prst="rect">
            <a:avLst/>
          </a:prstGeom>
          <a:solidFill>
            <a:srgbClr val="9E9E9E"/>
          </a:solidFill>
          <a:ln w="9525">
            <a:solidFill>
              <a:schemeClr val="tx1"/>
            </a:solidFill>
            <a:miter lim="800000"/>
            <a:headEnd/>
            <a:tailEnd/>
          </a:ln>
          <a:effectLst/>
        </p:spPr>
        <p:txBody>
          <a:bodyPr wrap="none" anchor="ctr"/>
          <a:lstStyle/>
          <a:p>
            <a:endParaRPr lang="en-US"/>
          </a:p>
        </p:txBody>
      </p:sp>
      <p:sp>
        <p:nvSpPr>
          <p:cNvPr id="569356" name="Rectangle 12"/>
          <p:cNvSpPr>
            <a:spLocks noChangeArrowheads="1"/>
          </p:cNvSpPr>
          <p:nvPr/>
        </p:nvSpPr>
        <p:spPr bwMode="auto">
          <a:xfrm>
            <a:off x="4383088" y="6657975"/>
            <a:ext cx="690562" cy="693738"/>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569357" name="Rectangle 13"/>
          <p:cNvSpPr>
            <a:spLocks noChangeArrowheads="1"/>
          </p:cNvSpPr>
          <p:nvPr/>
        </p:nvSpPr>
        <p:spPr bwMode="auto">
          <a:xfrm>
            <a:off x="4722813" y="7153275"/>
            <a:ext cx="693737" cy="69215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69358" name="Text Box 14"/>
          <p:cNvSpPr txBox="1">
            <a:spLocks noChangeArrowheads="1"/>
          </p:cNvSpPr>
          <p:nvPr/>
        </p:nvSpPr>
        <p:spPr bwMode="auto">
          <a:xfrm>
            <a:off x="719138" y="5770563"/>
            <a:ext cx="773112" cy="827087"/>
          </a:xfrm>
          <a:prstGeom prst="rect">
            <a:avLst/>
          </a:prstGeom>
          <a:noFill/>
          <a:ln w="9525">
            <a:noFill/>
            <a:miter lim="800000"/>
            <a:headEnd/>
            <a:tailEnd/>
          </a:ln>
          <a:effectLst/>
        </p:spPr>
        <p:txBody>
          <a:bodyPr lIns="91797" tIns="45898" rIns="91797" bIns="45898" anchor="b">
            <a:spAutoFit/>
          </a:bodyPr>
          <a:lstStyle/>
          <a:p>
            <a:pPr defTabSz="917575">
              <a:buClr>
                <a:schemeClr val="tx1"/>
              </a:buClr>
              <a:buFontTx/>
              <a:buNone/>
              <a:tabLst>
                <a:tab pos="576263" algn="r"/>
              </a:tabLst>
            </a:pPr>
            <a:r>
              <a:rPr lang="en-US" sz="800"/>
              <a:t>Purple </a:t>
            </a:r>
            <a:br>
              <a:rPr lang="en-US" sz="800"/>
            </a:br>
            <a:r>
              <a:rPr lang="en-US" sz="800"/>
              <a:t>Pantone 2765</a:t>
            </a:r>
          </a:p>
          <a:p>
            <a:pPr defTabSz="917575">
              <a:buClr>
                <a:schemeClr val="tx1"/>
              </a:buClr>
              <a:buFontTx/>
              <a:buNone/>
              <a:tabLst>
                <a:tab pos="576263" algn="r"/>
              </a:tabLst>
            </a:pPr>
            <a:r>
              <a:rPr lang="en-US" sz="800"/>
              <a:t>R	12</a:t>
            </a:r>
          </a:p>
          <a:p>
            <a:pPr defTabSz="917575">
              <a:buClr>
                <a:schemeClr val="tx1"/>
              </a:buClr>
              <a:buFontTx/>
              <a:buNone/>
              <a:tabLst>
                <a:tab pos="576263" algn="r"/>
              </a:tabLst>
            </a:pPr>
            <a:r>
              <a:rPr lang="en-US" sz="800"/>
              <a:t>G	4</a:t>
            </a:r>
          </a:p>
          <a:p>
            <a:pPr defTabSz="917575">
              <a:buClr>
                <a:schemeClr val="tx1"/>
              </a:buClr>
              <a:buFontTx/>
              <a:buNone/>
              <a:tabLst>
                <a:tab pos="576263" algn="r"/>
              </a:tabLst>
            </a:pPr>
            <a:r>
              <a:rPr lang="en-US" sz="800"/>
              <a:t>B	79</a:t>
            </a:r>
          </a:p>
        </p:txBody>
      </p:sp>
      <p:sp>
        <p:nvSpPr>
          <p:cNvPr id="569359" name="Text Box 15"/>
          <p:cNvSpPr txBox="1">
            <a:spLocks noChangeArrowheads="1"/>
          </p:cNvSpPr>
          <p:nvPr/>
        </p:nvSpPr>
        <p:spPr bwMode="auto">
          <a:xfrm>
            <a:off x="1906588" y="5770563"/>
            <a:ext cx="771525" cy="827087"/>
          </a:xfrm>
          <a:prstGeom prst="rect">
            <a:avLst/>
          </a:prstGeom>
          <a:noFill/>
          <a:ln w="9525">
            <a:noFill/>
            <a:miter lim="800000"/>
            <a:headEnd/>
            <a:tailEnd/>
          </a:ln>
          <a:effectLst/>
        </p:spPr>
        <p:txBody>
          <a:bodyPr lIns="91797" tIns="45898" rIns="91797" bIns="45898" anchor="b">
            <a:spAutoFit/>
          </a:bodyPr>
          <a:lstStyle/>
          <a:p>
            <a:pPr defTabSz="917575">
              <a:buClr>
                <a:schemeClr val="tx1"/>
              </a:buClr>
              <a:buFontTx/>
              <a:buNone/>
              <a:tabLst>
                <a:tab pos="576263" algn="r"/>
              </a:tabLst>
            </a:pPr>
            <a:r>
              <a:rPr lang="en-US" sz="800"/>
              <a:t>Green </a:t>
            </a:r>
            <a:br>
              <a:rPr lang="en-US" sz="800"/>
            </a:br>
            <a:r>
              <a:rPr lang="en-US" sz="800"/>
              <a:t>Pantone </a:t>
            </a:r>
            <a:br>
              <a:rPr lang="en-US" sz="800"/>
            </a:br>
            <a:r>
              <a:rPr lang="en-US" sz="800"/>
              <a:t>357</a:t>
            </a:r>
          </a:p>
          <a:p>
            <a:pPr defTabSz="917575">
              <a:buClr>
                <a:schemeClr val="tx1"/>
              </a:buClr>
              <a:buFontTx/>
              <a:buNone/>
              <a:tabLst>
                <a:tab pos="576263" algn="r"/>
              </a:tabLst>
            </a:pPr>
            <a:r>
              <a:rPr lang="en-US" sz="800"/>
              <a:t>R	15</a:t>
            </a:r>
          </a:p>
          <a:p>
            <a:pPr defTabSz="917575">
              <a:buClr>
                <a:schemeClr val="tx1"/>
              </a:buClr>
              <a:buFontTx/>
              <a:buNone/>
              <a:tabLst>
                <a:tab pos="576263" algn="r"/>
              </a:tabLst>
            </a:pPr>
            <a:r>
              <a:rPr lang="en-US" sz="800"/>
              <a:t>G	67</a:t>
            </a:r>
          </a:p>
          <a:p>
            <a:pPr defTabSz="917575">
              <a:buClr>
                <a:schemeClr val="tx1"/>
              </a:buClr>
              <a:buFontTx/>
              <a:buNone/>
              <a:tabLst>
                <a:tab pos="576263" algn="r"/>
              </a:tabLst>
            </a:pPr>
            <a:r>
              <a:rPr lang="en-US" sz="800"/>
              <a:t>B	24</a:t>
            </a:r>
          </a:p>
        </p:txBody>
      </p:sp>
      <p:sp>
        <p:nvSpPr>
          <p:cNvPr id="569360" name="Text Box 16"/>
          <p:cNvSpPr txBox="1">
            <a:spLocks noChangeArrowheads="1"/>
          </p:cNvSpPr>
          <p:nvPr/>
        </p:nvSpPr>
        <p:spPr bwMode="auto">
          <a:xfrm>
            <a:off x="3187700" y="5770563"/>
            <a:ext cx="773113" cy="827087"/>
          </a:xfrm>
          <a:prstGeom prst="rect">
            <a:avLst/>
          </a:prstGeom>
          <a:noFill/>
          <a:ln w="9525">
            <a:noFill/>
            <a:miter lim="800000"/>
            <a:headEnd/>
            <a:tailEnd/>
          </a:ln>
          <a:effectLst/>
        </p:spPr>
        <p:txBody>
          <a:bodyPr lIns="91797" tIns="45898" rIns="91797" bIns="45898" anchor="b">
            <a:spAutoFit/>
          </a:bodyPr>
          <a:lstStyle/>
          <a:p>
            <a:pPr defTabSz="917575">
              <a:buClr>
                <a:schemeClr val="tx1"/>
              </a:buClr>
              <a:buFontTx/>
              <a:buNone/>
              <a:tabLst>
                <a:tab pos="576263" algn="r"/>
              </a:tabLst>
            </a:pPr>
            <a:r>
              <a:rPr lang="en-US" sz="800"/>
              <a:t>Blue </a:t>
            </a:r>
            <a:br>
              <a:rPr lang="en-US" sz="800"/>
            </a:br>
            <a:r>
              <a:rPr lang="en-US" sz="800"/>
              <a:t>Pantone 2</a:t>
            </a:r>
            <a:br>
              <a:rPr lang="en-US" sz="800"/>
            </a:br>
            <a:r>
              <a:rPr lang="en-US" sz="800"/>
              <a:t>88</a:t>
            </a:r>
          </a:p>
          <a:p>
            <a:pPr defTabSz="917575">
              <a:buClr>
                <a:schemeClr val="tx1"/>
              </a:buClr>
              <a:buFontTx/>
              <a:buNone/>
              <a:tabLst>
                <a:tab pos="576263" algn="r"/>
              </a:tabLst>
            </a:pPr>
            <a:r>
              <a:rPr lang="en-US" sz="800"/>
              <a:t>R	11</a:t>
            </a:r>
          </a:p>
          <a:p>
            <a:pPr defTabSz="917575">
              <a:buClr>
                <a:schemeClr val="tx1"/>
              </a:buClr>
              <a:buFontTx/>
              <a:buNone/>
              <a:tabLst>
                <a:tab pos="576263" algn="r"/>
              </a:tabLst>
            </a:pPr>
            <a:r>
              <a:rPr lang="en-US" sz="800"/>
              <a:t>G	31</a:t>
            </a:r>
          </a:p>
          <a:p>
            <a:pPr defTabSz="917575">
              <a:buClr>
                <a:schemeClr val="tx1"/>
              </a:buClr>
              <a:buFontTx/>
              <a:buNone/>
              <a:tabLst>
                <a:tab pos="576263" algn="r"/>
              </a:tabLst>
            </a:pPr>
            <a:r>
              <a:rPr lang="en-US" sz="800"/>
              <a:t>B	101</a:t>
            </a:r>
          </a:p>
        </p:txBody>
      </p:sp>
      <p:sp>
        <p:nvSpPr>
          <p:cNvPr id="569361" name="Text Box 17"/>
          <p:cNvSpPr txBox="1">
            <a:spLocks noChangeArrowheads="1"/>
          </p:cNvSpPr>
          <p:nvPr/>
        </p:nvSpPr>
        <p:spPr bwMode="auto">
          <a:xfrm>
            <a:off x="4400550" y="6383338"/>
            <a:ext cx="774700" cy="214312"/>
          </a:xfrm>
          <a:prstGeom prst="rect">
            <a:avLst/>
          </a:prstGeom>
          <a:noFill/>
          <a:ln w="9525">
            <a:noFill/>
            <a:miter lim="800000"/>
            <a:headEnd/>
            <a:tailEnd/>
          </a:ln>
          <a:effectLst/>
        </p:spPr>
        <p:txBody>
          <a:bodyPr lIns="91797" tIns="45898" rIns="91797" bIns="45898" anchor="b">
            <a:spAutoFit/>
          </a:bodyPr>
          <a:lstStyle/>
          <a:p>
            <a:pPr defTabSz="917575">
              <a:buClr>
                <a:schemeClr val="tx1"/>
              </a:buClr>
              <a:buFontTx/>
              <a:buNone/>
              <a:tabLst>
                <a:tab pos="576263" algn="r"/>
              </a:tabLst>
            </a:pPr>
            <a:r>
              <a:rPr lang="en-US" sz="800"/>
              <a:t>Black </a:t>
            </a:r>
          </a:p>
        </p:txBody>
      </p:sp>
      <p:sp>
        <p:nvSpPr>
          <p:cNvPr id="569362" name="Text Box 18"/>
          <p:cNvSpPr txBox="1">
            <a:spLocks noChangeArrowheads="1"/>
          </p:cNvSpPr>
          <p:nvPr/>
        </p:nvSpPr>
        <p:spPr bwMode="auto">
          <a:xfrm>
            <a:off x="5584825" y="5892800"/>
            <a:ext cx="774700" cy="704850"/>
          </a:xfrm>
          <a:prstGeom prst="rect">
            <a:avLst/>
          </a:prstGeom>
          <a:noFill/>
          <a:ln w="9525">
            <a:noFill/>
            <a:miter lim="800000"/>
            <a:headEnd/>
            <a:tailEnd/>
          </a:ln>
          <a:effectLst/>
        </p:spPr>
        <p:txBody>
          <a:bodyPr lIns="91797" tIns="45898" rIns="91797" bIns="45898" anchor="b">
            <a:spAutoFit/>
          </a:bodyPr>
          <a:lstStyle/>
          <a:p>
            <a:pPr defTabSz="917575">
              <a:buClr>
                <a:schemeClr val="tx1"/>
              </a:buClr>
              <a:buFontTx/>
              <a:buNone/>
              <a:tabLst>
                <a:tab pos="576263" algn="r"/>
              </a:tabLst>
            </a:pPr>
            <a:r>
              <a:rPr lang="en-US" sz="800"/>
              <a:t>Pantone Cool Gray 6</a:t>
            </a:r>
          </a:p>
          <a:p>
            <a:pPr defTabSz="917575">
              <a:buClr>
                <a:schemeClr val="tx1"/>
              </a:buClr>
              <a:buFontTx/>
              <a:buNone/>
              <a:tabLst>
                <a:tab pos="576263" algn="r"/>
              </a:tabLst>
            </a:pPr>
            <a:r>
              <a:rPr lang="en-US" sz="800"/>
              <a:t>R	158</a:t>
            </a:r>
          </a:p>
          <a:p>
            <a:pPr defTabSz="917575">
              <a:buClr>
                <a:schemeClr val="tx1"/>
              </a:buClr>
              <a:buFontTx/>
              <a:buNone/>
              <a:tabLst>
                <a:tab pos="576263" algn="r"/>
              </a:tabLst>
            </a:pPr>
            <a:r>
              <a:rPr lang="en-US" sz="800"/>
              <a:t>G	158</a:t>
            </a:r>
          </a:p>
          <a:p>
            <a:pPr defTabSz="917575">
              <a:buClr>
                <a:schemeClr val="tx1"/>
              </a:buClr>
              <a:buFontTx/>
              <a:buNone/>
              <a:tabLst>
                <a:tab pos="576263" algn="r"/>
              </a:tabLst>
            </a:pPr>
            <a:r>
              <a:rPr lang="en-US" sz="800"/>
              <a:t>B	158</a:t>
            </a:r>
          </a:p>
        </p:txBody>
      </p:sp>
      <p:sp>
        <p:nvSpPr>
          <p:cNvPr id="569363" name="Text Box 19"/>
          <p:cNvSpPr txBox="1">
            <a:spLocks noChangeArrowheads="1"/>
          </p:cNvSpPr>
          <p:nvPr/>
        </p:nvSpPr>
        <p:spPr bwMode="auto">
          <a:xfrm>
            <a:off x="1074738" y="7912100"/>
            <a:ext cx="773112" cy="827088"/>
          </a:xfrm>
          <a:prstGeom prst="rect">
            <a:avLst/>
          </a:prstGeom>
          <a:noFill/>
          <a:ln w="9525">
            <a:noFill/>
            <a:miter lim="800000"/>
            <a:headEnd/>
            <a:tailEnd/>
          </a:ln>
          <a:effectLst/>
        </p:spPr>
        <p:txBody>
          <a:bodyPr lIns="91797" tIns="45898" rIns="91797" bIns="45898">
            <a:spAutoFit/>
          </a:bodyPr>
          <a:lstStyle/>
          <a:p>
            <a:pPr defTabSz="917575">
              <a:buClr>
                <a:schemeClr val="tx1"/>
              </a:buClr>
              <a:buFontTx/>
              <a:buNone/>
              <a:tabLst>
                <a:tab pos="576263" algn="r"/>
              </a:tabLst>
            </a:pPr>
            <a:r>
              <a:rPr lang="en-US" sz="800"/>
              <a:t>Red </a:t>
            </a:r>
            <a:br>
              <a:rPr lang="en-US" sz="800"/>
            </a:br>
            <a:r>
              <a:rPr lang="en-US" sz="800"/>
              <a:t>Pantone </a:t>
            </a:r>
            <a:br>
              <a:rPr lang="en-US" sz="800"/>
            </a:br>
            <a:r>
              <a:rPr lang="en-US" sz="800"/>
              <a:t>485</a:t>
            </a:r>
          </a:p>
          <a:p>
            <a:pPr defTabSz="917575">
              <a:buClr>
                <a:schemeClr val="tx1"/>
              </a:buClr>
              <a:buFontTx/>
              <a:buNone/>
              <a:tabLst>
                <a:tab pos="576263" algn="r"/>
              </a:tabLst>
            </a:pPr>
            <a:r>
              <a:rPr lang="en-US" sz="800"/>
              <a:t>R	252</a:t>
            </a:r>
          </a:p>
          <a:p>
            <a:pPr defTabSz="917575">
              <a:buClr>
                <a:schemeClr val="tx1"/>
              </a:buClr>
              <a:buFontTx/>
              <a:buNone/>
              <a:tabLst>
                <a:tab pos="576263" algn="r"/>
              </a:tabLst>
            </a:pPr>
            <a:r>
              <a:rPr lang="en-US" sz="800"/>
              <a:t>G	5</a:t>
            </a:r>
          </a:p>
          <a:p>
            <a:pPr defTabSz="917575">
              <a:buClr>
                <a:schemeClr val="tx1"/>
              </a:buClr>
              <a:buFontTx/>
              <a:buNone/>
              <a:tabLst>
                <a:tab pos="576263" algn="r"/>
              </a:tabLst>
            </a:pPr>
            <a:r>
              <a:rPr lang="en-US" sz="800"/>
              <a:t>B	14</a:t>
            </a:r>
          </a:p>
        </p:txBody>
      </p:sp>
      <p:sp>
        <p:nvSpPr>
          <p:cNvPr id="569364" name="Text Box 20"/>
          <p:cNvSpPr txBox="1">
            <a:spLocks noChangeArrowheads="1"/>
          </p:cNvSpPr>
          <p:nvPr/>
        </p:nvSpPr>
        <p:spPr bwMode="auto">
          <a:xfrm>
            <a:off x="2260600" y="7912100"/>
            <a:ext cx="773113" cy="827088"/>
          </a:xfrm>
          <a:prstGeom prst="rect">
            <a:avLst/>
          </a:prstGeom>
          <a:noFill/>
          <a:ln w="9525">
            <a:noFill/>
            <a:miter lim="800000"/>
            <a:headEnd/>
            <a:tailEnd/>
          </a:ln>
          <a:effectLst/>
        </p:spPr>
        <p:txBody>
          <a:bodyPr lIns="91797" tIns="45898" rIns="91797" bIns="45898">
            <a:spAutoFit/>
          </a:bodyPr>
          <a:lstStyle/>
          <a:p>
            <a:pPr defTabSz="917575">
              <a:buClr>
                <a:schemeClr val="tx1"/>
              </a:buClr>
              <a:buFontTx/>
              <a:buNone/>
              <a:tabLst>
                <a:tab pos="576263" algn="r"/>
              </a:tabLst>
            </a:pPr>
            <a:r>
              <a:rPr lang="en-US" sz="800"/>
              <a:t>Yellow </a:t>
            </a:r>
            <a:br>
              <a:rPr lang="en-US" sz="800"/>
            </a:br>
            <a:r>
              <a:rPr lang="en-US" sz="800"/>
              <a:t>Pantone 3965</a:t>
            </a:r>
          </a:p>
          <a:p>
            <a:pPr defTabSz="917575">
              <a:buClr>
                <a:schemeClr val="tx1"/>
              </a:buClr>
              <a:buFontTx/>
              <a:buNone/>
              <a:tabLst>
                <a:tab pos="576263" algn="r"/>
              </a:tabLst>
            </a:pPr>
            <a:r>
              <a:rPr lang="en-US" sz="800"/>
              <a:t>R	232</a:t>
            </a:r>
          </a:p>
          <a:p>
            <a:pPr defTabSz="917575">
              <a:buClr>
                <a:schemeClr val="tx1"/>
              </a:buClr>
              <a:buFontTx/>
              <a:buNone/>
              <a:tabLst>
                <a:tab pos="576263" algn="r"/>
              </a:tabLst>
            </a:pPr>
            <a:r>
              <a:rPr lang="en-US" sz="800"/>
              <a:t>G	244</a:t>
            </a:r>
          </a:p>
          <a:p>
            <a:pPr defTabSz="917575">
              <a:buClr>
                <a:schemeClr val="tx1"/>
              </a:buClr>
              <a:buFontTx/>
              <a:buNone/>
              <a:tabLst>
                <a:tab pos="576263" algn="r"/>
              </a:tabLst>
            </a:pPr>
            <a:r>
              <a:rPr lang="en-US" sz="800"/>
              <a:t>B	4</a:t>
            </a:r>
          </a:p>
        </p:txBody>
      </p:sp>
      <p:sp>
        <p:nvSpPr>
          <p:cNvPr id="569365" name="Text Box 21"/>
          <p:cNvSpPr txBox="1">
            <a:spLocks noChangeArrowheads="1"/>
          </p:cNvSpPr>
          <p:nvPr/>
        </p:nvSpPr>
        <p:spPr bwMode="auto">
          <a:xfrm>
            <a:off x="3541713" y="7912100"/>
            <a:ext cx="774700" cy="827088"/>
          </a:xfrm>
          <a:prstGeom prst="rect">
            <a:avLst/>
          </a:prstGeom>
          <a:noFill/>
          <a:ln w="9525">
            <a:noFill/>
            <a:miter lim="800000"/>
            <a:headEnd/>
            <a:tailEnd/>
          </a:ln>
          <a:effectLst/>
        </p:spPr>
        <p:txBody>
          <a:bodyPr lIns="91797" tIns="45898" rIns="91797" bIns="45898">
            <a:spAutoFit/>
          </a:bodyPr>
          <a:lstStyle/>
          <a:p>
            <a:pPr defTabSz="917575">
              <a:buClr>
                <a:schemeClr val="tx1"/>
              </a:buClr>
              <a:buFontTx/>
              <a:buNone/>
              <a:tabLst>
                <a:tab pos="576263" algn="r"/>
              </a:tabLst>
            </a:pPr>
            <a:r>
              <a:rPr lang="en-US" sz="800"/>
              <a:t>Aqua </a:t>
            </a:r>
            <a:br>
              <a:rPr lang="en-US" sz="800"/>
            </a:br>
            <a:r>
              <a:rPr lang="en-US" sz="800"/>
              <a:t>Pantone </a:t>
            </a:r>
            <a:br>
              <a:rPr lang="en-US" sz="800"/>
            </a:br>
            <a:r>
              <a:rPr lang="en-US" sz="800"/>
              <a:t>319</a:t>
            </a:r>
          </a:p>
          <a:p>
            <a:pPr defTabSz="917575">
              <a:buClr>
                <a:schemeClr val="tx1"/>
              </a:buClr>
              <a:buFontTx/>
              <a:buNone/>
              <a:tabLst>
                <a:tab pos="576263" algn="r"/>
              </a:tabLst>
            </a:pPr>
            <a:r>
              <a:rPr lang="en-US" sz="800"/>
              <a:t>R	126</a:t>
            </a:r>
          </a:p>
          <a:p>
            <a:pPr defTabSz="917575">
              <a:buClr>
                <a:schemeClr val="tx1"/>
              </a:buClr>
              <a:buFontTx/>
              <a:buNone/>
              <a:tabLst>
                <a:tab pos="576263" algn="r"/>
              </a:tabLst>
            </a:pPr>
            <a:r>
              <a:rPr lang="en-US" sz="800"/>
              <a:t>G	204</a:t>
            </a:r>
          </a:p>
          <a:p>
            <a:pPr defTabSz="917575">
              <a:buClr>
                <a:schemeClr val="tx1"/>
              </a:buClr>
              <a:buFontTx/>
              <a:buNone/>
              <a:tabLst>
                <a:tab pos="576263" algn="r"/>
              </a:tabLst>
            </a:pPr>
            <a:r>
              <a:rPr lang="en-US" sz="800"/>
              <a:t>B	189</a:t>
            </a:r>
          </a:p>
        </p:txBody>
      </p:sp>
      <p:sp>
        <p:nvSpPr>
          <p:cNvPr id="569366" name="Text Box 22"/>
          <p:cNvSpPr txBox="1">
            <a:spLocks noChangeArrowheads="1"/>
          </p:cNvSpPr>
          <p:nvPr/>
        </p:nvSpPr>
        <p:spPr bwMode="auto">
          <a:xfrm>
            <a:off x="4754563" y="7912100"/>
            <a:ext cx="774700" cy="214313"/>
          </a:xfrm>
          <a:prstGeom prst="rect">
            <a:avLst/>
          </a:prstGeom>
          <a:noFill/>
          <a:ln w="9525">
            <a:noFill/>
            <a:miter lim="800000"/>
            <a:headEnd/>
            <a:tailEnd/>
          </a:ln>
          <a:effectLst/>
        </p:spPr>
        <p:txBody>
          <a:bodyPr lIns="91797" tIns="45898" rIns="91797" bIns="45898">
            <a:spAutoFit/>
          </a:bodyPr>
          <a:lstStyle/>
          <a:p>
            <a:pPr defTabSz="917575">
              <a:buClr>
                <a:schemeClr val="tx1"/>
              </a:buClr>
              <a:buFontTx/>
              <a:buNone/>
              <a:tabLst>
                <a:tab pos="576263" algn="r"/>
              </a:tabLst>
            </a:pPr>
            <a:r>
              <a:rPr lang="en-US" sz="800"/>
              <a:t>White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5"/>
          </p:nvPr>
        </p:nvSpPr>
        <p:spPr>
          <a:ln/>
        </p:spPr>
        <p:txBody>
          <a:bodyPr/>
          <a:lstStyle/>
          <a:p>
            <a:fld id="{735CE230-1681-4178-98DB-4FBD95037FEC}" type="slidenum">
              <a:rPr lang="en-US"/>
              <a:pPr/>
              <a:t>1</a:t>
            </a:fld>
            <a:endParaRPr lang="en-US"/>
          </a:p>
        </p:txBody>
      </p:sp>
      <p:sp>
        <p:nvSpPr>
          <p:cNvPr id="626690" name="Rectangle 2"/>
          <p:cNvSpPr>
            <a:spLocks noChangeArrowheads="1" noTextEdit="1"/>
          </p:cNvSpPr>
          <p:nvPr>
            <p:ph type="sldImg"/>
          </p:nvPr>
        </p:nvSpPr>
        <p:spPr>
          <a:xfrm>
            <a:off x="619125" y="212725"/>
            <a:ext cx="5710238" cy="3954463"/>
          </a:xfrm>
          <a:ln/>
        </p:spPr>
      </p:sp>
      <p:sp>
        <p:nvSpPr>
          <p:cNvPr id="626691" name="Rectangle 3"/>
          <p:cNvSpPr>
            <a:spLocks noGrp="1" noChangeArrowheads="1"/>
          </p:cNvSpPr>
          <p:nvPr>
            <p:ph type="body" idx="1"/>
          </p:nvPr>
        </p:nvSpPr>
        <p:spPr>
          <a:xfrm>
            <a:off x="611188" y="4406900"/>
            <a:ext cx="5726112" cy="4573588"/>
          </a:xfrm>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5"/>
          </p:nvPr>
        </p:nvSpPr>
        <p:spPr>
          <a:ln/>
        </p:spPr>
        <p:txBody>
          <a:bodyPr/>
          <a:lstStyle/>
          <a:p>
            <a:fld id="{FD949586-531D-4499-B1B9-61F9F56F8186}" type="slidenum">
              <a:rPr lang="en-US"/>
              <a:pPr/>
              <a:t>2</a:t>
            </a:fld>
            <a:endParaRPr lang="en-US"/>
          </a:p>
        </p:txBody>
      </p:sp>
      <p:sp>
        <p:nvSpPr>
          <p:cNvPr id="628738" name="Rectangle 2"/>
          <p:cNvSpPr>
            <a:spLocks noChangeArrowheads="1" noTextEdit="1"/>
          </p:cNvSpPr>
          <p:nvPr>
            <p:ph type="sldImg"/>
          </p:nvPr>
        </p:nvSpPr>
        <p:spPr>
          <a:xfrm>
            <a:off x="619125" y="212725"/>
            <a:ext cx="5710238" cy="3954463"/>
          </a:xfrm>
          <a:ln/>
        </p:spPr>
      </p:sp>
      <p:sp>
        <p:nvSpPr>
          <p:cNvPr id="628739" name="Rectangle 3"/>
          <p:cNvSpPr>
            <a:spLocks noGrp="1" noChangeArrowheads="1"/>
          </p:cNvSpPr>
          <p:nvPr>
            <p:ph type="body" idx="1"/>
          </p:nvPr>
        </p:nvSpPr>
        <p:spPr>
          <a:xfrm>
            <a:off x="611188" y="4406900"/>
            <a:ext cx="5726112" cy="4573588"/>
          </a:xfrm>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5"/>
          </p:nvPr>
        </p:nvSpPr>
        <p:spPr>
          <a:ln/>
        </p:spPr>
        <p:txBody>
          <a:bodyPr/>
          <a:lstStyle/>
          <a:p>
            <a:fld id="{4C46B987-16C2-4666-8647-B22B5A876B7B}" type="slidenum">
              <a:rPr lang="en-US"/>
              <a:pPr/>
              <a:t>4</a:t>
            </a:fld>
            <a:endParaRPr lang="en-US"/>
          </a:p>
        </p:txBody>
      </p:sp>
      <p:sp>
        <p:nvSpPr>
          <p:cNvPr id="631810" name="Rectangle 2"/>
          <p:cNvSpPr>
            <a:spLocks noChangeArrowheads="1" noTextEdit="1"/>
          </p:cNvSpPr>
          <p:nvPr>
            <p:ph type="sldImg"/>
          </p:nvPr>
        </p:nvSpPr>
        <p:spPr>
          <a:xfrm>
            <a:off x="619125" y="212725"/>
            <a:ext cx="5710238" cy="3954463"/>
          </a:xfrm>
          <a:ln/>
        </p:spPr>
      </p:sp>
      <p:sp>
        <p:nvSpPr>
          <p:cNvPr id="631811" name="Rectangle 3"/>
          <p:cNvSpPr>
            <a:spLocks noGrp="1" noChangeArrowheads="1"/>
          </p:cNvSpPr>
          <p:nvPr>
            <p:ph type="body" idx="1"/>
          </p:nvPr>
        </p:nvSpPr>
        <p:spPr>
          <a:xfrm>
            <a:off x="611188" y="4406900"/>
            <a:ext cx="5726112" cy="4573588"/>
          </a:xfrm>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5"/>
          </p:nvPr>
        </p:nvSpPr>
        <p:spPr>
          <a:ln/>
        </p:spPr>
        <p:txBody>
          <a:bodyPr/>
          <a:lstStyle/>
          <a:p>
            <a:fld id="{EAE5DBB2-C2F0-4361-9B3B-DF714B43E3BE}" type="slidenum">
              <a:rPr lang="en-US"/>
              <a:pPr/>
              <a:t>6</a:t>
            </a:fld>
            <a:endParaRPr lang="en-US"/>
          </a:p>
        </p:txBody>
      </p:sp>
      <p:sp>
        <p:nvSpPr>
          <p:cNvPr id="638978" name="Rectangle 2"/>
          <p:cNvSpPr>
            <a:spLocks noChangeArrowheads="1" noTextEdit="1"/>
          </p:cNvSpPr>
          <p:nvPr>
            <p:ph type="sldImg"/>
          </p:nvPr>
        </p:nvSpPr>
        <p:spPr>
          <a:xfrm>
            <a:off x="619125" y="212725"/>
            <a:ext cx="5710238" cy="3954463"/>
          </a:xfrm>
          <a:ln/>
        </p:spPr>
      </p:sp>
      <p:sp>
        <p:nvSpPr>
          <p:cNvPr id="638979" name="Rectangle 3"/>
          <p:cNvSpPr>
            <a:spLocks noGrp="1" noChangeArrowheads="1"/>
          </p:cNvSpPr>
          <p:nvPr>
            <p:ph type="body" idx="1"/>
          </p:nvPr>
        </p:nvSpPr>
        <p:spPr>
          <a:xfrm>
            <a:off x="611188" y="4406900"/>
            <a:ext cx="5726112" cy="4573588"/>
          </a:xfrm>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5"/>
          </p:nvPr>
        </p:nvSpPr>
        <p:spPr>
          <a:ln/>
        </p:spPr>
        <p:txBody>
          <a:bodyPr/>
          <a:lstStyle/>
          <a:p>
            <a:fld id="{BF60E945-0F44-4AE8-8AAA-D2DCFA77ACB7}" type="slidenum">
              <a:rPr lang="en-US"/>
              <a:pPr/>
              <a:t>8</a:t>
            </a:fld>
            <a:endParaRPr lang="en-US"/>
          </a:p>
        </p:txBody>
      </p:sp>
      <p:sp>
        <p:nvSpPr>
          <p:cNvPr id="604162" name="Rectangle 2"/>
          <p:cNvSpPr>
            <a:spLocks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5"/>
          </p:nvPr>
        </p:nvSpPr>
        <p:spPr>
          <a:ln/>
        </p:spPr>
        <p:txBody>
          <a:bodyPr/>
          <a:lstStyle/>
          <a:p>
            <a:fld id="{7F5AAA6D-3CF3-4B8E-9E25-CD5E094D5210}" type="slidenum">
              <a:rPr lang="en-US"/>
              <a:pPr/>
              <a:t>12</a:t>
            </a:fld>
            <a:endParaRPr lang="en-US"/>
          </a:p>
        </p:txBody>
      </p:sp>
      <p:sp>
        <p:nvSpPr>
          <p:cNvPr id="642050" name="Rectangle 2"/>
          <p:cNvSpPr>
            <a:spLocks noChangeArrowheads="1" noTextEdit="1"/>
          </p:cNvSpPr>
          <p:nvPr>
            <p:ph type="sldImg"/>
          </p:nvPr>
        </p:nvSpPr>
        <p:spPr>
          <a:ln/>
        </p:spPr>
      </p:sp>
      <p:sp>
        <p:nvSpPr>
          <p:cNvPr id="6420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5"/>
          </p:nvPr>
        </p:nvSpPr>
        <p:spPr>
          <a:ln/>
        </p:spPr>
        <p:txBody>
          <a:bodyPr/>
          <a:lstStyle/>
          <a:p>
            <a:fld id="{04D0A416-35F0-4F02-A145-829D61E605BD}" type="slidenum">
              <a:rPr lang="en-US"/>
              <a:pPr/>
              <a:t>16</a:t>
            </a:fld>
            <a:endParaRPr lang="en-US"/>
          </a:p>
        </p:txBody>
      </p:sp>
      <p:sp>
        <p:nvSpPr>
          <p:cNvPr id="645122" name="Rectangle 2"/>
          <p:cNvSpPr>
            <a:spLocks noChangeArrowheads="1" noTextEdit="1"/>
          </p:cNvSpPr>
          <p:nvPr>
            <p:ph type="sldImg"/>
          </p:nvPr>
        </p:nvSpPr>
        <p:spPr>
          <a:ln/>
        </p:spPr>
      </p:sp>
      <p:sp>
        <p:nvSpPr>
          <p:cNvPr id="64512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4115" name="Picture 1091"/>
          <p:cNvPicPr>
            <a:picLocks noChangeAspect="1" noChangeArrowheads="1"/>
          </p:cNvPicPr>
          <p:nvPr/>
        </p:nvPicPr>
        <p:blipFill>
          <a:blip r:embed="rId2"/>
          <a:srcRect/>
          <a:stretch>
            <a:fillRect/>
          </a:stretch>
        </p:blipFill>
        <p:spPr bwMode="auto">
          <a:xfrm>
            <a:off x="0" y="6172200"/>
            <a:ext cx="9902825" cy="530225"/>
          </a:xfrm>
          <a:prstGeom prst="rect">
            <a:avLst/>
          </a:prstGeom>
          <a:noFill/>
        </p:spPr>
      </p:pic>
      <p:sp>
        <p:nvSpPr>
          <p:cNvPr id="514056" name="Rectangle 1032"/>
          <p:cNvSpPr>
            <a:spLocks noGrp="1" noChangeArrowheads="1"/>
          </p:cNvSpPr>
          <p:nvPr>
            <p:ph type="subTitle" idx="1"/>
          </p:nvPr>
        </p:nvSpPr>
        <p:spPr>
          <a:xfrm>
            <a:off x="1600200" y="2743200"/>
            <a:ext cx="6705600" cy="2971800"/>
          </a:xfrm>
        </p:spPr>
        <p:txBody>
          <a:bodyPr/>
          <a:lstStyle>
            <a:lvl1pPr>
              <a:defRPr/>
            </a:lvl1pPr>
            <a:lvl2pPr marL="452438" lvl="1" indent="-215900">
              <a:defRPr sz="1400"/>
            </a:lvl2pPr>
          </a:lstStyle>
          <a:p>
            <a:r>
              <a:rPr lang="en-US"/>
              <a:t>Click to edit Master subtitle style</a:t>
            </a:r>
          </a:p>
          <a:p>
            <a:pPr lvl="1"/>
            <a:r>
              <a:rPr lang="en-US"/>
              <a:t>Second level</a:t>
            </a:r>
          </a:p>
        </p:txBody>
      </p:sp>
      <p:sp>
        <p:nvSpPr>
          <p:cNvPr id="514058" name="Rectangle 1034"/>
          <p:cNvSpPr>
            <a:spLocks noGrp="1" noChangeArrowheads="1"/>
          </p:cNvSpPr>
          <p:nvPr>
            <p:ph type="ctrTitle"/>
          </p:nvPr>
        </p:nvSpPr>
        <p:spPr>
          <a:xfrm>
            <a:off x="1600200" y="1219200"/>
            <a:ext cx="6705600" cy="1143000"/>
          </a:xfrm>
        </p:spPr>
        <p:txBody>
          <a:bodyPr tIns="45720" bIns="45720"/>
          <a:lstStyle>
            <a:lvl1pPr>
              <a:defRPr/>
            </a:lvl1pPr>
          </a:lstStyle>
          <a:p>
            <a:r>
              <a:rPr lang="en-US"/>
              <a:t>Click to edit Master title style</a:t>
            </a:r>
          </a:p>
        </p:txBody>
      </p:sp>
      <p:sp>
        <p:nvSpPr>
          <p:cNvPr id="514080" name="Line 1056"/>
          <p:cNvSpPr>
            <a:spLocks noChangeShapeType="1"/>
          </p:cNvSpPr>
          <p:nvPr/>
        </p:nvSpPr>
        <p:spPr bwMode="auto">
          <a:xfrm>
            <a:off x="1422400" y="1905000"/>
            <a:ext cx="0" cy="457200"/>
          </a:xfrm>
          <a:prstGeom prst="line">
            <a:avLst/>
          </a:prstGeom>
          <a:noFill/>
          <a:ln w="76200">
            <a:solidFill>
              <a:srgbClr val="0B1F65"/>
            </a:solidFill>
            <a:round/>
            <a:headEnd/>
            <a:tailEnd/>
          </a:ln>
          <a:effectLst/>
        </p:spPr>
        <p:txBody>
          <a:bodyPr wrap="none" anchor="ctr"/>
          <a:lstStyle/>
          <a:p>
            <a:endParaRPr lang="en-US"/>
          </a:p>
        </p:txBody>
      </p:sp>
      <p:sp>
        <p:nvSpPr>
          <p:cNvPr id="514104" name="Text Box 1080"/>
          <p:cNvSpPr txBox="1">
            <a:spLocks noChangeArrowheads="1"/>
          </p:cNvSpPr>
          <p:nvPr/>
        </p:nvSpPr>
        <p:spPr bwMode="auto">
          <a:xfrm>
            <a:off x="9385300" y="6715125"/>
            <a:ext cx="139700" cy="136525"/>
          </a:xfrm>
          <a:prstGeom prst="rect">
            <a:avLst/>
          </a:prstGeom>
          <a:noFill/>
          <a:ln w="9525">
            <a:noFill/>
            <a:miter lim="800000"/>
            <a:headEnd/>
            <a:tailEnd/>
          </a:ln>
          <a:effectLst/>
        </p:spPr>
        <p:txBody>
          <a:bodyPr wrap="none" lIns="0" tIns="0" rIns="0" bIns="0">
            <a:spAutoFit/>
          </a:bodyPr>
          <a:lstStyle/>
          <a:p>
            <a:pPr algn="r">
              <a:buClrTx/>
              <a:buFontTx/>
              <a:buNone/>
            </a:pPr>
            <a:fld id="{3A858C84-AC0A-4A30-9CA9-B1830D8AD351}" type="slidenum">
              <a:rPr lang="en-US" sz="900"/>
              <a:pPr algn="r">
                <a:buClrTx/>
                <a:buFontTx/>
                <a:buNone/>
              </a:pPr>
              <a:t>‹#›</a:t>
            </a:fld>
            <a:endParaRPr lang="en-US" sz="900"/>
          </a:p>
        </p:txBody>
      </p:sp>
      <p:pic>
        <p:nvPicPr>
          <p:cNvPr id="514117" name="Picture 1093" descr="test"/>
          <p:cNvPicPr>
            <a:picLocks noChangeAspect="1" noChangeArrowheads="1"/>
          </p:cNvPicPr>
          <p:nvPr userDrawn="1"/>
        </p:nvPicPr>
        <p:blipFill>
          <a:blip r:embed="rId3">
            <a:clrChange>
              <a:clrFrom>
                <a:srgbClr val="FF00EA"/>
              </a:clrFrom>
              <a:clrTo>
                <a:srgbClr val="FF00EA">
                  <a:alpha val="0"/>
                </a:srgbClr>
              </a:clrTo>
            </a:clrChange>
          </a:blip>
          <a:srcRect/>
          <a:stretch>
            <a:fillRect/>
          </a:stretch>
        </p:blipFill>
        <p:spPr bwMode="auto">
          <a:xfrm>
            <a:off x="307975" y="6172200"/>
            <a:ext cx="533400" cy="5334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381000"/>
            <a:ext cx="22479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5913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98525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8763000" cy="41910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98525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43053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524000"/>
            <a:ext cx="43053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3053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524000"/>
            <a:ext cx="43053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3092" name="Picture 68"/>
          <p:cNvPicPr>
            <a:picLocks noChangeAspect="1" noChangeArrowheads="1"/>
          </p:cNvPicPr>
          <p:nvPr/>
        </p:nvPicPr>
        <p:blipFill>
          <a:blip r:embed="rId15"/>
          <a:srcRect/>
          <a:stretch>
            <a:fillRect/>
          </a:stretch>
        </p:blipFill>
        <p:spPr bwMode="auto">
          <a:xfrm>
            <a:off x="0" y="6172200"/>
            <a:ext cx="9902825" cy="530225"/>
          </a:xfrm>
          <a:prstGeom prst="rect">
            <a:avLst/>
          </a:prstGeom>
          <a:noFill/>
        </p:spPr>
      </p:pic>
      <p:sp>
        <p:nvSpPr>
          <p:cNvPr id="513028" name="Rectangle 4"/>
          <p:cNvSpPr>
            <a:spLocks noGrp="1" noChangeArrowheads="1"/>
          </p:cNvSpPr>
          <p:nvPr>
            <p:ph type="body" idx="1"/>
          </p:nvPr>
        </p:nvSpPr>
        <p:spPr bwMode="auto">
          <a:xfrm>
            <a:off x="685800" y="1524000"/>
            <a:ext cx="8763000" cy="4191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a:t>
            </a:r>
          </a:p>
          <a:p>
            <a:pPr lvl="1"/>
            <a:r>
              <a:rPr lang="en-US" smtClean="0"/>
              <a:t>Second level</a:t>
            </a:r>
          </a:p>
          <a:p>
            <a:pPr lvl="2"/>
            <a:r>
              <a:rPr lang="en-US" smtClean="0"/>
              <a:t>Third level</a:t>
            </a:r>
          </a:p>
        </p:txBody>
      </p:sp>
      <p:sp>
        <p:nvSpPr>
          <p:cNvPr id="513031" name="Rectangle 7"/>
          <p:cNvSpPr>
            <a:spLocks noGrp="1" noChangeArrowheads="1"/>
          </p:cNvSpPr>
          <p:nvPr>
            <p:ph type="title"/>
          </p:nvPr>
        </p:nvSpPr>
        <p:spPr bwMode="auto">
          <a:xfrm>
            <a:off x="457200" y="381000"/>
            <a:ext cx="8985250" cy="838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513078" name="Text Box 54"/>
          <p:cNvSpPr txBox="1">
            <a:spLocks noChangeArrowheads="1"/>
          </p:cNvSpPr>
          <p:nvPr/>
        </p:nvSpPr>
        <p:spPr bwMode="auto">
          <a:xfrm>
            <a:off x="9385300" y="6715125"/>
            <a:ext cx="139700" cy="136525"/>
          </a:xfrm>
          <a:prstGeom prst="rect">
            <a:avLst/>
          </a:prstGeom>
          <a:noFill/>
          <a:ln w="9525">
            <a:noFill/>
            <a:miter lim="800000"/>
            <a:headEnd/>
            <a:tailEnd/>
          </a:ln>
          <a:effectLst/>
        </p:spPr>
        <p:txBody>
          <a:bodyPr wrap="none" lIns="0" tIns="0" rIns="0" bIns="0">
            <a:spAutoFit/>
          </a:bodyPr>
          <a:lstStyle/>
          <a:p>
            <a:pPr algn="r">
              <a:buClrTx/>
              <a:buFontTx/>
              <a:buNone/>
            </a:pPr>
            <a:fld id="{7C1D8B92-622F-4BBA-ADF2-A8F8FFF4ED65}" type="slidenum">
              <a:rPr lang="en-US" sz="900"/>
              <a:pPr algn="r">
                <a:buClrTx/>
                <a:buFontTx/>
                <a:buNone/>
              </a:pPr>
              <a:t>‹#›</a:t>
            </a:fld>
            <a:endParaRPr lang="en-US" sz="900"/>
          </a:p>
        </p:txBody>
      </p:sp>
      <p:pic>
        <p:nvPicPr>
          <p:cNvPr id="513094" name="Picture 70" descr="test"/>
          <p:cNvPicPr>
            <a:picLocks noChangeAspect="1" noChangeArrowheads="1"/>
          </p:cNvPicPr>
          <p:nvPr userDrawn="1"/>
        </p:nvPicPr>
        <p:blipFill>
          <a:blip r:embed="rId16">
            <a:clrChange>
              <a:clrFrom>
                <a:srgbClr val="FF00EA"/>
              </a:clrFrom>
              <a:clrTo>
                <a:srgbClr val="FF00EA">
                  <a:alpha val="0"/>
                </a:srgbClr>
              </a:clrTo>
            </a:clrChange>
          </a:blip>
          <a:srcRect/>
          <a:stretch>
            <a:fillRect/>
          </a:stretch>
        </p:blipFill>
        <p:spPr bwMode="auto">
          <a:xfrm>
            <a:off x="307975" y="6172200"/>
            <a:ext cx="533400" cy="533400"/>
          </a:xfrm>
          <a:prstGeom prst="rect">
            <a:avLst/>
          </a:prstGeom>
          <a:noFill/>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xStyles>
    <p:titleStyle>
      <a:lvl1pPr algn="l" rtl="0" eaLnBrk="0" fontAlgn="base" hangingPunct="0">
        <a:lnSpc>
          <a:spcPct val="90000"/>
        </a:lnSpc>
        <a:spcBef>
          <a:spcPct val="0"/>
        </a:spcBef>
        <a:spcAft>
          <a:spcPct val="0"/>
        </a:spcAft>
        <a:defRPr sz="2200" b="1">
          <a:solidFill>
            <a:schemeClr val="tx1"/>
          </a:solidFill>
          <a:latin typeface="+mj-lt"/>
          <a:ea typeface="+mj-ea"/>
          <a:cs typeface="+mj-cs"/>
        </a:defRPr>
      </a:lvl1pPr>
      <a:lvl2pPr algn="l" rtl="0" eaLnBrk="0" fontAlgn="base" hangingPunct="0">
        <a:lnSpc>
          <a:spcPct val="90000"/>
        </a:lnSpc>
        <a:spcBef>
          <a:spcPct val="0"/>
        </a:spcBef>
        <a:spcAft>
          <a:spcPct val="0"/>
        </a:spcAft>
        <a:defRPr sz="2200" b="1">
          <a:solidFill>
            <a:schemeClr val="tx1"/>
          </a:solidFill>
          <a:latin typeface="Arial" charset="0"/>
        </a:defRPr>
      </a:lvl2pPr>
      <a:lvl3pPr algn="l" rtl="0" eaLnBrk="0" fontAlgn="base" hangingPunct="0">
        <a:lnSpc>
          <a:spcPct val="90000"/>
        </a:lnSpc>
        <a:spcBef>
          <a:spcPct val="0"/>
        </a:spcBef>
        <a:spcAft>
          <a:spcPct val="0"/>
        </a:spcAft>
        <a:defRPr sz="2200" b="1">
          <a:solidFill>
            <a:schemeClr val="tx1"/>
          </a:solidFill>
          <a:latin typeface="Arial" charset="0"/>
        </a:defRPr>
      </a:lvl3pPr>
      <a:lvl4pPr algn="l" rtl="0" eaLnBrk="0" fontAlgn="base" hangingPunct="0">
        <a:lnSpc>
          <a:spcPct val="90000"/>
        </a:lnSpc>
        <a:spcBef>
          <a:spcPct val="0"/>
        </a:spcBef>
        <a:spcAft>
          <a:spcPct val="0"/>
        </a:spcAft>
        <a:defRPr sz="2200" b="1">
          <a:solidFill>
            <a:schemeClr val="tx1"/>
          </a:solidFill>
          <a:latin typeface="Arial" charset="0"/>
        </a:defRPr>
      </a:lvl4pPr>
      <a:lvl5pPr algn="l" rtl="0" eaLnBrk="0" fontAlgn="base" hangingPunct="0">
        <a:lnSpc>
          <a:spcPct val="90000"/>
        </a:lnSpc>
        <a:spcBef>
          <a:spcPct val="0"/>
        </a:spcBef>
        <a:spcAft>
          <a:spcPct val="0"/>
        </a:spcAft>
        <a:defRPr sz="2200" b="1">
          <a:solidFill>
            <a:schemeClr val="tx1"/>
          </a:solidFill>
          <a:latin typeface="Arial" charset="0"/>
        </a:defRPr>
      </a:lvl5pPr>
      <a:lvl6pPr marL="457200" algn="l" rtl="0" eaLnBrk="0" fontAlgn="base" hangingPunct="0">
        <a:lnSpc>
          <a:spcPct val="90000"/>
        </a:lnSpc>
        <a:spcBef>
          <a:spcPct val="0"/>
        </a:spcBef>
        <a:spcAft>
          <a:spcPct val="0"/>
        </a:spcAft>
        <a:defRPr sz="2200" b="1">
          <a:solidFill>
            <a:schemeClr val="tx1"/>
          </a:solidFill>
          <a:latin typeface="Arial" charset="0"/>
        </a:defRPr>
      </a:lvl6pPr>
      <a:lvl7pPr marL="914400" algn="l" rtl="0" eaLnBrk="0" fontAlgn="base" hangingPunct="0">
        <a:lnSpc>
          <a:spcPct val="90000"/>
        </a:lnSpc>
        <a:spcBef>
          <a:spcPct val="0"/>
        </a:spcBef>
        <a:spcAft>
          <a:spcPct val="0"/>
        </a:spcAft>
        <a:defRPr sz="2200" b="1">
          <a:solidFill>
            <a:schemeClr val="tx1"/>
          </a:solidFill>
          <a:latin typeface="Arial" charset="0"/>
        </a:defRPr>
      </a:lvl7pPr>
      <a:lvl8pPr marL="1371600" algn="l" rtl="0" eaLnBrk="0" fontAlgn="base" hangingPunct="0">
        <a:lnSpc>
          <a:spcPct val="90000"/>
        </a:lnSpc>
        <a:spcBef>
          <a:spcPct val="0"/>
        </a:spcBef>
        <a:spcAft>
          <a:spcPct val="0"/>
        </a:spcAft>
        <a:defRPr sz="2200" b="1">
          <a:solidFill>
            <a:schemeClr val="tx1"/>
          </a:solidFill>
          <a:latin typeface="Arial" charset="0"/>
        </a:defRPr>
      </a:lvl8pPr>
      <a:lvl9pPr marL="1828800" algn="l" rtl="0" eaLnBrk="0" fontAlgn="base" hangingPunct="0">
        <a:lnSpc>
          <a:spcPct val="90000"/>
        </a:lnSpc>
        <a:spcBef>
          <a:spcPct val="0"/>
        </a:spcBef>
        <a:spcAft>
          <a:spcPct val="0"/>
        </a:spcAft>
        <a:defRPr sz="2200" b="1">
          <a:solidFill>
            <a:schemeClr val="tx1"/>
          </a:solidFill>
          <a:latin typeface="Arial" charset="0"/>
        </a:defRPr>
      </a:lvl9pPr>
    </p:titleStyle>
    <p:bodyStyle>
      <a:lvl1pPr marL="234950" indent="-234950" algn="l" rtl="0" eaLnBrk="0" fontAlgn="base" hangingPunct="0">
        <a:spcBef>
          <a:spcPct val="100000"/>
        </a:spcBef>
        <a:spcAft>
          <a:spcPct val="0"/>
        </a:spcAft>
        <a:buClr>
          <a:srgbClr val="0B1F65"/>
        </a:buClr>
        <a:buFont typeface="Webdings" pitchFamily="18" charset="2"/>
        <a:buChar char="4"/>
        <a:defRPr sz="1600">
          <a:solidFill>
            <a:schemeClr val="tx1"/>
          </a:solidFill>
          <a:latin typeface="+mn-lt"/>
          <a:ea typeface="+mn-ea"/>
          <a:cs typeface="+mn-cs"/>
        </a:defRPr>
      </a:lvl1pPr>
      <a:lvl2pPr marL="457200" indent="-220663" algn="l" rtl="0" eaLnBrk="0" fontAlgn="base" hangingPunct="0">
        <a:lnSpc>
          <a:spcPct val="90000"/>
        </a:lnSpc>
        <a:spcBef>
          <a:spcPct val="40000"/>
        </a:spcBef>
        <a:spcAft>
          <a:spcPct val="0"/>
        </a:spcAft>
        <a:buClr>
          <a:srgbClr val="0B1F65"/>
        </a:buClr>
        <a:buChar char="–"/>
        <a:defRPr sz="1600">
          <a:solidFill>
            <a:schemeClr val="tx1"/>
          </a:solidFill>
          <a:latin typeface="+mn-lt"/>
        </a:defRPr>
      </a:lvl2pPr>
      <a:lvl3pPr marL="576263" indent="228600" algn="l" rtl="0" eaLnBrk="0" fontAlgn="base" hangingPunct="0">
        <a:lnSpc>
          <a:spcPct val="90000"/>
        </a:lnSpc>
        <a:spcBef>
          <a:spcPct val="40000"/>
        </a:spcBef>
        <a:spcAft>
          <a:spcPct val="0"/>
        </a:spcAft>
        <a:buClr>
          <a:srgbClr val="0B1F65"/>
        </a:buClr>
        <a:buFont typeface="Wingdings" pitchFamily="2" charset="2"/>
        <a:buChar char="§"/>
        <a:defRPr sz="1600">
          <a:solidFill>
            <a:schemeClr val="tx1"/>
          </a:solidFill>
          <a:latin typeface="+mn-lt"/>
        </a:defRPr>
      </a:lvl3pPr>
      <a:lvl4pPr marL="2403475" algn="l" rtl="0" eaLnBrk="0" fontAlgn="base" hangingPunct="0">
        <a:lnSpc>
          <a:spcPct val="90000"/>
        </a:lnSpc>
        <a:spcBef>
          <a:spcPct val="40000"/>
        </a:spcBef>
        <a:spcAft>
          <a:spcPct val="0"/>
        </a:spcAft>
        <a:buClr>
          <a:srgbClr val="0B1F65"/>
        </a:buClr>
        <a:defRPr sz="1600">
          <a:solidFill>
            <a:schemeClr val="tx1"/>
          </a:solidFill>
          <a:latin typeface="+mn-lt"/>
        </a:defRPr>
      </a:lvl4pPr>
      <a:lvl5pPr marL="25177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5pPr>
      <a:lvl6pPr marL="29749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6pPr>
      <a:lvl7pPr marL="34321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7pPr>
      <a:lvl8pPr marL="38893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8pPr>
      <a:lvl9pPr marL="43465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68402" name="Picture 82"/>
          <p:cNvPicPr>
            <a:picLocks noChangeAspect="1" noChangeArrowheads="1"/>
          </p:cNvPicPr>
          <p:nvPr/>
        </p:nvPicPr>
        <p:blipFill>
          <a:blip r:embed="rId3"/>
          <a:srcRect/>
          <a:stretch>
            <a:fillRect/>
          </a:stretch>
        </p:blipFill>
        <p:spPr bwMode="auto">
          <a:xfrm>
            <a:off x="0" y="6172200"/>
            <a:ext cx="9902825" cy="530225"/>
          </a:xfrm>
          <a:prstGeom prst="rect">
            <a:avLst/>
          </a:prstGeom>
          <a:noFill/>
        </p:spPr>
      </p:pic>
      <p:sp>
        <p:nvSpPr>
          <p:cNvPr id="568350" name="Rectangle 30"/>
          <p:cNvSpPr>
            <a:spLocks noChangeArrowheads="1"/>
          </p:cNvSpPr>
          <p:nvPr/>
        </p:nvSpPr>
        <p:spPr bwMode="auto">
          <a:xfrm>
            <a:off x="4875213" y="4094163"/>
            <a:ext cx="3373437" cy="673100"/>
          </a:xfrm>
          <a:prstGeom prst="rect">
            <a:avLst/>
          </a:prstGeom>
          <a:noFill/>
          <a:ln w="9525">
            <a:noFill/>
            <a:miter lim="800000"/>
            <a:headEnd/>
            <a:tailEnd/>
          </a:ln>
          <a:effectLst/>
        </p:spPr>
        <p:txBody>
          <a:bodyPr lIns="0" tIns="0" rIns="0" bIns="0"/>
          <a:lstStyle/>
          <a:p>
            <a:pPr algn="r">
              <a:buClrTx/>
              <a:buFontTx/>
              <a:buNone/>
            </a:pPr>
            <a:r>
              <a:rPr lang="en-US" sz="1400"/>
              <a:t>Opening Conference</a:t>
            </a:r>
          </a:p>
          <a:p>
            <a:pPr algn="r">
              <a:buClrTx/>
              <a:buFontTx/>
              <a:buNone/>
            </a:pPr>
            <a:r>
              <a:rPr lang="en-US" sz="1400">
                <a:solidFill>
                  <a:schemeClr val="accent1"/>
                </a:solidFill>
              </a:rPr>
              <a:t>Month, Year</a:t>
            </a:r>
          </a:p>
        </p:txBody>
      </p:sp>
      <p:sp>
        <p:nvSpPr>
          <p:cNvPr id="568352" name="Rectangle 32"/>
          <p:cNvSpPr>
            <a:spLocks noChangeArrowheads="1"/>
          </p:cNvSpPr>
          <p:nvPr/>
        </p:nvSpPr>
        <p:spPr bwMode="auto">
          <a:xfrm>
            <a:off x="1920875" y="2133600"/>
            <a:ext cx="6384925" cy="838200"/>
          </a:xfrm>
          <a:prstGeom prst="rect">
            <a:avLst/>
          </a:prstGeom>
          <a:noFill/>
          <a:ln w="9525">
            <a:noFill/>
            <a:miter lim="800000"/>
            <a:headEnd/>
            <a:tailEnd/>
          </a:ln>
          <a:effectLst/>
        </p:spPr>
        <p:txBody>
          <a:bodyPr lIns="0" tIns="0" rIns="0" bIns="0" anchor="b"/>
          <a:lstStyle/>
          <a:p>
            <a:pPr>
              <a:lnSpc>
                <a:spcPct val="90000"/>
              </a:lnSpc>
              <a:buClrTx/>
              <a:buFontTx/>
              <a:buNone/>
            </a:pPr>
            <a:r>
              <a:rPr lang="en-US" sz="3000" b="1"/>
              <a:t>VHA CEMP Analysis</a:t>
            </a:r>
          </a:p>
          <a:p>
            <a:pPr>
              <a:lnSpc>
                <a:spcPct val="90000"/>
              </a:lnSpc>
              <a:buClrTx/>
              <a:buFontTx/>
              <a:buNone/>
            </a:pPr>
            <a:r>
              <a:rPr lang="en-US" sz="1800" b="1"/>
              <a:t>Assessing VHA’s Comprehensive Emergency Management Program</a:t>
            </a:r>
          </a:p>
        </p:txBody>
      </p:sp>
      <p:sp>
        <p:nvSpPr>
          <p:cNvPr id="568353" name="Rectangle 33"/>
          <p:cNvSpPr>
            <a:spLocks noChangeArrowheads="1"/>
          </p:cNvSpPr>
          <p:nvPr/>
        </p:nvSpPr>
        <p:spPr bwMode="auto">
          <a:xfrm>
            <a:off x="4373563" y="4889500"/>
            <a:ext cx="3875087" cy="273050"/>
          </a:xfrm>
          <a:prstGeom prst="rect">
            <a:avLst/>
          </a:prstGeom>
          <a:noFill/>
          <a:ln w="12700">
            <a:noFill/>
            <a:miter lim="800000"/>
            <a:headEnd/>
            <a:tailEnd/>
          </a:ln>
          <a:effectLst/>
        </p:spPr>
        <p:txBody>
          <a:bodyPr lIns="0" tIns="0" rIns="0" bIns="0">
            <a:spAutoFit/>
          </a:bodyPr>
          <a:lstStyle/>
          <a:p>
            <a:pPr algn="r">
              <a:spcBef>
                <a:spcPct val="50000"/>
              </a:spcBef>
              <a:buClrTx/>
              <a:buFontTx/>
              <a:buNone/>
            </a:pPr>
            <a:r>
              <a:rPr lang="en-US" sz="900" i="1"/>
              <a:t>This document is confidential and is intended solely for the use and information of the client to whom it is addressed.</a:t>
            </a:r>
          </a:p>
        </p:txBody>
      </p:sp>
      <p:sp>
        <p:nvSpPr>
          <p:cNvPr id="568354" name="Line 34"/>
          <p:cNvSpPr>
            <a:spLocks noChangeShapeType="1"/>
          </p:cNvSpPr>
          <p:nvPr/>
        </p:nvSpPr>
        <p:spPr bwMode="auto">
          <a:xfrm>
            <a:off x="1609725" y="1524000"/>
            <a:ext cx="0" cy="1905000"/>
          </a:xfrm>
          <a:prstGeom prst="line">
            <a:avLst/>
          </a:prstGeom>
          <a:noFill/>
          <a:ln w="101600">
            <a:solidFill>
              <a:srgbClr val="0B1F65"/>
            </a:solidFill>
            <a:round/>
            <a:headEnd/>
            <a:tailEnd/>
          </a:ln>
          <a:effectLst/>
        </p:spPr>
        <p:txBody>
          <a:bodyPr wrap="none" anchor="ctr"/>
          <a:lstStyle/>
          <a:p>
            <a:endParaRPr lang="en-US"/>
          </a:p>
        </p:txBody>
      </p:sp>
      <p:pic>
        <p:nvPicPr>
          <p:cNvPr id="568404" name="Picture 84" descr="test"/>
          <p:cNvPicPr>
            <a:picLocks noChangeAspect="1" noChangeArrowheads="1"/>
          </p:cNvPicPr>
          <p:nvPr/>
        </p:nvPicPr>
        <p:blipFill>
          <a:blip r:embed="rId4">
            <a:clrChange>
              <a:clrFrom>
                <a:srgbClr val="FF00EA"/>
              </a:clrFrom>
              <a:clrTo>
                <a:srgbClr val="FF00EA">
                  <a:alpha val="0"/>
                </a:srgbClr>
              </a:clrTo>
            </a:clrChange>
          </a:blip>
          <a:srcRect/>
          <a:stretch>
            <a:fillRect/>
          </a:stretch>
        </p:blipFill>
        <p:spPr bwMode="auto">
          <a:xfrm>
            <a:off x="307975" y="6172200"/>
            <a:ext cx="533400" cy="533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a:xfrm>
            <a:off x="457200" y="228600"/>
            <a:ext cx="8985250" cy="609600"/>
          </a:xfrm>
        </p:spPr>
        <p:txBody>
          <a:bodyPr/>
          <a:lstStyle/>
          <a:p>
            <a:r>
              <a:rPr lang="en-US"/>
              <a:t>Scope of the assessment includes VISNs, VAMCs, and VHA CO program offices </a:t>
            </a:r>
          </a:p>
        </p:txBody>
      </p:sp>
      <p:sp>
        <p:nvSpPr>
          <p:cNvPr id="601091" name="Rectangle 3"/>
          <p:cNvSpPr>
            <a:spLocks noGrp="1" noChangeArrowheads="1"/>
          </p:cNvSpPr>
          <p:nvPr>
            <p:ph type="body" idx="1"/>
          </p:nvPr>
        </p:nvSpPr>
        <p:spPr>
          <a:xfrm>
            <a:off x="608013" y="1143000"/>
            <a:ext cx="8763000" cy="4038600"/>
          </a:xfrm>
        </p:spPr>
        <p:txBody>
          <a:bodyPr/>
          <a:lstStyle/>
          <a:p>
            <a:r>
              <a:rPr lang="en-US"/>
              <a:t>To identify relevant VAMC capabilities, the Assessment Team examined VHA’s significant missions in a disaster:</a:t>
            </a:r>
          </a:p>
          <a:p>
            <a:pPr lvl="1"/>
            <a:r>
              <a:rPr lang="en-US"/>
              <a:t>Program Level</a:t>
            </a:r>
          </a:p>
          <a:p>
            <a:pPr lvl="1"/>
            <a:r>
              <a:rPr lang="en-US"/>
              <a:t>Incident Management</a:t>
            </a:r>
          </a:p>
          <a:p>
            <a:pPr lvl="1"/>
            <a:r>
              <a:rPr lang="en-US"/>
              <a:t>Continuity and Resiliency</a:t>
            </a:r>
          </a:p>
          <a:p>
            <a:pPr lvl="1"/>
            <a:r>
              <a:rPr lang="en-US"/>
              <a:t>Occupant Safety </a:t>
            </a:r>
          </a:p>
          <a:p>
            <a:pPr lvl="1"/>
            <a:r>
              <a:rPr lang="en-US"/>
              <a:t>Medical Surge</a:t>
            </a:r>
          </a:p>
          <a:p>
            <a:pPr lvl="1"/>
            <a:r>
              <a:rPr lang="en-US"/>
              <a:t>Support to External Requirements</a:t>
            </a:r>
          </a:p>
          <a:p>
            <a:r>
              <a:rPr lang="en-US"/>
              <a:t>To identify the capabilities that enable each mission area, the team:</a:t>
            </a:r>
          </a:p>
          <a:p>
            <a:pPr lvl="1"/>
            <a:r>
              <a:rPr lang="en-US"/>
              <a:t>Conducted a thorough review of various standards relevant to the healthcare sector</a:t>
            </a:r>
          </a:p>
          <a:p>
            <a:pPr lvl="1"/>
            <a:r>
              <a:rPr lang="en-US"/>
              <a:t>Convened an expert panel to discuss preparedness, planning, mitigation, response and recovery capabilities</a:t>
            </a:r>
          </a:p>
          <a:p>
            <a:pPr lvl="1"/>
            <a:r>
              <a:rPr lang="en-US"/>
              <a:t>Consulted with 2 steering committees:</a:t>
            </a:r>
          </a:p>
          <a:p>
            <a:pPr lvl="2"/>
            <a:r>
              <a:rPr lang="en-US"/>
              <a:t>VHA Steering Committee</a:t>
            </a:r>
          </a:p>
          <a:p>
            <a:pPr lvl="2"/>
            <a:r>
              <a:rPr lang="en-US"/>
              <a:t>Federal Partner Steering Committee</a:t>
            </a:r>
          </a:p>
          <a:p>
            <a:pPr lvl="1"/>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a:xfrm>
            <a:off x="457200" y="381000"/>
            <a:ext cx="8985250" cy="533400"/>
          </a:xfrm>
        </p:spPr>
        <p:txBody>
          <a:bodyPr/>
          <a:lstStyle/>
          <a:p>
            <a:r>
              <a:rPr lang="en-US"/>
              <a:t>Site visits are focused on EMP capabilities</a:t>
            </a:r>
          </a:p>
        </p:txBody>
      </p:sp>
      <p:sp>
        <p:nvSpPr>
          <p:cNvPr id="623619" name="Rectangle 3"/>
          <p:cNvSpPr>
            <a:spLocks noGrp="1" noChangeArrowheads="1"/>
          </p:cNvSpPr>
          <p:nvPr>
            <p:ph type="body" sz="half" idx="1"/>
          </p:nvPr>
        </p:nvSpPr>
        <p:spPr/>
        <p:txBody>
          <a:bodyPr/>
          <a:lstStyle/>
          <a:p>
            <a:r>
              <a:rPr lang="en-US" sz="1400"/>
              <a:t>Identified 69 capabilities to assess</a:t>
            </a:r>
          </a:p>
          <a:p>
            <a:r>
              <a:rPr lang="en-US" sz="1400"/>
              <a:t>Capabilities identified by iterative process based upon defined mission.</a:t>
            </a:r>
          </a:p>
          <a:p>
            <a:r>
              <a:rPr lang="en-US" sz="1400"/>
              <a:t>Consistent framework for defining each capability.</a:t>
            </a:r>
          </a:p>
          <a:p>
            <a:endParaRPr lang="en-US" sz="1400"/>
          </a:p>
        </p:txBody>
      </p:sp>
      <p:graphicFrame>
        <p:nvGraphicFramePr>
          <p:cNvPr id="623620" name="Group 4"/>
          <p:cNvGraphicFramePr>
            <a:graphicFrameLocks noGrp="1"/>
          </p:cNvGraphicFramePr>
          <p:nvPr>
            <p:ph sz="half" idx="2"/>
          </p:nvPr>
        </p:nvGraphicFramePr>
        <p:xfrm>
          <a:off x="5143500" y="1524000"/>
          <a:ext cx="4305300" cy="4365943"/>
        </p:xfrm>
        <a:graphic>
          <a:graphicData uri="http://schemas.openxmlformats.org/drawingml/2006/table">
            <a:tbl>
              <a:tblPr/>
              <a:tblGrid>
                <a:gridCol w="1500188"/>
                <a:gridCol w="2805112"/>
              </a:tblGrid>
              <a:tr h="19050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bg1"/>
                          </a:solidFill>
                          <a:effectLst/>
                          <a:latin typeface="Arial" charset="0"/>
                          <a:ea typeface="Times New Roman" pitchFamily="18" charset="0"/>
                          <a:cs typeface="Arial" charset="0"/>
                        </a:rPr>
                        <a:t>Capability Element</a:t>
                      </a:r>
                      <a:endParaRPr kumimoji="0" lang="en-US" sz="800" b="0" i="0" u="none" strike="noStrike" cap="none" normalizeH="0" baseline="0" smtClean="0">
                        <a:ln>
                          <a:noFill/>
                        </a:ln>
                        <a:solidFill>
                          <a:schemeClr val="bg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B1F65"/>
                    </a:solidFill>
                  </a:tcPr>
                </a:tc>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bg1"/>
                          </a:solidFill>
                          <a:effectLst/>
                          <a:latin typeface="Arial" charset="0"/>
                          <a:ea typeface="Times New Roman" pitchFamily="18" charset="0"/>
                          <a:cs typeface="Arial" charset="0"/>
                        </a:rPr>
                        <a:t>Assessment components</a:t>
                      </a:r>
                      <a:endParaRPr kumimoji="0" lang="en-US" sz="800" b="0" i="0" u="none" strike="noStrike" cap="none" normalizeH="0" baseline="0" smtClean="0">
                        <a:ln>
                          <a:noFill/>
                        </a:ln>
                        <a:solidFill>
                          <a:schemeClr val="bg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B1F65"/>
                    </a:solidFill>
                  </a:tcPr>
                </a:tc>
              </a:tr>
              <a:tr h="220663">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Resources</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800" b="0" i="0" u="none" strike="noStrike" cap="none" normalizeH="0" baseline="0" smtClean="0">
                        <a:ln>
                          <a:noFill/>
                        </a:ln>
                        <a:solidFill>
                          <a:schemeClr val="tx1"/>
                        </a:solidFill>
                        <a:effectLst/>
                        <a:latin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463550" marR="0" lvl="0" indent="-238125"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Supplies</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Supplies needed to operate an emergency power program are identified, up to date and properly stored.</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5175">
                <a:tc>
                  <a:txBody>
                    <a:bodyPr/>
                    <a:lstStyle/>
                    <a:p>
                      <a:pPr marL="460375" marR="0" lvl="0" indent="-23495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Facilities/Equipment</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Equipment including generators, switch gear, fuel pumps and circuitry are identified as a critical utility as part of The Joint Commission Environment of Care Standards Utilities Management program. </a:t>
                      </a:r>
                      <a:endPar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Critical components are included in a preventive maintenance program. </a:t>
                      </a:r>
                      <a:endPar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Facilities housing generators are maintained in accordance with NFPA standards.</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463550" marR="0" lvl="0" indent="-238125"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Personnel</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VAMC has sufficient number of engineers and electricians to sustain operations of the emergency generators</a:t>
                      </a:r>
                      <a:endPar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VAMC demonstrates the ability to contact electrical power supplier during an emergency 24/7.</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Education/training</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VAMC personnel responsible for this system are fully trained in emergency power operations.</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Exercise</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Emergency generators are tested monthly </a:t>
                      </a:r>
                      <a:endPar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A utility disconnect test for the emergency power system is conducted tri-annually</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Evaluation</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There is evidence of an annual evaluation of the emergency generator program including logs of required tests and identified trends reported to the VAMC Environment of Care committee.</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Organizational learning</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44463"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Lessons learned from regular testing and annual evaluation need to be incorporated into this program on an annual basis.</a:t>
                      </a:r>
                      <a:endParaRPr kumimoji="0" lang="en-US" sz="8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23652" name="Text Box 36"/>
          <p:cNvSpPr txBox="1">
            <a:spLocks noChangeArrowheads="1"/>
          </p:cNvSpPr>
          <p:nvPr/>
        </p:nvSpPr>
        <p:spPr bwMode="auto">
          <a:xfrm>
            <a:off x="5103813" y="990600"/>
            <a:ext cx="3986212" cy="457200"/>
          </a:xfrm>
          <a:prstGeom prst="rect">
            <a:avLst/>
          </a:prstGeom>
          <a:noFill/>
          <a:ln w="9525">
            <a:noFill/>
            <a:miter lim="800000"/>
            <a:headEnd/>
            <a:tailEnd/>
          </a:ln>
          <a:effectLst/>
        </p:spPr>
        <p:txBody>
          <a:bodyPr lIns="45720" rIns="45720">
            <a:spAutoFit/>
          </a:bodyPr>
          <a:lstStyle/>
          <a:p>
            <a:pPr>
              <a:buClrTx/>
              <a:buFontTx/>
              <a:buNone/>
            </a:pPr>
            <a:r>
              <a:rPr lang="en-US"/>
              <a:t>Capability: Management and Maintenance of Fixed and Portable Electrical Generator Resiliency</a:t>
            </a:r>
          </a:p>
        </p:txBody>
      </p:sp>
      <p:sp>
        <p:nvSpPr>
          <p:cNvPr id="623653" name="Text Box 37"/>
          <p:cNvSpPr txBox="1">
            <a:spLocks noChangeArrowheads="1"/>
          </p:cNvSpPr>
          <p:nvPr/>
        </p:nvSpPr>
        <p:spPr bwMode="auto">
          <a:xfrm rot="-2625822">
            <a:off x="5222875" y="3578225"/>
            <a:ext cx="3890963" cy="457200"/>
          </a:xfrm>
          <a:prstGeom prst="rect">
            <a:avLst/>
          </a:prstGeom>
          <a:noFill/>
          <a:ln w="9525">
            <a:noFill/>
            <a:miter lim="800000"/>
            <a:headEnd/>
            <a:tailEnd/>
          </a:ln>
          <a:effectLst/>
        </p:spPr>
        <p:txBody>
          <a:bodyPr lIns="45720" rIns="45720">
            <a:spAutoFit/>
          </a:bodyPr>
          <a:lstStyle/>
          <a:p>
            <a:pPr algn="ctr">
              <a:buClrTx/>
              <a:buFontTx/>
              <a:buNone/>
            </a:pPr>
            <a:r>
              <a:rPr lang="en-US" sz="2400"/>
              <a:t>EXAMPLE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a:xfrm>
            <a:off x="457200" y="381000"/>
            <a:ext cx="8985250" cy="533400"/>
          </a:xfrm>
        </p:spPr>
        <p:txBody>
          <a:bodyPr/>
          <a:lstStyle/>
          <a:p>
            <a:r>
              <a:rPr lang="en-US"/>
              <a:t>Measurement scale was developed for evaluating capabilities</a:t>
            </a:r>
          </a:p>
        </p:txBody>
      </p:sp>
      <p:sp>
        <p:nvSpPr>
          <p:cNvPr id="624643" name="Rectangle 3"/>
          <p:cNvSpPr>
            <a:spLocks noGrp="1" noChangeArrowheads="1"/>
          </p:cNvSpPr>
          <p:nvPr>
            <p:ph type="body" sz="half" idx="1"/>
          </p:nvPr>
        </p:nvSpPr>
        <p:spPr/>
        <p:txBody>
          <a:bodyPr/>
          <a:lstStyle/>
          <a:p>
            <a:r>
              <a:rPr lang="en-US" sz="1400"/>
              <a:t>Sliding scale to define level of each capability.</a:t>
            </a:r>
          </a:p>
          <a:p>
            <a:pPr lvl="1"/>
            <a:r>
              <a:rPr lang="en-US" sz="1400"/>
              <a:t>Exemplary is defined by meeting all of the elements in the capability Table.</a:t>
            </a:r>
          </a:p>
          <a:p>
            <a:pPr lvl="1"/>
            <a:r>
              <a:rPr lang="en-US" sz="1400"/>
              <a:t>Developed defined by having a functional capability and/or meeting underlying regulatory requirement.</a:t>
            </a:r>
          </a:p>
          <a:p>
            <a:pPr lvl="1"/>
            <a:r>
              <a:rPr lang="en-US" sz="1400"/>
              <a:t>Absence of capability defines lower end.</a:t>
            </a:r>
          </a:p>
          <a:p>
            <a:r>
              <a:rPr lang="en-US" sz="1400"/>
              <a:t>Capabilities are mapped to site visit activities.</a:t>
            </a:r>
          </a:p>
        </p:txBody>
      </p:sp>
      <p:graphicFrame>
        <p:nvGraphicFramePr>
          <p:cNvPr id="624644" name="Group 4"/>
          <p:cNvGraphicFramePr>
            <a:graphicFrameLocks noGrp="1"/>
          </p:cNvGraphicFramePr>
          <p:nvPr>
            <p:ph sz="half" idx="2"/>
          </p:nvPr>
        </p:nvGraphicFramePr>
        <p:xfrm>
          <a:off x="5143500" y="1524000"/>
          <a:ext cx="4305300" cy="4191001"/>
        </p:xfrm>
        <a:graphic>
          <a:graphicData uri="http://schemas.openxmlformats.org/drawingml/2006/table">
            <a:tbl>
              <a:tblPr/>
              <a:tblGrid>
                <a:gridCol w="271463"/>
                <a:gridCol w="1060450"/>
                <a:gridCol w="2973387"/>
              </a:tblGrid>
              <a:tr h="1139825">
                <a:tc>
                  <a:txBody>
                    <a:bodyPr/>
                    <a:lstStyle/>
                    <a:p>
                      <a:pPr marL="234950" marR="0" lvl="0" indent="-23495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Harvey Balls" pitchFamily="2" charset="0"/>
                          <a:cs typeface="Times New Roman" pitchFamily="18" charset="0"/>
                        </a:rPr>
                        <a:t>4</a:t>
                      </a:r>
                      <a:endParaRPr kumimoji="0" lang="en-US" sz="2400" b="0" i="0" u="none" strike="noStrike" cap="none" normalizeH="0" baseline="0" smtClean="0">
                        <a:ln>
                          <a:noFill/>
                        </a:ln>
                        <a:solidFill>
                          <a:schemeClr val="tx1"/>
                        </a:solidFill>
                        <a:effectLst/>
                        <a:latin typeface="Book Antiqua" pitchFamily="18"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9404"/>
                    </a:solidFill>
                  </a:tcPr>
                </a:tc>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Exemplary</a:t>
                      </a:r>
                      <a:endParaRPr kumimoji="0" lang="en-US" sz="24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9404"/>
                    </a:solidFill>
                  </a:tcPr>
                </a:tc>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All of the above assessment components are present including the conduct of the tri-annual utility disconnect test for at least 4 hours.   VAMC has a contingency plans for areas not provided emergency power.</a:t>
                      </a:r>
                      <a:endParaRPr kumimoji="0" lang="en-US" sz="24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87413">
                <a:tc>
                  <a:txBody>
                    <a:bodyPr/>
                    <a:lstStyle/>
                    <a:p>
                      <a:pPr marL="234950" marR="0" lvl="0" indent="-23495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Harvey Balls" pitchFamily="2" charset="0"/>
                          <a:cs typeface="Times New Roman" pitchFamily="18" charset="0"/>
                        </a:rPr>
                        <a:t>3</a:t>
                      </a:r>
                      <a:endParaRPr kumimoji="0" lang="en-US" sz="2400" b="0" i="0" u="none" strike="noStrike" cap="none" normalizeH="0" baseline="0" smtClean="0">
                        <a:ln>
                          <a:noFill/>
                        </a:ln>
                        <a:solidFill>
                          <a:schemeClr val="tx1"/>
                        </a:solidFill>
                        <a:effectLst/>
                        <a:latin typeface="Book Antiqua" pitchFamily="18"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9404"/>
                    </a:solidFill>
                  </a:tcPr>
                </a:tc>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Excellent</a:t>
                      </a:r>
                      <a:endParaRPr kumimoji="0" lang="en-US" sz="24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9404"/>
                    </a:solidFill>
                  </a:tcPr>
                </a:tc>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Resources and training are in place.  The emergency generators are tested monthly and the Tri-annual utility disconnect test is run for at least 4 hours..  </a:t>
                      </a:r>
                      <a:endParaRPr kumimoji="0" lang="en-US" sz="24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89000">
                <a:tc>
                  <a:txBody>
                    <a:bodyPr/>
                    <a:lstStyle/>
                    <a:p>
                      <a:pPr marL="234950" marR="0" lvl="0" indent="-23495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Harvey Balls" pitchFamily="2" charset="0"/>
                          <a:cs typeface="Times New Roman" pitchFamily="18" charset="0"/>
                        </a:rPr>
                        <a:t>2</a:t>
                      </a:r>
                      <a:endParaRPr kumimoji="0" lang="en-US" sz="2400" b="0" i="0" u="none" strike="noStrike" cap="none" normalizeH="0" baseline="0" smtClean="0">
                        <a:ln>
                          <a:noFill/>
                        </a:ln>
                        <a:solidFill>
                          <a:schemeClr val="tx1"/>
                        </a:solidFill>
                        <a:effectLst/>
                        <a:latin typeface="Book Antiqua" pitchFamily="18"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9404"/>
                    </a:solidFill>
                  </a:tcPr>
                </a:tc>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Developed</a:t>
                      </a:r>
                      <a:endParaRPr kumimoji="0" lang="en-US" sz="24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9404"/>
                    </a:solidFill>
                  </a:tcPr>
                </a:tc>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Emergency generators are tested monthly as required by TJC and the NFPA. Planning for Tri-annual utility disconnect test but haven’t conducted it.</a:t>
                      </a:r>
                      <a:endParaRPr kumimoji="0" lang="en-US" sz="24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8175">
                <a:tc>
                  <a:txBody>
                    <a:bodyPr/>
                    <a:lstStyle/>
                    <a:p>
                      <a:pPr marL="234950" marR="0" lvl="0" indent="-23495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Harvey Balls" pitchFamily="2" charset="0"/>
                          <a:cs typeface="Times New Roman" pitchFamily="18" charset="0"/>
                        </a:rPr>
                        <a:t>1</a:t>
                      </a:r>
                      <a:endParaRPr kumimoji="0" lang="en-US" sz="2400" b="0" i="0" u="none" strike="noStrike" cap="none" normalizeH="0" baseline="0" smtClean="0">
                        <a:ln>
                          <a:noFill/>
                        </a:ln>
                        <a:solidFill>
                          <a:schemeClr val="tx1"/>
                        </a:solidFill>
                        <a:effectLst/>
                        <a:latin typeface="Book Antiqua" pitchFamily="18"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940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Being Developed</a:t>
                      </a:r>
                      <a:endParaRPr kumimoji="0" lang="en-US" sz="24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9404"/>
                    </a:solidFill>
                  </a:tcPr>
                </a:tc>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Emergency generators are tested monthly as required by TJC and the NFPA.</a:t>
                      </a:r>
                      <a:endParaRPr kumimoji="0" lang="en-US" sz="24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6588">
                <a:tc>
                  <a:txBody>
                    <a:bodyPr/>
                    <a:lstStyle/>
                    <a:p>
                      <a:pPr marL="234950" marR="0" lvl="0" indent="-23495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Harvey Balls" pitchFamily="2" charset="0"/>
                          <a:cs typeface="Times New Roman" pitchFamily="18" charset="0"/>
                        </a:rPr>
                        <a:t>0</a:t>
                      </a:r>
                      <a:endParaRPr kumimoji="0" lang="en-US" sz="2400" b="0" i="0" u="none" strike="noStrike" cap="none" normalizeH="0" baseline="0" smtClean="0">
                        <a:ln>
                          <a:noFill/>
                        </a:ln>
                        <a:solidFill>
                          <a:schemeClr val="tx1"/>
                        </a:solidFill>
                        <a:effectLst/>
                        <a:latin typeface="Book Antiqua" pitchFamily="18"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940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Needs Attention</a:t>
                      </a:r>
                      <a:endParaRPr kumimoji="0" lang="en-US" sz="24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9404"/>
                    </a:solidFill>
                  </a:tcPr>
                </a:tc>
                <a:tc>
                  <a:txBody>
                    <a:bodyPr/>
                    <a:lstStyle/>
                    <a:p>
                      <a:pPr marL="234950" marR="0" lvl="0" indent="-23495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Absence of capability demonstrated by less then monthly testing of the emergency generators.</a:t>
                      </a:r>
                      <a:endParaRPr kumimoji="0" lang="en-US" sz="2400" b="0" i="0" u="none" strike="noStrike" cap="none" normalizeH="0" baseline="0" smtClean="0">
                        <a:ln>
                          <a:noFill/>
                        </a:ln>
                        <a:solidFill>
                          <a:schemeClr val="tx1"/>
                        </a:solidFill>
                        <a:effectLst/>
                        <a:latin typeface="Book Antiqua" pitchFamily="18" charset="0"/>
                        <a:ea typeface="Times New Roman" pitchFamily="18"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ChangeArrowheads="1"/>
          </p:cNvSpPr>
          <p:nvPr/>
        </p:nvSpPr>
        <p:spPr bwMode="auto">
          <a:xfrm>
            <a:off x="1522413" y="4191000"/>
            <a:ext cx="6858000" cy="381000"/>
          </a:xfrm>
          <a:prstGeom prst="rect">
            <a:avLst/>
          </a:prstGeom>
          <a:noFill/>
          <a:ln w="38100">
            <a:solidFill>
              <a:srgbClr val="0B1F65"/>
            </a:solidFill>
            <a:miter lim="800000"/>
            <a:headEnd/>
            <a:tailEnd/>
          </a:ln>
          <a:effectLst/>
        </p:spPr>
        <p:txBody>
          <a:bodyPr wrap="none" anchor="ctr"/>
          <a:lstStyle/>
          <a:p>
            <a:endParaRPr lang="en-US"/>
          </a:p>
        </p:txBody>
      </p:sp>
      <p:sp>
        <p:nvSpPr>
          <p:cNvPr id="641027" name="Rectangle 3"/>
          <p:cNvSpPr>
            <a:spLocks noGrp="1" noChangeArrowheads="1"/>
          </p:cNvSpPr>
          <p:nvPr>
            <p:ph type="ctrTitle"/>
          </p:nvPr>
        </p:nvSpPr>
        <p:spPr>
          <a:xfrm>
            <a:off x="1600200" y="990600"/>
            <a:ext cx="6705600" cy="1143000"/>
          </a:xfrm>
        </p:spPr>
        <p:txBody>
          <a:bodyPr/>
          <a:lstStyle/>
          <a:p>
            <a:r>
              <a:rPr lang="en-US"/>
              <a:t>Table Of Contents</a:t>
            </a:r>
          </a:p>
        </p:txBody>
      </p:sp>
      <p:sp>
        <p:nvSpPr>
          <p:cNvPr id="641028" name="Rectangle 4"/>
          <p:cNvSpPr>
            <a:spLocks noGrp="1" noChangeArrowheads="1"/>
          </p:cNvSpPr>
          <p:nvPr>
            <p:ph type="subTitle" idx="1"/>
          </p:nvPr>
        </p:nvSpPr>
        <p:spPr>
          <a:xfrm>
            <a:off x="1600200" y="2286000"/>
            <a:ext cx="6705600" cy="2971800"/>
          </a:xfrm>
          <a:noFill/>
          <a:ln/>
        </p:spPr>
        <p:txBody>
          <a:bodyPr/>
          <a:lstStyle/>
          <a:p>
            <a:r>
              <a:rPr lang="en-US"/>
              <a:t>Introductions</a:t>
            </a:r>
          </a:p>
          <a:p>
            <a:r>
              <a:rPr lang="en-US"/>
              <a:t>Purpose of our visit to (</a:t>
            </a:r>
            <a:r>
              <a:rPr lang="en-US">
                <a:solidFill>
                  <a:schemeClr val="accent1"/>
                </a:solidFill>
              </a:rPr>
              <a:t>Insert Location)</a:t>
            </a:r>
            <a:endParaRPr lang="en-US"/>
          </a:p>
          <a:p>
            <a:r>
              <a:rPr lang="en-US"/>
              <a:t>Background</a:t>
            </a:r>
          </a:p>
          <a:p>
            <a:r>
              <a:rPr lang="en-US"/>
              <a:t>Approach</a:t>
            </a:r>
          </a:p>
          <a:p>
            <a:r>
              <a:rPr lang="en-US"/>
              <a:t>Process</a:t>
            </a:r>
          </a:p>
          <a:p>
            <a:r>
              <a:rPr lang="en-US"/>
              <a:t>Questions</a:t>
            </a:r>
          </a:p>
          <a:p>
            <a:endParaRPr lang="en-US"/>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a:xfrm>
            <a:off x="455613" y="304800"/>
            <a:ext cx="8985250" cy="457200"/>
          </a:xfrm>
        </p:spPr>
        <p:txBody>
          <a:bodyPr/>
          <a:lstStyle/>
          <a:p>
            <a:r>
              <a:rPr lang="en-US"/>
              <a:t>We propose several steps in the data collection methodology</a:t>
            </a:r>
          </a:p>
        </p:txBody>
      </p:sp>
      <p:grpSp>
        <p:nvGrpSpPr>
          <p:cNvPr id="594987" name="Group 43"/>
          <p:cNvGrpSpPr>
            <a:grpSpLocks/>
          </p:cNvGrpSpPr>
          <p:nvPr/>
        </p:nvGrpSpPr>
        <p:grpSpPr bwMode="auto">
          <a:xfrm>
            <a:off x="608013" y="1066800"/>
            <a:ext cx="8535987" cy="1752600"/>
            <a:chOff x="383" y="912"/>
            <a:chExt cx="5328" cy="1296"/>
          </a:xfrm>
        </p:grpSpPr>
        <p:sp>
          <p:nvSpPr>
            <p:cNvPr id="594973" name="AutoShape 29"/>
            <p:cNvSpPr>
              <a:spLocks noChangeArrowheads="1"/>
            </p:cNvSpPr>
            <p:nvPr/>
          </p:nvSpPr>
          <p:spPr bwMode="auto">
            <a:xfrm>
              <a:off x="383" y="912"/>
              <a:ext cx="1012" cy="1294"/>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sz="1400" b="1"/>
            </a:p>
          </p:txBody>
        </p:sp>
        <p:sp>
          <p:nvSpPr>
            <p:cNvPr id="594974" name="Text Box 30"/>
            <p:cNvSpPr txBox="1">
              <a:spLocks noChangeArrowheads="1"/>
            </p:cNvSpPr>
            <p:nvPr/>
          </p:nvSpPr>
          <p:spPr bwMode="auto">
            <a:xfrm>
              <a:off x="564" y="1404"/>
              <a:ext cx="712" cy="314"/>
            </a:xfrm>
            <a:prstGeom prst="rect">
              <a:avLst/>
            </a:prstGeom>
            <a:solidFill>
              <a:schemeClr val="tx2"/>
            </a:solidFill>
            <a:ln w="9525">
              <a:noFill/>
              <a:miter lim="800000"/>
              <a:headEnd/>
              <a:tailEnd/>
            </a:ln>
            <a:effectLst/>
          </p:spPr>
          <p:txBody>
            <a:bodyPr lIns="0" tIns="0" rIns="0" bIns="0" anchor="ctr">
              <a:spAutoFit/>
            </a:bodyPr>
            <a:lstStyle/>
            <a:p>
              <a:pPr algn="ctr">
                <a:spcBef>
                  <a:spcPct val="50000"/>
                </a:spcBef>
                <a:buClrTx/>
                <a:buFontTx/>
                <a:buNone/>
              </a:pPr>
              <a:r>
                <a:rPr lang="en-US" sz="1400" b="1"/>
                <a:t>Opening conference</a:t>
              </a:r>
            </a:p>
          </p:txBody>
        </p:sp>
        <p:sp>
          <p:nvSpPr>
            <p:cNvPr id="594975" name="AutoShape 31"/>
            <p:cNvSpPr>
              <a:spLocks noChangeArrowheads="1"/>
            </p:cNvSpPr>
            <p:nvPr/>
          </p:nvSpPr>
          <p:spPr bwMode="auto">
            <a:xfrm>
              <a:off x="1215" y="912"/>
              <a:ext cx="1165" cy="129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sz="1400" b="1"/>
            </a:p>
          </p:txBody>
        </p:sp>
        <p:sp>
          <p:nvSpPr>
            <p:cNvPr id="594976" name="AutoShape 32"/>
            <p:cNvSpPr>
              <a:spLocks noChangeArrowheads="1"/>
            </p:cNvSpPr>
            <p:nvPr/>
          </p:nvSpPr>
          <p:spPr bwMode="auto">
            <a:xfrm>
              <a:off x="2187" y="912"/>
              <a:ext cx="1096" cy="129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sz="1400" b="1"/>
            </a:p>
          </p:txBody>
        </p:sp>
        <p:sp>
          <p:nvSpPr>
            <p:cNvPr id="594977" name="AutoShape 33"/>
            <p:cNvSpPr>
              <a:spLocks noChangeArrowheads="1"/>
            </p:cNvSpPr>
            <p:nvPr/>
          </p:nvSpPr>
          <p:spPr bwMode="auto">
            <a:xfrm>
              <a:off x="3927" y="912"/>
              <a:ext cx="1011" cy="129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sz="1400" b="1"/>
            </a:p>
          </p:txBody>
        </p:sp>
        <p:sp>
          <p:nvSpPr>
            <p:cNvPr id="594978" name="Text Box 34"/>
            <p:cNvSpPr txBox="1">
              <a:spLocks noChangeArrowheads="1"/>
            </p:cNvSpPr>
            <p:nvPr/>
          </p:nvSpPr>
          <p:spPr bwMode="auto">
            <a:xfrm>
              <a:off x="1476" y="1329"/>
              <a:ext cx="711" cy="472"/>
            </a:xfrm>
            <a:prstGeom prst="rect">
              <a:avLst/>
            </a:prstGeom>
            <a:solidFill>
              <a:schemeClr val="tx2"/>
            </a:solidFill>
            <a:ln w="9525">
              <a:noFill/>
              <a:miter lim="800000"/>
              <a:headEnd/>
              <a:tailEnd/>
            </a:ln>
            <a:effectLst/>
          </p:spPr>
          <p:txBody>
            <a:bodyPr lIns="0" tIns="0" rIns="0" bIns="0" anchor="ctr">
              <a:spAutoFit/>
            </a:bodyPr>
            <a:lstStyle/>
            <a:p>
              <a:pPr algn="ctr">
                <a:spcBef>
                  <a:spcPct val="50000"/>
                </a:spcBef>
                <a:buClrTx/>
                <a:buFontTx/>
                <a:buNone/>
              </a:pPr>
              <a:r>
                <a:rPr lang="en-US" sz="1400" b="1"/>
                <a:t>Group and Individual interviews</a:t>
              </a:r>
            </a:p>
          </p:txBody>
        </p:sp>
        <p:sp>
          <p:nvSpPr>
            <p:cNvPr id="594979" name="Text Box 35"/>
            <p:cNvSpPr txBox="1">
              <a:spLocks noChangeArrowheads="1"/>
            </p:cNvSpPr>
            <p:nvPr/>
          </p:nvSpPr>
          <p:spPr bwMode="auto">
            <a:xfrm>
              <a:off x="2380" y="1170"/>
              <a:ext cx="713" cy="787"/>
            </a:xfrm>
            <a:prstGeom prst="rect">
              <a:avLst/>
            </a:prstGeom>
            <a:solidFill>
              <a:schemeClr val="tx2"/>
            </a:solidFill>
            <a:ln w="9525">
              <a:noFill/>
              <a:miter lim="800000"/>
              <a:headEnd/>
              <a:tailEnd/>
            </a:ln>
            <a:effectLst/>
          </p:spPr>
          <p:txBody>
            <a:bodyPr lIns="0" tIns="0" rIns="0" bIns="0" anchor="ctr">
              <a:spAutoFit/>
            </a:bodyPr>
            <a:lstStyle/>
            <a:p>
              <a:pPr algn="ctr">
                <a:spcBef>
                  <a:spcPct val="50000"/>
                </a:spcBef>
                <a:buClrTx/>
                <a:buFontTx/>
                <a:buNone/>
              </a:pPr>
              <a:r>
                <a:rPr lang="en-US" sz="1400" b="1"/>
                <a:t>Tours of specialty areas and Tabletop exercises</a:t>
              </a:r>
            </a:p>
          </p:txBody>
        </p:sp>
        <p:sp>
          <p:nvSpPr>
            <p:cNvPr id="594980" name="Text Box 36"/>
            <p:cNvSpPr txBox="1">
              <a:spLocks noChangeArrowheads="1"/>
            </p:cNvSpPr>
            <p:nvPr/>
          </p:nvSpPr>
          <p:spPr bwMode="auto">
            <a:xfrm>
              <a:off x="4081" y="1404"/>
              <a:ext cx="712" cy="314"/>
            </a:xfrm>
            <a:prstGeom prst="rect">
              <a:avLst/>
            </a:prstGeom>
            <a:solidFill>
              <a:schemeClr val="tx2"/>
            </a:solidFill>
            <a:ln w="9525">
              <a:noFill/>
              <a:miter lim="800000"/>
              <a:headEnd/>
              <a:tailEnd/>
            </a:ln>
            <a:effectLst/>
          </p:spPr>
          <p:txBody>
            <a:bodyPr lIns="0" tIns="0" rIns="0" bIns="0" anchor="ctr">
              <a:spAutoFit/>
            </a:bodyPr>
            <a:lstStyle/>
            <a:p>
              <a:pPr algn="ctr">
                <a:spcBef>
                  <a:spcPct val="50000"/>
                </a:spcBef>
                <a:buClrTx/>
                <a:buFontTx/>
                <a:buNone/>
              </a:pPr>
              <a:r>
                <a:rPr lang="en-US" sz="1400" b="1"/>
                <a:t>Document reviews</a:t>
              </a:r>
            </a:p>
          </p:txBody>
        </p:sp>
        <p:sp>
          <p:nvSpPr>
            <p:cNvPr id="594981" name="AutoShape 37"/>
            <p:cNvSpPr>
              <a:spLocks noChangeArrowheads="1"/>
            </p:cNvSpPr>
            <p:nvPr/>
          </p:nvSpPr>
          <p:spPr bwMode="auto">
            <a:xfrm>
              <a:off x="3089" y="912"/>
              <a:ext cx="1011" cy="129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sz="1400" b="1"/>
            </a:p>
          </p:txBody>
        </p:sp>
        <p:sp>
          <p:nvSpPr>
            <p:cNvPr id="594982" name="Text Box 38"/>
            <p:cNvSpPr txBox="1">
              <a:spLocks noChangeArrowheads="1"/>
            </p:cNvSpPr>
            <p:nvPr/>
          </p:nvSpPr>
          <p:spPr bwMode="auto">
            <a:xfrm>
              <a:off x="3262" y="1405"/>
              <a:ext cx="752" cy="315"/>
            </a:xfrm>
            <a:prstGeom prst="rect">
              <a:avLst/>
            </a:prstGeom>
            <a:solidFill>
              <a:schemeClr val="tx2"/>
            </a:solidFill>
            <a:ln w="9525">
              <a:noFill/>
              <a:miter lim="800000"/>
              <a:headEnd/>
              <a:tailEnd/>
            </a:ln>
            <a:effectLst/>
          </p:spPr>
          <p:txBody>
            <a:bodyPr lIns="0" tIns="0" rIns="0" bIns="0" anchor="ctr">
              <a:spAutoFit/>
            </a:bodyPr>
            <a:lstStyle/>
            <a:p>
              <a:pPr algn="ctr">
                <a:spcBef>
                  <a:spcPct val="50000"/>
                </a:spcBef>
                <a:buClrTx/>
                <a:buFontTx/>
                <a:buNone/>
              </a:pPr>
              <a:r>
                <a:rPr lang="en-US" sz="1400" b="1"/>
                <a:t>Capability observations</a:t>
              </a:r>
            </a:p>
          </p:txBody>
        </p:sp>
        <p:sp>
          <p:nvSpPr>
            <p:cNvPr id="594983" name="AutoShape 39"/>
            <p:cNvSpPr>
              <a:spLocks noChangeArrowheads="1"/>
            </p:cNvSpPr>
            <p:nvPr/>
          </p:nvSpPr>
          <p:spPr bwMode="auto">
            <a:xfrm>
              <a:off x="4700" y="912"/>
              <a:ext cx="1011" cy="129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sz="1400" b="1"/>
            </a:p>
          </p:txBody>
        </p:sp>
        <p:sp>
          <p:nvSpPr>
            <p:cNvPr id="594984" name="Text Box 40"/>
            <p:cNvSpPr txBox="1">
              <a:spLocks noChangeArrowheads="1"/>
            </p:cNvSpPr>
            <p:nvPr/>
          </p:nvSpPr>
          <p:spPr bwMode="auto">
            <a:xfrm>
              <a:off x="4893" y="1403"/>
              <a:ext cx="752" cy="314"/>
            </a:xfrm>
            <a:prstGeom prst="rect">
              <a:avLst/>
            </a:prstGeom>
            <a:solidFill>
              <a:schemeClr val="tx2"/>
            </a:solidFill>
            <a:ln w="9525">
              <a:noFill/>
              <a:miter lim="800000"/>
              <a:headEnd/>
              <a:tailEnd/>
            </a:ln>
            <a:effectLst/>
          </p:spPr>
          <p:txBody>
            <a:bodyPr lIns="0" tIns="0" rIns="0" bIns="0" anchor="ctr">
              <a:spAutoFit/>
            </a:bodyPr>
            <a:lstStyle/>
            <a:p>
              <a:pPr algn="ctr">
                <a:spcBef>
                  <a:spcPct val="50000"/>
                </a:spcBef>
                <a:buClrTx/>
                <a:buFontTx/>
                <a:buNone/>
              </a:pPr>
              <a:r>
                <a:rPr lang="en-US" sz="1400" b="1"/>
                <a:t>Closing Conference</a:t>
              </a:r>
            </a:p>
          </p:txBody>
        </p:sp>
      </p:grpSp>
      <p:sp>
        <p:nvSpPr>
          <p:cNvPr id="594988" name="Text Box 44"/>
          <p:cNvSpPr txBox="1">
            <a:spLocks noChangeArrowheads="1"/>
          </p:cNvSpPr>
          <p:nvPr/>
        </p:nvSpPr>
        <p:spPr bwMode="auto">
          <a:xfrm>
            <a:off x="1827213" y="2819400"/>
            <a:ext cx="1828800" cy="2682875"/>
          </a:xfrm>
          <a:prstGeom prst="rect">
            <a:avLst/>
          </a:prstGeom>
          <a:noFill/>
          <a:ln w="9525">
            <a:noFill/>
            <a:miter lim="800000"/>
            <a:headEnd/>
            <a:tailEnd/>
          </a:ln>
          <a:effectLst/>
        </p:spPr>
        <p:txBody>
          <a:bodyPr lIns="45720" rIns="45720">
            <a:spAutoFit/>
          </a:bodyPr>
          <a:lstStyle/>
          <a:p>
            <a:pPr marL="166688" indent="-166688">
              <a:buClrTx/>
              <a:buFontTx/>
              <a:buNone/>
            </a:pPr>
            <a:r>
              <a:rPr lang="en-US" sz="1000"/>
              <a:t>Examples include:</a:t>
            </a:r>
          </a:p>
          <a:p>
            <a:pPr marL="166688" indent="-166688">
              <a:buClrTx/>
            </a:pPr>
            <a:r>
              <a:rPr lang="en-US" sz="1000"/>
              <a:t>Associate Director</a:t>
            </a:r>
          </a:p>
          <a:p>
            <a:pPr marL="166688" indent="-166688">
              <a:buClrTx/>
            </a:pPr>
            <a:r>
              <a:rPr lang="en-US" sz="1000"/>
              <a:t>EPC</a:t>
            </a:r>
          </a:p>
          <a:p>
            <a:pPr marL="166688" indent="-166688">
              <a:buClrTx/>
            </a:pPr>
            <a:r>
              <a:rPr lang="en-US" sz="1000"/>
              <a:t>EMC</a:t>
            </a:r>
          </a:p>
          <a:p>
            <a:pPr marL="166688" indent="-166688">
              <a:buClrTx/>
            </a:pPr>
            <a:r>
              <a:rPr lang="en-US" sz="1000"/>
              <a:t>Chief of Staff</a:t>
            </a:r>
          </a:p>
          <a:p>
            <a:pPr marL="166688" indent="-166688">
              <a:buClrTx/>
            </a:pPr>
            <a:r>
              <a:rPr lang="en-US" sz="1000"/>
              <a:t>Nurse Executive/Key Staff</a:t>
            </a:r>
          </a:p>
          <a:p>
            <a:pPr marL="166688" indent="-166688">
              <a:buClrTx/>
            </a:pPr>
            <a:r>
              <a:rPr lang="en-US" sz="1000"/>
              <a:t>Chief of Medicine</a:t>
            </a:r>
          </a:p>
          <a:p>
            <a:pPr marL="166688" indent="-166688">
              <a:buClrTx/>
            </a:pPr>
            <a:r>
              <a:rPr lang="en-US" sz="1000"/>
              <a:t>Chief of Pharmacy</a:t>
            </a:r>
          </a:p>
          <a:p>
            <a:pPr marL="166688" indent="-166688">
              <a:buClrTx/>
            </a:pPr>
            <a:r>
              <a:rPr lang="en-US" sz="1000"/>
              <a:t>ED Director</a:t>
            </a:r>
          </a:p>
          <a:p>
            <a:pPr marL="166688" indent="-166688">
              <a:buClrTx/>
            </a:pPr>
            <a:r>
              <a:rPr lang="en-US" sz="1000"/>
              <a:t>Chief of Acquisitions and Materials Management</a:t>
            </a:r>
          </a:p>
          <a:p>
            <a:pPr marL="166688" indent="-166688">
              <a:buClrTx/>
            </a:pPr>
            <a:r>
              <a:rPr lang="en-US" sz="1000"/>
              <a:t>Chief Fiscal Officer</a:t>
            </a:r>
          </a:p>
          <a:p>
            <a:pPr marL="166688" indent="-166688">
              <a:buClrTx/>
            </a:pPr>
            <a:r>
              <a:rPr lang="en-US" sz="1000"/>
              <a:t>Chief of Police</a:t>
            </a:r>
          </a:p>
          <a:p>
            <a:pPr marL="166688" indent="-166688">
              <a:buClrTx/>
            </a:pPr>
            <a:r>
              <a:rPr lang="en-US" sz="1000"/>
              <a:t>Chief Information Officer</a:t>
            </a:r>
          </a:p>
          <a:p>
            <a:pPr marL="166688" indent="-166688">
              <a:buClrTx/>
            </a:pPr>
            <a:r>
              <a:rPr lang="en-US" sz="1000"/>
              <a:t>Chief Engineer</a:t>
            </a:r>
          </a:p>
          <a:p>
            <a:pPr marL="166688" indent="-166688">
              <a:buClrTx/>
            </a:pPr>
            <a:r>
              <a:rPr lang="en-US" sz="1000"/>
              <a:t>Chief Safety Officer</a:t>
            </a:r>
          </a:p>
          <a:p>
            <a:pPr marL="166688" indent="-166688">
              <a:buClrTx/>
            </a:pPr>
            <a:r>
              <a:rPr lang="en-US" sz="1000"/>
              <a:t>Chief of Food Services</a:t>
            </a:r>
          </a:p>
        </p:txBody>
      </p:sp>
      <p:sp>
        <p:nvSpPr>
          <p:cNvPr id="594989" name="Text Box 45"/>
          <p:cNvSpPr txBox="1">
            <a:spLocks noChangeArrowheads="1"/>
          </p:cNvSpPr>
          <p:nvPr/>
        </p:nvSpPr>
        <p:spPr bwMode="auto">
          <a:xfrm>
            <a:off x="3503613" y="2819400"/>
            <a:ext cx="1371600" cy="1920875"/>
          </a:xfrm>
          <a:prstGeom prst="rect">
            <a:avLst/>
          </a:prstGeom>
          <a:noFill/>
          <a:ln w="9525">
            <a:noFill/>
            <a:miter lim="800000"/>
            <a:headEnd/>
            <a:tailEnd/>
          </a:ln>
          <a:effectLst/>
        </p:spPr>
        <p:txBody>
          <a:bodyPr lIns="45720" rIns="45720">
            <a:spAutoFit/>
          </a:bodyPr>
          <a:lstStyle/>
          <a:p>
            <a:pPr marL="166688" indent="-166688">
              <a:buClrTx/>
              <a:buFontTx/>
              <a:buNone/>
            </a:pPr>
            <a:r>
              <a:rPr lang="en-US" sz="1000"/>
              <a:t>Examples include:</a:t>
            </a:r>
          </a:p>
          <a:p>
            <a:pPr marL="166688" indent="-166688">
              <a:buClrTx/>
            </a:pPr>
            <a:r>
              <a:rPr lang="en-US" sz="1000"/>
              <a:t>EOC</a:t>
            </a:r>
          </a:p>
          <a:p>
            <a:pPr marL="166688" indent="-166688">
              <a:buClrTx/>
            </a:pPr>
            <a:r>
              <a:rPr lang="en-US" sz="1000"/>
              <a:t>Decon sites</a:t>
            </a:r>
          </a:p>
          <a:p>
            <a:pPr marL="166688" indent="-166688">
              <a:buClrTx/>
            </a:pPr>
            <a:r>
              <a:rPr lang="en-US" sz="1000"/>
              <a:t>ED</a:t>
            </a:r>
          </a:p>
          <a:p>
            <a:pPr marL="166688" indent="-166688">
              <a:buClrTx/>
            </a:pPr>
            <a:r>
              <a:rPr lang="en-US" sz="1000"/>
              <a:t>VA All-Hazard Emergency Cache sites</a:t>
            </a:r>
          </a:p>
          <a:p>
            <a:pPr marL="166688" indent="-166688">
              <a:buClrTx/>
            </a:pPr>
            <a:r>
              <a:rPr lang="en-US" sz="1000"/>
              <a:t>Potable water storage areas</a:t>
            </a:r>
          </a:p>
          <a:p>
            <a:pPr marL="166688" indent="-166688">
              <a:buClrTx/>
            </a:pPr>
            <a:r>
              <a:rPr lang="en-US" sz="1000"/>
              <a:t>Location of alternate care sites</a:t>
            </a:r>
          </a:p>
          <a:p>
            <a:pPr marL="166688" indent="-166688">
              <a:buClrTx/>
            </a:pPr>
            <a:endParaRPr lang="en-US" sz="1000"/>
          </a:p>
        </p:txBody>
      </p:sp>
      <p:sp>
        <p:nvSpPr>
          <p:cNvPr id="594990" name="Text Box 46"/>
          <p:cNvSpPr txBox="1">
            <a:spLocks noChangeArrowheads="1"/>
          </p:cNvSpPr>
          <p:nvPr/>
        </p:nvSpPr>
        <p:spPr bwMode="auto">
          <a:xfrm>
            <a:off x="4875213" y="2803525"/>
            <a:ext cx="1371600" cy="2073275"/>
          </a:xfrm>
          <a:prstGeom prst="rect">
            <a:avLst/>
          </a:prstGeom>
          <a:noFill/>
          <a:ln w="9525">
            <a:noFill/>
            <a:miter lim="800000"/>
            <a:headEnd/>
            <a:tailEnd/>
          </a:ln>
          <a:effectLst/>
        </p:spPr>
        <p:txBody>
          <a:bodyPr lIns="45720" rIns="45720">
            <a:spAutoFit/>
          </a:bodyPr>
          <a:lstStyle/>
          <a:p>
            <a:pPr marL="166688" indent="-166688">
              <a:buClrTx/>
              <a:buFontTx/>
              <a:buNone/>
            </a:pPr>
            <a:r>
              <a:rPr lang="en-US" sz="1000"/>
              <a:t>Examples include:</a:t>
            </a:r>
          </a:p>
          <a:p>
            <a:pPr marL="166688" indent="-166688">
              <a:buClrTx/>
            </a:pPr>
            <a:r>
              <a:rPr lang="en-US" sz="1000"/>
              <a:t>EOC activation and  management</a:t>
            </a:r>
          </a:p>
          <a:p>
            <a:pPr marL="166688" indent="-166688">
              <a:buClrTx/>
            </a:pPr>
            <a:r>
              <a:rPr lang="en-US" sz="1000"/>
              <a:t>Cascade callback of critical staff</a:t>
            </a:r>
          </a:p>
          <a:p>
            <a:pPr marL="166688" indent="-166688">
              <a:buClrTx/>
            </a:pPr>
            <a:r>
              <a:rPr lang="en-US" sz="1000"/>
              <a:t>Decon set up</a:t>
            </a:r>
          </a:p>
          <a:p>
            <a:pPr marL="166688" indent="-166688">
              <a:buClrTx/>
            </a:pPr>
            <a:r>
              <a:rPr lang="en-US" sz="1000"/>
              <a:t>PPE donning and doffing</a:t>
            </a:r>
          </a:p>
          <a:p>
            <a:pPr marL="166688" indent="-166688">
              <a:buClrTx/>
            </a:pPr>
            <a:r>
              <a:rPr lang="en-US" sz="1000"/>
              <a:t>Satellite technology</a:t>
            </a:r>
          </a:p>
          <a:p>
            <a:pPr marL="166688" indent="-166688">
              <a:buClrTx/>
            </a:pPr>
            <a:endParaRPr lang="en-US" sz="1000"/>
          </a:p>
          <a:p>
            <a:pPr marL="166688" indent="-166688">
              <a:buClrTx/>
            </a:pPr>
            <a:endParaRPr lang="en-US" sz="1000"/>
          </a:p>
          <a:p>
            <a:pPr marL="166688" indent="-166688">
              <a:buClrTx/>
            </a:pPr>
            <a:endParaRPr lang="en-US" sz="1000"/>
          </a:p>
          <a:p>
            <a:pPr marL="166688" indent="-166688">
              <a:buClrTx/>
            </a:pPr>
            <a:endParaRPr lang="en-US" sz="1000"/>
          </a:p>
        </p:txBody>
      </p:sp>
      <p:sp>
        <p:nvSpPr>
          <p:cNvPr id="594991" name="Text Box 47"/>
          <p:cNvSpPr txBox="1">
            <a:spLocks noChangeArrowheads="1"/>
          </p:cNvSpPr>
          <p:nvPr/>
        </p:nvSpPr>
        <p:spPr bwMode="auto">
          <a:xfrm>
            <a:off x="6323013" y="2803525"/>
            <a:ext cx="1600200" cy="1463675"/>
          </a:xfrm>
          <a:prstGeom prst="rect">
            <a:avLst/>
          </a:prstGeom>
          <a:noFill/>
          <a:ln w="9525">
            <a:noFill/>
            <a:miter lim="800000"/>
            <a:headEnd/>
            <a:tailEnd/>
          </a:ln>
          <a:effectLst/>
        </p:spPr>
        <p:txBody>
          <a:bodyPr lIns="45720" rIns="45720">
            <a:spAutoFit/>
          </a:bodyPr>
          <a:lstStyle/>
          <a:p>
            <a:pPr marL="166688" indent="-166688">
              <a:buClrTx/>
              <a:buFontTx/>
              <a:buNone/>
            </a:pPr>
            <a:r>
              <a:rPr lang="en-US" sz="1000"/>
              <a:t>Examples include</a:t>
            </a:r>
          </a:p>
          <a:p>
            <a:pPr marL="166688" indent="-166688">
              <a:buClrTx/>
            </a:pPr>
            <a:r>
              <a:rPr lang="en-US" sz="1000"/>
              <a:t>HVA</a:t>
            </a:r>
          </a:p>
          <a:p>
            <a:pPr marL="166688" indent="-166688">
              <a:buClrTx/>
            </a:pPr>
            <a:r>
              <a:rPr lang="en-US" sz="1000"/>
              <a:t>EOP</a:t>
            </a:r>
          </a:p>
          <a:p>
            <a:pPr marL="166688" indent="-166688">
              <a:buClrTx/>
            </a:pPr>
            <a:r>
              <a:rPr lang="en-US" sz="1000"/>
              <a:t>After Action Reports</a:t>
            </a:r>
          </a:p>
          <a:p>
            <a:pPr marL="166688" indent="-166688">
              <a:buClrTx/>
            </a:pPr>
            <a:r>
              <a:rPr lang="en-US" sz="1000"/>
              <a:t>Sharing agreements</a:t>
            </a:r>
          </a:p>
          <a:p>
            <a:pPr marL="166688" indent="-166688">
              <a:buClrTx/>
            </a:pPr>
            <a:endParaRPr lang="en-US" sz="1000"/>
          </a:p>
          <a:p>
            <a:pPr marL="166688" indent="-166688">
              <a:buClrTx/>
            </a:pPr>
            <a:endParaRPr lang="en-US" sz="1000"/>
          </a:p>
          <a:p>
            <a:pPr marL="166688" indent="-166688">
              <a:buClrTx/>
            </a:pPr>
            <a:endParaRPr lang="en-US" sz="1000"/>
          </a:p>
          <a:p>
            <a:pPr marL="166688" indent="-166688">
              <a:buClrTx/>
            </a:pPr>
            <a:endParaRPr lang="en-US" sz="1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a:xfrm>
            <a:off x="457200" y="152400"/>
            <a:ext cx="8985250" cy="457200"/>
          </a:xfrm>
        </p:spPr>
        <p:txBody>
          <a:bodyPr/>
          <a:lstStyle/>
          <a:p>
            <a:r>
              <a:rPr lang="en-US"/>
              <a:t>Capabilities Assessment Reporting</a:t>
            </a:r>
          </a:p>
        </p:txBody>
      </p:sp>
      <p:sp>
        <p:nvSpPr>
          <p:cNvPr id="596995" name="Rectangle 3"/>
          <p:cNvSpPr>
            <a:spLocks noGrp="1" noChangeArrowheads="1"/>
          </p:cNvSpPr>
          <p:nvPr>
            <p:ph type="body" idx="1"/>
          </p:nvPr>
        </p:nvSpPr>
        <p:spPr>
          <a:xfrm>
            <a:off x="379413" y="1143000"/>
            <a:ext cx="9144000" cy="5334000"/>
          </a:xfrm>
        </p:spPr>
        <p:txBody>
          <a:bodyPr/>
          <a:lstStyle/>
          <a:p>
            <a:r>
              <a:rPr lang="en-US"/>
              <a:t>Facility Closing Conference:  Concluding our visit, we will provide a briefing during the exit conference that will summarize your capabilities</a:t>
            </a:r>
          </a:p>
          <a:p>
            <a:r>
              <a:rPr lang="en-US"/>
              <a:t>Quarterly Emergency Management Coordination Group (EMCG) Briefings:</a:t>
            </a:r>
          </a:p>
          <a:p>
            <a:pPr lvl="1"/>
            <a:r>
              <a:rPr lang="en-US"/>
              <a:t>Each quarter Booz Allen will provide a status briefing to the EMCG, which will comprise of a high level presentation of the status of the facilities assessed to date, including the facilities visited and any emerging best practices, challenges and policy issues in emergency management that need to be addressed</a:t>
            </a:r>
          </a:p>
          <a:p>
            <a:r>
              <a:rPr lang="en-US"/>
              <a:t>Final Report:</a:t>
            </a:r>
          </a:p>
          <a:p>
            <a:pPr lvl="1"/>
            <a:r>
              <a:rPr lang="en-US"/>
              <a:t>Booz Allen will present the summary results of the combined facility assessments in a report due at the end of the fiscal year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xfrm>
            <a:off x="457200" y="609600"/>
            <a:ext cx="8985250" cy="533400"/>
          </a:xfrm>
        </p:spPr>
        <p:txBody>
          <a:bodyPr/>
          <a:lstStyle/>
          <a:p>
            <a:r>
              <a:rPr lang="en-US"/>
              <a:t>The Assessment Team tested the proposed assessment methodology through pilot site visits to produce a mutually agreeable and stable tool suite</a:t>
            </a:r>
          </a:p>
        </p:txBody>
      </p:sp>
      <p:grpSp>
        <p:nvGrpSpPr>
          <p:cNvPr id="592986" name="Group 90"/>
          <p:cNvGrpSpPr>
            <a:grpSpLocks/>
          </p:cNvGrpSpPr>
          <p:nvPr/>
        </p:nvGrpSpPr>
        <p:grpSpPr bwMode="auto">
          <a:xfrm>
            <a:off x="836613" y="1371600"/>
            <a:ext cx="7924800" cy="4572000"/>
            <a:chOff x="527" y="864"/>
            <a:chExt cx="4992" cy="2880"/>
          </a:xfrm>
        </p:grpSpPr>
        <p:sp>
          <p:nvSpPr>
            <p:cNvPr id="592949" name="AutoShape 53"/>
            <p:cNvSpPr>
              <a:spLocks noChangeArrowheads="1"/>
            </p:cNvSpPr>
            <p:nvPr/>
          </p:nvSpPr>
          <p:spPr bwMode="auto">
            <a:xfrm>
              <a:off x="593" y="1096"/>
              <a:ext cx="624" cy="77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a:p>
          </p:txBody>
        </p:sp>
        <p:sp>
          <p:nvSpPr>
            <p:cNvPr id="592950" name="Text Box 54"/>
            <p:cNvSpPr txBox="1">
              <a:spLocks noChangeArrowheads="1"/>
            </p:cNvSpPr>
            <p:nvPr/>
          </p:nvSpPr>
          <p:spPr bwMode="auto">
            <a:xfrm>
              <a:off x="563" y="1340"/>
              <a:ext cx="684" cy="288"/>
            </a:xfrm>
            <a:prstGeom prst="rect">
              <a:avLst/>
            </a:prstGeom>
            <a:noFill/>
            <a:ln w="9525">
              <a:noFill/>
              <a:miter lim="800000"/>
              <a:headEnd/>
              <a:tailEnd/>
            </a:ln>
            <a:effectLst/>
          </p:spPr>
          <p:txBody>
            <a:bodyPr lIns="0" tIns="0" rIns="0" bIns="0" anchor="ctr">
              <a:spAutoFit/>
            </a:bodyPr>
            <a:lstStyle/>
            <a:p>
              <a:pPr algn="ctr">
                <a:spcBef>
                  <a:spcPct val="50000"/>
                </a:spcBef>
                <a:buClrTx/>
                <a:buFontTx/>
                <a:buNone/>
              </a:pPr>
              <a:r>
                <a:rPr lang="en-US" sz="1000"/>
                <a:t>Assessment element identification</a:t>
              </a:r>
            </a:p>
          </p:txBody>
        </p:sp>
        <p:sp>
          <p:nvSpPr>
            <p:cNvPr id="592951" name="Text Box 55"/>
            <p:cNvSpPr txBox="1">
              <a:spLocks noChangeArrowheads="1"/>
            </p:cNvSpPr>
            <p:nvPr/>
          </p:nvSpPr>
          <p:spPr bwMode="auto">
            <a:xfrm>
              <a:off x="527" y="1898"/>
              <a:ext cx="624" cy="674"/>
            </a:xfrm>
            <a:prstGeom prst="rect">
              <a:avLst/>
            </a:prstGeom>
            <a:noFill/>
            <a:ln w="9525">
              <a:noFill/>
              <a:miter lim="800000"/>
              <a:headEnd/>
              <a:tailEnd/>
            </a:ln>
            <a:effectLst/>
          </p:spPr>
          <p:txBody>
            <a:bodyPr>
              <a:spAutoFit/>
            </a:bodyPr>
            <a:lstStyle/>
            <a:p>
              <a:pPr marL="119063" indent="-119063" eaLnBrk="1" hangingPunct="1">
                <a:buClrTx/>
              </a:pPr>
              <a:r>
                <a:rPr lang="en-US" sz="800"/>
                <a:t>Peer reviewed journals</a:t>
              </a:r>
            </a:p>
            <a:p>
              <a:pPr marL="119063" indent="-119063" eaLnBrk="1" hangingPunct="1">
                <a:buClrTx/>
              </a:pPr>
              <a:r>
                <a:rPr lang="en-US" sz="800"/>
                <a:t>Industry standards</a:t>
              </a:r>
            </a:p>
            <a:p>
              <a:pPr marL="119063" indent="-119063" eaLnBrk="1" hangingPunct="1">
                <a:buClrTx/>
              </a:pPr>
              <a:r>
                <a:rPr lang="en-US" sz="800"/>
                <a:t>Previous VHA hospital preparedness survey</a:t>
              </a:r>
            </a:p>
          </p:txBody>
        </p:sp>
        <p:sp>
          <p:nvSpPr>
            <p:cNvPr id="592952" name="Text Box 56"/>
            <p:cNvSpPr txBox="1">
              <a:spLocks noChangeArrowheads="1"/>
            </p:cNvSpPr>
            <p:nvPr/>
          </p:nvSpPr>
          <p:spPr bwMode="auto">
            <a:xfrm>
              <a:off x="623" y="864"/>
              <a:ext cx="3024" cy="173"/>
            </a:xfrm>
            <a:prstGeom prst="rect">
              <a:avLst/>
            </a:prstGeom>
            <a:noFill/>
            <a:ln w="9525">
              <a:noFill/>
              <a:miter lim="800000"/>
              <a:headEnd/>
              <a:tailEnd/>
            </a:ln>
            <a:effectLst/>
          </p:spPr>
          <p:txBody>
            <a:bodyPr lIns="45720" rIns="45720">
              <a:spAutoFit/>
            </a:bodyPr>
            <a:lstStyle/>
            <a:p>
              <a:pPr algn="ctr">
                <a:buClrTx/>
                <a:buFontTx/>
                <a:buNone/>
              </a:pPr>
              <a:r>
                <a:rPr lang="en-US"/>
                <a:t>Pilot Phase</a:t>
              </a:r>
            </a:p>
          </p:txBody>
        </p:sp>
        <p:sp>
          <p:nvSpPr>
            <p:cNvPr id="592953" name="AutoShape 57"/>
            <p:cNvSpPr>
              <a:spLocks noChangeArrowheads="1"/>
            </p:cNvSpPr>
            <p:nvPr/>
          </p:nvSpPr>
          <p:spPr bwMode="auto">
            <a:xfrm>
              <a:off x="1114" y="1096"/>
              <a:ext cx="624" cy="77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a:p>
          </p:txBody>
        </p:sp>
        <p:sp>
          <p:nvSpPr>
            <p:cNvPr id="592955" name="Text Box 59"/>
            <p:cNvSpPr txBox="1">
              <a:spLocks noChangeArrowheads="1"/>
            </p:cNvSpPr>
            <p:nvPr/>
          </p:nvSpPr>
          <p:spPr bwMode="auto">
            <a:xfrm>
              <a:off x="1103" y="1898"/>
              <a:ext cx="624" cy="366"/>
            </a:xfrm>
            <a:prstGeom prst="rect">
              <a:avLst/>
            </a:prstGeom>
            <a:noFill/>
            <a:ln w="9525">
              <a:noFill/>
              <a:miter lim="800000"/>
              <a:headEnd/>
              <a:tailEnd/>
            </a:ln>
            <a:effectLst/>
          </p:spPr>
          <p:txBody>
            <a:bodyPr>
              <a:spAutoFit/>
            </a:bodyPr>
            <a:lstStyle/>
            <a:p>
              <a:pPr marL="119063" indent="-119063" eaLnBrk="1" hangingPunct="1">
                <a:buClrTx/>
              </a:pPr>
              <a:r>
                <a:rPr lang="en-US" sz="800"/>
                <a:t>Pre-survey</a:t>
              </a:r>
            </a:p>
            <a:p>
              <a:pPr marL="119063" indent="-119063" eaLnBrk="1" hangingPunct="1">
                <a:buClrTx/>
              </a:pPr>
              <a:r>
                <a:rPr lang="en-US" sz="800"/>
                <a:t>Site visit Assessor’s guide</a:t>
              </a:r>
            </a:p>
          </p:txBody>
        </p:sp>
        <p:sp>
          <p:nvSpPr>
            <p:cNvPr id="592956" name="AutoShape 60"/>
            <p:cNvSpPr>
              <a:spLocks noChangeArrowheads="1"/>
            </p:cNvSpPr>
            <p:nvPr/>
          </p:nvSpPr>
          <p:spPr bwMode="auto">
            <a:xfrm>
              <a:off x="3151" y="1096"/>
              <a:ext cx="624" cy="77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a:p>
          </p:txBody>
        </p:sp>
        <p:sp>
          <p:nvSpPr>
            <p:cNvPr id="592957" name="Text Box 61"/>
            <p:cNvSpPr txBox="1">
              <a:spLocks noChangeArrowheads="1"/>
            </p:cNvSpPr>
            <p:nvPr/>
          </p:nvSpPr>
          <p:spPr bwMode="auto">
            <a:xfrm>
              <a:off x="3215" y="1388"/>
              <a:ext cx="551" cy="192"/>
            </a:xfrm>
            <a:prstGeom prst="rect">
              <a:avLst/>
            </a:prstGeom>
            <a:noFill/>
            <a:ln w="9525">
              <a:noFill/>
              <a:miter lim="800000"/>
              <a:headEnd/>
              <a:tailEnd/>
            </a:ln>
            <a:effectLst/>
          </p:spPr>
          <p:txBody>
            <a:bodyPr lIns="0" tIns="0" rIns="0" bIns="0" anchor="ctr">
              <a:spAutoFit/>
            </a:bodyPr>
            <a:lstStyle/>
            <a:p>
              <a:pPr algn="ctr">
                <a:spcBef>
                  <a:spcPct val="50000"/>
                </a:spcBef>
                <a:buClrTx/>
                <a:buFontTx/>
                <a:buNone/>
              </a:pPr>
              <a:r>
                <a:rPr lang="en-US" sz="1000"/>
                <a:t>Training and preparation</a:t>
              </a:r>
            </a:p>
          </p:txBody>
        </p:sp>
        <p:sp>
          <p:nvSpPr>
            <p:cNvPr id="592958" name="Text Box 62"/>
            <p:cNvSpPr txBox="1">
              <a:spLocks noChangeArrowheads="1"/>
            </p:cNvSpPr>
            <p:nvPr/>
          </p:nvSpPr>
          <p:spPr bwMode="auto">
            <a:xfrm>
              <a:off x="3167" y="1898"/>
              <a:ext cx="624" cy="520"/>
            </a:xfrm>
            <a:prstGeom prst="rect">
              <a:avLst/>
            </a:prstGeom>
            <a:noFill/>
            <a:ln w="9525">
              <a:noFill/>
              <a:miter lim="800000"/>
              <a:headEnd/>
              <a:tailEnd/>
            </a:ln>
            <a:effectLst/>
          </p:spPr>
          <p:txBody>
            <a:bodyPr>
              <a:spAutoFit/>
            </a:bodyPr>
            <a:lstStyle/>
            <a:p>
              <a:pPr marL="119063" indent="-119063" eaLnBrk="1" hangingPunct="1">
                <a:buClrTx/>
              </a:pPr>
              <a:r>
                <a:rPr lang="en-US" sz="800"/>
                <a:t>EM concepts</a:t>
              </a:r>
            </a:p>
            <a:p>
              <a:pPr marL="119063" indent="-119063" eaLnBrk="1" hangingPunct="1">
                <a:buClrTx/>
              </a:pPr>
              <a:r>
                <a:rPr lang="en-US" sz="800"/>
                <a:t>CEMP analysis overview</a:t>
              </a:r>
            </a:p>
            <a:p>
              <a:pPr marL="119063" indent="-119063" eaLnBrk="1" hangingPunct="1">
                <a:buClrTx/>
              </a:pPr>
              <a:r>
                <a:rPr lang="en-US" sz="800"/>
                <a:t>Assessment criteria</a:t>
              </a:r>
            </a:p>
          </p:txBody>
        </p:sp>
        <p:sp>
          <p:nvSpPr>
            <p:cNvPr id="592959" name="AutoShape 63"/>
            <p:cNvSpPr>
              <a:spLocks noChangeArrowheads="1"/>
            </p:cNvSpPr>
            <p:nvPr/>
          </p:nvSpPr>
          <p:spPr bwMode="auto">
            <a:xfrm>
              <a:off x="1637" y="1096"/>
              <a:ext cx="624" cy="77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a:p>
          </p:txBody>
        </p:sp>
        <p:sp>
          <p:nvSpPr>
            <p:cNvPr id="592960" name="Text Box 64"/>
            <p:cNvSpPr txBox="1">
              <a:spLocks noChangeArrowheads="1"/>
            </p:cNvSpPr>
            <p:nvPr/>
          </p:nvSpPr>
          <p:spPr bwMode="auto">
            <a:xfrm>
              <a:off x="1727" y="1436"/>
              <a:ext cx="551" cy="96"/>
            </a:xfrm>
            <a:prstGeom prst="rect">
              <a:avLst/>
            </a:prstGeom>
            <a:noFill/>
            <a:ln w="9525">
              <a:noFill/>
              <a:miter lim="800000"/>
              <a:headEnd/>
              <a:tailEnd/>
            </a:ln>
            <a:effectLst/>
          </p:spPr>
          <p:txBody>
            <a:bodyPr lIns="0" tIns="0" rIns="0" bIns="0" anchor="ctr">
              <a:spAutoFit/>
            </a:bodyPr>
            <a:lstStyle/>
            <a:p>
              <a:pPr algn="ctr">
                <a:spcBef>
                  <a:spcPct val="50000"/>
                </a:spcBef>
                <a:buClrTx/>
                <a:buFontTx/>
                <a:buNone/>
              </a:pPr>
              <a:r>
                <a:rPr lang="en-US" sz="1000"/>
                <a:t>Pre-survey</a:t>
              </a:r>
            </a:p>
          </p:txBody>
        </p:sp>
        <p:sp>
          <p:nvSpPr>
            <p:cNvPr id="592961" name="Text Box 65"/>
            <p:cNvSpPr txBox="1">
              <a:spLocks noChangeArrowheads="1"/>
            </p:cNvSpPr>
            <p:nvPr/>
          </p:nvSpPr>
          <p:spPr bwMode="auto">
            <a:xfrm>
              <a:off x="1583" y="1898"/>
              <a:ext cx="624" cy="674"/>
            </a:xfrm>
            <a:prstGeom prst="rect">
              <a:avLst/>
            </a:prstGeom>
            <a:noFill/>
            <a:ln w="9525">
              <a:noFill/>
              <a:miter lim="800000"/>
              <a:headEnd/>
              <a:tailEnd/>
            </a:ln>
            <a:effectLst/>
          </p:spPr>
          <p:txBody>
            <a:bodyPr>
              <a:spAutoFit/>
            </a:bodyPr>
            <a:lstStyle/>
            <a:p>
              <a:pPr marL="119063" indent="-119063" eaLnBrk="1" hangingPunct="1">
                <a:buClrTx/>
              </a:pPr>
              <a:r>
                <a:rPr lang="en-US" sz="800"/>
                <a:t>Compliance assessment</a:t>
              </a:r>
            </a:p>
            <a:p>
              <a:pPr marL="119063" indent="-119063" eaLnBrk="1" hangingPunct="1">
                <a:buClrTx/>
              </a:pPr>
              <a:r>
                <a:rPr lang="en-US" sz="800"/>
                <a:t>Identify key issues </a:t>
              </a:r>
            </a:p>
            <a:p>
              <a:pPr marL="119063" indent="-119063" eaLnBrk="1" hangingPunct="1">
                <a:buClrTx/>
              </a:pPr>
              <a:r>
                <a:rPr lang="en-US" sz="800"/>
                <a:t>Preparedness focused</a:t>
              </a:r>
            </a:p>
            <a:p>
              <a:pPr marL="119063" indent="-119063" eaLnBrk="1" hangingPunct="1">
                <a:buClrTx/>
              </a:pPr>
              <a:r>
                <a:rPr lang="en-US" sz="800"/>
                <a:t>Context for assessors</a:t>
              </a:r>
            </a:p>
          </p:txBody>
        </p:sp>
        <p:sp>
          <p:nvSpPr>
            <p:cNvPr id="592962" name="AutoShape 66"/>
            <p:cNvSpPr>
              <a:spLocks noChangeArrowheads="1"/>
            </p:cNvSpPr>
            <p:nvPr/>
          </p:nvSpPr>
          <p:spPr bwMode="auto">
            <a:xfrm>
              <a:off x="2138" y="1096"/>
              <a:ext cx="624" cy="77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a:p>
          </p:txBody>
        </p:sp>
        <p:sp>
          <p:nvSpPr>
            <p:cNvPr id="592963" name="Text Box 67"/>
            <p:cNvSpPr txBox="1">
              <a:spLocks noChangeArrowheads="1"/>
            </p:cNvSpPr>
            <p:nvPr/>
          </p:nvSpPr>
          <p:spPr bwMode="auto">
            <a:xfrm>
              <a:off x="2175" y="1436"/>
              <a:ext cx="551" cy="96"/>
            </a:xfrm>
            <a:prstGeom prst="rect">
              <a:avLst/>
            </a:prstGeom>
            <a:noFill/>
            <a:ln w="9525">
              <a:noFill/>
              <a:miter lim="800000"/>
              <a:headEnd/>
              <a:tailEnd/>
            </a:ln>
            <a:effectLst/>
          </p:spPr>
          <p:txBody>
            <a:bodyPr lIns="0" tIns="0" rIns="0" bIns="0" anchor="ctr">
              <a:spAutoFit/>
            </a:bodyPr>
            <a:lstStyle/>
            <a:p>
              <a:pPr algn="ctr">
                <a:spcBef>
                  <a:spcPct val="50000"/>
                </a:spcBef>
                <a:buClrTx/>
                <a:buFontTx/>
                <a:buNone/>
              </a:pPr>
              <a:r>
                <a:rPr lang="en-US" sz="1000"/>
                <a:t>Site visit</a:t>
              </a:r>
            </a:p>
          </p:txBody>
        </p:sp>
        <p:sp>
          <p:nvSpPr>
            <p:cNvPr id="592964" name="Text Box 68"/>
            <p:cNvSpPr txBox="1">
              <a:spLocks noChangeArrowheads="1"/>
            </p:cNvSpPr>
            <p:nvPr/>
          </p:nvSpPr>
          <p:spPr bwMode="auto">
            <a:xfrm>
              <a:off x="2111" y="1898"/>
              <a:ext cx="624" cy="982"/>
            </a:xfrm>
            <a:prstGeom prst="rect">
              <a:avLst/>
            </a:prstGeom>
            <a:noFill/>
            <a:ln w="9525">
              <a:noFill/>
              <a:miter lim="800000"/>
              <a:headEnd/>
              <a:tailEnd/>
            </a:ln>
            <a:effectLst/>
          </p:spPr>
          <p:txBody>
            <a:bodyPr>
              <a:spAutoFit/>
            </a:bodyPr>
            <a:lstStyle/>
            <a:p>
              <a:pPr marL="119063" indent="-119063" eaLnBrk="1" hangingPunct="1">
                <a:buClrTx/>
              </a:pPr>
              <a:r>
                <a:rPr lang="en-US" sz="800"/>
                <a:t>In-brief</a:t>
              </a:r>
            </a:p>
            <a:p>
              <a:pPr marL="119063" indent="-119063" eaLnBrk="1" hangingPunct="1">
                <a:buClrTx/>
              </a:pPr>
              <a:r>
                <a:rPr lang="en-US" sz="800"/>
                <a:t>Interviews</a:t>
              </a:r>
            </a:p>
            <a:p>
              <a:pPr marL="119063" indent="-119063" eaLnBrk="1" hangingPunct="1">
                <a:buClrTx/>
              </a:pPr>
              <a:r>
                <a:rPr lang="en-US" sz="800"/>
                <a:t>Facility tour</a:t>
              </a:r>
            </a:p>
            <a:p>
              <a:pPr marL="119063" indent="-119063" eaLnBrk="1" hangingPunct="1">
                <a:buClrTx/>
              </a:pPr>
              <a:r>
                <a:rPr lang="en-US" sz="800"/>
                <a:t>Document reviews</a:t>
              </a:r>
            </a:p>
            <a:p>
              <a:pPr marL="119063" indent="-119063" eaLnBrk="1" hangingPunct="1">
                <a:buClrTx/>
              </a:pPr>
              <a:r>
                <a:rPr lang="en-US" sz="800"/>
                <a:t>Facilitated discussions</a:t>
              </a:r>
            </a:p>
            <a:p>
              <a:pPr marL="119063" indent="-119063" eaLnBrk="1" hangingPunct="1">
                <a:buClrTx/>
              </a:pPr>
              <a:r>
                <a:rPr lang="en-US" sz="800"/>
                <a:t>Competency assessment</a:t>
              </a:r>
            </a:p>
            <a:p>
              <a:pPr marL="119063" indent="-119063" eaLnBrk="1" hangingPunct="1">
                <a:buClrTx/>
              </a:pPr>
              <a:r>
                <a:rPr lang="en-US" sz="800"/>
                <a:t>Tabletop exercise</a:t>
              </a:r>
            </a:p>
            <a:p>
              <a:pPr marL="119063" indent="-119063" eaLnBrk="1" hangingPunct="1">
                <a:buClrTx/>
              </a:pPr>
              <a:r>
                <a:rPr lang="en-US" sz="800"/>
                <a:t>Outbrief</a:t>
              </a:r>
            </a:p>
          </p:txBody>
        </p:sp>
        <p:sp>
          <p:nvSpPr>
            <p:cNvPr id="592965" name="AutoShape 69"/>
            <p:cNvSpPr>
              <a:spLocks noChangeArrowheads="1"/>
            </p:cNvSpPr>
            <p:nvPr/>
          </p:nvSpPr>
          <p:spPr bwMode="auto">
            <a:xfrm>
              <a:off x="2639" y="1096"/>
              <a:ext cx="624" cy="77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a:p>
          </p:txBody>
        </p:sp>
        <p:sp>
          <p:nvSpPr>
            <p:cNvPr id="592966" name="Text Box 70"/>
            <p:cNvSpPr txBox="1">
              <a:spLocks noChangeArrowheads="1"/>
            </p:cNvSpPr>
            <p:nvPr/>
          </p:nvSpPr>
          <p:spPr bwMode="auto">
            <a:xfrm>
              <a:off x="2712" y="1436"/>
              <a:ext cx="551" cy="96"/>
            </a:xfrm>
            <a:prstGeom prst="rect">
              <a:avLst/>
            </a:prstGeom>
            <a:noFill/>
            <a:ln w="9525">
              <a:noFill/>
              <a:miter lim="800000"/>
              <a:headEnd/>
              <a:tailEnd/>
            </a:ln>
            <a:effectLst/>
          </p:spPr>
          <p:txBody>
            <a:bodyPr lIns="0" tIns="0" rIns="0" bIns="0" anchor="ctr">
              <a:spAutoFit/>
            </a:bodyPr>
            <a:lstStyle/>
            <a:p>
              <a:pPr algn="ctr">
                <a:spcBef>
                  <a:spcPct val="50000"/>
                </a:spcBef>
                <a:buClrTx/>
                <a:buFontTx/>
                <a:buNone/>
              </a:pPr>
              <a:r>
                <a:rPr lang="en-US" sz="1000"/>
                <a:t>Reporting</a:t>
              </a:r>
            </a:p>
          </p:txBody>
        </p:sp>
        <p:sp>
          <p:nvSpPr>
            <p:cNvPr id="592967" name="Text Box 71"/>
            <p:cNvSpPr txBox="1">
              <a:spLocks noChangeArrowheads="1"/>
            </p:cNvSpPr>
            <p:nvPr/>
          </p:nvSpPr>
          <p:spPr bwMode="auto">
            <a:xfrm>
              <a:off x="2591" y="1898"/>
              <a:ext cx="624" cy="905"/>
            </a:xfrm>
            <a:prstGeom prst="rect">
              <a:avLst/>
            </a:prstGeom>
            <a:noFill/>
            <a:ln w="9525">
              <a:noFill/>
              <a:miter lim="800000"/>
              <a:headEnd/>
              <a:tailEnd/>
            </a:ln>
            <a:effectLst/>
          </p:spPr>
          <p:txBody>
            <a:bodyPr>
              <a:spAutoFit/>
            </a:bodyPr>
            <a:lstStyle/>
            <a:p>
              <a:pPr marL="119063" indent="-119063" eaLnBrk="1" hangingPunct="1">
                <a:buClrTx/>
              </a:pPr>
              <a:r>
                <a:rPr lang="en-US" sz="800"/>
                <a:t>Facility outbrief</a:t>
              </a:r>
            </a:p>
            <a:p>
              <a:pPr marL="119063" indent="-119063" eaLnBrk="1" hangingPunct="1">
                <a:buClrTx/>
              </a:pPr>
              <a:r>
                <a:rPr lang="en-US" sz="800"/>
                <a:t>Quarterly reports to EMCG</a:t>
              </a:r>
            </a:p>
            <a:p>
              <a:pPr marL="119063" indent="-119063" eaLnBrk="1" hangingPunct="1">
                <a:buClrTx/>
              </a:pPr>
              <a:r>
                <a:rPr lang="en-US" sz="800"/>
                <a:t>Final report</a:t>
              </a:r>
            </a:p>
            <a:p>
              <a:pPr marL="119063" indent="-119063" eaLnBrk="1" hangingPunct="1">
                <a:buClrTx/>
              </a:pPr>
              <a:r>
                <a:rPr lang="en-US" sz="800"/>
                <a:t>Sharing of best practices</a:t>
              </a:r>
            </a:p>
            <a:p>
              <a:pPr marL="119063" indent="-119063" eaLnBrk="1" hangingPunct="1">
                <a:buClrTx/>
              </a:pPr>
              <a:r>
                <a:rPr lang="en-US" sz="800"/>
                <a:t>Publishing common themes and trends</a:t>
              </a:r>
            </a:p>
          </p:txBody>
        </p:sp>
        <p:sp>
          <p:nvSpPr>
            <p:cNvPr id="592968" name="AutoShape 72"/>
            <p:cNvSpPr>
              <a:spLocks noChangeArrowheads="1"/>
            </p:cNvSpPr>
            <p:nvPr/>
          </p:nvSpPr>
          <p:spPr bwMode="auto">
            <a:xfrm>
              <a:off x="3972" y="1104"/>
              <a:ext cx="699" cy="77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a:p>
          </p:txBody>
        </p:sp>
        <p:sp>
          <p:nvSpPr>
            <p:cNvPr id="592969" name="Text Box 73"/>
            <p:cNvSpPr txBox="1">
              <a:spLocks noChangeArrowheads="1"/>
            </p:cNvSpPr>
            <p:nvPr/>
          </p:nvSpPr>
          <p:spPr bwMode="auto">
            <a:xfrm>
              <a:off x="4068" y="1396"/>
              <a:ext cx="551" cy="192"/>
            </a:xfrm>
            <a:prstGeom prst="rect">
              <a:avLst/>
            </a:prstGeom>
            <a:noFill/>
            <a:ln w="9525">
              <a:noFill/>
              <a:miter lim="800000"/>
              <a:headEnd/>
              <a:tailEnd/>
            </a:ln>
            <a:effectLst/>
          </p:spPr>
          <p:txBody>
            <a:bodyPr lIns="0" tIns="0" rIns="0" bIns="0" anchor="ctr">
              <a:spAutoFit/>
            </a:bodyPr>
            <a:lstStyle/>
            <a:p>
              <a:pPr algn="ctr">
                <a:spcBef>
                  <a:spcPct val="50000"/>
                </a:spcBef>
                <a:buClrTx/>
                <a:buFontTx/>
                <a:buNone/>
              </a:pPr>
              <a:r>
                <a:rPr lang="en-US" sz="1000"/>
                <a:t>Modify pilot process</a:t>
              </a:r>
            </a:p>
          </p:txBody>
        </p:sp>
        <p:sp>
          <p:nvSpPr>
            <p:cNvPr id="592970" name="AutoShape 74"/>
            <p:cNvSpPr>
              <a:spLocks noChangeArrowheads="1"/>
            </p:cNvSpPr>
            <p:nvPr/>
          </p:nvSpPr>
          <p:spPr bwMode="auto">
            <a:xfrm>
              <a:off x="4548" y="1104"/>
              <a:ext cx="720" cy="77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a:p>
          </p:txBody>
        </p:sp>
        <p:sp>
          <p:nvSpPr>
            <p:cNvPr id="592971" name="Text Box 75"/>
            <p:cNvSpPr txBox="1">
              <a:spLocks noChangeArrowheads="1"/>
            </p:cNvSpPr>
            <p:nvPr/>
          </p:nvSpPr>
          <p:spPr bwMode="auto">
            <a:xfrm>
              <a:off x="4644" y="1396"/>
              <a:ext cx="635" cy="192"/>
            </a:xfrm>
            <a:prstGeom prst="rect">
              <a:avLst/>
            </a:prstGeom>
            <a:noFill/>
            <a:ln w="9525">
              <a:noFill/>
              <a:miter lim="800000"/>
              <a:headEnd/>
              <a:tailEnd/>
            </a:ln>
            <a:effectLst/>
          </p:spPr>
          <p:txBody>
            <a:bodyPr lIns="0" tIns="0" rIns="0" bIns="0" anchor="ctr">
              <a:spAutoFit/>
            </a:bodyPr>
            <a:lstStyle/>
            <a:p>
              <a:pPr algn="ctr">
                <a:spcBef>
                  <a:spcPct val="50000"/>
                </a:spcBef>
                <a:buClrTx/>
                <a:buFontTx/>
                <a:buNone/>
              </a:pPr>
              <a:r>
                <a:rPr lang="en-US" sz="1000"/>
                <a:t>Implementation planning</a:t>
              </a:r>
            </a:p>
          </p:txBody>
        </p:sp>
        <p:sp>
          <p:nvSpPr>
            <p:cNvPr id="592972" name="Text Box 76"/>
            <p:cNvSpPr txBox="1">
              <a:spLocks noChangeArrowheads="1"/>
            </p:cNvSpPr>
            <p:nvPr/>
          </p:nvSpPr>
          <p:spPr bwMode="auto">
            <a:xfrm>
              <a:off x="4020" y="864"/>
              <a:ext cx="1056" cy="173"/>
            </a:xfrm>
            <a:prstGeom prst="rect">
              <a:avLst/>
            </a:prstGeom>
            <a:noFill/>
            <a:ln w="9525">
              <a:noFill/>
              <a:miter lim="800000"/>
              <a:headEnd/>
              <a:tailEnd/>
            </a:ln>
            <a:effectLst/>
          </p:spPr>
          <p:txBody>
            <a:bodyPr lIns="45720" rIns="45720">
              <a:spAutoFit/>
            </a:bodyPr>
            <a:lstStyle/>
            <a:p>
              <a:pPr algn="ctr">
                <a:buClrTx/>
                <a:buFontTx/>
                <a:buNone/>
              </a:pPr>
              <a:r>
                <a:rPr lang="en-US"/>
                <a:t>Revision Phase</a:t>
              </a:r>
            </a:p>
          </p:txBody>
        </p:sp>
        <p:sp>
          <p:nvSpPr>
            <p:cNvPr id="592973" name="Text Box 77"/>
            <p:cNvSpPr txBox="1">
              <a:spLocks noChangeArrowheads="1"/>
            </p:cNvSpPr>
            <p:nvPr/>
          </p:nvSpPr>
          <p:spPr bwMode="auto">
            <a:xfrm>
              <a:off x="3924" y="1927"/>
              <a:ext cx="624" cy="597"/>
            </a:xfrm>
            <a:prstGeom prst="rect">
              <a:avLst/>
            </a:prstGeom>
            <a:noFill/>
            <a:ln w="9525">
              <a:noFill/>
              <a:miter lim="800000"/>
              <a:headEnd/>
              <a:tailEnd/>
            </a:ln>
            <a:effectLst/>
          </p:spPr>
          <p:txBody>
            <a:bodyPr>
              <a:spAutoFit/>
            </a:bodyPr>
            <a:lstStyle/>
            <a:p>
              <a:pPr marL="119063" indent="-119063" eaLnBrk="1" hangingPunct="1">
                <a:buClrTx/>
              </a:pPr>
              <a:r>
                <a:rPr lang="en-US" sz="800"/>
                <a:t>Assess effectiveness of process, training, and tools</a:t>
              </a:r>
            </a:p>
            <a:p>
              <a:pPr marL="119063" indent="-119063" eaLnBrk="1" hangingPunct="1">
                <a:buClrTx/>
              </a:pPr>
              <a:r>
                <a:rPr lang="en-US" sz="800"/>
                <a:t>Revise as necessary</a:t>
              </a:r>
            </a:p>
          </p:txBody>
        </p:sp>
        <p:sp>
          <p:nvSpPr>
            <p:cNvPr id="592974" name="Text Box 78"/>
            <p:cNvSpPr txBox="1">
              <a:spLocks noChangeArrowheads="1"/>
            </p:cNvSpPr>
            <p:nvPr/>
          </p:nvSpPr>
          <p:spPr bwMode="auto">
            <a:xfrm>
              <a:off x="4500" y="1920"/>
              <a:ext cx="624" cy="443"/>
            </a:xfrm>
            <a:prstGeom prst="rect">
              <a:avLst/>
            </a:prstGeom>
            <a:noFill/>
            <a:ln w="9525">
              <a:noFill/>
              <a:miter lim="800000"/>
              <a:headEnd/>
              <a:tailEnd/>
            </a:ln>
            <a:effectLst/>
          </p:spPr>
          <p:txBody>
            <a:bodyPr>
              <a:spAutoFit/>
            </a:bodyPr>
            <a:lstStyle/>
            <a:p>
              <a:pPr marL="119063" indent="-119063" eaLnBrk="1" hangingPunct="1">
                <a:buClrTx/>
              </a:pPr>
              <a:r>
                <a:rPr lang="en-US" sz="800"/>
                <a:t>Site selection</a:t>
              </a:r>
            </a:p>
            <a:p>
              <a:pPr marL="119063" indent="-119063" eaLnBrk="1" hangingPunct="1">
                <a:buClrTx/>
              </a:pPr>
              <a:r>
                <a:rPr lang="en-US" sz="800"/>
                <a:t>Team assignments</a:t>
              </a:r>
            </a:p>
            <a:p>
              <a:pPr marL="119063" indent="-119063" eaLnBrk="1" hangingPunct="1">
                <a:buClrTx/>
              </a:pPr>
              <a:r>
                <a:rPr lang="en-US" sz="800"/>
                <a:t>Introductory letters</a:t>
              </a:r>
            </a:p>
          </p:txBody>
        </p:sp>
        <p:sp>
          <p:nvSpPr>
            <p:cNvPr id="592975" name="AutoShape 79"/>
            <p:cNvSpPr>
              <a:spLocks noChangeArrowheads="1"/>
            </p:cNvSpPr>
            <p:nvPr/>
          </p:nvSpPr>
          <p:spPr bwMode="auto">
            <a:xfrm>
              <a:off x="3893" y="2968"/>
              <a:ext cx="624" cy="77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a:p>
          </p:txBody>
        </p:sp>
        <p:sp>
          <p:nvSpPr>
            <p:cNvPr id="592976" name="Text Box 80"/>
            <p:cNvSpPr txBox="1">
              <a:spLocks noChangeArrowheads="1"/>
            </p:cNvSpPr>
            <p:nvPr/>
          </p:nvSpPr>
          <p:spPr bwMode="auto">
            <a:xfrm>
              <a:off x="3930" y="3308"/>
              <a:ext cx="551" cy="96"/>
            </a:xfrm>
            <a:prstGeom prst="rect">
              <a:avLst/>
            </a:prstGeom>
            <a:noFill/>
            <a:ln w="9525">
              <a:noFill/>
              <a:miter lim="800000"/>
              <a:headEnd/>
              <a:tailEnd/>
            </a:ln>
            <a:effectLst/>
          </p:spPr>
          <p:txBody>
            <a:bodyPr lIns="0" tIns="0" rIns="0" bIns="0" anchor="ctr">
              <a:spAutoFit/>
            </a:bodyPr>
            <a:lstStyle/>
            <a:p>
              <a:pPr algn="ctr">
                <a:spcBef>
                  <a:spcPct val="50000"/>
                </a:spcBef>
                <a:buClrTx/>
                <a:buFontTx/>
                <a:buNone/>
              </a:pPr>
              <a:r>
                <a:rPr lang="en-US" sz="1000"/>
                <a:t>Pre-survey</a:t>
              </a:r>
            </a:p>
          </p:txBody>
        </p:sp>
        <p:sp>
          <p:nvSpPr>
            <p:cNvPr id="592977" name="AutoShape 81"/>
            <p:cNvSpPr>
              <a:spLocks noChangeArrowheads="1"/>
            </p:cNvSpPr>
            <p:nvPr/>
          </p:nvSpPr>
          <p:spPr bwMode="auto">
            <a:xfrm>
              <a:off x="4394" y="2968"/>
              <a:ext cx="624" cy="77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a:p>
          </p:txBody>
        </p:sp>
        <p:sp>
          <p:nvSpPr>
            <p:cNvPr id="592978" name="Text Box 82"/>
            <p:cNvSpPr txBox="1">
              <a:spLocks noChangeArrowheads="1"/>
            </p:cNvSpPr>
            <p:nvPr/>
          </p:nvSpPr>
          <p:spPr bwMode="auto">
            <a:xfrm>
              <a:off x="4431" y="3308"/>
              <a:ext cx="551" cy="96"/>
            </a:xfrm>
            <a:prstGeom prst="rect">
              <a:avLst/>
            </a:prstGeom>
            <a:noFill/>
            <a:ln w="9525">
              <a:noFill/>
              <a:miter lim="800000"/>
              <a:headEnd/>
              <a:tailEnd/>
            </a:ln>
            <a:effectLst/>
          </p:spPr>
          <p:txBody>
            <a:bodyPr lIns="0" tIns="0" rIns="0" bIns="0" anchor="ctr">
              <a:spAutoFit/>
            </a:bodyPr>
            <a:lstStyle/>
            <a:p>
              <a:pPr algn="ctr">
                <a:spcBef>
                  <a:spcPct val="50000"/>
                </a:spcBef>
                <a:buClrTx/>
                <a:buFontTx/>
                <a:buNone/>
              </a:pPr>
              <a:r>
                <a:rPr lang="en-US" sz="1000"/>
                <a:t>Site visit</a:t>
              </a:r>
            </a:p>
          </p:txBody>
        </p:sp>
        <p:sp>
          <p:nvSpPr>
            <p:cNvPr id="592979" name="AutoShape 83"/>
            <p:cNvSpPr>
              <a:spLocks noChangeArrowheads="1"/>
            </p:cNvSpPr>
            <p:nvPr/>
          </p:nvSpPr>
          <p:spPr bwMode="auto">
            <a:xfrm>
              <a:off x="4895" y="2968"/>
              <a:ext cx="624" cy="776"/>
            </a:xfrm>
            <a:prstGeom prst="chevron">
              <a:avLst>
                <a:gd name="adj" fmla="val 17157"/>
              </a:avLst>
            </a:prstGeom>
            <a:solidFill>
              <a:schemeClr val="tx2"/>
            </a:solidFill>
            <a:ln w="9525">
              <a:solidFill>
                <a:schemeClr val="tx1"/>
              </a:solidFill>
              <a:miter lim="800000"/>
              <a:headEnd/>
              <a:tailEnd/>
            </a:ln>
            <a:effectLst>
              <a:outerShdw dist="35921" dir="2700000" algn="ctr" rotWithShape="0">
                <a:srgbClr val="000000"/>
              </a:outerShdw>
            </a:effectLst>
          </p:spPr>
          <p:txBody>
            <a:bodyPr anchor="ctr"/>
            <a:lstStyle/>
            <a:p>
              <a:pPr algn="ctr">
                <a:spcBef>
                  <a:spcPct val="45000"/>
                </a:spcBef>
                <a:buClr>
                  <a:schemeClr val="tx1"/>
                </a:buClr>
                <a:buFont typeface="Webdings" pitchFamily="18" charset="2"/>
                <a:buChar char="4"/>
              </a:pPr>
              <a:endParaRPr lang="en-US"/>
            </a:p>
          </p:txBody>
        </p:sp>
        <p:sp>
          <p:nvSpPr>
            <p:cNvPr id="592980" name="Text Box 84"/>
            <p:cNvSpPr txBox="1">
              <a:spLocks noChangeArrowheads="1"/>
            </p:cNvSpPr>
            <p:nvPr/>
          </p:nvSpPr>
          <p:spPr bwMode="auto">
            <a:xfrm>
              <a:off x="4932" y="3308"/>
              <a:ext cx="551" cy="96"/>
            </a:xfrm>
            <a:prstGeom prst="rect">
              <a:avLst/>
            </a:prstGeom>
            <a:noFill/>
            <a:ln w="9525">
              <a:noFill/>
              <a:miter lim="800000"/>
              <a:headEnd/>
              <a:tailEnd/>
            </a:ln>
            <a:effectLst/>
          </p:spPr>
          <p:txBody>
            <a:bodyPr lIns="0" tIns="0" rIns="0" bIns="0" anchor="ctr">
              <a:spAutoFit/>
            </a:bodyPr>
            <a:lstStyle/>
            <a:p>
              <a:pPr algn="ctr">
                <a:spcBef>
                  <a:spcPct val="50000"/>
                </a:spcBef>
                <a:buClrTx/>
                <a:buFontTx/>
                <a:buNone/>
              </a:pPr>
              <a:r>
                <a:rPr lang="en-US" sz="1000"/>
                <a:t>Reporting</a:t>
              </a:r>
            </a:p>
          </p:txBody>
        </p:sp>
        <p:sp>
          <p:nvSpPr>
            <p:cNvPr id="592981" name="Text Box 85"/>
            <p:cNvSpPr txBox="1">
              <a:spLocks noChangeArrowheads="1"/>
            </p:cNvSpPr>
            <p:nvPr/>
          </p:nvSpPr>
          <p:spPr bwMode="auto">
            <a:xfrm>
              <a:off x="3887" y="2755"/>
              <a:ext cx="1536" cy="173"/>
            </a:xfrm>
            <a:prstGeom prst="rect">
              <a:avLst/>
            </a:prstGeom>
            <a:noFill/>
            <a:ln w="9525">
              <a:noFill/>
              <a:miter lim="800000"/>
              <a:headEnd/>
              <a:tailEnd/>
            </a:ln>
            <a:effectLst/>
          </p:spPr>
          <p:txBody>
            <a:bodyPr lIns="45720" rIns="45720">
              <a:spAutoFit/>
            </a:bodyPr>
            <a:lstStyle/>
            <a:p>
              <a:pPr algn="ctr">
                <a:buClrTx/>
                <a:buFontTx/>
                <a:buNone/>
              </a:pPr>
              <a:r>
                <a:rPr lang="en-US"/>
                <a:t>Implementation Phase</a:t>
              </a:r>
            </a:p>
          </p:txBody>
        </p:sp>
        <p:cxnSp>
          <p:nvCxnSpPr>
            <p:cNvPr id="592982" name="AutoShape 86"/>
            <p:cNvCxnSpPr>
              <a:cxnSpLocks noChangeShapeType="1"/>
              <a:stCxn id="592971" idx="3"/>
              <a:endCxn id="592976" idx="1"/>
            </p:cNvCxnSpPr>
            <p:nvPr/>
          </p:nvCxnSpPr>
          <p:spPr bwMode="auto">
            <a:xfrm flipH="1">
              <a:off x="3930" y="1492"/>
              <a:ext cx="1349" cy="1864"/>
            </a:xfrm>
            <a:prstGeom prst="bentConnector5">
              <a:avLst>
                <a:gd name="adj1" fmla="val -10602"/>
                <a:gd name="adj2" fmla="val 61157"/>
                <a:gd name="adj3" fmla="val 110676"/>
              </a:avLst>
            </a:prstGeom>
            <a:noFill/>
            <a:ln w="9525">
              <a:solidFill>
                <a:schemeClr val="tx1"/>
              </a:solidFill>
              <a:miter lim="800000"/>
              <a:headEnd/>
              <a:tailEnd type="triangle" w="med" len="med"/>
            </a:ln>
            <a:effectLst/>
          </p:spPr>
        </p:cxnSp>
        <p:cxnSp>
          <p:nvCxnSpPr>
            <p:cNvPr id="592983" name="AutoShape 87"/>
            <p:cNvCxnSpPr>
              <a:cxnSpLocks noChangeShapeType="1"/>
              <a:stCxn id="592957" idx="3"/>
              <a:endCxn id="592969" idx="1"/>
            </p:cNvCxnSpPr>
            <p:nvPr/>
          </p:nvCxnSpPr>
          <p:spPr bwMode="auto">
            <a:xfrm>
              <a:off x="3766" y="1484"/>
              <a:ext cx="302" cy="8"/>
            </a:xfrm>
            <a:prstGeom prst="straightConnector1">
              <a:avLst/>
            </a:prstGeom>
            <a:noFill/>
            <a:ln w="9525">
              <a:solidFill>
                <a:schemeClr val="tx1"/>
              </a:solidFill>
              <a:round/>
              <a:headEnd/>
              <a:tailEnd type="triangle" w="med" len="med"/>
            </a:ln>
            <a:effectLst/>
          </p:spPr>
        </p:cxnSp>
        <p:sp>
          <p:nvSpPr>
            <p:cNvPr id="592985" name="Text Box 89"/>
            <p:cNvSpPr txBox="1">
              <a:spLocks noChangeArrowheads="1"/>
            </p:cNvSpPr>
            <p:nvPr/>
          </p:nvSpPr>
          <p:spPr bwMode="auto">
            <a:xfrm>
              <a:off x="1247" y="1344"/>
              <a:ext cx="396" cy="288"/>
            </a:xfrm>
            <a:prstGeom prst="rect">
              <a:avLst/>
            </a:prstGeom>
            <a:noFill/>
            <a:ln w="9525">
              <a:noFill/>
              <a:miter lim="800000"/>
              <a:headEnd/>
              <a:tailEnd/>
            </a:ln>
            <a:effectLst/>
          </p:spPr>
          <p:txBody>
            <a:bodyPr lIns="0" tIns="0" rIns="0" bIns="0" anchor="ctr">
              <a:spAutoFit/>
            </a:bodyPr>
            <a:lstStyle/>
            <a:p>
              <a:pPr algn="ctr">
                <a:spcBef>
                  <a:spcPct val="50000"/>
                </a:spcBef>
                <a:buClrTx/>
                <a:buFontTx/>
                <a:buNone/>
              </a:pPr>
              <a:r>
                <a:rPr lang="en-US" sz="1000"/>
                <a:t>Develop Suite of Tools</a:t>
              </a:r>
            </a:p>
          </p:txBody>
        </p:sp>
      </p:grpSp>
      <p:sp>
        <p:nvSpPr>
          <p:cNvPr id="592987" name="Freeform 91"/>
          <p:cNvSpPr>
            <a:spLocks/>
          </p:cNvSpPr>
          <p:nvPr/>
        </p:nvSpPr>
        <p:spPr bwMode="gray">
          <a:xfrm rot="10800000" flipH="1" flipV="1">
            <a:off x="4799013" y="5181600"/>
            <a:ext cx="1157287" cy="665163"/>
          </a:xfrm>
          <a:custGeom>
            <a:avLst/>
            <a:gdLst/>
            <a:ahLst/>
            <a:cxnLst>
              <a:cxn ang="0">
                <a:pos x="726" y="0"/>
              </a:cxn>
              <a:cxn ang="0">
                <a:pos x="1092" y="265"/>
              </a:cxn>
              <a:cxn ang="0">
                <a:pos x="726" y="558"/>
              </a:cxn>
              <a:cxn ang="0">
                <a:pos x="726" y="407"/>
              </a:cxn>
              <a:cxn ang="0">
                <a:pos x="390" y="409"/>
              </a:cxn>
              <a:cxn ang="0">
                <a:pos x="334" y="428"/>
              </a:cxn>
              <a:cxn ang="0">
                <a:pos x="292" y="464"/>
              </a:cxn>
              <a:cxn ang="0">
                <a:pos x="267" y="513"/>
              </a:cxn>
              <a:cxn ang="0">
                <a:pos x="260" y="589"/>
              </a:cxn>
              <a:cxn ang="0">
                <a:pos x="260" y="669"/>
              </a:cxn>
              <a:cxn ang="0">
                <a:pos x="0" y="669"/>
              </a:cxn>
              <a:cxn ang="0">
                <a:pos x="1" y="543"/>
              </a:cxn>
              <a:cxn ang="0">
                <a:pos x="10" y="487"/>
              </a:cxn>
              <a:cxn ang="0">
                <a:pos x="21" y="428"/>
              </a:cxn>
              <a:cxn ang="0">
                <a:pos x="36" y="385"/>
              </a:cxn>
              <a:cxn ang="0">
                <a:pos x="59" y="338"/>
              </a:cxn>
              <a:cxn ang="0">
                <a:pos x="82" y="300"/>
              </a:cxn>
              <a:cxn ang="0">
                <a:pos x="122" y="256"/>
              </a:cxn>
              <a:cxn ang="0">
                <a:pos x="166" y="217"/>
              </a:cxn>
              <a:cxn ang="0">
                <a:pos x="212" y="191"/>
              </a:cxn>
              <a:cxn ang="0">
                <a:pos x="264" y="165"/>
              </a:cxn>
              <a:cxn ang="0">
                <a:pos x="330" y="150"/>
              </a:cxn>
              <a:cxn ang="0">
                <a:pos x="390" y="147"/>
              </a:cxn>
              <a:cxn ang="0">
                <a:pos x="726" y="146"/>
              </a:cxn>
              <a:cxn ang="0">
                <a:pos x="726" y="0"/>
              </a:cxn>
            </a:cxnLst>
            <a:rect l="0" t="0" r="r" b="b"/>
            <a:pathLst>
              <a:path w="1092" h="669">
                <a:moveTo>
                  <a:pt x="726" y="0"/>
                </a:moveTo>
                <a:lnTo>
                  <a:pt x="1092" y="265"/>
                </a:lnTo>
                <a:lnTo>
                  <a:pt x="726" y="558"/>
                </a:lnTo>
                <a:lnTo>
                  <a:pt x="726" y="407"/>
                </a:lnTo>
                <a:lnTo>
                  <a:pt x="390" y="409"/>
                </a:lnTo>
                <a:lnTo>
                  <a:pt x="334" y="428"/>
                </a:lnTo>
                <a:lnTo>
                  <a:pt x="292" y="464"/>
                </a:lnTo>
                <a:lnTo>
                  <a:pt x="267" y="513"/>
                </a:lnTo>
                <a:lnTo>
                  <a:pt x="260" y="589"/>
                </a:lnTo>
                <a:lnTo>
                  <a:pt x="260" y="669"/>
                </a:lnTo>
                <a:lnTo>
                  <a:pt x="0" y="669"/>
                </a:lnTo>
                <a:lnTo>
                  <a:pt x="1" y="543"/>
                </a:lnTo>
                <a:lnTo>
                  <a:pt x="10" y="487"/>
                </a:lnTo>
                <a:lnTo>
                  <a:pt x="21" y="428"/>
                </a:lnTo>
                <a:lnTo>
                  <a:pt x="36" y="385"/>
                </a:lnTo>
                <a:lnTo>
                  <a:pt x="59" y="338"/>
                </a:lnTo>
                <a:lnTo>
                  <a:pt x="82" y="300"/>
                </a:lnTo>
                <a:lnTo>
                  <a:pt x="122" y="256"/>
                </a:lnTo>
                <a:lnTo>
                  <a:pt x="166" y="217"/>
                </a:lnTo>
                <a:lnTo>
                  <a:pt x="212" y="191"/>
                </a:lnTo>
                <a:lnTo>
                  <a:pt x="264" y="165"/>
                </a:lnTo>
                <a:lnTo>
                  <a:pt x="330" y="150"/>
                </a:lnTo>
                <a:lnTo>
                  <a:pt x="390" y="147"/>
                </a:lnTo>
                <a:lnTo>
                  <a:pt x="726" y="146"/>
                </a:lnTo>
                <a:lnTo>
                  <a:pt x="726" y="0"/>
                </a:lnTo>
                <a:close/>
              </a:path>
            </a:pathLst>
          </a:custGeom>
          <a:solidFill>
            <a:schemeClr val="accent2"/>
          </a:solidFill>
          <a:ln w="9525" cmpd="sng">
            <a:solidFill>
              <a:srgbClr val="000000"/>
            </a:solidFill>
            <a:prstDash val="solid"/>
            <a:round/>
            <a:headEnd/>
            <a:tailEnd/>
          </a:ln>
          <a:effectLst>
            <a:outerShdw dist="35921" dir="2700000" algn="ctr" rotWithShape="0">
              <a:srgbClr val="000000"/>
            </a:outerShdw>
          </a:effectLst>
        </p:spPr>
        <p:txBody>
          <a:bodyPr/>
          <a:lstStyle/>
          <a:p>
            <a:endParaRPr lang="en-US"/>
          </a:p>
        </p:txBody>
      </p:sp>
      <p:sp>
        <p:nvSpPr>
          <p:cNvPr id="592988" name="Text Box 92"/>
          <p:cNvSpPr txBox="1">
            <a:spLocks noChangeArrowheads="1"/>
          </p:cNvSpPr>
          <p:nvPr/>
        </p:nvSpPr>
        <p:spPr bwMode="auto">
          <a:xfrm>
            <a:off x="4951413" y="5410200"/>
            <a:ext cx="838200" cy="122238"/>
          </a:xfrm>
          <a:prstGeom prst="rect">
            <a:avLst/>
          </a:prstGeom>
          <a:noFill/>
          <a:ln w="9525" algn="ctr">
            <a:noFill/>
            <a:prstDash val="dash"/>
            <a:miter lim="800000"/>
            <a:headEnd/>
            <a:tailEnd/>
          </a:ln>
          <a:effectLst/>
        </p:spPr>
        <p:txBody>
          <a:bodyPr lIns="0" tIns="0" rIns="0" bIns="0">
            <a:spAutoFit/>
          </a:bodyPr>
          <a:lstStyle/>
          <a:p>
            <a:pPr>
              <a:spcBef>
                <a:spcPct val="50000"/>
              </a:spcBef>
            </a:pPr>
            <a:r>
              <a:rPr lang="en-US" sz="800" b="1"/>
              <a:t>We are here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ChangeArrowheads="1"/>
          </p:cNvSpPr>
          <p:nvPr/>
        </p:nvSpPr>
        <p:spPr bwMode="auto">
          <a:xfrm>
            <a:off x="1522413" y="4724400"/>
            <a:ext cx="6858000" cy="381000"/>
          </a:xfrm>
          <a:prstGeom prst="rect">
            <a:avLst/>
          </a:prstGeom>
          <a:noFill/>
          <a:ln w="38100">
            <a:solidFill>
              <a:srgbClr val="0B1F65"/>
            </a:solidFill>
            <a:miter lim="800000"/>
            <a:headEnd/>
            <a:tailEnd/>
          </a:ln>
          <a:effectLst/>
        </p:spPr>
        <p:txBody>
          <a:bodyPr wrap="none" anchor="ctr"/>
          <a:lstStyle/>
          <a:p>
            <a:endParaRPr lang="en-US"/>
          </a:p>
        </p:txBody>
      </p:sp>
      <p:sp>
        <p:nvSpPr>
          <p:cNvPr id="644099" name="Rectangle 3"/>
          <p:cNvSpPr>
            <a:spLocks noGrp="1" noChangeArrowheads="1"/>
          </p:cNvSpPr>
          <p:nvPr>
            <p:ph type="ctrTitle"/>
          </p:nvPr>
        </p:nvSpPr>
        <p:spPr>
          <a:xfrm>
            <a:off x="1600200" y="990600"/>
            <a:ext cx="6705600" cy="1143000"/>
          </a:xfrm>
        </p:spPr>
        <p:txBody>
          <a:bodyPr/>
          <a:lstStyle/>
          <a:p>
            <a:r>
              <a:rPr lang="en-US"/>
              <a:t>Table Of Contents</a:t>
            </a:r>
          </a:p>
        </p:txBody>
      </p:sp>
      <p:sp>
        <p:nvSpPr>
          <p:cNvPr id="644100" name="Rectangle 4"/>
          <p:cNvSpPr>
            <a:spLocks noGrp="1" noChangeArrowheads="1"/>
          </p:cNvSpPr>
          <p:nvPr>
            <p:ph type="subTitle" idx="1"/>
          </p:nvPr>
        </p:nvSpPr>
        <p:spPr>
          <a:xfrm>
            <a:off x="1600200" y="2286000"/>
            <a:ext cx="6705600" cy="2971800"/>
          </a:xfrm>
          <a:noFill/>
          <a:ln/>
        </p:spPr>
        <p:txBody>
          <a:bodyPr/>
          <a:lstStyle/>
          <a:p>
            <a:r>
              <a:rPr lang="en-US"/>
              <a:t>Introductions</a:t>
            </a:r>
          </a:p>
          <a:p>
            <a:r>
              <a:rPr lang="en-US"/>
              <a:t>Purpose of our visit to (</a:t>
            </a:r>
            <a:r>
              <a:rPr lang="en-US">
                <a:solidFill>
                  <a:schemeClr val="accent1"/>
                </a:solidFill>
              </a:rPr>
              <a:t>Insert Location)</a:t>
            </a:r>
            <a:endParaRPr lang="en-US"/>
          </a:p>
          <a:p>
            <a:r>
              <a:rPr lang="en-US"/>
              <a:t>Background</a:t>
            </a:r>
          </a:p>
          <a:p>
            <a:r>
              <a:rPr lang="en-US"/>
              <a:t>Approach</a:t>
            </a:r>
          </a:p>
          <a:p>
            <a:r>
              <a:rPr lang="en-US"/>
              <a:t>Process</a:t>
            </a:r>
          </a:p>
          <a:p>
            <a:r>
              <a:rPr lang="en-US"/>
              <a:t>Questions</a:t>
            </a:r>
          </a:p>
          <a:p>
            <a:endParaRPr lang="en-US"/>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1" name="Rectangle 3"/>
          <p:cNvSpPr>
            <a:spLocks noGrp="1" noChangeArrowheads="1"/>
          </p:cNvSpPr>
          <p:nvPr>
            <p:ph type="body" idx="1"/>
          </p:nvPr>
        </p:nvSpPr>
        <p:spPr/>
        <p:txBody>
          <a:bodyPr/>
          <a:lstStyle/>
          <a:p>
            <a:pPr>
              <a:buFont typeface="Webdings" pitchFamily="18" charset="2"/>
              <a:buNone/>
            </a:pPr>
            <a:r>
              <a:rPr lang="en-US"/>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ctrTitle"/>
          </p:nvPr>
        </p:nvSpPr>
        <p:spPr>
          <a:xfrm>
            <a:off x="1600200" y="990600"/>
            <a:ext cx="6705600" cy="1143000"/>
          </a:xfrm>
        </p:spPr>
        <p:txBody>
          <a:bodyPr/>
          <a:lstStyle/>
          <a:p>
            <a:r>
              <a:rPr lang="en-US"/>
              <a:t>Table Of Contents</a:t>
            </a:r>
          </a:p>
        </p:txBody>
      </p:sp>
      <p:sp>
        <p:nvSpPr>
          <p:cNvPr id="625667" name="Rectangle 3"/>
          <p:cNvSpPr>
            <a:spLocks noGrp="1" noChangeArrowheads="1"/>
          </p:cNvSpPr>
          <p:nvPr>
            <p:ph type="subTitle" idx="1"/>
          </p:nvPr>
        </p:nvSpPr>
        <p:spPr>
          <a:xfrm>
            <a:off x="1600200" y="2286000"/>
            <a:ext cx="6705600" cy="3886200"/>
          </a:xfrm>
        </p:spPr>
        <p:txBody>
          <a:bodyPr/>
          <a:lstStyle/>
          <a:p>
            <a:r>
              <a:rPr lang="en-US" sz="1400"/>
              <a:t>Introductions</a:t>
            </a:r>
          </a:p>
          <a:p>
            <a:r>
              <a:rPr lang="en-US" sz="1400"/>
              <a:t>Purpose of our visit to (</a:t>
            </a:r>
            <a:r>
              <a:rPr lang="en-US" sz="1400">
                <a:solidFill>
                  <a:schemeClr val="accent1"/>
                </a:solidFill>
              </a:rPr>
              <a:t>Insert Location)</a:t>
            </a:r>
            <a:endParaRPr lang="en-US" sz="1400"/>
          </a:p>
          <a:p>
            <a:r>
              <a:rPr lang="en-US" sz="1400"/>
              <a:t>Background</a:t>
            </a:r>
          </a:p>
          <a:p>
            <a:r>
              <a:rPr lang="en-US" sz="1400"/>
              <a:t>Approach</a:t>
            </a:r>
          </a:p>
          <a:p>
            <a:r>
              <a:rPr lang="en-US" sz="1400"/>
              <a:t>Process</a:t>
            </a:r>
          </a:p>
          <a:p>
            <a:r>
              <a:rPr lang="en-US" sz="1400"/>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ChangeArrowheads="1"/>
          </p:cNvSpPr>
          <p:nvPr/>
        </p:nvSpPr>
        <p:spPr bwMode="auto">
          <a:xfrm>
            <a:off x="1522413" y="2362200"/>
            <a:ext cx="6858000" cy="381000"/>
          </a:xfrm>
          <a:prstGeom prst="rect">
            <a:avLst/>
          </a:prstGeom>
          <a:noFill/>
          <a:ln w="38100">
            <a:solidFill>
              <a:srgbClr val="0B1F65"/>
            </a:solidFill>
            <a:miter lim="800000"/>
            <a:headEnd/>
            <a:tailEnd/>
          </a:ln>
          <a:effectLst/>
        </p:spPr>
        <p:txBody>
          <a:bodyPr wrap="none" anchor="ctr"/>
          <a:lstStyle/>
          <a:p>
            <a:endParaRPr lang="en-US"/>
          </a:p>
        </p:txBody>
      </p:sp>
      <p:sp>
        <p:nvSpPr>
          <p:cNvPr id="627715" name="Rectangle 3"/>
          <p:cNvSpPr>
            <a:spLocks noGrp="1" noChangeArrowheads="1"/>
          </p:cNvSpPr>
          <p:nvPr>
            <p:ph type="ctrTitle"/>
          </p:nvPr>
        </p:nvSpPr>
        <p:spPr>
          <a:xfrm>
            <a:off x="1600200" y="914400"/>
            <a:ext cx="6705600" cy="1143000"/>
          </a:xfrm>
        </p:spPr>
        <p:txBody>
          <a:bodyPr/>
          <a:lstStyle/>
          <a:p>
            <a:r>
              <a:rPr lang="en-US"/>
              <a:t>Table Of Contents</a:t>
            </a:r>
          </a:p>
        </p:txBody>
      </p:sp>
      <p:sp>
        <p:nvSpPr>
          <p:cNvPr id="627724" name="Rectangle 12"/>
          <p:cNvSpPr>
            <a:spLocks noGrp="1" noChangeArrowheads="1"/>
          </p:cNvSpPr>
          <p:nvPr>
            <p:ph type="subTitle" idx="1"/>
          </p:nvPr>
        </p:nvSpPr>
        <p:spPr>
          <a:xfrm>
            <a:off x="1600200" y="2438400"/>
            <a:ext cx="6705600" cy="3886200"/>
          </a:xfrm>
          <a:noFill/>
          <a:ln/>
        </p:spPr>
        <p:txBody>
          <a:bodyPr/>
          <a:lstStyle/>
          <a:p>
            <a:r>
              <a:rPr lang="en-US" sz="1400"/>
              <a:t>Introductions</a:t>
            </a:r>
          </a:p>
          <a:p>
            <a:r>
              <a:rPr lang="en-US" sz="1400"/>
              <a:t>Purpose of our visit to (</a:t>
            </a:r>
            <a:r>
              <a:rPr lang="en-US" sz="1400">
                <a:solidFill>
                  <a:schemeClr val="accent1"/>
                </a:solidFill>
              </a:rPr>
              <a:t>Insert Location)</a:t>
            </a:r>
            <a:endParaRPr lang="en-US" sz="1400"/>
          </a:p>
          <a:p>
            <a:r>
              <a:rPr lang="en-US" sz="1400"/>
              <a:t>Background</a:t>
            </a:r>
          </a:p>
          <a:p>
            <a:r>
              <a:rPr lang="en-US" sz="1400"/>
              <a:t>Approach</a:t>
            </a:r>
          </a:p>
          <a:p>
            <a:r>
              <a:rPr lang="en-US" sz="1400"/>
              <a:t>Process</a:t>
            </a:r>
          </a:p>
          <a:p>
            <a:r>
              <a:rPr lang="en-US" sz="1400"/>
              <a:t>Questions</a:t>
            </a:r>
          </a:p>
          <a:p>
            <a:pPr>
              <a:buFont typeface="Webdings" pitchFamily="18" charset="2"/>
              <a:buNone/>
            </a:pPr>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74" name="Rectangle 30"/>
          <p:cNvSpPr>
            <a:spLocks noGrp="1" noChangeArrowheads="1"/>
          </p:cNvSpPr>
          <p:nvPr>
            <p:ph type="title"/>
          </p:nvPr>
        </p:nvSpPr>
        <p:spPr/>
        <p:txBody>
          <a:bodyPr/>
          <a:lstStyle/>
          <a:p>
            <a:r>
              <a:rPr lang="en-US"/>
              <a:t>Introduction to VHA Assessment Team</a:t>
            </a:r>
          </a:p>
        </p:txBody>
      </p:sp>
      <p:graphicFrame>
        <p:nvGraphicFramePr>
          <p:cNvPr id="646179" name="Group 35"/>
          <p:cNvGraphicFramePr>
            <a:graphicFrameLocks noGrp="1"/>
          </p:cNvGraphicFramePr>
          <p:nvPr>
            <p:ph idx="1"/>
          </p:nvPr>
        </p:nvGraphicFramePr>
        <p:xfrm>
          <a:off x="836613" y="1981200"/>
          <a:ext cx="8763000" cy="2305050"/>
        </p:xfrm>
        <a:graphic>
          <a:graphicData uri="http://schemas.openxmlformats.org/drawingml/2006/table">
            <a:tbl>
              <a:tblPr/>
              <a:tblGrid>
                <a:gridCol w="4381500"/>
                <a:gridCol w="4381500"/>
              </a:tblGrid>
              <a:tr h="523875">
                <a:tc>
                  <a:txBody>
                    <a:bodyPr/>
                    <a:lstStyle/>
                    <a:p>
                      <a:pPr marL="0" marR="0" lvl="0" indent="0" algn="ctr" defTabSz="914400" rtl="0" eaLnBrk="0" fontAlgn="base" latinLnBrk="0" hangingPunct="0">
                        <a:lnSpc>
                          <a:spcPct val="100000"/>
                        </a:lnSpc>
                        <a:spcBef>
                          <a:spcPct val="0"/>
                        </a:spcBef>
                        <a:spcAft>
                          <a:spcPct val="0"/>
                        </a:spcAft>
                        <a:buClr>
                          <a:srgbClr val="0B1F65"/>
                        </a:buClr>
                        <a:buSzTx/>
                        <a:buFont typeface="Webdings" pitchFamily="18" charset="2"/>
                        <a:buNone/>
                        <a:tabLst/>
                      </a:pPr>
                      <a:r>
                        <a:rPr kumimoji="0" lang="en-US" sz="1400" b="1" i="0" u="none" strike="noStrike" cap="none" normalizeH="0" baseline="0" smtClean="0">
                          <a:ln>
                            <a:noFill/>
                          </a:ln>
                          <a:solidFill>
                            <a:schemeClr val="bg1"/>
                          </a:solidFill>
                          <a:effectLst/>
                          <a:latin typeface="Arial" charset="0"/>
                        </a:rPr>
                        <a:t>Contact</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B1F65"/>
                    </a:solidFill>
                  </a:tcPr>
                </a:tc>
                <a:tc>
                  <a:txBody>
                    <a:bodyPr/>
                    <a:lstStyle/>
                    <a:p>
                      <a:pPr marL="0" marR="0" lvl="0" indent="0" algn="ctr" defTabSz="914400" rtl="0" eaLnBrk="0" fontAlgn="base" latinLnBrk="0" hangingPunct="0">
                        <a:lnSpc>
                          <a:spcPct val="100000"/>
                        </a:lnSpc>
                        <a:spcBef>
                          <a:spcPct val="0"/>
                        </a:spcBef>
                        <a:spcAft>
                          <a:spcPct val="0"/>
                        </a:spcAft>
                        <a:buClr>
                          <a:srgbClr val="0B1F65"/>
                        </a:buClr>
                        <a:buSzTx/>
                        <a:buFont typeface="Webdings" pitchFamily="18" charset="2"/>
                        <a:buNone/>
                        <a:tabLst/>
                      </a:pPr>
                      <a:r>
                        <a:rPr kumimoji="0" lang="en-US" sz="1400" b="1" i="0" u="none" strike="noStrike" cap="none" normalizeH="0" baseline="0" smtClean="0">
                          <a:ln>
                            <a:noFill/>
                          </a:ln>
                          <a:solidFill>
                            <a:schemeClr val="bg1"/>
                          </a:solidFill>
                          <a:effectLst/>
                          <a:latin typeface="Arial" charset="0"/>
                        </a:rPr>
                        <a:t>Role</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B1F65"/>
                    </a:solidFill>
                  </a:tcPr>
                </a:tc>
              </a:tr>
              <a:tr h="628650">
                <a:tc>
                  <a:txBody>
                    <a:bodyPr/>
                    <a:lstStyle/>
                    <a:p>
                      <a:pPr marL="171450" marR="0" lvl="0" indent="-171450" algn="l" defTabSz="914400" rtl="0" eaLnBrk="0" fontAlgn="base" latinLnBrk="0" hangingPunct="0">
                        <a:lnSpc>
                          <a:spcPct val="100000"/>
                        </a:lnSpc>
                        <a:spcBef>
                          <a:spcPct val="0"/>
                        </a:spcBef>
                        <a:spcAft>
                          <a:spcPct val="0"/>
                        </a:spcAft>
                        <a:buClr>
                          <a:srgbClr val="0B1F65"/>
                        </a:buClr>
                        <a:buSzTx/>
                        <a:buFont typeface="Webdings" pitchFamily="18" charset="2"/>
                        <a:buChar char="4"/>
                        <a:tabLst/>
                      </a:pPr>
                      <a:r>
                        <a:rPr kumimoji="0" lang="en-US" sz="1400" b="0" i="0" u="none" strike="noStrike" cap="none" normalizeH="0" baseline="0" smtClean="0">
                          <a:ln>
                            <a:noFill/>
                          </a:ln>
                          <a:solidFill>
                            <a:schemeClr val="accent1"/>
                          </a:solidFill>
                          <a:effectLst/>
                          <a:latin typeface="Arial" charset="0"/>
                        </a:rPr>
                        <a:t>(Insert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100000"/>
                        </a:spcBef>
                        <a:spcAft>
                          <a:spcPct val="0"/>
                        </a:spcAft>
                        <a:buClr>
                          <a:srgbClr val="0B1F65"/>
                        </a:buClr>
                        <a:buSzTx/>
                        <a:buFont typeface="Webdings" pitchFamily="18" charset="2"/>
                        <a:buChar char="4"/>
                        <a:tabLst/>
                      </a:pPr>
                      <a:r>
                        <a:rPr kumimoji="0" lang="en-US" sz="1400" b="0" i="0" u="none" strike="noStrike" cap="none" normalizeH="0" baseline="0" smtClean="0">
                          <a:ln>
                            <a:noFill/>
                          </a:ln>
                          <a:solidFill>
                            <a:schemeClr val="tx1"/>
                          </a:solidFill>
                          <a:effectLst/>
                          <a:latin typeface="Arial" charset="0"/>
                        </a:rPr>
                        <a:t>Project lead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8650">
                <a:tc>
                  <a:txBody>
                    <a:bodyPr/>
                    <a:lstStyle/>
                    <a:p>
                      <a:pPr marL="171450" marR="0" lvl="0" indent="-171450" algn="l" defTabSz="914400" rtl="0" eaLnBrk="0" fontAlgn="base" latinLnBrk="0" hangingPunct="0">
                        <a:lnSpc>
                          <a:spcPct val="100000"/>
                        </a:lnSpc>
                        <a:spcBef>
                          <a:spcPct val="0"/>
                        </a:spcBef>
                        <a:spcAft>
                          <a:spcPct val="0"/>
                        </a:spcAft>
                        <a:buClr>
                          <a:srgbClr val="0B1F65"/>
                        </a:buClr>
                        <a:buSzTx/>
                        <a:buFont typeface="Webdings" pitchFamily="18" charset="2"/>
                        <a:buChar char="4"/>
                        <a:tabLst/>
                      </a:pPr>
                      <a:r>
                        <a:rPr kumimoji="0" lang="en-US" sz="1400" b="0" i="0" u="none" strike="noStrike" cap="none" normalizeH="0" baseline="0" smtClean="0">
                          <a:ln>
                            <a:noFill/>
                          </a:ln>
                          <a:solidFill>
                            <a:schemeClr val="accent1"/>
                          </a:solidFill>
                          <a:effectLst/>
                          <a:latin typeface="Arial" charset="0"/>
                        </a:rPr>
                        <a:t>(Insert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100000"/>
                        </a:spcBef>
                        <a:spcAft>
                          <a:spcPct val="0"/>
                        </a:spcAft>
                        <a:buClr>
                          <a:srgbClr val="0B1F65"/>
                        </a:buClr>
                        <a:buSzTx/>
                        <a:buFont typeface="Webdings" pitchFamily="18" charset="2"/>
                        <a:buChar char="4"/>
                        <a:tabLst/>
                      </a:pPr>
                      <a:r>
                        <a:rPr kumimoji="0" lang="en-US" sz="1400" b="0" i="0" u="none" strike="noStrike" cap="none" normalizeH="0" baseline="0" smtClean="0">
                          <a:ln>
                            <a:noFill/>
                          </a:ln>
                          <a:solidFill>
                            <a:schemeClr val="tx1"/>
                          </a:solidFill>
                          <a:effectLst/>
                          <a:latin typeface="Arial" charset="0"/>
                        </a:rPr>
                        <a:t>Assessor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171450" marR="0" lvl="0" indent="-171450" algn="l" defTabSz="914400" rtl="0" eaLnBrk="0" fontAlgn="base" latinLnBrk="0" hangingPunct="0">
                        <a:lnSpc>
                          <a:spcPct val="100000"/>
                        </a:lnSpc>
                        <a:spcBef>
                          <a:spcPct val="0"/>
                        </a:spcBef>
                        <a:spcAft>
                          <a:spcPct val="0"/>
                        </a:spcAft>
                        <a:buClr>
                          <a:srgbClr val="0B1F65"/>
                        </a:buClr>
                        <a:buSzTx/>
                        <a:buFont typeface="Webdings" pitchFamily="18" charset="2"/>
                        <a:buChar char="4"/>
                        <a:tabLst/>
                      </a:pPr>
                      <a:r>
                        <a:rPr kumimoji="0" lang="en-US" sz="1400" b="0" i="0" u="none" strike="noStrike" cap="none" normalizeH="0" baseline="0" smtClean="0">
                          <a:ln>
                            <a:noFill/>
                          </a:ln>
                          <a:solidFill>
                            <a:schemeClr val="accent1"/>
                          </a:solidFill>
                          <a:effectLst/>
                          <a:latin typeface="Arial" charset="0"/>
                        </a:rPr>
                        <a:t>(Insert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100000"/>
                        </a:spcBef>
                        <a:spcAft>
                          <a:spcPct val="0"/>
                        </a:spcAft>
                        <a:buClr>
                          <a:srgbClr val="0B1F65"/>
                        </a:buClr>
                        <a:buSzTx/>
                        <a:buFont typeface="Webdings" pitchFamily="18" charset="2"/>
                        <a:buChar char="4"/>
                        <a:tabLst/>
                      </a:pPr>
                      <a:r>
                        <a:rPr kumimoji="0" lang="en-US" sz="1400" b="0" i="0" u="none" strike="noStrike" cap="none" normalizeH="0" baseline="0" smtClean="0">
                          <a:ln>
                            <a:noFill/>
                          </a:ln>
                          <a:solidFill>
                            <a:schemeClr val="tx1"/>
                          </a:solidFill>
                          <a:effectLst/>
                          <a:latin typeface="Arial" charset="0"/>
                        </a:rPr>
                        <a:t>Assessor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46177" name="Text Box 33"/>
          <p:cNvSpPr txBox="1">
            <a:spLocks noChangeArrowheads="1"/>
          </p:cNvSpPr>
          <p:nvPr/>
        </p:nvSpPr>
        <p:spPr bwMode="gray">
          <a:xfrm>
            <a:off x="3351213" y="1371600"/>
            <a:ext cx="3511550" cy="608013"/>
          </a:xfrm>
          <a:prstGeom prst="rect">
            <a:avLst/>
          </a:prstGeom>
          <a:noFill/>
          <a:ln w="9525" algn="ctr">
            <a:noFill/>
            <a:prstDash val="dash"/>
            <a:miter lim="800000"/>
            <a:headEnd/>
            <a:tailEnd/>
          </a:ln>
          <a:effectLst/>
        </p:spPr>
        <p:txBody>
          <a:bodyPr lIns="0" tIns="0" rIns="0" bIns="0" anchor="ctr" anchorCtr="1">
            <a:spAutoFit/>
          </a:bodyPr>
          <a:lstStyle/>
          <a:p>
            <a:pPr algn="ctr">
              <a:spcBef>
                <a:spcPct val="100000"/>
              </a:spcBef>
              <a:buFont typeface="Webdings" pitchFamily="18" charset="2"/>
              <a:buNone/>
            </a:pPr>
            <a:r>
              <a:rPr lang="en-US" b="1">
                <a:solidFill>
                  <a:schemeClr val="accent1"/>
                </a:solidFill>
              </a:rPr>
              <a:t>(Insert location)</a:t>
            </a:r>
            <a:r>
              <a:rPr lang="en-US" b="1"/>
              <a:t> Points of Contact</a:t>
            </a:r>
          </a:p>
          <a:p>
            <a:pPr algn="ctr">
              <a:spcBef>
                <a:spcPct val="100000"/>
              </a:spcBef>
              <a:buFont typeface="Webdings" pitchFamily="18" charset="2"/>
              <a:buNone/>
            </a:pPr>
            <a:endParaRPr lang="en-US" sz="14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ChangeArrowheads="1"/>
          </p:cNvSpPr>
          <p:nvPr/>
        </p:nvSpPr>
        <p:spPr bwMode="auto">
          <a:xfrm>
            <a:off x="1522413" y="2743200"/>
            <a:ext cx="6858000" cy="381000"/>
          </a:xfrm>
          <a:prstGeom prst="rect">
            <a:avLst/>
          </a:prstGeom>
          <a:noFill/>
          <a:ln w="38100">
            <a:solidFill>
              <a:srgbClr val="0B1F65"/>
            </a:solidFill>
            <a:miter lim="800000"/>
            <a:headEnd/>
            <a:tailEnd/>
          </a:ln>
          <a:effectLst/>
        </p:spPr>
        <p:txBody>
          <a:bodyPr wrap="none" anchor="ctr"/>
          <a:lstStyle/>
          <a:p>
            <a:endParaRPr lang="en-US"/>
          </a:p>
        </p:txBody>
      </p:sp>
      <p:sp>
        <p:nvSpPr>
          <p:cNvPr id="630787" name="Rectangle 3"/>
          <p:cNvSpPr>
            <a:spLocks noGrp="1" noChangeArrowheads="1"/>
          </p:cNvSpPr>
          <p:nvPr>
            <p:ph type="ctrTitle"/>
          </p:nvPr>
        </p:nvSpPr>
        <p:spPr>
          <a:xfrm>
            <a:off x="1600200" y="914400"/>
            <a:ext cx="6705600" cy="1143000"/>
          </a:xfrm>
        </p:spPr>
        <p:txBody>
          <a:bodyPr/>
          <a:lstStyle/>
          <a:p>
            <a:r>
              <a:rPr lang="en-US"/>
              <a:t>Table Of Contents</a:t>
            </a:r>
          </a:p>
        </p:txBody>
      </p:sp>
      <p:sp>
        <p:nvSpPr>
          <p:cNvPr id="630794" name="Rectangle 10"/>
          <p:cNvSpPr>
            <a:spLocks noGrp="1" noChangeArrowheads="1"/>
          </p:cNvSpPr>
          <p:nvPr>
            <p:ph type="subTitle" idx="1"/>
          </p:nvPr>
        </p:nvSpPr>
        <p:spPr>
          <a:xfrm>
            <a:off x="1600200" y="2362200"/>
            <a:ext cx="6705600" cy="3886200"/>
          </a:xfrm>
          <a:noFill/>
          <a:ln/>
        </p:spPr>
        <p:txBody>
          <a:bodyPr/>
          <a:lstStyle/>
          <a:p>
            <a:r>
              <a:rPr lang="en-US" sz="1400"/>
              <a:t>Introductions</a:t>
            </a:r>
          </a:p>
          <a:p>
            <a:r>
              <a:rPr lang="en-US" sz="1400"/>
              <a:t>Purpose of our visit to (</a:t>
            </a:r>
            <a:r>
              <a:rPr lang="en-US" sz="1400">
                <a:solidFill>
                  <a:schemeClr val="accent1"/>
                </a:solidFill>
              </a:rPr>
              <a:t>Insert Location)</a:t>
            </a:r>
            <a:endParaRPr lang="en-US" sz="1400"/>
          </a:p>
          <a:p>
            <a:r>
              <a:rPr lang="en-US" sz="1400"/>
              <a:t>Background</a:t>
            </a:r>
          </a:p>
          <a:p>
            <a:r>
              <a:rPr lang="en-US" sz="1400"/>
              <a:t>Approach</a:t>
            </a:r>
          </a:p>
          <a:p>
            <a:r>
              <a:rPr lang="en-US" sz="1400"/>
              <a:t>Process</a:t>
            </a:r>
          </a:p>
          <a:p>
            <a:r>
              <a:rPr lang="en-US" sz="1400"/>
              <a:t>Questions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idx="4294967295"/>
          </p:nvPr>
        </p:nvSpPr>
        <p:spPr/>
        <p:txBody>
          <a:bodyPr/>
          <a:lstStyle/>
          <a:p>
            <a:r>
              <a:rPr lang="en-US"/>
              <a:t>Emergency Management Program Assessment</a:t>
            </a:r>
            <a:br>
              <a:rPr lang="en-US"/>
            </a:br>
            <a:r>
              <a:rPr lang="en-US"/>
              <a:t>Purpose of the Site Visit</a:t>
            </a:r>
          </a:p>
        </p:txBody>
      </p:sp>
      <p:sp>
        <p:nvSpPr>
          <p:cNvPr id="648195" name="Rectangle 3"/>
          <p:cNvSpPr>
            <a:spLocks noGrp="1" noChangeArrowheads="1"/>
          </p:cNvSpPr>
          <p:nvPr>
            <p:ph type="body" idx="4294967295"/>
          </p:nvPr>
        </p:nvSpPr>
        <p:spPr/>
        <p:txBody>
          <a:bodyPr/>
          <a:lstStyle/>
          <a:p>
            <a:r>
              <a:rPr lang="en-US" sz="1800"/>
              <a:t>Provides an opportunity for the team to evaluate capabilities that will help us answer the question, “Is the (</a:t>
            </a:r>
            <a:r>
              <a:rPr lang="en-US">
                <a:solidFill>
                  <a:schemeClr val="accent1"/>
                </a:solidFill>
              </a:rPr>
              <a:t>Insert Location)</a:t>
            </a:r>
            <a:r>
              <a:rPr lang="en-US" sz="1800"/>
              <a:t> ready?”</a:t>
            </a:r>
          </a:p>
          <a:p>
            <a:r>
              <a:rPr lang="en-US" sz="1800"/>
              <a:t>Collects additional data that has not been obtained through the pre-site visit survey</a:t>
            </a:r>
          </a:p>
          <a:p>
            <a:r>
              <a:rPr lang="en-US" sz="1800"/>
              <a:t>Provides the greatest opportunity for the team to offer formative guidance on the VAMC’s emergency preparedness planning and response activities</a:t>
            </a:r>
          </a:p>
          <a:p>
            <a:r>
              <a:rPr lang="en-US" sz="1800"/>
              <a:t>During the site visit, the team will evaluate your Emergency Management Program capabilities through a series of facility tours, interviews, demonstrations and exercises.</a:t>
            </a:r>
          </a:p>
          <a:p>
            <a:pPr>
              <a:buFont typeface="Webdings" pitchFamily="18" charset="2"/>
              <a:buNone/>
            </a:pPr>
            <a:endParaRPr lang="en-US" sz="1800"/>
          </a:p>
          <a:p>
            <a:endParaRPr lang="en-US" sz="1800"/>
          </a:p>
          <a:p>
            <a:pPr lvl="1">
              <a:buFontTx/>
              <a:buNone/>
            </a:pPr>
            <a:endParaRPr lang="en-US"/>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ChangeArrowheads="1"/>
          </p:cNvSpPr>
          <p:nvPr/>
        </p:nvSpPr>
        <p:spPr bwMode="auto">
          <a:xfrm>
            <a:off x="1370013" y="3124200"/>
            <a:ext cx="6858000" cy="381000"/>
          </a:xfrm>
          <a:prstGeom prst="rect">
            <a:avLst/>
          </a:prstGeom>
          <a:noFill/>
          <a:ln w="38100">
            <a:solidFill>
              <a:srgbClr val="0B1F65"/>
            </a:solidFill>
            <a:miter lim="800000"/>
            <a:headEnd/>
            <a:tailEnd/>
          </a:ln>
          <a:effectLst/>
        </p:spPr>
        <p:txBody>
          <a:bodyPr wrap="none" anchor="ctr"/>
          <a:lstStyle/>
          <a:p>
            <a:endParaRPr lang="en-US"/>
          </a:p>
        </p:txBody>
      </p:sp>
      <p:sp>
        <p:nvSpPr>
          <p:cNvPr id="637955" name="Rectangle 3"/>
          <p:cNvSpPr>
            <a:spLocks noGrp="1" noChangeArrowheads="1"/>
          </p:cNvSpPr>
          <p:nvPr>
            <p:ph type="ctrTitle"/>
          </p:nvPr>
        </p:nvSpPr>
        <p:spPr>
          <a:xfrm>
            <a:off x="1600200" y="914400"/>
            <a:ext cx="6705600" cy="1143000"/>
          </a:xfrm>
        </p:spPr>
        <p:txBody>
          <a:bodyPr/>
          <a:lstStyle/>
          <a:p>
            <a:r>
              <a:rPr lang="en-US"/>
              <a:t>Table Of Contents</a:t>
            </a:r>
          </a:p>
        </p:txBody>
      </p:sp>
      <p:sp>
        <p:nvSpPr>
          <p:cNvPr id="637960" name="Rectangle 8"/>
          <p:cNvSpPr>
            <a:spLocks noGrp="1" noChangeArrowheads="1"/>
          </p:cNvSpPr>
          <p:nvPr>
            <p:ph type="subTitle" idx="1"/>
          </p:nvPr>
        </p:nvSpPr>
        <p:spPr>
          <a:xfrm>
            <a:off x="1600200" y="2286000"/>
            <a:ext cx="6705600" cy="2971800"/>
          </a:xfrm>
          <a:noFill/>
          <a:ln/>
        </p:spPr>
        <p:txBody>
          <a:bodyPr/>
          <a:lstStyle/>
          <a:p>
            <a:r>
              <a:rPr lang="en-US" sz="1400"/>
              <a:t>Introductions</a:t>
            </a:r>
          </a:p>
          <a:p>
            <a:r>
              <a:rPr lang="en-US" sz="1400"/>
              <a:t>Purpose of our visit to (</a:t>
            </a:r>
            <a:r>
              <a:rPr lang="en-US" sz="1400">
                <a:solidFill>
                  <a:schemeClr val="accent1"/>
                </a:solidFill>
              </a:rPr>
              <a:t>Insert Location)</a:t>
            </a:r>
            <a:endParaRPr lang="en-US" sz="1400"/>
          </a:p>
          <a:p>
            <a:r>
              <a:rPr lang="en-US" sz="1400"/>
              <a:t>Background</a:t>
            </a:r>
          </a:p>
          <a:p>
            <a:r>
              <a:rPr lang="en-US" sz="1400"/>
              <a:t>Approach</a:t>
            </a:r>
          </a:p>
          <a:p>
            <a:r>
              <a:rPr lang="en-US" sz="1400"/>
              <a:t>Process</a:t>
            </a:r>
          </a:p>
          <a:p>
            <a:r>
              <a:rPr lang="en-US" sz="1400"/>
              <a:t>Questions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a:xfrm>
            <a:off x="457200" y="228600"/>
            <a:ext cx="8985250" cy="685800"/>
          </a:xfrm>
        </p:spPr>
        <p:txBody>
          <a:bodyPr/>
          <a:lstStyle/>
          <a:p>
            <a:r>
              <a:rPr lang="en-US"/>
              <a:t>VHA EMP Assessment Goals:</a:t>
            </a:r>
            <a:br>
              <a:rPr lang="en-US"/>
            </a:br>
            <a:r>
              <a:rPr lang="en-US"/>
              <a:t>To improve overall VHA EMP capability</a:t>
            </a:r>
          </a:p>
        </p:txBody>
      </p:sp>
      <p:sp>
        <p:nvSpPr>
          <p:cNvPr id="600067" name="Rectangle 3"/>
          <p:cNvSpPr>
            <a:spLocks noGrp="1" noChangeArrowheads="1"/>
          </p:cNvSpPr>
          <p:nvPr>
            <p:ph type="body" idx="1"/>
          </p:nvPr>
        </p:nvSpPr>
        <p:spPr>
          <a:xfrm>
            <a:off x="455613" y="1066800"/>
            <a:ext cx="8993187" cy="4724400"/>
          </a:xfrm>
        </p:spPr>
        <p:txBody>
          <a:bodyPr/>
          <a:lstStyle/>
          <a:p>
            <a:r>
              <a:rPr lang="en-US"/>
              <a:t>Main objective of VHA’s Comprehensive Emergency Management Program (CEMP) evaluation is to answer the overarching question of “Are we ready?”  This will be done through:</a:t>
            </a:r>
          </a:p>
          <a:p>
            <a:pPr lvl="1"/>
            <a:r>
              <a:rPr lang="en-US"/>
              <a:t>Performing capabilities analyses to identify successes and best practices</a:t>
            </a:r>
          </a:p>
          <a:p>
            <a:pPr lvl="1"/>
            <a:r>
              <a:rPr lang="en-US"/>
              <a:t>Providing feedback to medical centers, VISNs, and VHA Central Office (CO) to improve capabilities and systemic issues requiring national attention </a:t>
            </a:r>
          </a:p>
          <a:p>
            <a:pPr lvl="1"/>
            <a:r>
              <a:rPr lang="en-US"/>
              <a:t>Working collaboratively with input from VA and external steering committees to identify opportunities for continuous quality improvement </a:t>
            </a:r>
          </a:p>
          <a:p>
            <a:pPr lvl="1"/>
            <a:r>
              <a:rPr lang="en-US"/>
              <a:t>Examining regulatory compliance with organizations in advance of scheduled assessments </a:t>
            </a:r>
          </a:p>
          <a:p>
            <a:r>
              <a:rPr lang="en-US"/>
              <a:t>Formative guidance will be provided to hospitals and VISNs during capabilities assessment by:</a:t>
            </a:r>
          </a:p>
          <a:p>
            <a:pPr lvl="1"/>
            <a:r>
              <a:rPr lang="en-US"/>
              <a:t>Identifying mentor/mentee relationships among VAMCs</a:t>
            </a:r>
          </a:p>
          <a:p>
            <a:pPr lvl="1"/>
            <a:r>
              <a:rPr lang="en-US"/>
              <a:t>Sharing lessons learned</a:t>
            </a:r>
          </a:p>
          <a:p>
            <a:pPr lvl="1"/>
            <a:r>
              <a:rPr lang="en-US"/>
              <a:t>Conducting education Tabletop</a:t>
            </a:r>
          </a:p>
          <a:p>
            <a:pPr lvl="1"/>
            <a:r>
              <a:rPr lang="en-US"/>
              <a:t>Discussing emerging issues in hospital preparedness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ChangeArrowheads="1"/>
          </p:cNvSpPr>
          <p:nvPr/>
        </p:nvSpPr>
        <p:spPr bwMode="auto">
          <a:xfrm>
            <a:off x="1522413" y="3657600"/>
            <a:ext cx="6858000" cy="381000"/>
          </a:xfrm>
          <a:prstGeom prst="rect">
            <a:avLst/>
          </a:prstGeom>
          <a:noFill/>
          <a:ln w="38100">
            <a:solidFill>
              <a:srgbClr val="0B1F65"/>
            </a:solidFill>
            <a:miter lim="800000"/>
            <a:headEnd/>
            <a:tailEnd/>
          </a:ln>
          <a:effectLst/>
        </p:spPr>
        <p:txBody>
          <a:bodyPr wrap="none" anchor="ctr"/>
          <a:lstStyle/>
          <a:p>
            <a:endParaRPr lang="en-US"/>
          </a:p>
        </p:txBody>
      </p:sp>
      <p:sp>
        <p:nvSpPr>
          <p:cNvPr id="603139" name="Rectangle 3"/>
          <p:cNvSpPr>
            <a:spLocks noGrp="1" noChangeArrowheads="1"/>
          </p:cNvSpPr>
          <p:nvPr>
            <p:ph type="ctrTitle"/>
          </p:nvPr>
        </p:nvSpPr>
        <p:spPr>
          <a:xfrm>
            <a:off x="1600200" y="990600"/>
            <a:ext cx="6705600" cy="1143000"/>
          </a:xfrm>
        </p:spPr>
        <p:txBody>
          <a:bodyPr/>
          <a:lstStyle/>
          <a:p>
            <a:r>
              <a:rPr lang="en-US"/>
              <a:t>Table Of Contents</a:t>
            </a:r>
          </a:p>
        </p:txBody>
      </p:sp>
      <p:sp>
        <p:nvSpPr>
          <p:cNvPr id="603145" name="Rectangle 9"/>
          <p:cNvSpPr>
            <a:spLocks noGrp="1" noChangeArrowheads="1"/>
          </p:cNvSpPr>
          <p:nvPr>
            <p:ph type="subTitle" idx="1"/>
          </p:nvPr>
        </p:nvSpPr>
        <p:spPr>
          <a:xfrm>
            <a:off x="1600200" y="2286000"/>
            <a:ext cx="6705600" cy="2971800"/>
          </a:xfrm>
          <a:noFill/>
          <a:ln/>
        </p:spPr>
        <p:txBody>
          <a:bodyPr/>
          <a:lstStyle/>
          <a:p>
            <a:r>
              <a:rPr lang="en-US"/>
              <a:t>Introductions</a:t>
            </a:r>
          </a:p>
          <a:p>
            <a:r>
              <a:rPr lang="en-US"/>
              <a:t>Purpose of our visit to (</a:t>
            </a:r>
            <a:r>
              <a:rPr lang="en-US">
                <a:solidFill>
                  <a:schemeClr val="accent1"/>
                </a:solidFill>
              </a:rPr>
              <a:t>Insert Location)</a:t>
            </a:r>
            <a:endParaRPr lang="en-US"/>
          </a:p>
          <a:p>
            <a:r>
              <a:rPr lang="en-US"/>
              <a:t>Background</a:t>
            </a:r>
          </a:p>
          <a:p>
            <a:r>
              <a:rPr lang="en-US"/>
              <a:t>Approach</a:t>
            </a:r>
          </a:p>
          <a:p>
            <a:r>
              <a:rPr lang="en-US"/>
              <a:t>Process</a:t>
            </a:r>
          </a:p>
          <a:p>
            <a:r>
              <a:rPr lang="en-US"/>
              <a:t>Questions</a:t>
            </a:r>
          </a:p>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8">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dash"/>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rgbClr val="0B1F65"/>
          </a:buClr>
          <a:buSzTx/>
          <a:buFontTx/>
          <a:buChar char="•"/>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dash"/>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rgbClr val="0B1F65"/>
          </a:buClr>
          <a:buSzTx/>
          <a:buFontTx/>
          <a:buChar char="•"/>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1786</TotalTime>
  <Pages>8</Pages>
  <Words>1356</Words>
  <Application>Microsoft PowerPoint 4.0</Application>
  <PresentationFormat>Custom</PresentationFormat>
  <Paragraphs>283</Paragraphs>
  <Slides>18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Book Antiqua</vt:lpstr>
      <vt:lpstr>Arial</vt:lpstr>
      <vt:lpstr>Webdings</vt:lpstr>
      <vt:lpstr>Wingdings</vt:lpstr>
      <vt:lpstr>Times New Roman</vt:lpstr>
      <vt:lpstr>Symbol</vt:lpstr>
      <vt:lpstr>Harvey Balls</vt:lpstr>
      <vt:lpstr>Default Design</vt:lpstr>
      <vt:lpstr>Slide 0</vt:lpstr>
      <vt:lpstr>Table Of Contents</vt:lpstr>
      <vt:lpstr>Table Of Contents</vt:lpstr>
      <vt:lpstr>Introduction to VHA Assessment Team</vt:lpstr>
      <vt:lpstr>Table Of Contents</vt:lpstr>
      <vt:lpstr>Emergency Management Program Assessment Purpose of the Site Visit</vt:lpstr>
      <vt:lpstr>Table Of Contents</vt:lpstr>
      <vt:lpstr>VHA EMP Assessment Goals: To improve overall VHA EMP capability</vt:lpstr>
      <vt:lpstr>Table Of Contents</vt:lpstr>
      <vt:lpstr>Scope of the assessment includes VISNs, VAMCs, and VHA CO program offices </vt:lpstr>
      <vt:lpstr>Site visits are focused on EMP capabilities</vt:lpstr>
      <vt:lpstr>Measurement scale was developed for evaluating capabilities</vt:lpstr>
      <vt:lpstr>Table Of Contents</vt:lpstr>
      <vt:lpstr>We propose several steps in the data collection methodology</vt:lpstr>
      <vt:lpstr>Capabilities Assessment Reporting</vt:lpstr>
      <vt:lpstr>The Assessment Team tested the proposed assessment methodology through pilot site visits to produce a mutually agreeable and stable tool suite</vt:lpstr>
      <vt:lpstr>Table Of Contents</vt:lpstr>
      <vt:lpstr>Slide 17</vt:lpstr>
    </vt:vector>
  </TitlesOfParts>
  <Company>BA&amp;H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
  <dc:creator>BA&amp;H</dc:creator>
  <cp:keywords/>
  <dc:description/>
  <cp:lastModifiedBy>vhamocphiffj</cp:lastModifiedBy>
  <cp:revision>120</cp:revision>
  <cp:lastPrinted>2001-09-28T15:01:44Z</cp:lastPrinted>
  <dcterms:created xsi:type="dcterms:W3CDTF">2001-12-04T14:26:41Z</dcterms:created>
  <dcterms:modified xsi:type="dcterms:W3CDTF">2009-02-17T19:25:40Z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ype1">
    <vt:lpwstr>Other</vt:lpwstr>
  </property>
</Properties>
</file>