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2"/>
  </p:notesMasterIdLst>
  <p:handoutMasterIdLst>
    <p:handoutMasterId r:id="rId23"/>
  </p:handoutMasterIdLst>
  <p:sldIdLst>
    <p:sldId id="256" r:id="rId2"/>
    <p:sldId id="640" r:id="rId3"/>
    <p:sldId id="641" r:id="rId4"/>
    <p:sldId id="644" r:id="rId5"/>
    <p:sldId id="642" r:id="rId6"/>
    <p:sldId id="643" r:id="rId7"/>
    <p:sldId id="645" r:id="rId8"/>
    <p:sldId id="649" r:id="rId9"/>
    <p:sldId id="647" r:id="rId10"/>
    <p:sldId id="648" r:id="rId11"/>
    <p:sldId id="656" r:id="rId12"/>
    <p:sldId id="660" r:id="rId13"/>
    <p:sldId id="655" r:id="rId14"/>
    <p:sldId id="658" r:id="rId15"/>
    <p:sldId id="614" r:id="rId16"/>
    <p:sldId id="659" r:id="rId17"/>
    <p:sldId id="651" r:id="rId18"/>
    <p:sldId id="654" r:id="rId19"/>
    <p:sldId id="657" r:id="rId20"/>
    <p:sldId id="625" r:id="rId21"/>
  </p:sldIdLst>
  <p:sldSz cx="9144000" cy="6858000" type="letter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FF00"/>
    <a:srgbClr val="0066FF"/>
    <a:srgbClr val="FF3300"/>
    <a:srgbClr val="FFF0D5"/>
    <a:srgbClr val="9CADC7"/>
    <a:srgbClr val="FFECC6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128" autoAdjust="0"/>
    <p:restoredTop sz="95716" autoAdjust="0"/>
  </p:normalViewPr>
  <p:slideViewPr>
    <p:cSldViewPr snapToGrid="0">
      <p:cViewPr varScale="1">
        <p:scale>
          <a:sx n="131" d="100"/>
          <a:sy n="131" d="100"/>
        </p:scale>
        <p:origin x="-90" y="-120"/>
      </p:cViewPr>
      <p:guideLst>
        <p:guide orient="horz" pos="2178"/>
        <p:guide orient="horz"/>
        <p:guide pos="2880"/>
        <p:guide pos="56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46" y="2784"/>
      </p:cViewPr>
      <p:guideLst>
        <p:guide orient="horz" pos="2920"/>
        <p:guide pos="2200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33912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3725"/>
            <a:ext cx="51244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08" tIns="46205" rIns="92408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231775" algn="l" rtl="0" eaLnBrk="0" fontAlgn="base" hangingPunct="0">
      <a:lnSpc>
        <a:spcPct val="90000"/>
      </a:lnSpc>
      <a:spcBef>
        <a:spcPct val="30000"/>
      </a:spcBef>
      <a:spcAft>
        <a:spcPct val="0"/>
      </a:spcAft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7925" y="696913"/>
            <a:ext cx="4633913" cy="347503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88925" indent="-288925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1575" y="693738"/>
            <a:ext cx="4640263" cy="34798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1275" cy="4171950"/>
          </a:xfrm>
          <a:noFill/>
          <a:ln/>
        </p:spPr>
        <p:txBody>
          <a:bodyPr lIns="93462" tIns="46732" rIns="93462" bIns="467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71575" y="693738"/>
            <a:ext cx="4640263" cy="34798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5313"/>
            <a:ext cx="5121275" cy="4171950"/>
          </a:xfrm>
          <a:noFill/>
          <a:ln/>
        </p:spPr>
        <p:txBody>
          <a:bodyPr lIns="93462" tIns="46732" rIns="93462" bIns="467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85925" y="232410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85925" y="671513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298450"/>
            <a:ext cx="2057400" cy="533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298450"/>
            <a:ext cx="6019800" cy="533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98450"/>
            <a:ext cx="8229600" cy="650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082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91013" y="15208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91013" y="36544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14325" y="298450"/>
            <a:ext cx="8229600" cy="650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8613" y="15208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91013" y="15208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8613" y="36544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91013" y="3654425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08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91013" y="15208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5208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98450"/>
            <a:ext cx="8229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28" name="Picture 2066" descr="UT_Battelle_sized5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677150" y="6284913"/>
            <a:ext cx="12382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95" name="Text Box 2067"/>
          <p:cNvSpPr txBox="1">
            <a:spLocks noChangeArrowheads="1"/>
          </p:cNvSpPr>
          <p:nvPr/>
        </p:nvSpPr>
        <p:spPr bwMode="auto">
          <a:xfrm>
            <a:off x="130175" y="6208713"/>
            <a:ext cx="34305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1600">
                <a:solidFill>
                  <a:srgbClr val="00673E"/>
                </a:solidFill>
                <a:latin typeface="Times New Roman" pitchFamily="18" charset="0"/>
              </a:rPr>
              <a:t>O</a:t>
            </a:r>
            <a:r>
              <a:rPr lang="en-US" altLang="en-US" sz="1300">
                <a:solidFill>
                  <a:srgbClr val="00673E"/>
                </a:solidFill>
                <a:latin typeface="Times New Roman" pitchFamily="18" charset="0"/>
              </a:rPr>
              <a:t>AK</a:t>
            </a:r>
            <a:r>
              <a:rPr lang="en-US" altLang="en-US" sz="1600">
                <a:solidFill>
                  <a:srgbClr val="00673E"/>
                </a:solidFill>
                <a:latin typeface="Times New Roman" pitchFamily="18" charset="0"/>
              </a:rPr>
              <a:t> R</a:t>
            </a:r>
            <a:r>
              <a:rPr lang="en-US" altLang="en-US" sz="1300">
                <a:solidFill>
                  <a:srgbClr val="00673E"/>
                </a:solidFill>
                <a:latin typeface="Times New Roman" pitchFamily="18" charset="0"/>
              </a:rPr>
              <a:t>IDGE</a:t>
            </a:r>
            <a:r>
              <a:rPr lang="en-US" altLang="en-US" sz="1600">
                <a:solidFill>
                  <a:srgbClr val="00673E"/>
                </a:solidFill>
                <a:latin typeface="Times New Roman" pitchFamily="18" charset="0"/>
              </a:rPr>
              <a:t> N</a:t>
            </a:r>
            <a:r>
              <a:rPr lang="en-US" altLang="en-US" sz="1300">
                <a:solidFill>
                  <a:srgbClr val="00673E"/>
                </a:solidFill>
                <a:latin typeface="Times New Roman" pitchFamily="18" charset="0"/>
              </a:rPr>
              <a:t>ATIONAL</a:t>
            </a:r>
            <a:r>
              <a:rPr lang="en-US" altLang="en-US" sz="1600">
                <a:solidFill>
                  <a:srgbClr val="00673E"/>
                </a:solidFill>
                <a:latin typeface="Times New Roman" pitchFamily="18" charset="0"/>
              </a:rPr>
              <a:t> L</a:t>
            </a:r>
            <a:r>
              <a:rPr lang="en-US" altLang="en-US" sz="1300">
                <a:solidFill>
                  <a:srgbClr val="00673E"/>
                </a:solidFill>
                <a:latin typeface="Times New Roman" pitchFamily="18" charset="0"/>
              </a:rPr>
              <a:t>ABORATORY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1400">
                <a:solidFill>
                  <a:srgbClr val="00673E"/>
                </a:solidFill>
                <a:latin typeface="Times New Roman" pitchFamily="18" charset="0"/>
              </a:rPr>
              <a:t>U. S. D</a:t>
            </a:r>
            <a:r>
              <a:rPr lang="en-US" altLang="en-US" sz="1200">
                <a:solidFill>
                  <a:srgbClr val="00673E"/>
                </a:solidFill>
                <a:latin typeface="Times New Roman" pitchFamily="18" charset="0"/>
              </a:rPr>
              <a:t>EPARTMENT</a:t>
            </a:r>
            <a:r>
              <a:rPr lang="en-US" altLang="en-US" sz="1400">
                <a:solidFill>
                  <a:srgbClr val="00673E"/>
                </a:solidFill>
                <a:latin typeface="Times New Roman" pitchFamily="18" charset="0"/>
              </a:rPr>
              <a:t> </a:t>
            </a:r>
            <a:r>
              <a:rPr lang="en-US" altLang="en-US" sz="1200">
                <a:solidFill>
                  <a:srgbClr val="00673E"/>
                </a:solidFill>
                <a:latin typeface="Times New Roman" pitchFamily="18" charset="0"/>
              </a:rPr>
              <a:t>OF</a:t>
            </a:r>
            <a:r>
              <a:rPr lang="en-US" altLang="en-US" sz="1400">
                <a:solidFill>
                  <a:srgbClr val="00673E"/>
                </a:solidFill>
                <a:latin typeface="Times New Roman" pitchFamily="18" charset="0"/>
              </a:rPr>
              <a:t> E</a:t>
            </a:r>
            <a:r>
              <a:rPr lang="en-US" altLang="en-US" sz="1200">
                <a:solidFill>
                  <a:srgbClr val="00673E"/>
                </a:solidFill>
                <a:latin typeface="Times New Roman" pitchFamily="18" charset="0"/>
              </a:rPr>
              <a:t>NERGY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73E"/>
          </a:solidFill>
          <a:latin typeface="Arial Black" pitchFamily="34" charset="0"/>
        </a:defRPr>
      </a:lvl9pPr>
    </p:titleStyle>
    <p:bodyStyle>
      <a:lvl1pPr marL="288925" indent="-288925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41350" indent="-2381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-"/>
        <a:defRPr sz="2400" b="1">
          <a:solidFill>
            <a:schemeClr val="tx1"/>
          </a:solidFill>
          <a:latin typeface="+mn-lt"/>
        </a:defRPr>
      </a:lvl2pPr>
      <a:lvl3pPr marL="1027113" indent="-2714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2200" b="1">
          <a:solidFill>
            <a:schemeClr val="tx1"/>
          </a:solidFill>
          <a:latin typeface="+mn-lt"/>
        </a:defRPr>
      </a:lvl3pPr>
      <a:lvl4pPr marL="1379538" indent="-23812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-"/>
        <a:defRPr sz="2000" b="1"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sz="2000" b="1">
          <a:solidFill>
            <a:schemeClr val="tx1"/>
          </a:solidFill>
          <a:latin typeface="+mn-lt"/>
        </a:defRPr>
      </a:lvl5pPr>
      <a:lvl6pPr marL="2170113" indent="-2190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6pPr>
      <a:lvl7pPr marL="2627313" indent="-2190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7pPr>
      <a:lvl8pPr marL="3084513" indent="-2190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8pPr>
      <a:lvl9pPr marL="3541713" indent="-2190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673E"/>
        </a:buClr>
        <a:buFont typeface="Symbol" pitchFamily="18" charset="2"/>
        <a:buChar char="·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file:///C:\Documents%20and%20Settings\dco\Local%20Settings\Temp\movie3.m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qn\My%20Documents\migration_move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1598613" y="2416175"/>
            <a:ext cx="71469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RAMS Faculty/Mentor Workshop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000" b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0">
                <a:latin typeface="Arial Black" pitchFamily="34" charset="0"/>
              </a:rPr>
              <a:t>Kara Kruse</a:t>
            </a:r>
          </a:p>
          <a:p>
            <a:pPr>
              <a:lnSpc>
                <a:spcPct val="90000"/>
              </a:lnSpc>
            </a:pPr>
            <a:r>
              <a:rPr lang="en-US" sz="2000" b="0">
                <a:latin typeface="Arial Black" pitchFamily="34" charset="0"/>
              </a:rPr>
              <a:t>Richard Ward</a:t>
            </a:r>
          </a:p>
          <a:p>
            <a:pPr>
              <a:lnSpc>
                <a:spcPct val="90000"/>
              </a:lnSpc>
            </a:pPr>
            <a:r>
              <a:rPr lang="en-US" sz="2000" b="0">
                <a:latin typeface="Arial Black" pitchFamily="34" charset="0"/>
              </a:rPr>
              <a:t>Jim Nutaro</a:t>
            </a:r>
          </a:p>
          <a:p>
            <a:pPr>
              <a:lnSpc>
                <a:spcPct val="90000"/>
              </a:lnSpc>
            </a:pPr>
            <a:r>
              <a:rPr lang="en-US" sz="2000" b="0">
                <a:latin typeface="Arial Black" pitchFamily="34" charset="0"/>
              </a:rPr>
              <a:t>Barbara Beckerman </a:t>
            </a:r>
          </a:p>
          <a:p>
            <a:pPr>
              <a:lnSpc>
                <a:spcPct val="90000"/>
              </a:lnSpc>
            </a:pPr>
            <a:endParaRPr lang="en-US" sz="2000" b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/>
              <a:t>Computational Sciences and Engineering Division </a:t>
            </a:r>
            <a:endParaRPr lang="en-US" sz="1800"/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</a:pPr>
            <a:r>
              <a:rPr lang="en-US" sz="1600"/>
              <a:t>Oak Ridge, Tennessee</a:t>
            </a:r>
          </a:p>
          <a:p>
            <a:pPr>
              <a:lnSpc>
                <a:spcPct val="90000"/>
              </a:lnSpc>
            </a:pPr>
            <a:r>
              <a:rPr lang="en-US" sz="1600"/>
              <a:t>December 10, 2007</a:t>
            </a:r>
            <a:endParaRPr lang="en-US" sz="1600" b="0">
              <a:latin typeface="Arial Black" pitchFamily="34" charset="0"/>
            </a:endParaRPr>
          </a:p>
          <a:p>
            <a:pPr>
              <a:lnSpc>
                <a:spcPct val="90000"/>
              </a:lnSpc>
            </a:pPr>
            <a:endParaRPr lang="en-US" sz="1600" b="0">
              <a:latin typeface="Arial Black" pitchFamily="34" charset="0"/>
            </a:endParaRPr>
          </a:p>
        </p:txBody>
      </p:sp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230188" y="842963"/>
            <a:ext cx="8686800" cy="1146175"/>
          </a:xfrm>
          <a:prstGeom prst="rect">
            <a:avLst/>
          </a:prstGeom>
          <a:solidFill>
            <a:srgbClr val="FFFFFF">
              <a:alpha val="92940"/>
            </a:srgbClr>
          </a:solidFill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3000" i="1">
                <a:solidFill>
                  <a:srgbClr val="00673E"/>
                </a:solidFill>
                <a:latin typeface="Arial Black" pitchFamily="34" charset="0"/>
              </a:rPr>
              <a:t>Computational Biomedical Engineering</a:t>
            </a:r>
            <a:br>
              <a:rPr lang="en-US" sz="3000" i="1">
                <a:solidFill>
                  <a:srgbClr val="00673E"/>
                </a:solidFill>
                <a:latin typeface="Arial Black" pitchFamily="34" charset="0"/>
              </a:rPr>
            </a:br>
            <a:r>
              <a:rPr lang="en-US" sz="3000" i="1">
                <a:solidFill>
                  <a:srgbClr val="00673E"/>
                </a:solidFill>
                <a:latin typeface="Arial Black" pitchFamily="34" charset="0"/>
              </a:rPr>
              <a:t>and Systems Biology</a:t>
            </a:r>
            <a:r>
              <a:rPr lang="en-US" sz="2800" b="0">
                <a:solidFill>
                  <a:srgbClr val="00673E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3076" name="Picture 11" descr="log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6135688"/>
            <a:ext cx="1200150" cy="6445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6162675"/>
            <a:ext cx="13446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82563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600" b="0">
                <a:solidFill>
                  <a:srgbClr val="00673E"/>
                </a:solidFill>
                <a:latin typeface="Arial Black" pitchFamily="34" charset="0"/>
              </a:rPr>
              <a:t>Predicting AAA Rupture 1 Hour After CT Scan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783013" y="2867025"/>
            <a:ext cx="593725" cy="411163"/>
          </a:xfrm>
          <a:custGeom>
            <a:avLst/>
            <a:gdLst>
              <a:gd name="T0" fmla="*/ 445294 w 21600"/>
              <a:gd name="T1" fmla="*/ 0 h 21600"/>
              <a:gd name="T2" fmla="*/ 0 w 21600"/>
              <a:gd name="T3" fmla="*/ 205581 h 21600"/>
              <a:gd name="T4" fmla="*/ 445294 w 21600"/>
              <a:gd name="T5" fmla="*/ 411163 h 21600"/>
              <a:gd name="T6" fmla="*/ 593725 w 21600"/>
              <a:gd name="T7" fmla="*/ 205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96900" y="5127625"/>
            <a:ext cx="8232775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1800"/>
              <a:t>Engineering software used to mesh geometry &amp; calculate mechanical stress distribution on aneurysm wall</a:t>
            </a:r>
          </a:p>
          <a:p>
            <a:pPr marL="288925" indent="-288925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1800"/>
              <a:t>Correctly predicted location of AAA rupture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4430713" y="879475"/>
            <a:ext cx="4456112" cy="4111625"/>
            <a:chOff x="2735" y="680"/>
            <a:chExt cx="2807" cy="2590"/>
          </a:xfrm>
        </p:grpSpPr>
        <p:pic>
          <p:nvPicPr>
            <p:cNvPr id="12296" name="Picture 7"/>
            <p:cNvPicPr>
              <a:picLocks noChangeAspect="1" noChangeArrowheads="1"/>
            </p:cNvPicPr>
            <p:nvPr/>
          </p:nvPicPr>
          <p:blipFill>
            <a:blip r:embed="rId4"/>
            <a:srcRect r="12186"/>
            <a:stretch>
              <a:fillRect/>
            </a:stretch>
          </p:blipFill>
          <p:spPr bwMode="auto">
            <a:xfrm>
              <a:off x="2735" y="680"/>
              <a:ext cx="2758" cy="2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43" y="1125"/>
              <a:ext cx="345" cy="1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 Box 9"/>
            <p:cNvSpPr txBox="1">
              <a:spLocks noChangeArrowheads="1"/>
            </p:cNvSpPr>
            <p:nvPr/>
          </p:nvSpPr>
          <p:spPr bwMode="auto">
            <a:xfrm>
              <a:off x="4257" y="694"/>
              <a:ext cx="128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latin typeface="Times New Roman" pitchFamily="18" charset="0"/>
                </a:rPr>
                <a:t>Von Mises Stress</a:t>
              </a:r>
            </a:p>
            <a:p>
              <a:pPr algn="ctr"/>
              <a:r>
                <a:rPr lang="en-US" sz="1800" b="0">
                  <a:latin typeface="Times New Roman" pitchFamily="18" charset="0"/>
                </a:rPr>
                <a:t>(N/cm</a:t>
              </a:r>
              <a:r>
                <a:rPr lang="en-US" sz="1800" b="0" baseline="30000">
                  <a:latin typeface="Times New Roman" pitchFamily="18" charset="0"/>
                </a:rPr>
                <a:t>2</a:t>
              </a:r>
              <a:r>
                <a:rPr lang="en-US" sz="1800" b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2299" name="Text Box 10"/>
            <p:cNvSpPr txBox="1">
              <a:spLocks noChangeArrowheads="1"/>
            </p:cNvSpPr>
            <p:nvPr/>
          </p:nvSpPr>
          <p:spPr bwMode="auto">
            <a:xfrm>
              <a:off x="5011" y="2669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12300" name="Text Box 11"/>
            <p:cNvSpPr txBox="1">
              <a:spLocks noChangeArrowheads="1"/>
            </p:cNvSpPr>
            <p:nvPr/>
          </p:nvSpPr>
          <p:spPr bwMode="auto">
            <a:xfrm>
              <a:off x="5018" y="1180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>
                  <a:latin typeface="Times New Roman" pitchFamily="18" charset="0"/>
                </a:rPr>
                <a:t>61</a:t>
              </a:r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flipH="1" flipV="1">
              <a:off x="4037" y="2693"/>
              <a:ext cx="476" cy="3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2" name="Text Box 13"/>
            <p:cNvSpPr txBox="1">
              <a:spLocks noChangeArrowheads="1"/>
            </p:cNvSpPr>
            <p:nvPr/>
          </p:nvSpPr>
          <p:spPr bwMode="auto">
            <a:xfrm>
              <a:off x="4461" y="3020"/>
              <a:ext cx="985" cy="19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Clr>
                  <a:srgbClr val="00673E"/>
                </a:buClr>
                <a:buFont typeface="Symbol" pitchFamily="18" charset="2"/>
                <a:buNone/>
              </a:pPr>
              <a:r>
                <a:rPr lang="en-US" sz="1800">
                  <a:latin typeface="Times New Roman" pitchFamily="18" charset="0"/>
                </a:rPr>
                <a:t>Rupture Site</a:t>
              </a:r>
            </a:p>
          </p:txBody>
        </p:sp>
      </p:grpSp>
      <p:pic>
        <p:nvPicPr>
          <p:cNvPr id="12295" name="Picture 14"/>
          <p:cNvPicPr>
            <a:picLocks noChangeAspect="1" noChangeArrowheads="1"/>
          </p:cNvPicPr>
          <p:nvPr/>
        </p:nvPicPr>
        <p:blipFill>
          <a:blip r:embed="rId6"/>
          <a:srcRect l="3792" r="4097"/>
          <a:stretch>
            <a:fillRect/>
          </a:stretch>
        </p:blipFill>
        <p:spPr bwMode="auto">
          <a:xfrm>
            <a:off x="385763" y="1338263"/>
            <a:ext cx="3354387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25475" y="184150"/>
            <a:ext cx="7862888" cy="760413"/>
          </a:xfrm>
        </p:spPr>
        <p:txBody>
          <a:bodyPr/>
          <a:lstStyle/>
          <a:p>
            <a:pPr algn="ctr"/>
            <a:r>
              <a:rPr lang="en-US" smtClean="0"/>
              <a:t>Current Project: Predict Rupture in Bifurcated AAA with Thrombus</a:t>
            </a:r>
          </a:p>
        </p:txBody>
      </p:sp>
      <p:sp>
        <p:nvSpPr>
          <p:cNvPr id="13315" name="Text Box 125"/>
          <p:cNvSpPr txBox="1">
            <a:spLocks noChangeArrowheads="1"/>
          </p:cNvSpPr>
          <p:nvPr/>
        </p:nvSpPr>
        <p:spPr bwMode="auto">
          <a:xfrm>
            <a:off x="6646863" y="2797175"/>
            <a:ext cx="1117600" cy="482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Clr>
                <a:srgbClr val="00673E"/>
              </a:buClr>
              <a:buFont typeface="Symbol" pitchFamily="18" charset="2"/>
              <a:buNone/>
            </a:pPr>
            <a:r>
              <a:rPr lang="en-US" sz="1600">
                <a:latin typeface="Times New Roman" pitchFamily="18" charset="0"/>
              </a:rPr>
              <a:t>Rupture Site</a:t>
            </a:r>
          </a:p>
        </p:txBody>
      </p:sp>
      <p:sp>
        <p:nvSpPr>
          <p:cNvPr id="13316" name="Line 126"/>
          <p:cNvSpPr>
            <a:spLocks noChangeShapeType="1"/>
          </p:cNvSpPr>
          <p:nvPr/>
        </p:nvSpPr>
        <p:spPr bwMode="auto">
          <a:xfrm>
            <a:off x="7180263" y="3101975"/>
            <a:ext cx="406400" cy="1127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3317" name="Picture 122"/>
          <p:cNvPicPr preferRelativeResize="0">
            <a:picLocks noChangeAspect="1" noChangeArrowheads="1"/>
          </p:cNvPicPr>
          <p:nvPr/>
        </p:nvPicPr>
        <p:blipFill>
          <a:blip r:embed="rId2"/>
          <a:srcRect l="3215"/>
          <a:stretch>
            <a:fillRect/>
          </a:stretch>
        </p:blipFill>
        <p:spPr bwMode="auto">
          <a:xfrm>
            <a:off x="3475038" y="1096963"/>
            <a:ext cx="19748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AutoShape 123"/>
          <p:cNvSpPr>
            <a:spLocks noChangeAspect="1" noChangeArrowheads="1"/>
          </p:cNvSpPr>
          <p:nvPr/>
        </p:nvSpPr>
        <p:spPr bwMode="auto">
          <a:xfrm>
            <a:off x="5707063" y="3001963"/>
            <a:ext cx="685800" cy="4413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71 h 21600"/>
              <a:gd name="T14" fmla="*/ 18900 w 21600"/>
              <a:gd name="T15" fmla="*/ 162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9" name="Picture 124" descr="8703landw_2_wall_2"/>
          <p:cNvPicPr preferRelativeResize="0">
            <a:picLocks noChangeAspect="1" noChangeArrowheads="1"/>
          </p:cNvPicPr>
          <p:nvPr/>
        </p:nvPicPr>
        <p:blipFill>
          <a:blip r:embed="rId3"/>
          <a:srcRect l="46147" t="5482" r="6165" b="1523"/>
          <a:stretch>
            <a:fillRect/>
          </a:stretch>
        </p:blipFill>
        <p:spPr bwMode="auto">
          <a:xfrm>
            <a:off x="6640513" y="1096963"/>
            <a:ext cx="1822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4"/>
          <a:srcRect l="18282" t="4062" r="38528" b="4475"/>
          <a:stretch>
            <a:fillRect/>
          </a:stretch>
        </p:blipFill>
        <p:spPr bwMode="auto">
          <a:xfrm>
            <a:off x="677863" y="1096963"/>
            <a:ext cx="15255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123"/>
          <p:cNvSpPr>
            <a:spLocks noChangeAspect="1" noChangeArrowheads="1"/>
          </p:cNvSpPr>
          <p:nvPr/>
        </p:nvSpPr>
        <p:spPr bwMode="auto">
          <a:xfrm>
            <a:off x="2520950" y="3001963"/>
            <a:ext cx="685800" cy="4413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71 h 21600"/>
              <a:gd name="T14" fmla="*/ 18900 w 21600"/>
              <a:gd name="T15" fmla="*/ 162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8350" y="5299075"/>
            <a:ext cx="7743825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+mn-lt"/>
              </a:rPr>
              <a:t>Need student with experience in Finite Element Analysis software (</a:t>
            </a:r>
            <a:r>
              <a:rPr lang="en-US" sz="1800" dirty="0" err="1">
                <a:latin typeface="+mn-lt"/>
              </a:rPr>
              <a:t>Abaqus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Ansys</a:t>
            </a:r>
            <a:r>
              <a:rPr lang="en-US" sz="1800" dirty="0">
                <a:latin typeface="+mn-lt"/>
              </a:rPr>
              <a:t>), Computer Aided Design software (</a:t>
            </a:r>
            <a:r>
              <a:rPr lang="en-US" sz="1800" dirty="0" err="1">
                <a:latin typeface="+mn-lt"/>
              </a:rPr>
              <a:t>Patran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Abaqus</a:t>
            </a:r>
            <a:r>
              <a:rPr lang="en-US" sz="1800" dirty="0">
                <a:latin typeface="+mn-lt"/>
              </a:rPr>
              <a:t>, Rhino3D), mechanical stress, non-linear elastic material properties.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2020888"/>
            <a:ext cx="7772400" cy="23606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chemeClr val="accent1"/>
                </a:solidFill>
              </a:rPr>
              <a:t>Intimal hyperplasia due to balloon injury</a:t>
            </a:r>
            <a:r>
              <a:rPr lang="en-US" sz="280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smtClean="0"/>
              <a:t> Cellular models of disease process</a:t>
            </a:r>
          </a:p>
          <a:p>
            <a:pPr lvl="1">
              <a:lnSpc>
                <a:spcPct val="150000"/>
              </a:lnSpc>
            </a:pPr>
            <a:r>
              <a:rPr lang="en-US" sz="2800" smtClean="0"/>
              <a:t> Kinetic models of biochemistry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1036638"/>
          </a:xfrm>
          <a:noFill/>
        </p:spPr>
        <p:txBody>
          <a:bodyPr anchor="ctr"/>
          <a:lstStyle/>
          <a:p>
            <a:pPr algn="ctr"/>
            <a:r>
              <a:rPr lang="en-US" smtClean="0"/>
              <a:t>Use Mathematical/Computer Modeling</a:t>
            </a:r>
            <a:br>
              <a:rPr lang="en-US" smtClean="0"/>
            </a:br>
            <a:r>
              <a:rPr lang="en-US" smtClean="0"/>
              <a:t>To Answer Critical Questions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"/>
            <a:ext cx="9144000" cy="457200"/>
          </a:xfrm>
          <a:noFill/>
        </p:spPr>
        <p:txBody>
          <a:bodyPr/>
          <a:lstStyle/>
          <a:p>
            <a:pPr algn="ctr"/>
            <a:r>
              <a:rPr lang="en-US" smtClean="0"/>
              <a:t>Response of Artery to Balloon Injury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9563" y="3636963"/>
            <a:ext cx="8659812" cy="2405062"/>
          </a:xfrm>
          <a:noFill/>
        </p:spPr>
        <p:txBody>
          <a:bodyPr/>
          <a:lstStyle/>
          <a:p>
            <a:pPr marL="339725" indent="-339725"/>
            <a:r>
              <a:rPr lang="en-US" sz="1800" smtClean="0"/>
              <a:t>Balloon angioplasty causes mechanical injuries to endothelial cells (ECs), vascular smooth muscle cells (VSMCs), &amp; internal elastic lamina (IEL)</a:t>
            </a:r>
          </a:p>
          <a:p>
            <a:pPr marL="339725" indent="-339725"/>
            <a:r>
              <a:rPr lang="en-US" sz="1800" smtClean="0"/>
              <a:t>Platelets in blood adhere to injured endothelium &amp; release PDGF</a:t>
            </a:r>
          </a:p>
          <a:p>
            <a:pPr marL="339725" indent="-339725"/>
            <a:r>
              <a:rPr lang="en-US" sz="1800" smtClean="0"/>
              <a:t>Inflammatory cells in blood invade intima and release cytokines</a:t>
            </a:r>
          </a:p>
          <a:p>
            <a:pPr marL="339725" indent="-339725"/>
            <a:r>
              <a:rPr lang="en-US" sz="1800" smtClean="0"/>
              <a:t>VSMCs release matrix degrading enzymes &amp; other biochemicals</a:t>
            </a:r>
          </a:p>
          <a:p>
            <a:pPr marL="339725" indent="-339725"/>
            <a:r>
              <a:rPr lang="en-US" sz="1800" smtClean="0"/>
              <a:t>VSMCs proliferate &amp; migrate from media to intima in response</a:t>
            </a:r>
          </a:p>
        </p:txBody>
      </p:sp>
      <p:grpSp>
        <p:nvGrpSpPr>
          <p:cNvPr id="15364" name="Group 20"/>
          <p:cNvGrpSpPr>
            <a:grpSpLocks/>
          </p:cNvGrpSpPr>
          <p:nvPr/>
        </p:nvGrpSpPr>
        <p:grpSpPr bwMode="auto">
          <a:xfrm>
            <a:off x="3806825" y="1044575"/>
            <a:ext cx="4970463" cy="2189163"/>
            <a:chOff x="537210" y="1167130"/>
            <a:chExt cx="4970463" cy="2189163"/>
          </a:xfrm>
        </p:grpSpPr>
        <p:pic>
          <p:nvPicPr>
            <p:cNvPr id="15384" name="Picture 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7210" y="1167130"/>
              <a:ext cx="4970463" cy="2189163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15385" name="Text Box 6"/>
            <p:cNvSpPr txBox="1">
              <a:spLocks noChangeArrowheads="1"/>
            </p:cNvSpPr>
            <p:nvPr/>
          </p:nvSpPr>
          <p:spPr bwMode="auto">
            <a:xfrm>
              <a:off x="595949" y="1206182"/>
              <a:ext cx="2002472" cy="11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97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800"/>
                <a:t>Newby, A. C. </a:t>
              </a:r>
              <a:r>
                <a:rPr lang="en-GB" sz="800" i="1"/>
                <a:t>Physiol. Rev</a:t>
              </a:r>
              <a:r>
                <a:rPr lang="en-GB" sz="800"/>
                <a:t>. 85: 1-31 2005</a:t>
              </a:r>
            </a:p>
          </p:txBody>
        </p:sp>
      </p:grpSp>
      <p:grpSp>
        <p:nvGrpSpPr>
          <p:cNvPr id="15365" name="Group 21"/>
          <p:cNvGrpSpPr>
            <a:grpSpLocks/>
          </p:cNvGrpSpPr>
          <p:nvPr/>
        </p:nvGrpSpPr>
        <p:grpSpPr bwMode="auto">
          <a:xfrm>
            <a:off x="190500" y="1176338"/>
            <a:ext cx="3524250" cy="2138362"/>
            <a:chOff x="1112520" y="3500755"/>
            <a:chExt cx="3524115" cy="2138045"/>
          </a:xfrm>
        </p:grpSpPr>
        <p:sp>
          <p:nvSpPr>
            <p:cNvPr id="15371" name="Text Box 28"/>
            <p:cNvSpPr txBox="1">
              <a:spLocks noChangeArrowheads="1"/>
            </p:cNvSpPr>
            <p:nvPr/>
          </p:nvSpPr>
          <p:spPr bwMode="auto">
            <a:xfrm>
              <a:off x="3764280" y="3500755"/>
              <a:ext cx="8723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0"/>
                <a:t>EC layer</a:t>
              </a:r>
            </a:p>
          </p:txBody>
        </p:sp>
        <p:sp>
          <p:nvSpPr>
            <p:cNvPr id="15372" name="Text Box 30"/>
            <p:cNvSpPr txBox="1">
              <a:spLocks noChangeArrowheads="1"/>
            </p:cNvSpPr>
            <p:nvPr/>
          </p:nvSpPr>
          <p:spPr bwMode="auto">
            <a:xfrm>
              <a:off x="3802380" y="4967288"/>
              <a:ext cx="49244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/>
                <a:t>IEL</a:t>
              </a:r>
            </a:p>
          </p:txBody>
        </p:sp>
        <p:sp>
          <p:nvSpPr>
            <p:cNvPr id="15373" name="Oval 32"/>
            <p:cNvSpPr>
              <a:spLocks noChangeArrowheads="1"/>
            </p:cNvSpPr>
            <p:nvPr/>
          </p:nvSpPr>
          <p:spPr bwMode="auto">
            <a:xfrm>
              <a:off x="1973263" y="3505200"/>
              <a:ext cx="1868487" cy="1851025"/>
            </a:xfrm>
            <a:prstGeom prst="ellipse">
              <a:avLst/>
            </a:prstGeom>
            <a:solidFill>
              <a:srgbClr val="FFFFFF"/>
            </a:solidFill>
            <a:ln w="1397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33"/>
            <p:cNvSpPr>
              <a:spLocks noChangeArrowheads="1"/>
            </p:cNvSpPr>
            <p:nvPr/>
          </p:nvSpPr>
          <p:spPr bwMode="auto">
            <a:xfrm>
              <a:off x="2124075" y="3643313"/>
              <a:ext cx="1589088" cy="1573212"/>
            </a:xfrm>
            <a:prstGeom prst="ellipse">
              <a:avLst/>
            </a:prstGeom>
            <a:solidFill>
              <a:srgbClr val="FFFFFF"/>
            </a:solidFill>
            <a:ln w="120650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34"/>
            <p:cNvSpPr txBox="1">
              <a:spLocks noChangeArrowheads="1"/>
            </p:cNvSpPr>
            <p:nvPr/>
          </p:nvSpPr>
          <p:spPr bwMode="auto">
            <a:xfrm>
              <a:off x="1112520" y="3531553"/>
              <a:ext cx="746442" cy="27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ea typeface="Times New Roman" pitchFamily="18" charset="0"/>
                  <a:cs typeface="Arial" charset="0"/>
                </a:rPr>
                <a:t>Intima</a:t>
              </a:r>
            </a:p>
          </p:txBody>
        </p:sp>
        <p:sp>
          <p:nvSpPr>
            <p:cNvPr id="15376" name="Text Box 35"/>
            <p:cNvSpPr txBox="1">
              <a:spLocks noChangeArrowheads="1"/>
            </p:cNvSpPr>
            <p:nvPr/>
          </p:nvSpPr>
          <p:spPr bwMode="auto">
            <a:xfrm>
              <a:off x="1112838" y="4245293"/>
              <a:ext cx="677862" cy="27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ea typeface="Times New Roman" pitchFamily="18" charset="0"/>
                  <a:cs typeface="Arial" charset="0"/>
                </a:rPr>
                <a:t>Media</a:t>
              </a:r>
            </a:p>
          </p:txBody>
        </p:sp>
        <p:sp>
          <p:nvSpPr>
            <p:cNvPr id="15377" name="Text Box 37"/>
            <p:cNvSpPr txBox="1">
              <a:spLocks noChangeArrowheads="1"/>
            </p:cNvSpPr>
            <p:nvPr/>
          </p:nvSpPr>
          <p:spPr bwMode="auto">
            <a:xfrm>
              <a:off x="1112520" y="5090160"/>
              <a:ext cx="1013460" cy="297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b="0">
                  <a:ea typeface="Times New Roman" pitchFamily="18" charset="0"/>
                  <a:cs typeface="Arial" charset="0"/>
                </a:rPr>
                <a:t>Adventitia</a:t>
              </a:r>
            </a:p>
          </p:txBody>
        </p:sp>
        <p:sp>
          <p:nvSpPr>
            <p:cNvPr id="15378" name="Oval 39"/>
            <p:cNvSpPr>
              <a:spLocks noChangeArrowheads="1"/>
            </p:cNvSpPr>
            <p:nvPr/>
          </p:nvSpPr>
          <p:spPr bwMode="auto">
            <a:xfrm>
              <a:off x="2235200" y="3762375"/>
              <a:ext cx="1401763" cy="1339850"/>
            </a:xfrm>
            <a:prstGeom prst="ellipse">
              <a:avLst/>
            </a:prstGeom>
            <a:solidFill>
              <a:srgbClr val="FFFFFF"/>
            </a:solidFill>
            <a:ln w="120650">
              <a:solidFill>
                <a:srgbClr val="CC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Oval 40"/>
            <p:cNvSpPr>
              <a:spLocks noChangeArrowheads="1"/>
            </p:cNvSpPr>
            <p:nvPr/>
          </p:nvSpPr>
          <p:spPr bwMode="auto">
            <a:xfrm>
              <a:off x="2349500" y="3838575"/>
              <a:ext cx="1162050" cy="1184275"/>
            </a:xfrm>
            <a:prstGeom prst="ellipse">
              <a:avLst/>
            </a:prstGeom>
            <a:solidFill>
              <a:srgbClr val="FFFFFF"/>
            </a:solidFill>
            <a:ln w="120650">
              <a:solidFill>
                <a:srgbClr val="CC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Oval 41"/>
            <p:cNvSpPr>
              <a:spLocks noChangeArrowheads="1"/>
            </p:cNvSpPr>
            <p:nvPr/>
          </p:nvSpPr>
          <p:spPr bwMode="auto">
            <a:xfrm>
              <a:off x="2397125" y="3924300"/>
              <a:ext cx="1066800" cy="100965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Oval 43"/>
            <p:cNvSpPr>
              <a:spLocks noChangeArrowheads="1"/>
            </p:cNvSpPr>
            <p:nvPr/>
          </p:nvSpPr>
          <p:spPr bwMode="auto">
            <a:xfrm>
              <a:off x="2282825" y="3819525"/>
              <a:ext cx="1295400" cy="12192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Text Box 44"/>
            <p:cNvSpPr txBox="1">
              <a:spLocks noChangeArrowheads="1"/>
            </p:cNvSpPr>
            <p:nvPr/>
          </p:nvSpPr>
          <p:spPr bwMode="auto">
            <a:xfrm>
              <a:off x="2526665" y="4243388"/>
              <a:ext cx="826135" cy="276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400" b="0">
                  <a:ea typeface="Times New Roman" pitchFamily="18" charset="0"/>
                  <a:cs typeface="Arial" charset="0"/>
                </a:rPr>
                <a:t>Lumen</a:t>
              </a:r>
            </a:p>
          </p:txBody>
        </p:sp>
        <p:sp>
          <p:nvSpPr>
            <p:cNvPr id="15383" name="Rectangle 45"/>
            <p:cNvSpPr>
              <a:spLocks noChangeArrowheads="1"/>
            </p:cNvSpPr>
            <p:nvPr/>
          </p:nvSpPr>
          <p:spPr bwMode="auto">
            <a:xfrm>
              <a:off x="2754313" y="4648200"/>
              <a:ext cx="381000" cy="990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5366" name="Straight Arrow Connector 42"/>
          <p:cNvCxnSpPr>
            <a:cxnSpLocks noChangeShapeType="1"/>
          </p:cNvCxnSpPr>
          <p:nvPr/>
        </p:nvCxnSpPr>
        <p:spPr bwMode="auto">
          <a:xfrm>
            <a:off x="784225" y="1508125"/>
            <a:ext cx="782638" cy="317500"/>
          </a:xfrm>
          <a:prstGeom prst="straightConnector1">
            <a:avLst/>
          </a:prstGeom>
          <a:noFill/>
          <a:ln w="12700" algn="ctr">
            <a:solidFill>
              <a:srgbClr val="000099"/>
            </a:solidFill>
            <a:round/>
            <a:headEnd/>
            <a:tailEnd type="arrow" w="med" len="med"/>
          </a:ln>
        </p:spPr>
      </p:cxnSp>
      <p:cxnSp>
        <p:nvCxnSpPr>
          <p:cNvPr id="15367" name="Straight Arrow Connector 48"/>
          <p:cNvCxnSpPr>
            <a:cxnSpLocks noChangeShapeType="1"/>
            <a:endCxn id="15374" idx="2"/>
          </p:cNvCxnSpPr>
          <p:nvPr/>
        </p:nvCxnSpPr>
        <p:spPr bwMode="auto">
          <a:xfrm>
            <a:off x="868363" y="2095500"/>
            <a:ext cx="333375" cy="11113"/>
          </a:xfrm>
          <a:prstGeom prst="straightConnector1">
            <a:avLst/>
          </a:prstGeom>
          <a:noFill/>
          <a:ln w="12700" algn="ctr">
            <a:solidFill>
              <a:srgbClr val="000099"/>
            </a:solidFill>
            <a:round/>
            <a:headEnd/>
            <a:tailEnd type="arrow" w="med" len="med"/>
          </a:ln>
        </p:spPr>
      </p:cxnSp>
      <p:cxnSp>
        <p:nvCxnSpPr>
          <p:cNvPr id="15368" name="Straight Arrow Connector 52"/>
          <p:cNvCxnSpPr>
            <a:cxnSpLocks noChangeShapeType="1"/>
          </p:cNvCxnSpPr>
          <p:nvPr/>
        </p:nvCxnSpPr>
        <p:spPr bwMode="auto">
          <a:xfrm flipV="1">
            <a:off x="1058863" y="3017838"/>
            <a:ext cx="381000" cy="52387"/>
          </a:xfrm>
          <a:prstGeom prst="straightConnector1">
            <a:avLst/>
          </a:prstGeom>
          <a:noFill/>
          <a:ln w="12700" algn="ctr">
            <a:solidFill>
              <a:srgbClr val="000099"/>
            </a:solidFill>
            <a:round/>
            <a:headEnd/>
            <a:tailEnd type="arrow" w="med" len="med"/>
          </a:ln>
        </p:spPr>
      </p:cxnSp>
      <p:cxnSp>
        <p:nvCxnSpPr>
          <p:cNvPr id="15369" name="Straight Arrow Connector 55"/>
          <p:cNvCxnSpPr>
            <a:cxnSpLocks noChangeShapeType="1"/>
            <a:stCxn id="15372" idx="1"/>
            <a:endCxn id="15381" idx="5"/>
          </p:cNvCxnSpPr>
          <p:nvPr/>
        </p:nvCxnSpPr>
        <p:spPr bwMode="auto">
          <a:xfrm rot="10800000">
            <a:off x="2466975" y="2536825"/>
            <a:ext cx="412750" cy="276225"/>
          </a:xfrm>
          <a:prstGeom prst="straightConnector1">
            <a:avLst/>
          </a:prstGeom>
          <a:noFill/>
          <a:ln w="12700" algn="ctr">
            <a:solidFill>
              <a:srgbClr val="000099"/>
            </a:solidFill>
            <a:round/>
            <a:headEnd/>
            <a:tailEnd type="arrow" w="med" len="med"/>
          </a:ln>
        </p:spPr>
      </p:cxnSp>
      <p:cxnSp>
        <p:nvCxnSpPr>
          <p:cNvPr id="15370" name="Straight Arrow Connector 59"/>
          <p:cNvCxnSpPr>
            <a:cxnSpLocks noChangeShapeType="1"/>
            <a:stCxn id="15371" idx="1"/>
            <a:endCxn id="15380" idx="7"/>
          </p:cNvCxnSpPr>
          <p:nvPr/>
        </p:nvCxnSpPr>
        <p:spPr bwMode="auto">
          <a:xfrm rot="10800000" flipV="1">
            <a:off x="2386013" y="1330325"/>
            <a:ext cx="455612" cy="417513"/>
          </a:xfrm>
          <a:prstGeom prst="straightConnector1">
            <a:avLst/>
          </a:prstGeom>
          <a:noFill/>
          <a:ln w="12700" algn="ctr">
            <a:solidFill>
              <a:srgbClr val="000099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625" y="298450"/>
            <a:ext cx="8229600" cy="790575"/>
          </a:xfrm>
        </p:spPr>
        <p:txBody>
          <a:bodyPr/>
          <a:lstStyle/>
          <a:p>
            <a:pPr algn="ctr"/>
            <a:r>
              <a:rPr lang="en-US" smtClean="0"/>
              <a:t>Conceptual Model of Cell Migration in Response to Biochemical Changes</a:t>
            </a:r>
          </a:p>
        </p:txBody>
      </p:sp>
      <p:grpSp>
        <p:nvGrpSpPr>
          <p:cNvPr id="16387" name="Group 35"/>
          <p:cNvGrpSpPr>
            <a:grpSpLocks/>
          </p:cNvGrpSpPr>
          <p:nvPr/>
        </p:nvGrpSpPr>
        <p:grpSpPr bwMode="auto">
          <a:xfrm>
            <a:off x="1697038" y="1431925"/>
            <a:ext cx="5727700" cy="4267200"/>
            <a:chOff x="1696727" y="1333500"/>
            <a:chExt cx="5728011" cy="4266748"/>
          </a:xfrm>
        </p:grpSpPr>
        <p:grpSp>
          <p:nvGrpSpPr>
            <p:cNvPr id="16388" name="Group 42"/>
            <p:cNvGrpSpPr>
              <a:grpSpLocks/>
            </p:cNvGrpSpPr>
            <p:nvPr/>
          </p:nvGrpSpPr>
          <p:grpSpPr bwMode="auto">
            <a:xfrm>
              <a:off x="1696727" y="1333500"/>
              <a:ext cx="5728011" cy="3531388"/>
              <a:chOff x="3966972" y="457828"/>
              <a:chExt cx="5727192" cy="3531242"/>
            </a:xfrm>
          </p:grpSpPr>
          <p:pic>
            <p:nvPicPr>
              <p:cNvPr id="16395" name="Picture 55" descr="Cell Migration Model">
                <a:hlinkClick r:id="rId2" action="ppaction://hlinkfile"/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 l="25000" r="64651" b="24324"/>
              <a:stretch>
                <a:fillRect/>
              </a:stretch>
            </p:blipFill>
            <p:spPr bwMode="auto">
              <a:xfrm>
                <a:off x="7947660" y="486156"/>
                <a:ext cx="1746504" cy="3493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6" name="AutoShape 22"/>
              <p:cNvSpPr>
                <a:spLocks noChangeArrowheads="1"/>
              </p:cNvSpPr>
              <p:nvPr/>
            </p:nvSpPr>
            <p:spPr bwMode="auto">
              <a:xfrm rot="5400000">
                <a:off x="5643372" y="3027045"/>
                <a:ext cx="533400" cy="83820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 useBgFill="1">
            <p:nvSpPr>
              <p:cNvPr id="16397" name="Rectangle 24"/>
              <p:cNvSpPr>
                <a:spLocks noChangeArrowheads="1"/>
              </p:cNvSpPr>
              <p:nvPr/>
            </p:nvSpPr>
            <p:spPr bwMode="auto">
              <a:xfrm>
                <a:off x="7027672" y="807720"/>
                <a:ext cx="939800" cy="2543175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 useBgFill="1">
            <p:nvSpPr>
              <p:cNvPr id="16398" name="Rectangle 27"/>
              <p:cNvSpPr>
                <a:spLocks noChangeArrowheads="1"/>
              </p:cNvSpPr>
              <p:nvPr/>
            </p:nvSpPr>
            <p:spPr bwMode="auto">
              <a:xfrm>
                <a:off x="6824472" y="1236345"/>
                <a:ext cx="1016000" cy="1981200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pic>
            <p:nvPicPr>
              <p:cNvPr id="16399" name="Picture 28" descr="Cross_Section_of_Artery"/>
              <p:cNvPicPr>
                <a:picLocks noChangeAspect="1" noChangeArrowheads="1"/>
              </p:cNvPicPr>
              <p:nvPr/>
            </p:nvPicPr>
            <p:blipFill>
              <a:blip r:embed="rId4"/>
              <a:srcRect l="26450" t="27534" r="19858" b="12442"/>
              <a:stretch>
                <a:fillRect/>
              </a:stretch>
            </p:blipFill>
            <p:spPr bwMode="auto">
              <a:xfrm>
                <a:off x="3966972" y="1229995"/>
                <a:ext cx="4044950" cy="275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0" name="Line 30"/>
              <p:cNvSpPr>
                <a:spLocks noChangeShapeType="1"/>
              </p:cNvSpPr>
              <p:nvPr/>
            </p:nvSpPr>
            <p:spPr bwMode="auto">
              <a:xfrm>
                <a:off x="6795897" y="960120"/>
                <a:ext cx="152400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AutoShape 37" descr="Large grid"/>
              <p:cNvSpPr>
                <a:spLocks noChangeArrowheads="1"/>
              </p:cNvSpPr>
              <p:nvPr/>
            </p:nvSpPr>
            <p:spPr bwMode="auto">
              <a:xfrm>
                <a:off x="4131564" y="826770"/>
                <a:ext cx="4953000" cy="457200"/>
              </a:xfrm>
              <a:prstGeom prst="parallelogram">
                <a:avLst>
                  <a:gd name="adj" fmla="val 270883"/>
                </a:avLst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02" name="Oval 38"/>
              <p:cNvSpPr>
                <a:spLocks noChangeArrowheads="1"/>
              </p:cNvSpPr>
              <p:nvPr/>
            </p:nvSpPr>
            <p:spPr bwMode="auto">
              <a:xfrm>
                <a:off x="6646164" y="1036320"/>
                <a:ext cx="457200" cy="1524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>
                    <a:latin typeface="Calibri" pitchFamily="34" charset="0"/>
                  </a:rPr>
                  <a:t>VSMC</a:t>
                </a:r>
              </a:p>
            </p:txBody>
          </p:sp>
          <p:sp>
            <p:nvSpPr>
              <p:cNvPr id="16403" name="Oval 39"/>
              <p:cNvSpPr>
                <a:spLocks noChangeArrowheads="1"/>
              </p:cNvSpPr>
              <p:nvPr/>
            </p:nvSpPr>
            <p:spPr bwMode="auto">
              <a:xfrm>
                <a:off x="6877812" y="838200"/>
                <a:ext cx="457200" cy="15240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>
                    <a:latin typeface="Calibri" pitchFamily="34" charset="0"/>
                  </a:rPr>
                  <a:t>VSMC</a:t>
                </a:r>
              </a:p>
            </p:txBody>
          </p:sp>
          <p:sp>
            <p:nvSpPr>
              <p:cNvPr id="16404" name="Line 40"/>
              <p:cNvSpPr>
                <a:spLocks noChangeShapeType="1"/>
              </p:cNvSpPr>
              <p:nvPr/>
            </p:nvSpPr>
            <p:spPr bwMode="auto">
              <a:xfrm>
                <a:off x="6493764" y="1112520"/>
                <a:ext cx="1524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5" name="Line 41"/>
              <p:cNvSpPr>
                <a:spLocks noChangeShapeType="1"/>
              </p:cNvSpPr>
              <p:nvPr/>
            </p:nvSpPr>
            <p:spPr bwMode="auto">
              <a:xfrm>
                <a:off x="6569964" y="911352"/>
                <a:ext cx="3200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6" name="Line 42"/>
              <p:cNvSpPr>
                <a:spLocks noChangeShapeType="1"/>
              </p:cNvSpPr>
              <p:nvPr/>
            </p:nvSpPr>
            <p:spPr bwMode="auto">
              <a:xfrm flipV="1">
                <a:off x="6870180" y="824865"/>
                <a:ext cx="990600" cy="46672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Line 43"/>
              <p:cNvSpPr>
                <a:spLocks noChangeShapeType="1"/>
              </p:cNvSpPr>
              <p:nvPr/>
            </p:nvSpPr>
            <p:spPr bwMode="auto">
              <a:xfrm flipV="1">
                <a:off x="5948172" y="817245"/>
                <a:ext cx="990600" cy="46672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Line 44"/>
              <p:cNvSpPr>
                <a:spLocks noChangeShapeType="1"/>
              </p:cNvSpPr>
              <p:nvPr/>
            </p:nvSpPr>
            <p:spPr bwMode="auto">
              <a:xfrm flipV="1">
                <a:off x="5338572" y="817245"/>
                <a:ext cx="990600" cy="46672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Oval 45"/>
              <p:cNvSpPr>
                <a:spLocks noChangeArrowheads="1"/>
              </p:cNvSpPr>
              <p:nvPr/>
            </p:nvSpPr>
            <p:spPr bwMode="auto">
              <a:xfrm>
                <a:off x="5045964" y="979170"/>
                <a:ext cx="304800" cy="304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6410" name="Line 46"/>
              <p:cNvSpPr>
                <a:spLocks noChangeShapeType="1"/>
              </p:cNvSpPr>
              <p:nvPr/>
            </p:nvSpPr>
            <p:spPr bwMode="auto">
              <a:xfrm>
                <a:off x="5350764" y="1131570"/>
                <a:ext cx="22860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Oval 47"/>
              <p:cNvSpPr>
                <a:spLocks noChangeArrowheads="1"/>
              </p:cNvSpPr>
              <p:nvPr/>
            </p:nvSpPr>
            <p:spPr bwMode="auto">
              <a:xfrm>
                <a:off x="5503164" y="826770"/>
                <a:ext cx="304800" cy="304800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6412" name="Line 48"/>
              <p:cNvSpPr>
                <a:spLocks noChangeShapeType="1"/>
              </p:cNvSpPr>
              <p:nvPr/>
            </p:nvSpPr>
            <p:spPr bwMode="auto">
              <a:xfrm>
                <a:off x="5807964" y="979170"/>
                <a:ext cx="320040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52"/>
              <p:cNvSpPr>
                <a:spLocks noChangeShapeType="1"/>
              </p:cNvSpPr>
              <p:nvPr/>
            </p:nvSpPr>
            <p:spPr bwMode="auto">
              <a:xfrm flipV="1">
                <a:off x="7853172" y="2722245"/>
                <a:ext cx="12192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4" name="Line 53"/>
              <p:cNvSpPr>
                <a:spLocks noChangeShapeType="1"/>
              </p:cNvSpPr>
              <p:nvPr/>
            </p:nvSpPr>
            <p:spPr bwMode="auto">
              <a:xfrm>
                <a:off x="9072372" y="817245"/>
                <a:ext cx="0" cy="1905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Text Box 29"/>
              <p:cNvSpPr txBox="1">
                <a:spLocks noChangeArrowheads="1"/>
              </p:cNvSpPr>
              <p:nvPr/>
            </p:nvSpPr>
            <p:spPr bwMode="auto">
              <a:xfrm>
                <a:off x="3966972" y="3380232"/>
                <a:ext cx="762000" cy="47705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lIns="0" tIns="0"/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artery</a:t>
                </a:r>
              </a:p>
              <a:p>
                <a:pPr algn="ctr"/>
                <a:r>
                  <a:rPr lang="en-US" sz="1400">
                    <a:latin typeface="Calibri" pitchFamily="34" charset="0"/>
                  </a:rPr>
                  <a:t>center</a:t>
                </a:r>
              </a:p>
            </p:txBody>
          </p:sp>
          <p:sp>
            <p:nvSpPr>
              <p:cNvPr id="16416" name="AutoShape 61"/>
              <p:cNvSpPr>
                <a:spLocks noChangeArrowheads="1"/>
              </p:cNvSpPr>
              <p:nvPr/>
            </p:nvSpPr>
            <p:spPr bwMode="auto">
              <a:xfrm rot="-3367718">
                <a:off x="5056790" y="1194277"/>
                <a:ext cx="925513" cy="304800"/>
              </a:xfrm>
              <a:prstGeom prst="triangle">
                <a:avLst>
                  <a:gd name="adj" fmla="val 50000"/>
                </a:avLst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7" name="AutoShape 62"/>
              <p:cNvSpPr>
                <a:spLocks noChangeArrowheads="1"/>
              </p:cNvSpPr>
              <p:nvPr/>
            </p:nvSpPr>
            <p:spPr bwMode="auto">
              <a:xfrm rot="-3367718">
                <a:off x="5635434" y="1203008"/>
                <a:ext cx="923925" cy="304800"/>
              </a:xfrm>
              <a:prstGeom prst="triangle">
                <a:avLst>
                  <a:gd name="adj" fmla="val 50000"/>
                </a:avLst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18" name="Line 63"/>
              <p:cNvSpPr>
                <a:spLocks noChangeShapeType="1"/>
              </p:cNvSpPr>
              <p:nvPr/>
            </p:nvSpPr>
            <p:spPr bwMode="auto">
              <a:xfrm>
                <a:off x="5868797" y="1618933"/>
                <a:ext cx="30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Curved Down Arrow 34"/>
              <p:cNvSpPr/>
              <p:nvPr/>
            </p:nvSpPr>
            <p:spPr>
              <a:xfrm>
                <a:off x="6113082" y="457828"/>
                <a:ext cx="3276309" cy="731730"/>
              </a:xfrm>
              <a:prstGeom prst="curved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389" name="Group 49"/>
            <p:cNvGrpSpPr>
              <a:grpSpLocks/>
            </p:cNvGrpSpPr>
            <p:nvPr/>
          </p:nvGrpSpPr>
          <p:grpSpPr bwMode="auto">
            <a:xfrm>
              <a:off x="3978481" y="4650269"/>
              <a:ext cx="1671431" cy="947967"/>
              <a:chOff x="6248400" y="3840480"/>
              <a:chExt cx="1671192" cy="947928"/>
            </a:xfrm>
          </p:grpSpPr>
          <p:sp>
            <p:nvSpPr>
              <p:cNvPr id="16393" name="AutoShape 36"/>
              <p:cNvSpPr>
                <a:spLocks noChangeArrowheads="1"/>
              </p:cNvSpPr>
              <p:nvPr/>
            </p:nvSpPr>
            <p:spPr bwMode="auto">
              <a:xfrm>
                <a:off x="6336792" y="3840480"/>
                <a:ext cx="228600" cy="457200"/>
              </a:xfrm>
              <a:prstGeom prst="upArrow">
                <a:avLst>
                  <a:gd name="adj1" fmla="val 50000"/>
                  <a:gd name="adj2" fmla="val 45713"/>
                </a:avLst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394" name="Rectangle 37"/>
              <p:cNvSpPr>
                <a:spLocks noChangeArrowheads="1"/>
              </p:cNvSpPr>
              <p:nvPr/>
            </p:nvSpPr>
            <p:spPr bwMode="auto">
              <a:xfrm>
                <a:off x="6248400" y="4267200"/>
                <a:ext cx="1671192" cy="521208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400">
                    <a:latin typeface="Calibri" pitchFamily="34" charset="0"/>
                  </a:rPr>
                  <a:t>MMP enzymes </a:t>
                </a:r>
              </a:p>
              <a:p>
                <a:r>
                  <a:rPr lang="en-US" sz="1400">
                    <a:latin typeface="Calibri" pitchFamily="34" charset="0"/>
                  </a:rPr>
                  <a:t>breakdown collagen</a:t>
                </a:r>
              </a:p>
            </p:txBody>
          </p:sp>
        </p:grpSp>
        <p:grpSp>
          <p:nvGrpSpPr>
            <p:cNvPr id="16390" name="Group 48"/>
            <p:cNvGrpSpPr>
              <a:grpSpLocks/>
            </p:cNvGrpSpPr>
            <p:nvPr/>
          </p:nvGrpSpPr>
          <p:grpSpPr bwMode="auto">
            <a:xfrm>
              <a:off x="2144712" y="4650269"/>
              <a:ext cx="1300293" cy="949979"/>
              <a:chOff x="4414893" y="3840480"/>
              <a:chExt cx="1300107" cy="949940"/>
            </a:xfrm>
          </p:grpSpPr>
          <p:sp>
            <p:nvSpPr>
              <p:cNvPr id="16391" name="AutoShape 36"/>
              <p:cNvSpPr>
                <a:spLocks noChangeArrowheads="1"/>
              </p:cNvSpPr>
              <p:nvPr/>
            </p:nvSpPr>
            <p:spPr bwMode="auto">
              <a:xfrm>
                <a:off x="5394960" y="3840480"/>
                <a:ext cx="228600" cy="457200"/>
              </a:xfrm>
              <a:prstGeom prst="upArrow">
                <a:avLst>
                  <a:gd name="adj1" fmla="val 50000"/>
                  <a:gd name="adj2" fmla="val 45713"/>
                </a:avLst>
              </a:prstGeom>
              <a:solidFill>
                <a:srgbClr val="FFFF00"/>
              </a:solidFill>
              <a:ln w="222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392" name="Text Box 11"/>
              <p:cNvSpPr txBox="1">
                <a:spLocks noChangeArrowheads="1"/>
              </p:cNvSpPr>
              <p:nvPr/>
            </p:nvSpPr>
            <p:spPr bwMode="auto">
              <a:xfrm>
                <a:off x="4414893" y="4267200"/>
                <a:ext cx="1300107" cy="523220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Calibri" pitchFamily="34" charset="0"/>
                  </a:rPr>
                  <a:t>Released PDGF attracts VSMC</a:t>
                </a: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85750"/>
            <a:ext cx="8035925" cy="735013"/>
          </a:xfrm>
        </p:spPr>
        <p:txBody>
          <a:bodyPr/>
          <a:lstStyle/>
          <a:p>
            <a:pPr algn="ctr"/>
            <a:r>
              <a:rPr lang="en-US" smtClean="0"/>
              <a:t>Conceptual Model of Matrix Degrading Enzyme Pathways</a:t>
            </a:r>
          </a:p>
        </p:txBody>
      </p:sp>
      <p:pic>
        <p:nvPicPr>
          <p:cNvPr id="17411" name="Picture 3" descr="Pathw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8534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19113" y="1546225"/>
            <a:ext cx="1219200" cy="381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proMMP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609600" y="2590800"/>
            <a:ext cx="9144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TIMP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667000" y="2300288"/>
            <a:ext cx="1219200" cy="3810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MMP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14400" y="22240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+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667000" y="2681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99FF"/>
                </a:solidFill>
              </a:rPr>
              <a:t>Active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4038600" y="1576388"/>
            <a:ext cx="914400" cy="457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TIMP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4038600" y="3048000"/>
            <a:ext cx="1066800" cy="457200"/>
          </a:xfrm>
          <a:prstGeom prst="flowChartTerminator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2"/>
                </a:solidFill>
              </a:rPr>
              <a:t>Collagen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5943600" y="2681288"/>
            <a:ext cx="2743200" cy="914400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tx2"/>
                </a:solidFill>
              </a:rPr>
              <a:t>Denatured Collagen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943600" y="1576388"/>
            <a:ext cx="1219200" cy="381000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MMP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943600" y="19573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Inhibited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1752600" y="24003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038600" y="1957388"/>
            <a:ext cx="1600200" cy="4429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4038600" y="2681288"/>
            <a:ext cx="1600200" cy="36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715000" y="4572000"/>
            <a:ext cx="228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791200" y="4648200"/>
            <a:ext cx="1143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5715000" y="4648200"/>
            <a:ext cx="1143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19113" y="19177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Inactive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14325" y="298450"/>
            <a:ext cx="8547100" cy="650875"/>
          </a:xfrm>
        </p:spPr>
        <p:txBody>
          <a:bodyPr/>
          <a:lstStyle/>
          <a:p>
            <a:pPr algn="ctr"/>
            <a:r>
              <a:rPr lang="en-US" smtClean="0"/>
              <a:t>Mathematical Model of Cell Migration in Response to Biochemical Changes</a:t>
            </a:r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546225" y="1143000"/>
            <a:ext cx="5646738" cy="5138738"/>
            <a:chOff x="1431925" y="1143000"/>
            <a:chExt cx="5647055" cy="5137964"/>
          </a:xfrm>
        </p:grpSpPr>
        <p:pic>
          <p:nvPicPr>
            <p:cNvPr id="18436" name="Picture 4" descr="PerumpananiAJ_22Dec1998_eq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28800" y="1143000"/>
              <a:ext cx="5248275" cy="491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7" name="Text Box 6"/>
            <p:cNvSpPr txBox="1">
              <a:spLocks noChangeArrowheads="1"/>
            </p:cNvSpPr>
            <p:nvPr/>
          </p:nvSpPr>
          <p:spPr bwMode="auto">
            <a:xfrm>
              <a:off x="1836420" y="6065520"/>
              <a:ext cx="524256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 b="0"/>
                <a:t>From: Perumpaniani, A. J., et al, </a:t>
              </a:r>
              <a:r>
                <a:rPr lang="en-US" sz="800" b="0" i="1"/>
                <a:t>Proc of Royal Soc of London Series B</a:t>
              </a:r>
              <a:r>
                <a:rPr lang="en-US" sz="800" b="0"/>
                <a:t> 265(1413):2347-2352, 22 Dec 1998 </a:t>
              </a:r>
            </a:p>
          </p:txBody>
        </p:sp>
        <p:sp>
          <p:nvSpPr>
            <p:cNvPr id="18438" name="Text Box 7"/>
            <p:cNvSpPr txBox="1">
              <a:spLocks noChangeArrowheads="1"/>
            </p:cNvSpPr>
            <p:nvPr/>
          </p:nvSpPr>
          <p:spPr bwMode="auto">
            <a:xfrm>
              <a:off x="1431925" y="2474913"/>
              <a:ext cx="17235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rgbClr val="0000FF"/>
                  </a:solidFill>
                </a:rPr>
                <a:t>Haptotaxis agent</a:t>
              </a:r>
            </a:p>
          </p:txBody>
        </p:sp>
        <p:sp>
          <p:nvSpPr>
            <p:cNvPr id="18439" name="Text Box 8"/>
            <p:cNvSpPr txBox="1">
              <a:spLocks noChangeArrowheads="1"/>
            </p:cNvSpPr>
            <p:nvPr/>
          </p:nvSpPr>
          <p:spPr bwMode="auto">
            <a:xfrm>
              <a:off x="1454150" y="3748088"/>
              <a:ext cx="183736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>
                  <a:solidFill>
                    <a:srgbClr val="0000FF"/>
                  </a:solidFill>
                </a:rPr>
                <a:t>Chemotaxis agent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p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962400" y="838200"/>
            <a:ext cx="3749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FF33CC"/>
                </a:solidFill>
              </a:rPr>
              <a:t>Open holes</a:t>
            </a:r>
            <a:r>
              <a:rPr lang="en-US" sz="1800" b="0">
                <a:solidFill>
                  <a:schemeClr val="bg1"/>
                </a:solidFill>
              </a:rPr>
              <a:t> produce a </a:t>
            </a:r>
            <a:r>
              <a:rPr lang="en-US" sz="1800" b="0">
                <a:solidFill>
                  <a:schemeClr val="accent1"/>
                </a:solidFill>
              </a:rPr>
              <a:t>chemo-attractant</a:t>
            </a:r>
            <a:r>
              <a:rPr lang="en-US" sz="1800" b="0">
                <a:solidFill>
                  <a:schemeClr val="bg1"/>
                </a:solidFill>
              </a:rPr>
              <a:t> that diffuses into the surrounding area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1295400" y="1066800"/>
            <a:ext cx="2667000" cy="3048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3733800" y="1371600"/>
            <a:ext cx="304800" cy="11430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2286000" y="1371600"/>
            <a:ext cx="1752600" cy="3048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>
            <a:off x="3200400" y="1371600"/>
            <a:ext cx="838200" cy="9906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181600" y="3657600"/>
            <a:ext cx="3165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FF0000"/>
                </a:solidFill>
              </a:rPr>
              <a:t>Cells</a:t>
            </a:r>
            <a:r>
              <a:rPr lang="en-US" sz="1800" b="0"/>
              <a:t> migrate along the gradient, trying to fill the holes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06525" y="4038600"/>
            <a:ext cx="3165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chemeClr val="bg1"/>
                </a:solidFill>
              </a:rPr>
              <a:t>If a </a:t>
            </a:r>
            <a:r>
              <a:rPr lang="en-US" sz="1800" b="0">
                <a:solidFill>
                  <a:srgbClr val="00FF00"/>
                </a:solidFill>
              </a:rPr>
              <a:t>cell</a:t>
            </a:r>
            <a:r>
              <a:rPr lang="en-US" sz="1800" b="0">
                <a:solidFill>
                  <a:schemeClr val="bg1"/>
                </a:solidFill>
              </a:rPr>
              <a:t> reaches an open hole, it </a:t>
            </a:r>
            <a:r>
              <a:rPr lang="en-US" sz="1800" b="0">
                <a:solidFill>
                  <a:srgbClr val="00FF00"/>
                </a:solidFill>
              </a:rPr>
              <a:t>plugs the hole</a:t>
            </a:r>
            <a:r>
              <a:rPr lang="en-US" sz="1800" b="0">
                <a:solidFill>
                  <a:schemeClr val="bg1"/>
                </a:solidFill>
              </a:rPr>
              <a:t> and the production of chemo-attractant stops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 algn="ctr"/>
            <a:r>
              <a:rPr lang="en-US" sz="2600" smtClean="0"/>
              <a:t>The complete model combines these processes</a:t>
            </a:r>
          </a:p>
        </p:txBody>
      </p:sp>
      <p:pic>
        <p:nvPicPr>
          <p:cNvPr id="1864707" name="migration_move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2497138" y="1579563"/>
            <a:ext cx="4275137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864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647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64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64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470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6725" y="184150"/>
            <a:ext cx="8235950" cy="1133475"/>
          </a:xfrm>
        </p:spPr>
        <p:txBody>
          <a:bodyPr/>
          <a:lstStyle/>
          <a:p>
            <a:pPr algn="ctr"/>
            <a:r>
              <a:rPr lang="en-US" smtClean="0"/>
              <a:t>Engineering Approaches Facilitate Improvements in Tissue Functionality and Rate of Wound Healing</a:t>
            </a:r>
          </a:p>
        </p:txBody>
      </p:sp>
      <p:grpSp>
        <p:nvGrpSpPr>
          <p:cNvPr id="21507" name="Group 16"/>
          <p:cNvGrpSpPr>
            <a:grpSpLocks/>
          </p:cNvGrpSpPr>
          <p:nvPr/>
        </p:nvGrpSpPr>
        <p:grpSpPr bwMode="auto">
          <a:xfrm>
            <a:off x="6773863" y="1438275"/>
            <a:ext cx="2514600" cy="4324350"/>
            <a:chOff x="7543800" y="457200"/>
            <a:chExt cx="2514600" cy="4323931"/>
          </a:xfrm>
        </p:grpSpPr>
        <p:pic>
          <p:nvPicPr>
            <p:cNvPr id="21518" name="Picture 135" descr="VenousUlcerE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00" y="914400"/>
              <a:ext cx="1600200" cy="36395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21519" name="Text Box 136"/>
            <p:cNvSpPr txBox="1">
              <a:spLocks noChangeArrowheads="1"/>
            </p:cNvSpPr>
            <p:nvPr/>
          </p:nvSpPr>
          <p:spPr bwMode="auto">
            <a:xfrm>
              <a:off x="8153400" y="4572001"/>
              <a:ext cx="1447800" cy="209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4244" tIns="12122" rIns="24244" bIns="12122">
              <a:spAutoFit/>
            </a:bodyPr>
            <a:lstStyle/>
            <a:p>
              <a:pPr defTabSz="803275">
                <a:spcBef>
                  <a:spcPct val="50000"/>
                </a:spcBef>
              </a:pPr>
              <a:r>
                <a:rPr lang="en-US" sz="600">
                  <a:latin typeface="Calibri" pitchFamily="34" charset="0"/>
                </a:rPr>
                <a:t>http://www.erc.montana.edu/biofilmbook/MODULE_07/Mod07_S04-4_Blue.htm</a:t>
              </a:r>
            </a:p>
          </p:txBody>
        </p:sp>
        <p:sp>
          <p:nvSpPr>
            <p:cNvPr id="21520" name="Title 1"/>
            <p:cNvSpPr>
              <a:spLocks/>
            </p:cNvSpPr>
            <p:nvPr/>
          </p:nvSpPr>
          <p:spPr bwMode="auto">
            <a:xfrm>
              <a:off x="7543800" y="457200"/>
              <a:ext cx="2514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Arial Black" pitchFamily="34" charset="0"/>
                </a:rPr>
                <a:t>Dermal substitute </a:t>
              </a:r>
              <a:br>
                <a:rPr lang="en-US" sz="1200">
                  <a:latin typeface="Arial Black" pitchFamily="34" charset="0"/>
                </a:rPr>
              </a:br>
              <a:r>
                <a:rPr lang="en-US" sz="1200">
                  <a:latin typeface="Arial Black" pitchFamily="34" charset="0"/>
                </a:rPr>
                <a:t>material in burn patients</a:t>
              </a:r>
            </a:p>
          </p:txBody>
        </p:sp>
      </p:grpSp>
      <p:grpSp>
        <p:nvGrpSpPr>
          <p:cNvPr id="21508" name="Group 24"/>
          <p:cNvGrpSpPr>
            <a:grpSpLocks/>
          </p:cNvGrpSpPr>
          <p:nvPr/>
        </p:nvGrpSpPr>
        <p:grpSpPr bwMode="auto">
          <a:xfrm>
            <a:off x="220663" y="1774825"/>
            <a:ext cx="3429000" cy="2862263"/>
            <a:chOff x="457200" y="457200"/>
            <a:chExt cx="3429002" cy="2863915"/>
          </a:xfrm>
        </p:grpSpPr>
        <p:sp>
          <p:nvSpPr>
            <p:cNvPr id="21515" name="Title 1"/>
            <p:cNvSpPr>
              <a:spLocks/>
            </p:cNvSpPr>
            <p:nvPr/>
          </p:nvSpPr>
          <p:spPr bwMode="auto">
            <a:xfrm>
              <a:off x="457200" y="457200"/>
              <a:ext cx="3429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Arial Black" pitchFamily="34" charset="0"/>
                </a:rPr>
                <a:t>Guide the organization, </a:t>
              </a:r>
              <a:br>
                <a:rPr lang="en-US" sz="1200">
                  <a:latin typeface="Arial Black" pitchFamily="34" charset="0"/>
                </a:rPr>
              </a:br>
              <a:r>
                <a:rPr lang="en-US" sz="1200">
                  <a:latin typeface="Arial Black" pitchFamily="34" charset="0"/>
                </a:rPr>
                <a:t>maturation, and remodeling of cells</a:t>
              </a:r>
            </a:p>
          </p:txBody>
        </p:sp>
        <p:pic>
          <p:nvPicPr>
            <p:cNvPr id="21516" name="Picture 16"/>
            <p:cNvPicPr>
              <a:picLocks noChangeAspect="1" noChangeArrowheads="1"/>
            </p:cNvPicPr>
            <p:nvPr/>
          </p:nvPicPr>
          <p:blipFill>
            <a:blip r:embed="rId3"/>
            <a:srcRect r="8333"/>
            <a:stretch>
              <a:fillRect/>
            </a:stretch>
          </p:blipFill>
          <p:spPr bwMode="auto">
            <a:xfrm>
              <a:off x="457200" y="914399"/>
              <a:ext cx="3429000" cy="2250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7" name="Rectangle 22"/>
            <p:cNvSpPr>
              <a:spLocks noChangeArrowheads="1"/>
            </p:cNvSpPr>
            <p:nvPr/>
          </p:nvSpPr>
          <p:spPr bwMode="auto">
            <a:xfrm>
              <a:off x="1555116" y="3136392"/>
              <a:ext cx="2331086" cy="18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>
                  <a:latin typeface="Calibri" pitchFamily="34" charset="0"/>
                </a:rPr>
                <a:t>http://labs.seas.wustl.edu/bme/elbert/endothelial_cell_biology.htm</a:t>
              </a:r>
            </a:p>
          </p:txBody>
        </p:sp>
      </p:grpSp>
      <p:grpSp>
        <p:nvGrpSpPr>
          <p:cNvPr id="21509" name="Group 17"/>
          <p:cNvGrpSpPr>
            <a:grpSpLocks/>
          </p:cNvGrpSpPr>
          <p:nvPr/>
        </p:nvGrpSpPr>
        <p:grpSpPr bwMode="auto">
          <a:xfrm>
            <a:off x="3848100" y="3687763"/>
            <a:ext cx="3200400" cy="2908300"/>
            <a:chOff x="4114800" y="1238452"/>
            <a:chExt cx="3200401" cy="2908590"/>
          </a:xfrm>
        </p:grpSpPr>
        <p:pic>
          <p:nvPicPr>
            <p:cNvPr id="2151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4800" y="1695652"/>
              <a:ext cx="3200400" cy="229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Title 1"/>
            <p:cNvSpPr>
              <a:spLocks/>
            </p:cNvSpPr>
            <p:nvPr/>
          </p:nvSpPr>
          <p:spPr bwMode="auto">
            <a:xfrm>
              <a:off x="4114800" y="1238452"/>
              <a:ext cx="3200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1200">
                  <a:latin typeface="Arial Black" pitchFamily="34" charset="0"/>
                </a:rPr>
                <a:t>Improve angiogenesis </a:t>
              </a:r>
              <a:br>
                <a:rPr lang="en-US" sz="1200">
                  <a:latin typeface="Arial Black" pitchFamily="34" charset="0"/>
                </a:rPr>
              </a:br>
              <a:r>
                <a:rPr lang="en-US" sz="1200">
                  <a:latin typeface="Arial Black" pitchFamily="34" charset="0"/>
                </a:rPr>
                <a:t>in tissue replacement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1514" name="Rectangle 14"/>
            <p:cNvSpPr>
              <a:spLocks noChangeArrowheads="1"/>
            </p:cNvSpPr>
            <p:nvPr/>
          </p:nvSpPr>
          <p:spPr bwMode="auto">
            <a:xfrm>
              <a:off x="4979305" y="3962400"/>
              <a:ext cx="2335896" cy="184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600">
                  <a:latin typeface="Calibri" pitchFamily="34" charset="0"/>
                </a:rPr>
                <a:t>http://www.ccs.k12.in.us/chsBS/kons/kons/images/angiogenesis.jpg</a:t>
              </a:r>
            </a:p>
          </p:txBody>
        </p:sp>
      </p:grpSp>
      <p:sp>
        <p:nvSpPr>
          <p:cNvPr id="7" name="Bent Arrow 6"/>
          <p:cNvSpPr/>
          <p:nvPr/>
        </p:nvSpPr>
        <p:spPr bwMode="auto">
          <a:xfrm>
            <a:off x="3124200" y="4714905"/>
            <a:ext cx="548640" cy="548528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 bwMode="auto">
          <a:xfrm>
            <a:off x="6553200" y="3457931"/>
            <a:ext cx="548640" cy="548528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8238" y="928688"/>
            <a:ext cx="6938962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Elizibeth O’Quinn</a:t>
            </a:r>
            <a:r>
              <a:rPr lang="en-US" sz="1800" smtClean="0"/>
              <a:t>, Woffard College, 2005, 2006, 2007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Mathew Woerner</a:t>
            </a:r>
            <a:r>
              <a:rPr lang="en-US" sz="1800" smtClean="0"/>
              <a:t>, Oak Ridge High School, 2006, 2007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Abigail Snyder</a:t>
            </a:r>
            <a:r>
              <a:rPr lang="en-US" sz="1800" smtClean="0"/>
              <a:t>, Oak Ridge High School, 2007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Nathan Summers</a:t>
            </a:r>
            <a:r>
              <a:rPr lang="en-US" sz="1800" smtClean="0"/>
              <a:t>, Univ. of Tennessee, 2007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Angela Reedy</a:t>
            </a:r>
            <a:r>
              <a:rPr lang="en-US" sz="1800" smtClean="0"/>
              <a:t>, Alabama A&amp;M Univ., 2006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Cassie Armstead-Williams</a:t>
            </a:r>
            <a:r>
              <a:rPr lang="en-US" sz="1800" smtClean="0"/>
              <a:t>, Stanford Univ., 2006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Erin Lennartz</a:t>
            </a:r>
            <a:r>
              <a:rPr lang="en-US" sz="1800" smtClean="0"/>
              <a:t>, Virginia Tech. Univ., 2006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Rowena Ong</a:t>
            </a:r>
            <a:r>
              <a:rPr lang="en-US" sz="1800" smtClean="0"/>
              <a:t>, Southern Methodist Univ, 2004 &amp; 2005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Pearl Flath</a:t>
            </a:r>
            <a:r>
              <a:rPr lang="en-US" sz="1800" smtClean="0"/>
              <a:t>, Cornell Univ., 2005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Mitchel Ladd</a:t>
            </a:r>
            <a:r>
              <a:rPr lang="en-US" sz="1800" smtClean="0"/>
              <a:t>, Univ. of Tennessee, 2004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Stephanie Barnes</a:t>
            </a:r>
            <a:r>
              <a:rPr lang="en-US" sz="1800" smtClean="0"/>
              <a:t>, Univ. of Tennessee, 2003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Jennifer Lilly</a:t>
            </a:r>
            <a:r>
              <a:rPr lang="en-US" sz="1800" smtClean="0"/>
              <a:t>, Univ. of Tennessee, 2003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Joel Outten</a:t>
            </a:r>
            <a:r>
              <a:rPr lang="en-US" sz="1800" smtClean="0"/>
              <a:t>, Univ. of Tennessee, 2002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smtClean="0">
                <a:solidFill>
                  <a:schemeClr val="hlink"/>
                </a:solidFill>
              </a:rPr>
              <a:t>Bill Jenkins</a:t>
            </a:r>
            <a:r>
              <a:rPr lang="en-US" sz="1800" smtClean="0"/>
              <a:t>, Univ. of Tennessee, 2001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9144000" cy="731837"/>
          </a:xfrm>
          <a:noFill/>
        </p:spPr>
        <p:txBody>
          <a:bodyPr anchor="ctr"/>
          <a:lstStyle/>
          <a:p>
            <a:pPr algn="ctr"/>
            <a:r>
              <a:rPr lang="en-US" sz="3200" smtClean="0"/>
              <a:t>Summer Interns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8" y="2524125"/>
            <a:ext cx="8915400" cy="4343400"/>
          </a:xfrm>
        </p:spPr>
        <p:txBody>
          <a:bodyPr/>
          <a:lstStyle/>
          <a:p>
            <a:pPr algn="ctr"/>
            <a:r>
              <a:rPr lang="en-US" sz="5400" smtClean="0"/>
              <a:t>Questions?</a:t>
            </a:r>
          </a:p>
        </p:txBody>
      </p:sp>
      <p:pic>
        <p:nvPicPr>
          <p:cNvPr id="22531" name="Picture 4" descr="MMP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3646488"/>
            <a:ext cx="2192337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MMP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400" y="3582988"/>
            <a:ext cx="22875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404938" y="5437188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MMP-2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298950" y="1109663"/>
            <a:ext cx="2590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MMP-9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4319588" y="941388"/>
            <a:ext cx="1333500" cy="1295400"/>
          </a:xfrm>
          <a:prstGeom prst="ellipse">
            <a:avLst/>
          </a:prstGeom>
          <a:solidFill>
            <a:schemeClr val="tx2">
              <a:alpha val="45882"/>
            </a:schemeClr>
          </a:solidFill>
          <a:ln w="635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9"/>
          <p:cNvSpPr>
            <a:spLocks noChangeArrowheads="1"/>
          </p:cNvSpPr>
          <p:nvPr/>
        </p:nvSpPr>
        <p:spPr bwMode="auto">
          <a:xfrm>
            <a:off x="3389313" y="1079500"/>
            <a:ext cx="1333500" cy="1295400"/>
          </a:xfrm>
          <a:prstGeom prst="ellipse">
            <a:avLst/>
          </a:prstGeom>
          <a:solidFill>
            <a:srgbClr val="FF9999">
              <a:alpha val="52156"/>
            </a:srgbClr>
          </a:solidFill>
          <a:ln w="635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Oval 10"/>
          <p:cNvSpPr>
            <a:spLocks noChangeArrowheads="1"/>
          </p:cNvSpPr>
          <p:nvPr/>
        </p:nvSpPr>
        <p:spPr bwMode="auto">
          <a:xfrm>
            <a:off x="3709988" y="354013"/>
            <a:ext cx="1333500" cy="129540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6350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5060950" y="430213"/>
            <a:ext cx="110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accent1"/>
                </a:solidFill>
              </a:rPr>
              <a:t>Math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1157288" y="58261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rgbClr val="CC0099"/>
                </a:solidFill>
              </a:rPr>
              <a:t>Biomedical Sciences</a:t>
            </a:r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5686425" y="16398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tx2"/>
                </a:solidFill>
              </a:rPr>
              <a:t>Computer Science</a:t>
            </a:r>
          </a:p>
        </p:txBody>
      </p:sp>
      <p:sp>
        <p:nvSpPr>
          <p:cNvPr id="22541" name="Text Box 14"/>
          <p:cNvSpPr txBox="1">
            <a:spLocks noChangeArrowheads="1"/>
          </p:cNvSpPr>
          <p:nvPr/>
        </p:nvSpPr>
        <p:spPr bwMode="auto">
          <a:xfrm>
            <a:off x="5946775" y="388938"/>
            <a:ext cx="1981200" cy="666750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Computational Science</a:t>
            </a: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4406900" y="1474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H="1">
            <a:off x="4510088" y="1052513"/>
            <a:ext cx="1444625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Text Box 17"/>
          <p:cNvSpPr txBox="1">
            <a:spLocks noChangeArrowheads="1"/>
          </p:cNvSpPr>
          <p:nvPr/>
        </p:nvSpPr>
        <p:spPr bwMode="auto">
          <a:xfrm>
            <a:off x="5162550" y="5483225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>
                <a:solidFill>
                  <a:schemeClr val="bg1"/>
                </a:solidFill>
              </a:rPr>
              <a:t>MMP-9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2575"/>
            <a:ext cx="9144000" cy="731838"/>
          </a:xfrm>
          <a:noFill/>
        </p:spPr>
        <p:txBody>
          <a:bodyPr/>
          <a:lstStyle/>
          <a:p>
            <a:pPr algn="ctr"/>
            <a:r>
              <a:rPr lang="en-US" smtClean="0"/>
              <a:t>Vascular Diseases Can Be Life Threatening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3213" y="5027613"/>
            <a:ext cx="3570287" cy="1214437"/>
          </a:xfrm>
          <a:noFill/>
        </p:spPr>
        <p:txBody>
          <a:bodyPr/>
          <a:lstStyle/>
          <a:p>
            <a:pPr marL="233363" indent="-233363">
              <a:lnSpc>
                <a:spcPct val="80000"/>
              </a:lnSpc>
            </a:pPr>
            <a:r>
              <a:rPr lang="en-US" smtClean="0">
                <a:solidFill>
                  <a:schemeClr val="accent1"/>
                </a:solidFill>
              </a:rPr>
              <a:t>Adominal Aortic Aneurysm (AAA)</a:t>
            </a:r>
          </a:p>
          <a:p>
            <a:pPr marL="574675" lvl="1" indent="-227013">
              <a:lnSpc>
                <a:spcPct val="80000"/>
              </a:lnSpc>
            </a:pPr>
            <a:r>
              <a:rPr lang="en-US" smtClean="0"/>
              <a:t>Dilatation of artery</a:t>
            </a:r>
          </a:p>
        </p:txBody>
      </p:sp>
      <p:pic>
        <p:nvPicPr>
          <p:cNvPr id="5124" name="Picture 4" descr="mayoaneurysmaortic"/>
          <p:cNvPicPr>
            <a:picLocks noChangeAspect="1" noChangeArrowheads="1"/>
          </p:cNvPicPr>
          <p:nvPr/>
        </p:nvPicPr>
        <p:blipFill>
          <a:blip r:embed="rId2"/>
          <a:srcRect l="5040" r="39420" b="6000"/>
          <a:stretch>
            <a:fillRect/>
          </a:stretch>
        </p:blipFill>
        <p:spPr bwMode="auto">
          <a:xfrm>
            <a:off x="5637213" y="1104900"/>
            <a:ext cx="27876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rteriosclerosis-of-the-extremit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114425"/>
            <a:ext cx="4570412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20725" y="5027613"/>
            <a:ext cx="40068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8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2400">
                <a:solidFill>
                  <a:schemeClr val="accent1"/>
                </a:solidFill>
              </a:rPr>
              <a:t>Arteriosclerosis or Atherosclerosis</a:t>
            </a:r>
          </a:p>
          <a:p>
            <a:pPr marL="574675" lvl="1" indent="-227013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r>
              <a:rPr lang="en-US" sz="2400"/>
              <a:t>Narrowing of artery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563"/>
            <a:ext cx="9144000" cy="731837"/>
          </a:xfrm>
          <a:noFill/>
        </p:spPr>
        <p:txBody>
          <a:bodyPr anchor="ctr"/>
          <a:lstStyle/>
          <a:p>
            <a:pPr algn="ctr"/>
            <a:r>
              <a:rPr lang="en-US" sz="2600" smtClean="0"/>
              <a:t>Disease Associated With Biochemical Changes</a:t>
            </a:r>
          </a:p>
        </p:txBody>
      </p:sp>
      <p:pic>
        <p:nvPicPr>
          <p:cNvPr id="6147" name="Picture 3" descr="ArteryM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955675"/>
            <a:ext cx="790575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82563"/>
            <a:ext cx="9144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800" b="0">
                <a:solidFill>
                  <a:srgbClr val="00673E"/>
                </a:solidFill>
                <a:latin typeface="Arial Black" pitchFamily="34" charset="0"/>
              </a:rPr>
              <a:t>Treatment Via Intravascular Surgery</a:t>
            </a:r>
          </a:p>
        </p:txBody>
      </p:sp>
      <p:pic>
        <p:nvPicPr>
          <p:cNvPr id="7171" name="Picture 3" descr="BalloonAngioplasty_medicine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955675"/>
            <a:ext cx="45608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974725"/>
            <a:ext cx="2203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6763" y="5613400"/>
            <a:ext cx="463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None/>
            </a:pPr>
            <a:r>
              <a:rPr lang="en-US" sz="2000"/>
              <a:t>Arteriosclerosis treated with balloon angioplasty &amp; sometimes stent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189663" y="5627688"/>
            <a:ext cx="25495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None/>
            </a:pPr>
            <a:r>
              <a:rPr lang="en-US" sz="2000"/>
              <a:t>Aneurysm treated with stent-graph</a:t>
            </a: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679450" y="5303838"/>
            <a:ext cx="29860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800" b="0"/>
              <a:t>http://www.medicinenet.com/coronary_angioplasty/article.htm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2888"/>
            <a:ext cx="9144000" cy="457200"/>
          </a:xfrm>
          <a:noFill/>
        </p:spPr>
        <p:txBody>
          <a:bodyPr/>
          <a:lstStyle/>
          <a:p>
            <a:pPr algn="ctr"/>
            <a:r>
              <a:rPr lang="en-US" smtClean="0"/>
              <a:t>Potential Adverse Effects of Treatment</a:t>
            </a:r>
          </a:p>
        </p:txBody>
      </p:sp>
      <p:sp>
        <p:nvSpPr>
          <p:cNvPr id="1850371" name="Rectangle 3"/>
          <p:cNvSpPr>
            <a:spLocks noChangeArrowheads="1"/>
          </p:cNvSpPr>
          <p:nvPr/>
        </p:nvSpPr>
        <p:spPr bwMode="auto">
          <a:xfrm>
            <a:off x="493713" y="5502275"/>
            <a:ext cx="822483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ts val="800"/>
              </a:spcAft>
              <a:defRPr/>
            </a:pPr>
            <a:r>
              <a:rPr lang="en-US" sz="1800" dirty="0" err="1">
                <a:latin typeface="Arial Black" pitchFamily="34" charset="0"/>
              </a:rPr>
              <a:t>Intimal</a:t>
            </a:r>
            <a:r>
              <a:rPr lang="en-US" sz="1800" dirty="0">
                <a:latin typeface="Arial Black" pitchFamily="34" charset="0"/>
              </a:rPr>
              <a:t> Hyperplasia (IH) - </a:t>
            </a:r>
            <a:r>
              <a:rPr lang="en-US" sz="1800" dirty="0"/>
              <a:t>Thickening of the </a:t>
            </a:r>
            <a:r>
              <a:rPr lang="en-US" sz="1800" dirty="0" err="1"/>
              <a:t>intima</a:t>
            </a:r>
            <a:r>
              <a:rPr lang="en-US" sz="1800" dirty="0"/>
              <a:t> layer of an artery</a:t>
            </a:r>
          </a:p>
          <a:p>
            <a:pPr>
              <a:spcAft>
                <a:spcPts val="800"/>
              </a:spcAft>
              <a:defRPr/>
            </a:pPr>
            <a:r>
              <a:rPr lang="en-US" sz="1800" dirty="0" err="1">
                <a:latin typeface="+mj-lt"/>
              </a:rPr>
              <a:t>Restenosis</a:t>
            </a:r>
            <a:r>
              <a:rPr lang="en-US" sz="1800" dirty="0"/>
              <a:t> – Secondary narrowing of an artery after treatment to widen</a:t>
            </a:r>
          </a:p>
        </p:txBody>
      </p:sp>
      <p:grpSp>
        <p:nvGrpSpPr>
          <p:cNvPr id="8196" name="Group 28"/>
          <p:cNvGrpSpPr>
            <a:grpSpLocks/>
          </p:cNvGrpSpPr>
          <p:nvPr/>
        </p:nvGrpSpPr>
        <p:grpSpPr bwMode="auto">
          <a:xfrm>
            <a:off x="731838" y="3117850"/>
            <a:ext cx="2743200" cy="2093913"/>
            <a:chOff x="731520" y="3118104"/>
            <a:chExt cx="2743200" cy="2092904"/>
          </a:xfrm>
        </p:grpSpPr>
        <p:pic>
          <p:nvPicPr>
            <p:cNvPr id="8203" name="Picture 10" descr="hra1edited cop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1520" y="3118104"/>
              <a:ext cx="2743200" cy="2092904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</p:spPr>
        </p:pic>
        <p:grpSp>
          <p:nvGrpSpPr>
            <p:cNvPr id="8204" name="Group 18"/>
            <p:cNvGrpSpPr>
              <a:grpSpLocks/>
            </p:cNvGrpSpPr>
            <p:nvPr/>
          </p:nvGrpSpPr>
          <p:grpSpPr bwMode="auto">
            <a:xfrm>
              <a:off x="2362299" y="4121553"/>
              <a:ext cx="647093" cy="97599"/>
              <a:chOff x="7492755" y="4520729"/>
              <a:chExt cx="598236" cy="97599"/>
            </a:xfrm>
          </p:grpSpPr>
          <p:sp>
            <p:nvSpPr>
              <p:cNvPr id="8206" name="Line 12"/>
              <p:cNvSpPr>
                <a:spLocks noChangeShapeType="1"/>
              </p:cNvSpPr>
              <p:nvPr/>
            </p:nvSpPr>
            <p:spPr bwMode="auto">
              <a:xfrm>
                <a:off x="7492755" y="4572097"/>
                <a:ext cx="591753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Line 13"/>
              <p:cNvSpPr>
                <a:spLocks noChangeShapeType="1"/>
              </p:cNvSpPr>
              <p:nvPr/>
            </p:nvSpPr>
            <p:spPr bwMode="auto">
              <a:xfrm flipH="1">
                <a:off x="7492756" y="4520729"/>
                <a:ext cx="9433" cy="9503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14"/>
              <p:cNvSpPr>
                <a:spLocks noChangeShapeType="1"/>
              </p:cNvSpPr>
              <p:nvPr/>
            </p:nvSpPr>
            <p:spPr bwMode="auto">
              <a:xfrm flipH="1">
                <a:off x="8081558" y="4523297"/>
                <a:ext cx="9433" cy="9503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5" name="Text Box 16"/>
            <p:cNvSpPr txBox="1">
              <a:spLocks noChangeArrowheads="1"/>
            </p:cNvSpPr>
            <p:nvPr/>
          </p:nvSpPr>
          <p:spPr bwMode="auto">
            <a:xfrm>
              <a:off x="741045" y="3118847"/>
              <a:ext cx="1213643" cy="214312"/>
            </a:xfrm>
            <a:prstGeom prst="rect">
              <a:avLst/>
            </a:prstGeom>
            <a:solidFill>
              <a:srgbClr val="FFFFFF">
                <a:alpha val="76862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None/>
              </a:pPr>
              <a:r>
                <a:rPr lang="en-US" sz="1000"/>
                <a:t>IH present</a:t>
              </a:r>
            </a:p>
          </p:txBody>
        </p:sp>
      </p:grpSp>
      <p:grpSp>
        <p:nvGrpSpPr>
          <p:cNvPr id="8197" name="Group 22"/>
          <p:cNvGrpSpPr>
            <a:grpSpLocks/>
          </p:cNvGrpSpPr>
          <p:nvPr/>
        </p:nvGrpSpPr>
        <p:grpSpPr bwMode="auto">
          <a:xfrm>
            <a:off x="731838" y="868363"/>
            <a:ext cx="2743200" cy="2090737"/>
            <a:chOff x="961928" y="868679"/>
            <a:chExt cx="2743200" cy="2090200"/>
          </a:xfrm>
        </p:grpSpPr>
        <p:pic>
          <p:nvPicPr>
            <p:cNvPr id="8201" name="Picture 8" descr="hra14edited cop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1928" y="868679"/>
              <a:ext cx="2743200" cy="2090200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miter lim="800000"/>
              <a:headEnd/>
              <a:tailEnd/>
            </a:ln>
          </p:spPr>
        </p:pic>
        <p:sp>
          <p:nvSpPr>
            <p:cNvPr id="8202" name="Text Box 17"/>
            <p:cNvSpPr txBox="1">
              <a:spLocks noChangeArrowheads="1"/>
            </p:cNvSpPr>
            <p:nvPr/>
          </p:nvSpPr>
          <p:spPr bwMode="auto">
            <a:xfrm>
              <a:off x="968156" y="872001"/>
              <a:ext cx="1655762" cy="214313"/>
            </a:xfrm>
            <a:prstGeom prst="rect">
              <a:avLst/>
            </a:prstGeom>
            <a:solidFill>
              <a:srgbClr val="FFFFFF">
                <a:alpha val="63136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0673E"/>
                </a:buClr>
                <a:buFont typeface="Symbol" pitchFamily="18" charset="2"/>
                <a:buNone/>
              </a:pPr>
              <a:r>
                <a:rPr lang="en-US" sz="1000"/>
                <a:t>Little to no IH present</a:t>
              </a:r>
            </a:p>
          </p:txBody>
        </p:sp>
      </p:grpSp>
      <p:pic>
        <p:nvPicPr>
          <p:cNvPr id="8198" name="Picture 21" descr="stent_restenosis.gif"/>
          <p:cNvPicPr>
            <a:picLocks noChangeAspect="1"/>
          </p:cNvPicPr>
          <p:nvPr/>
        </p:nvPicPr>
        <p:blipFill>
          <a:blip r:embed="rId5"/>
          <a:srcRect l="5911" t="3696" r="7333" b="2113"/>
          <a:stretch>
            <a:fillRect/>
          </a:stretch>
        </p:blipFill>
        <p:spPr bwMode="auto">
          <a:xfrm>
            <a:off x="4895850" y="865188"/>
            <a:ext cx="3508375" cy="4343400"/>
          </a:xfrm>
          <a:prstGeom prst="rect">
            <a:avLst/>
          </a:prstGeom>
          <a:noFill/>
          <a:ln w="254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8199" name="Left-Right Arrow 25"/>
          <p:cNvSpPr>
            <a:spLocks noChangeArrowheads="1"/>
          </p:cNvSpPr>
          <p:nvPr/>
        </p:nvSpPr>
        <p:spPr bwMode="auto">
          <a:xfrm>
            <a:off x="3751263" y="2813050"/>
            <a:ext cx="938212" cy="461963"/>
          </a:xfrm>
          <a:prstGeom prst="leftRightArrow">
            <a:avLst>
              <a:gd name="adj1" fmla="val 50000"/>
              <a:gd name="adj2" fmla="val 4992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0" name="TextBox 29"/>
          <p:cNvSpPr txBox="1">
            <a:spLocks noChangeArrowheads="1"/>
          </p:cNvSpPr>
          <p:nvPr/>
        </p:nvSpPr>
        <p:spPr bwMode="auto">
          <a:xfrm>
            <a:off x="4691063" y="5224463"/>
            <a:ext cx="4033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http://www.nhlbi.nih.gov/health/dci/Diseases/Angioplasty/Angioplasty_All.html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ascularOuy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827088"/>
            <a:ext cx="485457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731838"/>
          </a:xfrm>
          <a:noFill/>
        </p:spPr>
        <p:txBody>
          <a:bodyPr anchor="ctr"/>
          <a:lstStyle/>
          <a:p>
            <a:pPr algn="ctr"/>
            <a:r>
              <a:rPr lang="en-US" smtClean="0"/>
              <a:t>Critical Questions About Treatment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34938" y="4856163"/>
            <a:ext cx="4718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8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2400">
                <a:solidFill>
                  <a:schemeClr val="accent1"/>
                </a:solidFill>
              </a:rPr>
              <a:t>Atherosclerosis</a:t>
            </a:r>
            <a:r>
              <a:rPr lang="en-US" sz="2400"/>
              <a:t>:</a:t>
            </a:r>
            <a:r>
              <a:rPr lang="en-US" sz="1800"/>
              <a:t> </a:t>
            </a:r>
          </a:p>
          <a:p>
            <a:pPr marL="574675" lvl="1" indent="-227013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r>
              <a:rPr lang="en-US" sz="1800">
                <a:solidFill>
                  <a:srgbClr val="CC0000"/>
                </a:solidFill>
              </a:rPr>
              <a:t>Who will be helped or hurt with balloon angioplasty treatment?</a:t>
            </a:r>
          </a:p>
          <a:p>
            <a:pPr marL="574675" lvl="1" indent="-227013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r>
              <a:rPr lang="en-US" sz="1800">
                <a:solidFill>
                  <a:srgbClr val="CC0000"/>
                </a:solidFill>
              </a:rPr>
              <a:t>Does hormone replacement therapy (HRT) help or hurt?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700588" y="4851400"/>
            <a:ext cx="43830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8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2400">
                <a:solidFill>
                  <a:schemeClr val="accent1"/>
                </a:solidFill>
              </a:rPr>
              <a:t>Aneurysm</a:t>
            </a:r>
            <a:r>
              <a:rPr lang="en-US" sz="2400"/>
              <a:t>: </a:t>
            </a:r>
          </a:p>
          <a:p>
            <a:pPr marL="574675" lvl="1" indent="-227013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r>
              <a:rPr lang="en-US" sz="1800">
                <a:solidFill>
                  <a:srgbClr val="CC0000"/>
                </a:solidFill>
              </a:rPr>
              <a:t>What is best predictor of impending rupture?</a:t>
            </a:r>
          </a:p>
          <a:p>
            <a:pPr marL="574675" lvl="1" indent="-227013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r>
              <a:rPr lang="en-US" sz="1800"/>
              <a:t>Current criterion is max diameter</a:t>
            </a:r>
          </a:p>
          <a:p>
            <a:pPr marL="574675" lvl="1" indent="-227013">
              <a:lnSpc>
                <a:spcPct val="80000"/>
              </a:lnSpc>
              <a:spcBef>
                <a:spcPct val="20000"/>
              </a:spcBef>
              <a:buClr>
                <a:srgbClr val="00673E"/>
              </a:buClr>
              <a:buFont typeface="Symbol" pitchFamily="18" charset="2"/>
              <a:buChar char="-"/>
            </a:pPr>
            <a:r>
              <a:rPr lang="en-US" sz="1800"/>
              <a:t>Wall stress should be better predictor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815975"/>
            <a:ext cx="32448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325" y="2295525"/>
            <a:ext cx="7772400" cy="2482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chemeClr val="accent1"/>
                </a:solidFill>
              </a:rPr>
              <a:t>Abdominal Aortic Aneurysm (AAA)</a:t>
            </a:r>
            <a:r>
              <a:rPr lang="en-US" sz="280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800" smtClean="0"/>
              <a:t>Finite Element engineering models of mechanical stress in walls</a:t>
            </a:r>
          </a:p>
          <a:p>
            <a:endParaRPr lang="en-US" sz="2800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036638"/>
          </a:xfrm>
          <a:noFill/>
        </p:spPr>
        <p:txBody>
          <a:bodyPr anchor="ctr"/>
          <a:lstStyle/>
          <a:p>
            <a:pPr algn="ctr"/>
            <a:r>
              <a:rPr lang="en-US" smtClean="0"/>
              <a:t>Use Mathematical/Computer Modeling</a:t>
            </a:r>
            <a:br>
              <a:rPr lang="en-US" smtClean="0"/>
            </a:br>
            <a:r>
              <a:rPr lang="en-US" smtClean="0"/>
              <a:t>To Answer Critical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8415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en-US" sz="2600" b="0">
                <a:solidFill>
                  <a:srgbClr val="00673E"/>
                </a:solidFill>
                <a:latin typeface="Arial Black" pitchFamily="34" charset="0"/>
              </a:rPr>
              <a:t>Predicting Abdominal Aortic Aneurysm Rupture</a:t>
            </a:r>
            <a:r>
              <a:rPr lang="en-US" sz="2000" b="0">
                <a:solidFill>
                  <a:srgbClr val="00673E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1055688"/>
            <a:ext cx="3810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127500" y="2908300"/>
            <a:ext cx="593725" cy="411163"/>
          </a:xfrm>
          <a:custGeom>
            <a:avLst/>
            <a:gdLst>
              <a:gd name="T0" fmla="*/ 445294 w 21600"/>
              <a:gd name="T1" fmla="*/ 0 h 21600"/>
              <a:gd name="T2" fmla="*/ 0 w 21600"/>
              <a:gd name="T3" fmla="*/ 205581 h 21600"/>
              <a:gd name="T4" fmla="*/ 445294 w 21600"/>
              <a:gd name="T5" fmla="*/ 411163 h 21600"/>
              <a:gd name="T6" fmla="*/ 593725 w 21600"/>
              <a:gd name="T7" fmla="*/ 2055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63513" y="3979863"/>
            <a:ext cx="43307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1800"/>
              <a:t>CT scan obtained 1 hour prior to aneurysm rupture</a:t>
            </a:r>
          </a:p>
          <a:p>
            <a:pPr marL="288925" indent="-288925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1800"/>
              <a:t>CT slices segmented to obtain vessel &amp; thrombus boundaries</a:t>
            </a:r>
          </a:p>
          <a:p>
            <a:pPr marL="288925" indent="-288925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1800"/>
              <a:t>Aneurysm geometry model constructed from stacked layers of segments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919663" y="1116013"/>
            <a:ext cx="38306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18" charset="2"/>
              <a:buChar char="·"/>
            </a:pPr>
            <a:r>
              <a:rPr lang="en-US" sz="1800">
                <a:solidFill>
                  <a:schemeClr val="hlink"/>
                </a:solidFill>
              </a:rPr>
              <a:t>Collaboration with UTGSMK Department of Surgery and Vascular Research Lab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300" y="6162675"/>
            <a:ext cx="1344613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/>
          <a:srcRect l="8597" t="5513" r="18913" b="6827"/>
          <a:stretch>
            <a:fillRect/>
          </a:stretch>
        </p:blipFill>
        <p:spPr bwMode="auto">
          <a:xfrm>
            <a:off x="6932613" y="2462213"/>
            <a:ext cx="2020887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6521" name="Picture 9"/>
          <p:cNvPicPr>
            <a:picLocks noChangeAspect="1" noChangeArrowheads="1"/>
          </p:cNvPicPr>
          <p:nvPr>
            <p:ph idx="1"/>
          </p:nvPr>
        </p:nvPicPr>
        <p:blipFill>
          <a:blip r:embed="rId5"/>
          <a:srcRect l="2759" r="5864"/>
          <a:stretch>
            <a:fillRect/>
          </a:stretch>
        </p:blipFill>
        <p:spPr>
          <a:xfrm>
            <a:off x="4900613" y="2001838"/>
            <a:ext cx="2157412" cy="31940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B-template_beige">
  <a:themeElements>
    <a:clrScheme name="">
      <a:dk1>
        <a:srgbClr val="000000"/>
      </a:dk1>
      <a:lt1>
        <a:srgbClr val="FFFFCC"/>
      </a:lt1>
      <a:dk2>
        <a:srgbClr val="00673E"/>
      </a:dk2>
      <a:lt2>
        <a:srgbClr val="777777"/>
      </a:lt2>
      <a:accent1>
        <a:srgbClr val="002E8A"/>
      </a:accent1>
      <a:accent2>
        <a:srgbClr val="FFCC66"/>
      </a:accent2>
      <a:accent3>
        <a:srgbClr val="FFFFE2"/>
      </a:accent3>
      <a:accent4>
        <a:srgbClr val="000000"/>
      </a:accent4>
      <a:accent5>
        <a:srgbClr val="AAADC4"/>
      </a:accent5>
      <a:accent6>
        <a:srgbClr val="E7B95C"/>
      </a:accent6>
      <a:hlink>
        <a:srgbClr val="66007B"/>
      </a:hlink>
      <a:folHlink>
        <a:srgbClr val="4A848A"/>
      </a:folHlink>
    </a:clrScheme>
    <a:fontScheme name="UTB-template_beig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TB-template_bei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B-template_bei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B-template_beige 8">
        <a:dk1>
          <a:srgbClr val="000000"/>
        </a:dk1>
        <a:lt1>
          <a:srgbClr val="FFFFCC"/>
        </a:lt1>
        <a:dk2>
          <a:srgbClr val="00673E"/>
        </a:dk2>
        <a:lt2>
          <a:srgbClr val="B5947B"/>
        </a:lt2>
        <a:accent1>
          <a:srgbClr val="339933"/>
        </a:accent1>
        <a:accent2>
          <a:srgbClr val="993366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8A2D5C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22562</TotalTime>
  <Words>712</Words>
  <Application>Microsoft PowerPoint</Application>
  <PresentationFormat>Letter Paper (8.5x11 in)</PresentationFormat>
  <Paragraphs>133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Symbol</vt:lpstr>
      <vt:lpstr>Times New Roman</vt:lpstr>
      <vt:lpstr>Wingdings</vt:lpstr>
      <vt:lpstr>Calibri</vt:lpstr>
      <vt:lpstr>Tahoma</vt:lpstr>
      <vt:lpstr>Times</vt:lpstr>
      <vt:lpstr>UTB-template_beige</vt:lpstr>
      <vt:lpstr>Slide 1</vt:lpstr>
      <vt:lpstr>Summer Interns</vt:lpstr>
      <vt:lpstr>Vascular Diseases Can Be Life Threatening</vt:lpstr>
      <vt:lpstr>Disease Associated With Biochemical Changes</vt:lpstr>
      <vt:lpstr>Slide 5</vt:lpstr>
      <vt:lpstr>Potential Adverse Effects of Treatment</vt:lpstr>
      <vt:lpstr>Critical Questions About Treatment</vt:lpstr>
      <vt:lpstr>Use Mathematical/Computer Modeling To Answer Critical Questions</vt:lpstr>
      <vt:lpstr>Slide 9</vt:lpstr>
      <vt:lpstr>Slide 10</vt:lpstr>
      <vt:lpstr>Current Project: Predict Rupture in Bifurcated AAA with Thrombus</vt:lpstr>
      <vt:lpstr>Use Mathematical/Computer Modeling To Answer Critical Questions</vt:lpstr>
      <vt:lpstr>Response of Artery to Balloon Injury</vt:lpstr>
      <vt:lpstr>Conceptual Model of Cell Migration in Response to Biochemical Changes</vt:lpstr>
      <vt:lpstr>Conceptual Model of Matrix Degrading Enzyme Pathways</vt:lpstr>
      <vt:lpstr>Mathematical Model of Cell Migration in Response to Biochemical Changes</vt:lpstr>
      <vt:lpstr>Slide 17</vt:lpstr>
      <vt:lpstr>The complete model combines these processes</vt:lpstr>
      <vt:lpstr>Engineering Approaches Facilitate Improvements in Tissue Functionality and Rate of Wound Healing</vt:lpstr>
      <vt:lpstr>Questions?</vt:lpstr>
    </vt:vector>
  </TitlesOfParts>
  <Company>Oak Ridge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Research Alliance in Math and Science</dc:subject>
  <dc:creator>Kruse, Kara L.</dc:creator>
  <cp:lastModifiedBy>zcw</cp:lastModifiedBy>
  <cp:revision>630</cp:revision>
  <dcterms:created xsi:type="dcterms:W3CDTF">2000-06-12T08:31:39Z</dcterms:created>
  <dcterms:modified xsi:type="dcterms:W3CDTF">2007-12-14T21:09:46Z</dcterms:modified>
  <cp:category>template</cp:category>
</cp:coreProperties>
</file>