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396" r:id="rId2"/>
    <p:sldId id="397" r:id="rId3"/>
    <p:sldId id="341" r:id="rId4"/>
    <p:sldId id="420" r:id="rId5"/>
    <p:sldId id="421" r:id="rId6"/>
    <p:sldId id="379" r:id="rId7"/>
    <p:sldId id="384" r:id="rId8"/>
    <p:sldId id="385" r:id="rId9"/>
    <p:sldId id="417" r:id="rId10"/>
    <p:sldId id="409" r:id="rId11"/>
    <p:sldId id="419" r:id="rId12"/>
    <p:sldId id="387" r:id="rId13"/>
    <p:sldId id="389" r:id="rId14"/>
    <p:sldId id="390" r:id="rId15"/>
    <p:sldId id="392" r:id="rId16"/>
    <p:sldId id="388" r:id="rId17"/>
    <p:sldId id="391" r:id="rId18"/>
    <p:sldId id="415" r:id="rId19"/>
    <p:sldId id="412" r:id="rId20"/>
    <p:sldId id="416" r:id="rId21"/>
    <p:sldId id="406" r:id="rId22"/>
    <p:sldId id="395" r:id="rId23"/>
    <p:sldId id="404" r:id="rId24"/>
    <p:sldId id="401" r:id="rId25"/>
    <p:sldId id="382" r:id="rId26"/>
    <p:sldId id="383" r:id="rId27"/>
    <p:sldId id="398" r:id="rId28"/>
    <p:sldId id="414" r:id="rId29"/>
    <p:sldId id="403" r:id="rId30"/>
  </p:sldIdLst>
  <p:sldSz cx="9144000" cy="6858000" type="screen4x3"/>
  <p:notesSz cx="7010400" cy="9296400"/>
  <p:embeddedFontLst>
    <p:embeddedFont>
      <p:font typeface="Franklin Gothic Heavy" pitchFamily="34" charset="0"/>
      <p:regular r:id="rId33"/>
      <p:italic r:id="rId34"/>
    </p:embeddedFont>
    <p:embeddedFont>
      <p:font typeface="Franklin Gothic Medium Cond" pitchFamily="34" charset="0"/>
      <p:regular r:id="rId35"/>
    </p:embeddedFont>
    <p:embeddedFont>
      <p:font typeface="Franklin Gothic Demi" pitchFamily="34" charset="0"/>
      <p:regular r:id="rId36"/>
      <p:italic r:id="rId37"/>
    </p:embeddedFont>
    <p:embeddedFont>
      <p:font typeface="Franklin Gothic Medium" pitchFamily="34" charset="0"/>
      <p:regular r:id="rId38"/>
      <p:italic r:id="rId39"/>
    </p:embeddedFont>
    <p:embeddedFont>
      <p:font typeface="Franklin Gothic Book" pitchFamily="34" charset="0"/>
      <p:regular r:id="rId40"/>
      <p:italic r:id="rId41"/>
    </p:embeddedFont>
  </p:embeddedFontLst>
  <p:custDataLst>
    <p:tags r:id="rId42"/>
  </p:custDataLst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FF00"/>
    <a:srgbClr val="EAEAEA"/>
    <a:srgbClr val="C0C0C0"/>
    <a:srgbClr val="969696"/>
    <a:srgbClr val="777777"/>
    <a:srgbClr val="66FF66"/>
    <a:srgbClr val="66C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205" autoAdjust="0"/>
    <p:restoredTop sz="85205" autoAdjust="0"/>
  </p:normalViewPr>
  <p:slideViewPr>
    <p:cSldViewPr showGuides="1">
      <p:cViewPr>
        <p:scale>
          <a:sx n="100" d="100"/>
          <a:sy n="100" d="100"/>
        </p:scale>
        <p:origin x="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00" y="978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fld id="{C02ABA77-099F-4425-9F76-B1C3E3B33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/>
            </a:lvl1pPr>
          </a:lstStyle>
          <a:p>
            <a:pPr>
              <a:defRPr/>
            </a:pPr>
            <a:fld id="{6B6539DD-6179-4008-9624-4B85E2C5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7AD66F-DA11-4C45-9AD6-6EDCD9031374}" type="slidenum">
              <a:rPr lang="en-US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3149E6-8D1E-45D7-ACEB-D49FF381EF2C}" type="slidenum">
              <a:rPr lang="en-US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96B41E-989E-4C32-8FBD-94716A03A412}" type="slidenum">
              <a:rPr lang="en-US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sz="12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16425"/>
            <a:ext cx="6477000" cy="44227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6B65D4-CC63-47D5-BD0F-55B29F1CB4CD}" type="slidenum">
              <a:rPr lang="en-US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D72E2-1662-44E2-BD49-F5F09448775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5074B-AA06-4569-BB9C-BEBAB03C2D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9289D6-2794-4559-8DA8-0352A7D33BC8}" type="slidenum">
              <a:rPr lang="en-US" sz="1200" b="0"/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8530E-8329-4DB2-A4E2-64020153C97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523CB-7C11-4067-BF77-67E0740CE69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416425"/>
            <a:ext cx="6553200" cy="4670425"/>
          </a:xfrm>
          <a:noFill/>
          <a:ln/>
        </p:spPr>
        <p:txBody>
          <a:bodyPr lIns="91319" tIns="45660" rIns="91319" bIns="4566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ACB37-944E-4E70-9038-0EBD2EF67F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B0D85-CECC-4198-B303-B5BD0895DBA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297488" cy="4592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539DD-6179-4008-9624-4B85E2C574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676400"/>
          </a:xfrm>
        </p:spPr>
        <p:txBody>
          <a:bodyPr tIns="182880" rIns="182880"/>
          <a:lstStyle>
            <a:lvl1pPr algn="l">
              <a:defRPr sz="3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2285999"/>
            <a:ext cx="3429000" cy="28055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2285999"/>
            <a:ext cx="3429000" cy="28055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34"/>
          <p:cNvSpPr>
            <a:spLocks noChangeArrowheads="1"/>
          </p:cNvSpPr>
          <p:nvPr/>
        </p:nvSpPr>
        <p:spPr bwMode="auto">
          <a:xfrm>
            <a:off x="2514600" y="0"/>
            <a:ext cx="4648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148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1148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0664-B6F1-42A8-BCD4-2FED4EE5BD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419600" cy="639762"/>
          </a:xfrm>
        </p:spPr>
        <p:txBody>
          <a:bodyPr anchor="b"/>
          <a:lstStyle>
            <a:lvl1pPr marL="0" indent="0">
              <a:buNone/>
              <a:defRPr lang="en-US" sz="2000" b="0" dirty="0" smtClean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4196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343400" cy="639762"/>
          </a:xfr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None/>
              <a:defRPr lang="en-US" sz="2000" b="0" dirty="0" smtClean="0">
                <a:solidFill>
                  <a:schemeClr val="accent2">
                    <a:lumMod val="75000"/>
                  </a:schemeClr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74875"/>
            <a:ext cx="43434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BDEF-D19A-478A-9CE2-451D94C3A4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7A7F-E01B-4418-BE4B-63282C0D86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CF04B2-B780-4D6C-9559-51EC6F419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447800"/>
            <a:ext cx="3657600" cy="509320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57700" y="1447800"/>
            <a:ext cx="3695700" cy="5118100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 w="9525">
            <a:noFill/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274320" tIns="2560320" rIns="274320" bIns="45720" numCol="1" rtlCol="0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80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>
              <a:defRPr sz="1600">
                <a:solidFill>
                  <a:schemeClr val="accent1"/>
                </a:solidFill>
                <a:latin typeface="Franklin Gothic Medium Cond" pitchFamily="34" charset="0"/>
              </a:defRPr>
            </a:lvl2pPr>
          </a:lstStyle>
          <a:p>
            <a:pPr lv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  <a:p>
            <a:pPr lvl="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895600" y="2057400"/>
            <a:ext cx="3352800" cy="1828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" y="1447800"/>
            <a:ext cx="73532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600" kern="1200" dirty="0" smtClean="0">
                <a:solidFill>
                  <a:srgbClr val="000066"/>
                </a:solidFill>
                <a:latin typeface="Franklin Gothic Heavy" pitchFamily="34" charset="0"/>
                <a:ea typeface="+mn-ea"/>
                <a:cs typeface="+mn-cs"/>
              </a:rPr>
              <a:t>MISSION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76400"/>
            <a:ext cx="4152900" cy="4876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9119-0293-450B-865D-837C2CB8F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xtonEarth_FullP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" y="283"/>
            <a:ext cx="9143244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None/>
              <a:defRPr sz="1400" b="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fld id="{68CF04B2-B780-4D6C-9559-51EC6F419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6526213"/>
            <a:ext cx="46482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400" b="1">
              <a:solidFill>
                <a:srgbClr val="CC0000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6323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i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effectLst/>
          <a:latin typeface="Franklin Gothic Demi" pitchFamily="34" charset="0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chemeClr val="accent1">
              <a:lumMod val="50000"/>
            </a:schemeClr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1" fontAlgn="base" hangingPunct="1">
        <a:spcBef>
          <a:spcPct val="5000"/>
        </a:spcBef>
        <a:spcAft>
          <a:spcPct val="0"/>
        </a:spcAft>
        <a:buFontTx/>
        <a:buBlip>
          <a:blip r:embed="rId14"/>
        </a:buBlip>
        <a:defRPr sz="20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2pPr>
      <a:lvl3pPr marL="9144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5"/>
        </a:buBlip>
        <a:defRPr sz="18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3pPr>
      <a:lvl4pPr marL="12573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6"/>
        </a:buBlip>
        <a:defRPr sz="16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4pPr>
      <a:lvl5pPr marL="1600200" indent="-228600" algn="l" rtl="0" eaLnBrk="1" fontAlgn="base" hangingPunct="1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Office of the Federal Coordinator for Meteorological Services and Supporting Research (OFCM)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Products and Services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8768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Annual conferences, symposia, workshops, and forums, </a:t>
            </a:r>
            <a:r>
              <a:rPr lang="en-US" sz="2400" dirty="0" smtClean="0"/>
              <a:t>e.g., Interdepartmental Hurricane Conference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Other conferences, symposia, workshops, and forums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Interagency Plans </a:t>
            </a:r>
            <a:r>
              <a:rPr lang="en-US" sz="2400" dirty="0" smtClean="0"/>
              <a:t>- coordinated and collaborative approaches to multi-agency problems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Interagency Reports </a:t>
            </a:r>
            <a:r>
              <a:rPr lang="en-US" sz="2400" dirty="0" smtClean="0"/>
              <a:t>- crosscutting analyses of activities and issues or the status and progress of interagency efforts and programs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Federal Meteorological Handbooks (FMHs) </a:t>
            </a:r>
            <a:r>
              <a:rPr lang="en-US" sz="2400" dirty="0" smtClean="0"/>
              <a:t>- prescribe standardized and coordinated procedures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 rot="16200000">
            <a:off x="-705289" y="3396216"/>
            <a:ext cx="1896353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b="0" dirty="0">
                <a:solidFill>
                  <a:schemeClr val="bg2"/>
                </a:solidFill>
                <a:latin typeface="+mj-lt"/>
              </a:rPr>
              <a:t>PRODUCTS</a:t>
            </a: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203200" y="4572000"/>
            <a:ext cx="0" cy="1828800"/>
          </a:xfrm>
          <a:prstGeom prst="line">
            <a:avLst/>
          </a:prstGeom>
          <a:noFill/>
          <a:ln w="152400">
            <a:pattFill prst="ltUpDiag">
              <a:fgClr>
                <a:schemeClr val="accent2"/>
              </a:fgClr>
              <a:bgClr>
                <a:srgbClr val="C0C0C0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203200" y="1676400"/>
            <a:ext cx="0" cy="914400"/>
          </a:xfrm>
          <a:prstGeom prst="line">
            <a:avLst/>
          </a:prstGeom>
          <a:noFill/>
          <a:ln w="152400">
            <a:pattFill prst="ltUpDiag">
              <a:fgClr>
                <a:schemeClr val="accent2"/>
              </a:fgClr>
              <a:bgClr>
                <a:srgbClr val="C0C0C0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7" name="AutoShape 21"/>
          <p:cNvSpPr>
            <a:spLocks noChangeArrowheads="1"/>
          </p:cNvSpPr>
          <p:nvPr/>
        </p:nvSpPr>
        <p:spPr bwMode="auto">
          <a:xfrm rot="3577253">
            <a:off x="-650929" y="3695699"/>
            <a:ext cx="4495800" cy="1066800"/>
          </a:xfrm>
          <a:prstGeom prst="leftRightArrow">
            <a:avLst>
              <a:gd name="adj1" fmla="val 50000"/>
              <a:gd name="adj2" fmla="val 8428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Priority Activities</a:t>
            </a:r>
            <a:br>
              <a:rPr lang="en-US" dirty="0" smtClean="0"/>
            </a:br>
            <a:r>
              <a:rPr lang="en-US" sz="2800" dirty="0" smtClean="0">
                <a:latin typeface="Franklin Gothic Medium Cond" pitchFamily="34" charset="0"/>
              </a:rPr>
              <a:t>Overview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900" y="1638300"/>
            <a:ext cx="4787900" cy="419100"/>
          </a:xfrm>
        </p:spPr>
        <p:txBody>
          <a:bodyPr/>
          <a:lstStyle/>
          <a:p>
            <a:pPr>
              <a:spcBef>
                <a:spcPct val="25000"/>
              </a:spcBef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Franklin Gothic Heavy" pitchFamily="34" charset="0"/>
              </a:rPr>
              <a:t>Multifunction Phased Array Radar</a:t>
            </a:r>
          </a:p>
        </p:txBody>
      </p:sp>
      <p:sp>
        <p:nvSpPr>
          <p:cNvPr id="101382" name="Rectangle 3"/>
          <p:cNvSpPr>
            <a:spLocks noChangeArrowheads="1"/>
          </p:cNvSpPr>
          <p:nvPr/>
        </p:nvSpPr>
        <p:spPr bwMode="auto">
          <a:xfrm>
            <a:off x="1524000" y="1905000"/>
            <a:ext cx="3721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Space Weather</a:t>
            </a:r>
          </a:p>
        </p:txBody>
      </p:sp>
      <p:sp>
        <p:nvSpPr>
          <p:cNvPr id="101383" name="Rectangle 3"/>
          <p:cNvSpPr>
            <a:spLocks noChangeArrowheads="1"/>
          </p:cNvSpPr>
          <p:nvPr/>
        </p:nvSpPr>
        <p:spPr bwMode="auto">
          <a:xfrm>
            <a:off x="1689100" y="2257425"/>
            <a:ext cx="3340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Wildland</a:t>
            </a:r>
            <a:r>
              <a:rPr lang="en-US" sz="20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 Fire Weather</a:t>
            </a:r>
          </a:p>
        </p:txBody>
      </p:sp>
      <p:sp>
        <p:nvSpPr>
          <p:cNvPr id="101384" name="Rectangle 3"/>
          <p:cNvSpPr>
            <a:spLocks noChangeArrowheads="1"/>
          </p:cNvSpPr>
          <p:nvPr/>
        </p:nvSpPr>
        <p:spPr bwMode="auto">
          <a:xfrm>
            <a:off x="1803400" y="2609850"/>
            <a:ext cx="280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Water Resources</a:t>
            </a:r>
          </a:p>
        </p:txBody>
      </p:sp>
      <p:sp>
        <p:nvSpPr>
          <p:cNvPr id="101385" name="Rectangle 3"/>
          <p:cNvSpPr>
            <a:spLocks noChangeArrowheads="1"/>
          </p:cNvSpPr>
          <p:nvPr/>
        </p:nvSpPr>
        <p:spPr bwMode="auto">
          <a:xfrm>
            <a:off x="2032000" y="2962275"/>
            <a:ext cx="2806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Urban Meteorology</a:t>
            </a:r>
          </a:p>
        </p:txBody>
      </p:sp>
      <p:sp>
        <p:nvSpPr>
          <p:cNvPr id="101386" name="Rectangle 3"/>
          <p:cNvSpPr>
            <a:spLocks noChangeArrowheads="1"/>
          </p:cNvSpPr>
          <p:nvPr/>
        </p:nvSpPr>
        <p:spPr bwMode="auto">
          <a:xfrm>
            <a:off x="2235200" y="3314700"/>
            <a:ext cx="402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Weather for Transportation</a:t>
            </a:r>
          </a:p>
        </p:txBody>
      </p:sp>
      <p:sp>
        <p:nvSpPr>
          <p:cNvPr id="101387" name="Rectangle 3"/>
          <p:cNvSpPr>
            <a:spLocks noChangeArrowheads="1"/>
          </p:cNvSpPr>
          <p:nvPr/>
        </p:nvSpPr>
        <p:spPr bwMode="auto">
          <a:xfrm>
            <a:off x="2451100" y="3667125"/>
            <a:ext cx="402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Climate and Climate Change</a:t>
            </a:r>
          </a:p>
        </p:txBody>
      </p:sp>
      <p:sp>
        <p:nvSpPr>
          <p:cNvPr id="101388" name="Rectangle 3"/>
          <p:cNvSpPr>
            <a:spLocks noChangeArrowheads="1"/>
          </p:cNvSpPr>
          <p:nvPr/>
        </p:nvSpPr>
        <p:spPr bwMode="auto">
          <a:xfrm>
            <a:off x="2654300" y="4019550"/>
            <a:ext cx="4025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Critical Skill Shortages</a:t>
            </a:r>
          </a:p>
        </p:txBody>
      </p:sp>
      <p:sp>
        <p:nvSpPr>
          <p:cNvPr id="101389" name="Rectangle 3"/>
          <p:cNvSpPr>
            <a:spLocks noChangeArrowheads="1"/>
          </p:cNvSpPr>
          <p:nvPr/>
        </p:nvSpPr>
        <p:spPr bwMode="auto">
          <a:xfrm>
            <a:off x="2870200" y="4371975"/>
            <a:ext cx="463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Operational Processing Centers</a:t>
            </a:r>
          </a:p>
        </p:txBody>
      </p:sp>
      <p:sp>
        <p:nvSpPr>
          <p:cNvPr id="101390" name="Rectangle 3"/>
          <p:cNvSpPr>
            <a:spLocks noChangeArrowheads="1"/>
          </p:cNvSpPr>
          <p:nvPr/>
        </p:nvSpPr>
        <p:spPr bwMode="auto">
          <a:xfrm>
            <a:off x="3111500" y="4724400"/>
            <a:ext cx="463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Plans and Handbooks</a:t>
            </a:r>
          </a:p>
        </p:txBody>
      </p:sp>
      <p:sp>
        <p:nvSpPr>
          <p:cNvPr id="101391" name="Rectangle 3"/>
          <p:cNvSpPr>
            <a:spLocks noChangeArrowheads="1"/>
          </p:cNvSpPr>
          <p:nvPr/>
        </p:nvSpPr>
        <p:spPr bwMode="auto">
          <a:xfrm>
            <a:off x="3327400" y="5076825"/>
            <a:ext cx="463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 dirty="0">
                <a:solidFill>
                  <a:schemeClr val="bg1"/>
                </a:solidFill>
                <a:latin typeface="Franklin Gothic Medium Cond" pitchFamily="34" charset="0"/>
              </a:rPr>
              <a:t>Environmental Literacy</a:t>
            </a:r>
          </a:p>
        </p:txBody>
      </p:sp>
      <p:sp>
        <p:nvSpPr>
          <p:cNvPr id="101392" name="Rectangle 3"/>
          <p:cNvSpPr>
            <a:spLocks noChangeArrowheads="1"/>
          </p:cNvSpPr>
          <p:nvPr/>
        </p:nvSpPr>
        <p:spPr bwMode="auto">
          <a:xfrm>
            <a:off x="3543300" y="5429250"/>
            <a:ext cx="463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/>
                </a:solidFill>
                <a:latin typeface="Franklin Gothic Medium Cond" pitchFamily="34" charset="0"/>
              </a:rPr>
              <a:t>International Affairs</a:t>
            </a:r>
          </a:p>
        </p:txBody>
      </p:sp>
      <p:sp>
        <p:nvSpPr>
          <p:cNvPr id="101393" name="Rectangle 3"/>
          <p:cNvSpPr>
            <a:spLocks noChangeArrowheads="1"/>
          </p:cNvSpPr>
          <p:nvPr/>
        </p:nvSpPr>
        <p:spPr bwMode="auto">
          <a:xfrm>
            <a:off x="3759200" y="5781675"/>
            <a:ext cx="4635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>
                <a:solidFill>
                  <a:schemeClr val="bg1"/>
                </a:solidFill>
                <a:latin typeface="Franklin Gothic Medium Cond" pitchFamily="34" charset="0"/>
              </a:rPr>
              <a:t>Integrated Observing Systems</a:t>
            </a:r>
          </a:p>
        </p:txBody>
      </p:sp>
      <p:sp>
        <p:nvSpPr>
          <p:cNvPr id="101394" name="Rectangle 3"/>
          <p:cNvSpPr>
            <a:spLocks noChangeArrowheads="1"/>
          </p:cNvSpPr>
          <p:nvPr/>
        </p:nvSpPr>
        <p:spPr bwMode="auto">
          <a:xfrm>
            <a:off x="3975100" y="6134100"/>
            <a:ext cx="5168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000" b="0" dirty="0">
                <a:solidFill>
                  <a:schemeClr val="bg1"/>
                </a:solidFill>
                <a:latin typeface="Franklin Gothic Medium Cond" pitchFamily="34" charset="0"/>
              </a:rPr>
              <a:t>Building a future to improve services</a:t>
            </a: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1371600" y="2133600"/>
            <a:ext cx="2590800" cy="4343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1396" name="Rectangle 3"/>
          <p:cNvSpPr>
            <a:spLocks noChangeArrowheads="1"/>
          </p:cNvSpPr>
          <p:nvPr/>
        </p:nvSpPr>
        <p:spPr bwMode="auto">
          <a:xfrm rot="3577253">
            <a:off x="-101095" y="4009915"/>
            <a:ext cx="3429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00000"/>
              </a:lnSpc>
              <a:spcBef>
                <a:spcPct val="25000"/>
              </a:spcBef>
              <a:buFontTx/>
              <a:buNone/>
            </a:pPr>
            <a:r>
              <a:rPr lang="en-US" sz="2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Heavy" pitchFamily="34" charset="0"/>
              </a:rPr>
              <a:t>Interagency Integration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Tropical Cyclones – Operations and Research</a:t>
            </a:r>
          </a:p>
          <a:p>
            <a:pPr lvl="1"/>
            <a:r>
              <a:rPr lang="en-US" dirty="0" smtClean="0"/>
              <a:t>Interdepartmental Hurricane Conference (IHC)</a:t>
            </a:r>
          </a:p>
          <a:p>
            <a:pPr lvl="2"/>
            <a:r>
              <a:rPr lang="en-US" dirty="0" smtClean="0"/>
              <a:t>63rd IHC (March 2-5, 2009) – focus on R&amp;D progress</a:t>
            </a:r>
          </a:p>
          <a:p>
            <a:pPr lvl="1"/>
            <a:r>
              <a:rPr lang="en-US" u="sng" dirty="0" smtClean="0"/>
              <a:t>National Hurricane Operations Plan </a:t>
            </a:r>
            <a:r>
              <a:rPr lang="en-US" dirty="0" smtClean="0"/>
              <a:t>for 2009</a:t>
            </a:r>
          </a:p>
          <a:p>
            <a:pPr lvl="1"/>
            <a:r>
              <a:rPr lang="en-US" u="sng" dirty="0" smtClean="0"/>
              <a:t>Interagency Strategic Research Plan for</a:t>
            </a:r>
            <a:br>
              <a:rPr lang="en-US" u="sng" dirty="0" smtClean="0"/>
            </a:br>
            <a:r>
              <a:rPr lang="en-US" u="sng" dirty="0" smtClean="0"/>
              <a:t> Tropical Cyclones:  The Way Ahead</a:t>
            </a:r>
          </a:p>
          <a:p>
            <a:pPr lvl="2"/>
            <a:r>
              <a:rPr lang="en-US" dirty="0" smtClean="0"/>
              <a:t>Underpinning of the NOAA Hurricane Forecast Improvement Project</a:t>
            </a:r>
          </a:p>
          <a:p>
            <a:pPr lvl="2"/>
            <a:r>
              <a:rPr lang="en-US" dirty="0" smtClean="0"/>
              <a:t>Working group to develop 10-year R&amp;D implementation strategy</a:t>
            </a:r>
          </a:p>
          <a:p>
            <a:pPr lvl="1"/>
            <a:r>
              <a:rPr lang="en-US" dirty="0" smtClean="0"/>
              <a:t>Stepped Frequency Microwave Radiometer</a:t>
            </a:r>
          </a:p>
          <a:p>
            <a:r>
              <a:rPr lang="en-US" dirty="0" smtClean="0"/>
              <a:t>Multifunction Phased Array Radar</a:t>
            </a:r>
          </a:p>
          <a:p>
            <a:pPr lvl="1"/>
            <a:r>
              <a:rPr lang="en-US" dirty="0" smtClean="0"/>
              <a:t>Risk reduction, requirements, ops concepts</a:t>
            </a:r>
          </a:p>
          <a:p>
            <a:pPr lvl="1"/>
            <a:r>
              <a:rPr lang="en-US" dirty="0" smtClean="0"/>
              <a:t>Symposium, Oct 07 (next in Oct 09) - Now is the time to invest in </a:t>
            </a:r>
            <a:br>
              <a:rPr lang="en-US" dirty="0" smtClean="0"/>
            </a:br>
            <a:r>
              <a:rPr lang="en-US" dirty="0" smtClean="0"/>
              <a:t>risk reduction</a:t>
            </a:r>
          </a:p>
          <a:p>
            <a:pPr lvl="1"/>
            <a:r>
              <a:rPr lang="en-US" dirty="0" smtClean="0"/>
              <a:t>Developed implementation strategy</a:t>
            </a:r>
          </a:p>
        </p:txBody>
      </p:sp>
      <p:pic>
        <p:nvPicPr>
          <p:cNvPr id="61446" name="Picture 6" descr="NHOP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447800"/>
            <a:ext cx="1133475" cy="146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47" name="Picture 7" descr="TCR-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195512"/>
            <a:ext cx="1128713" cy="146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3495" name="Picture 7" descr="MPAR-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3200400"/>
            <a:ext cx="1069975" cy="1390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209" name="Picture 9" descr="BASC-MPAR-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800600"/>
            <a:ext cx="1096962" cy="1419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  <a:endParaRPr lang="en-US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National Space Weather Program (NSWP)</a:t>
            </a:r>
          </a:p>
          <a:p>
            <a:pPr lvl="1"/>
            <a:r>
              <a:rPr lang="en-US" smtClean="0"/>
              <a:t>Develop new Strategic and Implementation Plans</a:t>
            </a:r>
          </a:p>
          <a:p>
            <a:pPr lvl="1"/>
            <a:r>
              <a:rPr lang="en-US" smtClean="0"/>
              <a:t>Assessment Committee review of NSWP progress</a:t>
            </a:r>
          </a:p>
          <a:p>
            <a:pPr lvl="1"/>
            <a:r>
              <a:rPr lang="en-US" smtClean="0"/>
              <a:t>SDR Grand Challenge for Disaster Reduction</a:t>
            </a:r>
          </a:p>
          <a:p>
            <a:pPr lvl="1"/>
            <a:r>
              <a:rPr lang="en-US" smtClean="0"/>
              <a:t>NPOESS – Nunn-McCurdy impacts &amp; mitigation</a:t>
            </a:r>
          </a:p>
          <a:p>
            <a:pPr lvl="1"/>
            <a:r>
              <a:rPr lang="en-US" smtClean="0"/>
              <a:t>Real Time Solar Wind replacement for ACE</a:t>
            </a:r>
          </a:p>
          <a:p>
            <a:r>
              <a:rPr lang="en-US" smtClean="0"/>
              <a:t>Wildland Fire Weather Needs</a:t>
            </a:r>
          </a:p>
          <a:p>
            <a:pPr lvl="1"/>
            <a:r>
              <a:rPr lang="en-US" smtClean="0"/>
              <a:t>Western Governors’ Association request</a:t>
            </a:r>
          </a:p>
          <a:p>
            <a:pPr lvl="1"/>
            <a:r>
              <a:rPr lang="en-US" smtClean="0"/>
              <a:t>National needs assessment complete</a:t>
            </a:r>
          </a:p>
          <a:p>
            <a:pPr lvl="1"/>
            <a:r>
              <a:rPr lang="en-US" smtClean="0"/>
              <a:t>Capabilities review and gap analysis</a:t>
            </a:r>
          </a:p>
          <a:p>
            <a:pPr lvl="1"/>
            <a:r>
              <a:rPr lang="en-US" smtClean="0"/>
              <a:t>Establish framework to meet needs</a:t>
            </a:r>
          </a:p>
          <a:p>
            <a:endParaRPr lang="en-US" smtClean="0"/>
          </a:p>
        </p:txBody>
      </p:sp>
      <p:pic>
        <p:nvPicPr>
          <p:cNvPr id="63497" name="Picture 9" descr="NSWPAssess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0"/>
            <a:ext cx="1143000" cy="1478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691" name="Picture 11" descr="gallery03%20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800600"/>
            <a:ext cx="2590800" cy="170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257" name="Picture 9" descr="NSWPIP-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124200"/>
            <a:ext cx="1209079" cy="156448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258" name="Picture 10" descr="SDR SWx IP - draf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124795"/>
            <a:ext cx="1212652" cy="15591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  <a:endParaRPr lang="en-US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Hydrology Assessment—water resources supply/demand already a source of </a:t>
            </a:r>
            <a:br>
              <a:rPr lang="en-US" sz="2000" dirty="0" smtClean="0"/>
            </a:br>
            <a:r>
              <a:rPr lang="en-US" sz="2000" dirty="0" smtClean="0"/>
              <a:t>national and international conflict</a:t>
            </a:r>
          </a:p>
          <a:p>
            <a:pPr lvl="1"/>
            <a:r>
              <a:rPr lang="en-US" sz="1600" dirty="0" smtClean="0"/>
              <a:t>Define needs and requirements across </a:t>
            </a:r>
            <a:br>
              <a:rPr lang="en-US" sz="1600" dirty="0" smtClean="0"/>
            </a:br>
            <a:r>
              <a:rPr lang="en-US" sz="1600" dirty="0" smtClean="0"/>
              <a:t>the entire community</a:t>
            </a:r>
          </a:p>
          <a:p>
            <a:pPr lvl="1"/>
            <a:r>
              <a:rPr lang="en-US" sz="1600" dirty="0" smtClean="0"/>
              <a:t>Investigate agency plans and alternatives</a:t>
            </a:r>
          </a:p>
          <a:p>
            <a:pPr lvl="1"/>
            <a:r>
              <a:rPr lang="en-US" sz="1600" dirty="0" smtClean="0"/>
              <a:t>Create more efficient and effective partnerships</a:t>
            </a:r>
          </a:p>
          <a:p>
            <a:r>
              <a:rPr lang="en-US" sz="2000" dirty="0" smtClean="0"/>
              <a:t>Urban Meteorology</a:t>
            </a:r>
          </a:p>
          <a:p>
            <a:pPr lvl="1"/>
            <a:r>
              <a:rPr lang="en-US" sz="1600" dirty="0" smtClean="0"/>
              <a:t>Unique aspects of the urban environment</a:t>
            </a:r>
          </a:p>
          <a:p>
            <a:pPr lvl="1"/>
            <a:r>
              <a:rPr lang="en-US" sz="1600" dirty="0" smtClean="0"/>
              <a:t>Emerging energy meteorology needs</a:t>
            </a:r>
          </a:p>
          <a:p>
            <a:pPr lvl="1"/>
            <a:r>
              <a:rPr lang="en-US" sz="1600" dirty="0" smtClean="0"/>
              <a:t>Understanding the impact of extreme events </a:t>
            </a:r>
            <a:br>
              <a:rPr lang="en-US" sz="1600" dirty="0" smtClean="0"/>
            </a:br>
            <a:r>
              <a:rPr lang="en-US" sz="1600" dirty="0" smtClean="0"/>
              <a:t>such as drought, heat, flood, and tornadoes</a:t>
            </a:r>
          </a:p>
          <a:p>
            <a:pPr lvl="1"/>
            <a:r>
              <a:rPr lang="en-US" sz="1600" dirty="0" smtClean="0"/>
              <a:t>Making dispersion forecasts – terrorism or accidents</a:t>
            </a:r>
          </a:p>
          <a:p>
            <a:pPr lvl="1"/>
            <a:r>
              <a:rPr lang="en-US" sz="1600" dirty="0" smtClean="0"/>
              <a:t>Improving response to hazards, high impact </a:t>
            </a:r>
            <a:br>
              <a:rPr lang="en-US" sz="1600" dirty="0" smtClean="0"/>
            </a:br>
            <a:r>
              <a:rPr lang="en-US" sz="1600" dirty="0" smtClean="0"/>
              <a:t>events, and climate change</a:t>
            </a:r>
          </a:p>
          <a:p>
            <a:pPr lvl="1"/>
            <a:r>
              <a:rPr lang="en-US" sz="1600" dirty="0" smtClean="0"/>
              <a:t>Joint Urban </a:t>
            </a:r>
            <a:r>
              <a:rPr lang="en-US" sz="1600" dirty="0" err="1" smtClean="0"/>
              <a:t>Testbed</a:t>
            </a:r>
            <a:endParaRPr lang="en-US" sz="1600" dirty="0" smtClean="0"/>
          </a:p>
        </p:txBody>
      </p:sp>
      <p:grpSp>
        <p:nvGrpSpPr>
          <p:cNvPr id="54275" name="Group 10"/>
          <p:cNvGrpSpPr>
            <a:grpSpLocks/>
          </p:cNvGrpSpPr>
          <p:nvPr/>
        </p:nvGrpSpPr>
        <p:grpSpPr bwMode="auto">
          <a:xfrm>
            <a:off x="5867400" y="2133600"/>
            <a:ext cx="2895600" cy="1914379"/>
            <a:chOff x="3850" y="3160"/>
            <a:chExt cx="1393" cy="929"/>
          </a:xfrm>
        </p:grpSpPr>
        <p:pic>
          <p:nvPicPr>
            <p:cNvPr id="74759" name="Picture 7" descr="floo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" y="3160"/>
              <a:ext cx="1392" cy="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277" name="Text Box 9"/>
            <p:cNvSpPr txBox="1">
              <a:spLocks noChangeArrowheads="1"/>
            </p:cNvSpPr>
            <p:nvPr/>
          </p:nvSpPr>
          <p:spPr bwMode="auto">
            <a:xfrm>
              <a:off x="3850" y="3957"/>
              <a:ext cx="129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800" b="0" dirty="0"/>
                <a:t>Courtesy of Las Vegas Review Journal</a:t>
              </a:r>
            </a:p>
          </p:txBody>
        </p:sp>
      </p:grpSp>
      <p:pic>
        <p:nvPicPr>
          <p:cNvPr id="74763" name="Picture 11" descr="UrbanMet-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67199"/>
            <a:ext cx="1502570" cy="194310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764" name="Picture 12" descr="UrbanMetNeeds-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4267200"/>
            <a:ext cx="1524000" cy="1978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  <a:endParaRPr lang="en-US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Wx</a:t>
            </a:r>
            <a:r>
              <a:rPr lang="en-US" dirty="0" smtClean="0"/>
              <a:t> Information for Surface Transportation (WIST)</a:t>
            </a:r>
          </a:p>
          <a:p>
            <a:pPr lvl="1"/>
            <a:r>
              <a:rPr lang="en-US" dirty="0" smtClean="0"/>
              <a:t>3rd Symposium, July 2007</a:t>
            </a:r>
          </a:p>
          <a:p>
            <a:pPr lvl="1"/>
            <a:r>
              <a:rPr lang="en-US" dirty="0" smtClean="0"/>
              <a:t>4th Symposium, June 2008</a:t>
            </a:r>
          </a:p>
          <a:p>
            <a:pPr lvl="1"/>
            <a:r>
              <a:rPr lang="en-US" dirty="0" smtClean="0"/>
              <a:t>Safety in Mobility Conference, Austria, July 2008</a:t>
            </a:r>
          </a:p>
          <a:p>
            <a:pPr lvl="1"/>
            <a:r>
              <a:rPr lang="en-US" dirty="0" smtClean="0"/>
              <a:t>Need for social science involvement; education &amp; outreach</a:t>
            </a:r>
          </a:p>
          <a:p>
            <a:pPr lvl="1"/>
            <a:r>
              <a:rPr lang="en-US" dirty="0" smtClean="0"/>
              <a:t>Opportunity for near-term, interagency Intermodal Initiative</a:t>
            </a:r>
          </a:p>
          <a:p>
            <a:r>
              <a:rPr lang="en-US" dirty="0" smtClean="0"/>
              <a:t>National Aviation Weather Program</a:t>
            </a:r>
          </a:p>
          <a:p>
            <a:pPr lvl="1"/>
            <a:r>
              <a:rPr lang="en-US" dirty="0" smtClean="0"/>
              <a:t>10-yr goal to reduce weather-related accidents by 80%</a:t>
            </a:r>
          </a:p>
          <a:p>
            <a:pPr lvl="1"/>
            <a:r>
              <a:rPr lang="en-US" dirty="0" smtClean="0"/>
              <a:t>Final Assessment at 10-yr point:  Did not meet the aggressive 80% goal, </a:t>
            </a:r>
            <a:br>
              <a:rPr lang="en-US" dirty="0" smtClean="0"/>
            </a:br>
            <a:r>
              <a:rPr lang="en-US" dirty="0" smtClean="0"/>
              <a:t>but achieved  significant reduction</a:t>
            </a:r>
          </a:p>
          <a:p>
            <a:pPr lvl="1"/>
            <a:r>
              <a:rPr lang="en-US" dirty="0" smtClean="0"/>
              <a:t>Developing framework to sustain success to date and to accelerate accident reduction</a:t>
            </a:r>
          </a:p>
          <a:p>
            <a:pPr lvl="1"/>
            <a:r>
              <a:rPr lang="en-US" dirty="0" smtClean="0"/>
              <a:t>National Volcanic Ash Operations Plan for Aviation</a:t>
            </a:r>
          </a:p>
        </p:txBody>
      </p:sp>
      <p:pic>
        <p:nvPicPr>
          <p:cNvPr id="64519" name="Picture 7" descr="VolcAshOps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733800"/>
            <a:ext cx="1133475" cy="1471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4520" name="Picture 8" descr="WISTNeeds-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133600"/>
            <a:ext cx="1130300" cy="146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4521" name="Picture 9" descr="NAWPUpdate-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133600"/>
            <a:ext cx="1128713" cy="146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  <a:endParaRPr lang="en-US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and Climate Change</a:t>
            </a:r>
          </a:p>
          <a:p>
            <a:pPr lvl="1"/>
            <a:r>
              <a:rPr lang="en-US" dirty="0" smtClean="0"/>
              <a:t>Committee for Climate Analysis, Monitoring, and Services</a:t>
            </a:r>
          </a:p>
          <a:p>
            <a:pPr lvl="2"/>
            <a:r>
              <a:rPr lang="en-US" dirty="0" smtClean="0"/>
              <a:t>Product and service needs for climate-induced extreme weather </a:t>
            </a:r>
            <a:br>
              <a:rPr lang="en-US" dirty="0" smtClean="0"/>
            </a:br>
            <a:r>
              <a:rPr lang="en-US" dirty="0" smtClean="0"/>
              <a:t>events</a:t>
            </a:r>
          </a:p>
          <a:p>
            <a:pPr lvl="2"/>
            <a:r>
              <a:rPr lang="en-US" dirty="0" smtClean="0"/>
              <a:t>Effectively communicating climate and weather information to </a:t>
            </a:r>
            <a:br>
              <a:rPr lang="en-US" dirty="0" smtClean="0"/>
            </a:br>
            <a:r>
              <a:rPr lang="en-US" dirty="0" smtClean="0"/>
              <a:t>the stakeholders</a:t>
            </a:r>
          </a:p>
          <a:p>
            <a:pPr lvl="2"/>
            <a:r>
              <a:rPr lang="en-US" dirty="0" smtClean="0"/>
              <a:t>Climateservices.gov web site </a:t>
            </a:r>
          </a:p>
          <a:p>
            <a:pPr lvl="2"/>
            <a:r>
              <a:rPr lang="en-US" dirty="0" smtClean="0"/>
              <a:t>Review &amp; comment on CCSP Synthesis and Assessment Products, through CENR</a:t>
            </a:r>
          </a:p>
          <a:p>
            <a:pPr lvl="1"/>
            <a:r>
              <a:rPr lang="en-US" dirty="0" smtClean="0"/>
              <a:t>Identified as key research area by 83% of 745 respondents to </a:t>
            </a:r>
            <a:r>
              <a:rPr lang="en-US" dirty="0" err="1" smtClean="0"/>
              <a:t>wildland</a:t>
            </a:r>
            <a:r>
              <a:rPr lang="en-US" dirty="0" smtClean="0"/>
              <a:t> fire weather needs survey</a:t>
            </a:r>
          </a:p>
          <a:p>
            <a:r>
              <a:rPr lang="en-US" dirty="0" smtClean="0"/>
              <a:t>Critical Skill Shortages</a:t>
            </a:r>
          </a:p>
          <a:p>
            <a:pPr lvl="1"/>
            <a:r>
              <a:rPr lang="en-US" dirty="0" smtClean="0"/>
              <a:t>Data assimilation skills already identified as a shortfall</a:t>
            </a:r>
          </a:p>
          <a:p>
            <a:pPr lvl="1"/>
            <a:r>
              <a:rPr lang="en-US" dirty="0" smtClean="0"/>
              <a:t>Possible other areas of concern are tropical meteorology and probability and statistics</a:t>
            </a:r>
          </a:p>
          <a:p>
            <a:pPr lvl="1"/>
            <a:r>
              <a:rPr lang="en-US" dirty="0" smtClean="0"/>
              <a:t>Establishing new group to assess</a:t>
            </a:r>
          </a:p>
        </p:txBody>
      </p:sp>
      <p:pic>
        <p:nvPicPr>
          <p:cNvPr id="62470" name="Picture 6" descr="ClimSvcGov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76400"/>
            <a:ext cx="2247900" cy="187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Post-Storm Data Acquisition</a:t>
            </a:r>
          </a:p>
          <a:p>
            <a:pPr lvl="1"/>
            <a:r>
              <a:rPr lang="en-US" dirty="0" smtClean="0"/>
              <a:t>MOU with Air Force/Civil Air Patrol</a:t>
            </a:r>
          </a:p>
          <a:p>
            <a:pPr lvl="1"/>
            <a:r>
              <a:rPr lang="en-US" dirty="0" smtClean="0"/>
              <a:t>24 missions flown in FY08</a:t>
            </a:r>
          </a:p>
          <a:p>
            <a:r>
              <a:rPr lang="en-US" dirty="0" smtClean="0"/>
              <a:t>Operational Processing Centers</a:t>
            </a:r>
          </a:p>
          <a:p>
            <a:pPr lvl="1"/>
            <a:r>
              <a:rPr lang="en-US" dirty="0" smtClean="0"/>
              <a:t>Program Council oversight</a:t>
            </a:r>
          </a:p>
          <a:p>
            <a:pPr lvl="1"/>
            <a:r>
              <a:rPr lang="en-US" dirty="0" smtClean="0"/>
              <a:t>Cooperative Support and Backup</a:t>
            </a:r>
          </a:p>
          <a:p>
            <a:pPr lvl="1"/>
            <a:r>
              <a:rPr lang="en-US" dirty="0" smtClean="0"/>
              <a:t>Improved efficiency and effectiveness</a:t>
            </a:r>
          </a:p>
          <a:p>
            <a:r>
              <a:rPr lang="en-US" dirty="0" smtClean="0"/>
              <a:t>Annual Federal Plan for Meteorological </a:t>
            </a:r>
            <a:br>
              <a:rPr lang="en-US" dirty="0" smtClean="0"/>
            </a:br>
            <a:r>
              <a:rPr lang="en-US" dirty="0" smtClean="0"/>
              <a:t>Services and Supporting Research</a:t>
            </a:r>
          </a:p>
          <a:p>
            <a:pPr lvl="1"/>
            <a:r>
              <a:rPr lang="en-US" dirty="0" smtClean="0"/>
              <a:t>Crosscutting review of agencies’ programs, plans, budgets, and </a:t>
            </a:r>
            <a:br>
              <a:rPr lang="en-US" dirty="0" smtClean="0"/>
            </a:b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One-stop reference for the federal meteorological enterprise</a:t>
            </a:r>
          </a:p>
        </p:txBody>
      </p:sp>
      <p:pic>
        <p:nvPicPr>
          <p:cNvPr id="71694" name="Picture 14" descr="CAP acft"/>
          <p:cNvPicPr>
            <a:picLocks noChangeAspect="1" noChangeArrowheads="1"/>
          </p:cNvPicPr>
          <p:nvPr/>
        </p:nvPicPr>
        <p:blipFill>
          <a:blip r:embed="rId3"/>
          <a:srcRect l="6061" t="9152" r="9091" b="3908"/>
          <a:stretch>
            <a:fillRect/>
          </a:stretch>
        </p:blipFill>
        <p:spPr bwMode="auto">
          <a:xfrm>
            <a:off x="6477000" y="2627312"/>
            <a:ext cx="2362200" cy="1603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688" name="Picture 8" descr="PSDAP-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00200"/>
            <a:ext cx="1187450" cy="1538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303" name="Picture 7" descr="FedPlan Cover FY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419600"/>
            <a:ext cx="1441450" cy="1862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Operations Plans and Handbooks</a:t>
            </a:r>
          </a:p>
          <a:p>
            <a:pPr lvl="1"/>
            <a:r>
              <a:rPr lang="en-US" smtClean="0"/>
              <a:t>National Severe Local Storms Operations Plan</a:t>
            </a:r>
          </a:p>
          <a:p>
            <a:pPr lvl="1"/>
            <a:r>
              <a:rPr lang="en-US" smtClean="0"/>
              <a:t>National Winter Storms Operations Plan</a:t>
            </a:r>
          </a:p>
          <a:p>
            <a:pPr lvl="1"/>
            <a:r>
              <a:rPr lang="en-US" smtClean="0"/>
              <a:t>Lightning Data Requirements</a:t>
            </a:r>
          </a:p>
          <a:p>
            <a:pPr lvl="1"/>
            <a:r>
              <a:rPr lang="en-US" smtClean="0"/>
              <a:t>National Post-Storm Data Acquisition Plan</a:t>
            </a:r>
          </a:p>
          <a:p>
            <a:pPr lvl="1"/>
            <a:r>
              <a:rPr lang="en-US" smtClean="0"/>
              <a:t>Federal Meteorological Handbooks</a:t>
            </a:r>
          </a:p>
          <a:p>
            <a:pPr lvl="2"/>
            <a:r>
              <a:rPr lang="en-US" smtClean="0"/>
              <a:t>Surface Weather Observing</a:t>
            </a:r>
          </a:p>
          <a:p>
            <a:pPr lvl="2"/>
            <a:r>
              <a:rPr lang="en-US" smtClean="0"/>
              <a:t>Doppler Weather Radar Observations </a:t>
            </a:r>
          </a:p>
          <a:p>
            <a:pPr lvl="2"/>
            <a:r>
              <a:rPr lang="en-US" smtClean="0"/>
              <a:t>Rawinsonde and Pibal Observations</a:t>
            </a:r>
          </a:p>
          <a:p>
            <a:pPr lvl="2"/>
            <a:r>
              <a:rPr lang="en-US" smtClean="0"/>
              <a:t>Meteorological Codes and Coding Practices</a:t>
            </a:r>
            <a:endParaRPr lang="en-US" dirty="0" smtClean="0"/>
          </a:p>
        </p:txBody>
      </p:sp>
      <p:pic>
        <p:nvPicPr>
          <p:cNvPr id="93188" name="Picture 4" descr="NSLSOP-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78756"/>
            <a:ext cx="1295400" cy="167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189" name="Picture 5" descr="NWSOP-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2075656"/>
            <a:ext cx="1295400" cy="167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190" name="Picture 6" descr="FMH-1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686175"/>
            <a:ext cx="1176338" cy="1524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191" name="Picture 7" descr="FMH-11A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4407" y="4107656"/>
            <a:ext cx="1203325" cy="1566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192" name="Picture 8" descr="FMH-3 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572000"/>
            <a:ext cx="1209675" cy="157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193" name="Picture 9" descr="FMH-12 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800600"/>
            <a:ext cx="1211263" cy="1571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3195" name="Picture 11" descr="PSDAP-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583656"/>
            <a:ext cx="1306513" cy="1690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Priority Activities</a:t>
            </a:r>
            <a:endParaRPr lang="en-US" dirty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Literacy – Interdepartmental Collaboration</a:t>
            </a:r>
          </a:p>
          <a:p>
            <a:r>
              <a:rPr lang="en-US" dirty="0" smtClean="0"/>
              <a:t>International Affairs</a:t>
            </a:r>
          </a:p>
          <a:p>
            <a:pPr lvl="1"/>
            <a:r>
              <a:rPr lang="en-US" dirty="0" smtClean="0"/>
              <a:t>WIST report translated into Chinese</a:t>
            </a:r>
          </a:p>
          <a:p>
            <a:pPr lvl="1"/>
            <a:r>
              <a:rPr lang="en-US" dirty="0" smtClean="0"/>
              <a:t>Extensible Markup Language (XML) and Web Services – supporting interagency coordination on data exchange model; assisting FAA with ICAO and NWS with WMO</a:t>
            </a:r>
          </a:p>
          <a:p>
            <a:r>
              <a:rPr lang="en-US" dirty="0" smtClean="0"/>
              <a:t>Integrated Observing Strategies – Enable improved services across functional areas</a:t>
            </a:r>
          </a:p>
          <a:p>
            <a:pPr lvl="1"/>
            <a:r>
              <a:rPr lang="en-US" dirty="0" smtClean="0"/>
              <a:t>Coordinated with US Group on Earth Observations</a:t>
            </a:r>
          </a:p>
          <a:p>
            <a:pPr lvl="1"/>
            <a:r>
              <a:rPr lang="en-US" dirty="0" smtClean="0"/>
              <a:t>Numerous data assimilation challenges, e.g., volume, communications, quality control, format, exchange</a:t>
            </a:r>
          </a:p>
          <a:p>
            <a:pPr lvl="1"/>
            <a:r>
              <a:rPr lang="en-US" dirty="0" smtClean="0"/>
              <a:t>Foundation of future environmental data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</a:p>
          <a:p>
            <a:r>
              <a:rPr lang="en-US" dirty="0" smtClean="0"/>
              <a:t>Perspective</a:t>
            </a:r>
          </a:p>
          <a:p>
            <a:r>
              <a:rPr lang="en-US" dirty="0" smtClean="0"/>
              <a:t>Federal Coordinating Infrastructure</a:t>
            </a:r>
          </a:p>
          <a:p>
            <a:r>
              <a:rPr lang="en-US" dirty="0" smtClean="0"/>
              <a:t>Partners and Affiliations</a:t>
            </a:r>
          </a:p>
          <a:p>
            <a:r>
              <a:rPr lang="en-US" dirty="0" smtClean="0"/>
              <a:t>Flow of Information/Coordination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Primary Products and Services</a:t>
            </a:r>
          </a:p>
          <a:p>
            <a:r>
              <a:rPr lang="en-US" smtClean="0"/>
              <a:t>High Priority Activities</a:t>
            </a:r>
          </a:p>
          <a:p>
            <a:r>
              <a:rPr lang="en-US" smtClean="0"/>
              <a:t>Facilities and Personnel</a:t>
            </a:r>
          </a:p>
          <a:p>
            <a:r>
              <a:rPr lang="en-US" smtClean="0"/>
              <a:t>Budget</a:t>
            </a:r>
          </a:p>
          <a:p>
            <a:r>
              <a:rPr lang="en-US" smtClean="0"/>
              <a:t>Urgent Issues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00664-B6F1-42A8-BCD4-2FED4EE5BD7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5029200" y="3771900"/>
            <a:ext cx="38862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1676400" y="5753100"/>
            <a:ext cx="5786438" cy="7491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en-US" sz="2000" b="0">
                <a:solidFill>
                  <a:schemeClr val="bg1"/>
                </a:solidFill>
                <a:latin typeface="Franklin Gothic Medium Cond" pitchFamily="34" charset="0"/>
              </a:rPr>
              <a:t>Work with our partners to mutually advance the concept to benefit the federal meteorological enterprise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096000" y="1524000"/>
            <a:ext cx="2971800" cy="12111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FontTx/>
              <a:buNone/>
            </a:pPr>
            <a:r>
              <a:rPr lang="en-US" sz="2000" b="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5-D Cloud?</a:t>
            </a:r>
          </a:p>
          <a:p>
            <a:pPr>
              <a:spcBef>
                <a:spcPct val="25000"/>
              </a:spcBef>
            </a:pP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3-D in space = x, y, z</a:t>
            </a:r>
          </a:p>
          <a:p>
            <a:pPr>
              <a:spcBef>
                <a:spcPct val="25000"/>
              </a:spcBef>
            </a:pP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1-D in time = t</a:t>
            </a:r>
          </a:p>
          <a:p>
            <a:pPr>
              <a:spcBef>
                <a:spcPct val="25000"/>
              </a:spcBef>
            </a:pP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1-D in probability = </a:t>
            </a:r>
            <a:r>
              <a:rPr lang="en-US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P or </a:t>
            </a: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PDF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04800" y="1371600"/>
            <a:ext cx="3048000" cy="3635375"/>
            <a:chOff x="1872" y="1056"/>
            <a:chExt cx="1920" cy="2448"/>
          </a:xfrm>
        </p:grpSpPr>
        <p:sp>
          <p:nvSpPr>
            <p:cNvPr id="94214" name="AutoShape 6"/>
            <p:cNvSpPr>
              <a:spLocks noChangeArrowheads="1"/>
            </p:cNvSpPr>
            <p:nvPr/>
          </p:nvSpPr>
          <p:spPr bwMode="auto">
            <a:xfrm rot="2027195">
              <a:off x="1872" y="1200"/>
              <a:ext cx="912" cy="2304"/>
            </a:xfrm>
            <a:prstGeom prst="moon">
              <a:avLst>
                <a:gd name="adj" fmla="val 580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auto">
            <a:xfrm rot="3942253">
              <a:off x="2760" y="984"/>
              <a:ext cx="960" cy="1104"/>
            </a:xfrm>
            <a:prstGeom prst="triangle">
              <a:avLst>
                <a:gd name="adj" fmla="val 4975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838200" y="5257800"/>
            <a:ext cx="1524000" cy="5000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952500" y="5329237"/>
            <a:ext cx="1295400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0" dirty="0">
                <a:solidFill>
                  <a:schemeClr val="bg1"/>
                </a:solidFill>
                <a:latin typeface="Franklin Gothic Medium Cond" pitchFamily="34" charset="0"/>
              </a:rPr>
              <a:t>DOD</a:t>
            </a:r>
          </a:p>
        </p:txBody>
      </p:sp>
      <p:sp>
        <p:nvSpPr>
          <p:cNvPr id="94220" name="Oval 12"/>
          <p:cNvSpPr>
            <a:spLocks noChangeArrowheads="1"/>
          </p:cNvSpPr>
          <p:nvPr/>
        </p:nvSpPr>
        <p:spPr bwMode="auto">
          <a:xfrm>
            <a:off x="1600200" y="3095625"/>
            <a:ext cx="2133600" cy="7127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905000" y="3306491"/>
            <a:ext cx="1524000" cy="384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0" dirty="0" err="1">
                <a:solidFill>
                  <a:schemeClr val="bg1"/>
                </a:solidFill>
                <a:latin typeface="Franklin Gothic Medium Cond" pitchFamily="34" charset="0"/>
              </a:rPr>
              <a:t>NextGen</a:t>
            </a:r>
            <a:endParaRPr lang="en-US" sz="2400" b="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981200" y="4114800"/>
            <a:ext cx="27432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4-D Data Cube</a:t>
            </a:r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3124200" y="1524000"/>
            <a:ext cx="2895600" cy="11398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390900" y="1810440"/>
            <a:ext cx="2362200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0" dirty="0">
                <a:solidFill>
                  <a:schemeClr val="bg1"/>
                </a:solidFill>
                <a:latin typeface="Franklin Gothic Medium Cond" pitchFamily="34" charset="0"/>
              </a:rPr>
              <a:t>Environmental</a:t>
            </a:r>
            <a:br>
              <a:rPr lang="en-US" sz="2400" b="0" dirty="0">
                <a:solidFill>
                  <a:schemeClr val="bg1"/>
                </a:solidFill>
                <a:latin typeface="Franklin Gothic Medium Cond" pitchFamily="34" charset="0"/>
              </a:rPr>
            </a:br>
            <a:r>
              <a:rPr lang="en-US" sz="2400" b="0" dirty="0">
                <a:solidFill>
                  <a:schemeClr val="bg1"/>
                </a:solidFill>
                <a:latin typeface="Franklin Gothic Medium Cond" pitchFamily="34" charset="0"/>
              </a:rPr>
              <a:t>Data Cloud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3962400" y="2954338"/>
            <a:ext cx="30480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5-D Data Cube/Cloud</a:t>
            </a: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2590800" y="4522786"/>
            <a:ext cx="838200" cy="8874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V="1">
            <a:off x="4038600" y="3428999"/>
            <a:ext cx="533400" cy="593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4229" name="Group 21"/>
          <p:cNvGrpSpPr>
            <a:grpSpLocks/>
          </p:cNvGrpSpPr>
          <p:nvPr/>
        </p:nvGrpSpPr>
        <p:grpSpPr bwMode="auto">
          <a:xfrm>
            <a:off x="5029200" y="4165600"/>
            <a:ext cx="3886200" cy="1325563"/>
            <a:chOff x="3120" y="2736"/>
            <a:chExt cx="2448" cy="864"/>
          </a:xfrm>
        </p:grpSpPr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3120" y="2736"/>
              <a:ext cx="2448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1" name="Text Box 23"/>
            <p:cNvSpPr txBox="1">
              <a:spLocks noChangeArrowheads="1"/>
            </p:cNvSpPr>
            <p:nvPr/>
          </p:nvSpPr>
          <p:spPr bwMode="auto">
            <a:xfrm>
              <a:off x="3168" y="2784"/>
              <a:ext cx="2400" cy="8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en-US" b="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Build </a:t>
              </a:r>
              <a:r>
                <a:rPr lang="en-US" b="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on DOD experience today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b="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Enable </a:t>
              </a:r>
              <a:r>
                <a:rPr lang="en-US" b="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NextGen</a:t>
              </a:r>
              <a:r>
                <a:rPr lang="en-US" b="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 in near future</a:t>
              </a:r>
            </a:p>
            <a:p>
              <a:pPr>
                <a:spcBef>
                  <a:spcPct val="50000"/>
                </a:spcBef>
                <a:buNone/>
              </a:pPr>
              <a:r>
                <a:rPr lang="en-US" b="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Expand </a:t>
              </a:r>
              <a:r>
                <a:rPr lang="en-US" b="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the cube/cloud </a:t>
              </a:r>
              <a:r>
                <a:rPr lang="en-US" b="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to support </a:t>
              </a:r>
              <a:r>
                <a:rPr lang="en-US" b="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Franklin Gothic Medium Cond" pitchFamily="34" charset="0"/>
                </a:rPr>
                <a:t>multiple applications</a:t>
              </a:r>
            </a:p>
          </p:txBody>
        </p:sp>
      </p:grp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52400" y="5105400"/>
            <a:ext cx="9906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Today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1676400" y="1447800"/>
            <a:ext cx="1752600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Tomorrow</a:t>
            </a: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5046663" y="3765550"/>
            <a:ext cx="3854450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200" b="0" dirty="0">
                <a:solidFill>
                  <a:schemeClr val="bg1"/>
                </a:solidFill>
                <a:latin typeface="Franklin Gothic Heavy" pitchFamily="34" charset="0"/>
              </a:rPr>
              <a:t>Potential Future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609600" y="4876800"/>
            <a:ext cx="27432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2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NWS NDFD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Building a future to improve services…</a:t>
            </a:r>
            <a:br>
              <a:rPr lang="en-US" sz="3200" dirty="0" smtClean="0"/>
            </a:br>
            <a:r>
              <a:rPr lang="en-US" sz="2800" dirty="0" smtClean="0">
                <a:latin typeface="Franklin Gothic Medium Cond" pitchFamily="34" charset="0"/>
              </a:rPr>
              <a:t>Network-enabled, data- &amp; info-centric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and Personnel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location:</a:t>
            </a:r>
          </a:p>
          <a:p>
            <a:pPr lvl="1"/>
            <a:r>
              <a:rPr lang="en-US" dirty="0" smtClean="0"/>
              <a:t>8455 </a:t>
            </a:r>
            <a:r>
              <a:rPr lang="en-US" dirty="0" err="1" smtClean="0"/>
              <a:t>Colesville</a:t>
            </a:r>
            <a:r>
              <a:rPr lang="en-US" dirty="0" smtClean="0"/>
              <a:t> Road, Suite 1500</a:t>
            </a:r>
          </a:p>
          <a:p>
            <a:pPr lvl="1"/>
            <a:r>
              <a:rPr lang="en-US" dirty="0" smtClean="0"/>
              <a:t>Silver Spring, MD</a:t>
            </a:r>
          </a:p>
          <a:p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11 NOAA Employees in Career Positions</a:t>
            </a:r>
          </a:p>
          <a:p>
            <a:pPr lvl="1"/>
            <a:r>
              <a:rPr lang="en-US" dirty="0" smtClean="0"/>
              <a:t>One full-time detail from USAF</a:t>
            </a:r>
          </a:p>
          <a:p>
            <a:pPr lvl="1"/>
            <a:r>
              <a:rPr lang="en-US" dirty="0" smtClean="0"/>
              <a:t>One part-time detail from USN</a:t>
            </a:r>
          </a:p>
          <a:p>
            <a:pPr lvl="1"/>
            <a:r>
              <a:rPr lang="en-US" dirty="0" smtClean="0"/>
              <a:t>One full-time detail from FAA (vacant)</a:t>
            </a:r>
          </a:p>
        </p:txBody>
      </p:sp>
      <p:pic>
        <p:nvPicPr>
          <p:cNvPr id="80903" name="Picture 7" descr="{short description of image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971800"/>
            <a:ext cx="3263900" cy="3371850"/>
          </a:xfrm>
          <a:prstGeom prst="rect">
            <a:avLst/>
          </a:prstGeom>
          <a:noFill/>
        </p:spPr>
      </p:pic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4038600" y="2514600"/>
            <a:ext cx="3124200" cy="175260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570263" y="2667000"/>
            <a:ext cx="1553374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Heavy" pitchFamily="34" charset="0"/>
              </a:rPr>
              <a:t>Silver Spring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778500" y="5549900"/>
            <a:ext cx="762000" cy="45085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/>
              <a:t>SSMC</a:t>
            </a:r>
            <a:br>
              <a:rPr lang="en-US" sz="1400"/>
            </a:br>
            <a:r>
              <a:rPr lang="en-US" sz="1400"/>
              <a:t> I - IV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939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OFCM is:</a:t>
            </a:r>
          </a:p>
          <a:p>
            <a:pPr lvl="1"/>
            <a:r>
              <a:rPr lang="en-US" dirty="0" smtClean="0"/>
              <a:t>A central touchstone for assessing needs, identifying requirements, developing strategies and implementation plans, and coordinating execution across the federal government’s meteorological services and supporting research enterprise</a:t>
            </a:r>
          </a:p>
          <a:p>
            <a:pPr lvl="1"/>
            <a:r>
              <a:rPr lang="en-US" dirty="0" smtClean="0"/>
              <a:t>Experienced at developing needs from the bottom up</a:t>
            </a:r>
          </a:p>
          <a:p>
            <a:pPr lvl="1"/>
            <a:r>
              <a:rPr lang="en-US" dirty="0" smtClean="0"/>
              <a:t>Experienced at building and sustaining consensus and collaboration to improve efficiency and effectiveness</a:t>
            </a:r>
          </a:p>
          <a:p>
            <a:pPr lvl="1"/>
            <a:r>
              <a:rPr lang="en-US" dirty="0" smtClean="0"/>
              <a:t>Committed to interagency cooperation</a:t>
            </a:r>
          </a:p>
          <a:p>
            <a:pPr lvl="1"/>
            <a:r>
              <a:rPr lang="en-US" dirty="0" smtClean="0"/>
              <a:t>Reliant on a degree of independence to act as an honest broker among the agencies and offices of the coordinating infrastructure</a:t>
            </a:r>
          </a:p>
          <a:p>
            <a:pPr lvl="1"/>
            <a:r>
              <a:rPr lang="en-US" dirty="0" smtClean="0"/>
              <a:t>A recognized successful interagency facilitator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6" name="Group 48"/>
          <p:cNvGraphicFramePr>
            <a:graphicFrameLocks noGrp="1"/>
          </p:cNvGraphicFramePr>
          <p:nvPr/>
        </p:nvGraphicFramePr>
        <p:xfrm>
          <a:off x="76200" y="1536700"/>
          <a:ext cx="4495800" cy="4663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95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VADM CONRAD LAUTENBACHER, JR., USN (RET.) Chairman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SHARON L. HAYS                                           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Office of Science and Technology Policy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RAYMOND MOTHA                                    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Agriculture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JACK HAYES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Commerce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ALAN SHAFFER                                     </a:t>
                      </a:r>
                      <a:b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Defense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ANNA PALMISANO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Energy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KEVIN “SPANKY” KIRSCH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Homeland Security</a:t>
                      </a: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(OS&amp;T)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HERBERT FROST (Acting)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the Interior</a:t>
                      </a:r>
                      <a:r>
                        <a:rPr kumimoji="0" lang="en-US" altLang="ko-K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(NPS)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KENNETH HODGKINS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State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2577" name="Group 49"/>
          <p:cNvGraphicFramePr>
            <a:graphicFrameLocks noGrp="1"/>
          </p:cNvGraphicFramePr>
          <p:nvPr/>
        </p:nvGraphicFramePr>
        <p:xfrm>
          <a:off x="4572000" y="1536700"/>
          <a:ext cx="4495800" cy="46634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495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RANDOLPH LYON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Office of Management and Budget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MS. VICTORIA COX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Transportation (</a:t>
                      </a: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DOT/</a:t>
                      </a: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FAA)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DAVID MAURSTAD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Homeland Security</a:t>
                      </a: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(FEMA)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EDWARD WEILER </a:t>
                      </a:r>
                      <a:endParaRPr kumimoji="0" lang="en-US" altLang="ja-JP" sz="1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National Aeronautics and Space Administration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altLang="ko-K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Tim Killeen </a:t>
                      </a:r>
                      <a:endParaRPr kumimoji="0" lang="en-US" altLang="ja-JP" sz="1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National Science Foundation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PAUL MISENCIK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National Transportation Safety Board</a:t>
                      </a:r>
                      <a:endParaRPr kumimoji="0" lang="en-US" altLang="ja-JP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MICHAEL JOHNSON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U.S. Nuclear Regulatory Commission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LAWRENCE REITER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Environmental Protection Agency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SAMUEL P. WILLIAMSON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Federal Coordinator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2574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FCMSSR Members</a:t>
            </a:r>
            <a:endParaRPr lang="en-US" dirty="0" smtClean="0"/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685800" y="6248400"/>
            <a:ext cx="7772400" cy="264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 b="0" dirty="0">
                <a:latin typeface="Franklin Gothic Heavy" pitchFamily="34" charset="0"/>
              </a:rPr>
              <a:t>SECRETARIAT:  MR. MICHAEL BABCOCK, OFCM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05" name="Group 53"/>
          <p:cNvGraphicFramePr>
            <a:graphicFrameLocks noGrp="1"/>
          </p:cNvGraphicFramePr>
          <p:nvPr/>
        </p:nvGraphicFramePr>
        <p:xfrm>
          <a:off x="76200" y="1600200"/>
          <a:ext cx="4495800" cy="4114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95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SAMUEL P. WILLIAMSON, Chairman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Federal Coordinator</a:t>
                      </a:r>
                      <a:endParaRPr kumimoji="0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THOMAS PUTERBAUGH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Agriculture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JACK HAYES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Commerce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RADM DAVID GOVE, USN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Defense (U.S. Navy)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FRED LEWIS, USAF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Defense (U.S. Air Force)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RICKEY PETTY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Energy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KEVIN “SPANKY” KIRSCH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Homeland Security</a:t>
                      </a:r>
                      <a:r>
                        <a:rPr kumimoji="0" lang="en-US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(OS&amp;T)</a:t>
                      </a:r>
                      <a:endParaRPr kumimoji="0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JOHN VIMONT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the Interior</a:t>
                      </a:r>
                      <a:r>
                        <a:rPr kumimoji="0" lang="en-US" altLang="ko-K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(NPS)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ROBERT ARNOLD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Transportation (FHWA)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3603" name="Group 51"/>
          <p:cNvGraphicFramePr>
            <a:graphicFrameLocks noGrp="1"/>
          </p:cNvGraphicFramePr>
          <p:nvPr/>
        </p:nvGraphicFramePr>
        <p:xfrm>
          <a:off x="4572000" y="1600200"/>
          <a:ext cx="4495800" cy="4572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4958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MR. KENNETH M. LEONARD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Department of Transportation (FAA)</a:t>
                      </a:r>
                      <a:endParaRPr kumimoji="0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JONATHAN M. BERKSON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Homeland Security (USCG)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NORMAN BARTH (Acting)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State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S. T. RAO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Environmental Protection Agency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DANIEL CATLETT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Department of Homeland Security (FEMA)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RAMESH KAKAR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National Aeronautics and Space Administration</a:t>
                      </a:r>
                      <a:endParaRPr kumimoji="0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DR. JARVIS MOYERS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National Science Foundation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MR. DONALD E. EICK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National Transportation Safety Board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MS. JOCELYN MITCHELL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U.S. Nuclear Regulatory Commission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MS. GRACE HU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Office of Management and Budget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601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ICMSSR Members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95250" y="5867400"/>
            <a:ext cx="4419600" cy="264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400" b="0" dirty="0">
                <a:latin typeface="Franklin Gothic Heavy" pitchFamily="34" charset="0"/>
              </a:rPr>
              <a:t>SECRETARIAT:  MR. MICHAEL BABCOCK, OFCM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 1964: OFCM formed in response to </a:t>
            </a:r>
            <a:br>
              <a:rPr lang="en-US" dirty="0" smtClean="0"/>
            </a:br>
            <a:r>
              <a:rPr lang="en-US" dirty="0" smtClean="0"/>
              <a:t>Public Law 87-843</a:t>
            </a:r>
          </a:p>
          <a:p>
            <a:pPr lvl="1"/>
            <a:r>
              <a:rPr lang="en-US" dirty="0" smtClean="0"/>
              <a:t>Accountable to Congress and OMB</a:t>
            </a:r>
          </a:p>
          <a:p>
            <a:pPr lvl="1"/>
            <a:r>
              <a:rPr lang="en-US" dirty="0" smtClean="0"/>
              <a:t>Coordinate agency budgets and activities</a:t>
            </a:r>
          </a:p>
          <a:p>
            <a:pPr lvl="2"/>
            <a:r>
              <a:rPr lang="en-US" dirty="0" smtClean="0"/>
              <a:t>Report budgets and activities in annual Federal Plan</a:t>
            </a:r>
          </a:p>
          <a:p>
            <a:r>
              <a:rPr lang="en-US" dirty="0" smtClean="0"/>
              <a:t>1980: GAO study revitalizes OFCM</a:t>
            </a:r>
          </a:p>
          <a:p>
            <a:pPr lvl="1"/>
            <a:r>
              <a:rPr lang="en-US" dirty="0" smtClean="0"/>
              <a:t>Independent function with full-time staff</a:t>
            </a:r>
          </a:p>
          <a:p>
            <a:r>
              <a:rPr lang="en-US" dirty="0" smtClean="0"/>
              <a:t>1985: DOC IG reviewed OFCM and made two specific recommendations, directing OFCM to:</a:t>
            </a:r>
          </a:p>
          <a:p>
            <a:pPr lvl="1"/>
            <a:r>
              <a:rPr lang="en-US" dirty="0" smtClean="0"/>
              <a:t>Perform crosscut studies to review agency weather programs and requirements</a:t>
            </a:r>
          </a:p>
          <a:p>
            <a:pPr lvl="1"/>
            <a:r>
              <a:rPr lang="en-US" dirty="0" smtClean="0"/>
              <a:t>Document OFCM studies; make information available to interested parties in the decision-making and budgeting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</a:t>
            </a:r>
            <a:endParaRPr lang="en-US" dirty="0" smtClean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343400" cy="4953000"/>
          </a:xfrm>
        </p:spPr>
        <p:txBody>
          <a:bodyPr/>
          <a:lstStyle/>
          <a:p>
            <a:r>
              <a:rPr lang="en-US" dirty="0" smtClean="0"/>
              <a:t>Secretary of Transportation </a:t>
            </a:r>
            <a:br>
              <a:rPr lang="en-US" dirty="0" smtClean="0"/>
            </a:br>
            <a:r>
              <a:rPr lang="en-US" dirty="0" smtClean="0">
                <a:latin typeface="Franklin Gothic Demi" pitchFamily="34" charset="0"/>
              </a:rPr>
              <a:t>Mary Peters</a:t>
            </a:r>
          </a:p>
          <a:p>
            <a:r>
              <a:rPr lang="en-US" dirty="0" err="1" smtClean="0">
                <a:latin typeface="Franklin Gothic Demi" pitchFamily="34" charset="0"/>
              </a:rPr>
              <a:t>Sen</a:t>
            </a:r>
            <a:r>
              <a:rPr lang="en-US" dirty="0" smtClean="0">
                <a:latin typeface="Franklin Gothic Demi" pitchFamily="34" charset="0"/>
              </a:rPr>
              <a:t> Ted Stevens</a:t>
            </a:r>
            <a:r>
              <a:rPr lang="en-US" dirty="0" smtClean="0"/>
              <a:t>, AK</a:t>
            </a:r>
          </a:p>
          <a:p>
            <a:r>
              <a:rPr lang="en-US" dirty="0" smtClean="0"/>
              <a:t>Western Governors’ Association</a:t>
            </a:r>
            <a:br>
              <a:rPr lang="en-US" dirty="0" smtClean="0"/>
            </a:br>
            <a:r>
              <a:rPr lang="en-US" dirty="0" smtClean="0">
                <a:latin typeface="Franklin Gothic Demi" pitchFamily="34" charset="0"/>
              </a:rPr>
              <a:t>Gov Rounds of South Dakota,</a:t>
            </a:r>
            <a:br>
              <a:rPr lang="en-US" dirty="0" smtClean="0">
                <a:latin typeface="Franklin Gothic Demi" pitchFamily="34" charset="0"/>
              </a:rPr>
            </a:br>
            <a:r>
              <a:rPr lang="en-US" dirty="0" smtClean="0">
                <a:latin typeface="Franklin Gothic Demi" pitchFamily="34" charset="0"/>
              </a:rPr>
              <a:t>Chairman</a:t>
            </a:r>
          </a:p>
          <a:p>
            <a:r>
              <a:rPr lang="en-US" dirty="0" smtClean="0"/>
              <a:t>Director, NCAR</a:t>
            </a:r>
            <a:br>
              <a:rPr lang="en-US" dirty="0" smtClean="0"/>
            </a:br>
            <a:r>
              <a:rPr lang="en-US" dirty="0" smtClean="0">
                <a:latin typeface="Franklin Gothic Demi" pitchFamily="34" charset="0"/>
              </a:rPr>
              <a:t>Tim Killeen</a:t>
            </a:r>
          </a:p>
          <a:p>
            <a:r>
              <a:rPr lang="en-US" dirty="0" smtClean="0"/>
              <a:t>FAA Air Traffic Systems </a:t>
            </a:r>
            <a:br>
              <a:rPr lang="en-US" dirty="0" smtClean="0"/>
            </a:br>
            <a:r>
              <a:rPr lang="en-US" dirty="0" smtClean="0"/>
              <a:t>Requirements Service</a:t>
            </a:r>
            <a:br>
              <a:rPr lang="en-US" dirty="0" smtClean="0"/>
            </a:br>
            <a:r>
              <a:rPr lang="en-US" dirty="0" smtClean="0">
                <a:latin typeface="Franklin Gothic Demi" pitchFamily="34" charset="0"/>
              </a:rPr>
              <a:t>Jim Washington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Oceanographers of the Navy</a:t>
            </a:r>
            <a:br>
              <a:rPr lang="en-US" dirty="0" smtClean="0"/>
            </a:br>
            <a:r>
              <a:rPr lang="en-US" dirty="0" smtClean="0">
                <a:latin typeface="Franklin Gothic Demi" pitchFamily="34" charset="0"/>
              </a:rPr>
              <a:t>RADM Richard West</a:t>
            </a:r>
            <a:br>
              <a:rPr lang="en-US" dirty="0" smtClean="0">
                <a:latin typeface="Franklin Gothic Demi" pitchFamily="34" charset="0"/>
              </a:rPr>
            </a:br>
            <a:r>
              <a:rPr lang="en-US" dirty="0" smtClean="0">
                <a:latin typeface="Franklin Gothic Demi" pitchFamily="34" charset="0"/>
              </a:rPr>
              <a:t>RADM Steve </a:t>
            </a:r>
            <a:r>
              <a:rPr lang="en-US" dirty="0" err="1" smtClean="0">
                <a:latin typeface="Franklin Gothic Demi" pitchFamily="34" charset="0"/>
              </a:rPr>
              <a:t>Tomaszeski</a:t>
            </a:r>
            <a:endParaRPr lang="en-US" dirty="0" smtClean="0">
              <a:latin typeface="Franklin Gothic Demi" pitchFamily="34" charset="0"/>
            </a:endParaRPr>
          </a:p>
          <a:p>
            <a:r>
              <a:rPr lang="en-US" dirty="0" smtClean="0"/>
              <a:t>Air Force Director of Weather </a:t>
            </a:r>
            <a:br>
              <a:rPr lang="en-US" dirty="0" smtClean="0"/>
            </a:br>
            <a:r>
              <a:rPr lang="en-US" dirty="0" smtClean="0">
                <a:latin typeface="Franklin Gothic Demi" pitchFamily="34" charset="0"/>
              </a:rPr>
              <a:t>Brig Gen Lawrence </a:t>
            </a:r>
            <a:r>
              <a:rPr lang="en-US" dirty="0" err="1" smtClean="0">
                <a:latin typeface="Franklin Gothic Demi" pitchFamily="34" charset="0"/>
              </a:rPr>
              <a:t>Stutzriem</a:t>
            </a:r>
            <a:endParaRPr lang="en-US" dirty="0" smtClean="0">
              <a:latin typeface="Franklin Gothic Demi" pitchFamily="34" charset="0"/>
            </a:endParaRPr>
          </a:p>
          <a:p>
            <a:r>
              <a:rPr lang="en-US" dirty="0" smtClean="0"/>
              <a:t>Chinese Translation of WIST</a:t>
            </a:r>
            <a:br>
              <a:rPr lang="en-US" dirty="0" smtClean="0"/>
            </a:br>
            <a:r>
              <a:rPr lang="en-US" dirty="0" smtClean="0"/>
              <a:t>report – </a:t>
            </a:r>
            <a:r>
              <a:rPr lang="en-US" dirty="0" smtClean="0">
                <a:latin typeface="Franklin Gothic Demi" pitchFamily="34" charset="0"/>
              </a:rPr>
              <a:t>Li </a:t>
            </a:r>
            <a:r>
              <a:rPr lang="en-US" dirty="0" err="1" smtClean="0">
                <a:latin typeface="Franklin Gothic Demi" pitchFamily="34" charset="0"/>
              </a:rPr>
              <a:t>Jian</a:t>
            </a:r>
            <a:r>
              <a:rPr lang="en-US" dirty="0" smtClean="0">
                <a:latin typeface="Franklin Gothic Demi" pitchFamily="34" charset="0"/>
              </a:rPr>
              <a:t>, Jiangxi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Prov. Meteorological Bureau</a:t>
            </a:r>
          </a:p>
          <a:p>
            <a:r>
              <a:rPr lang="en-US" dirty="0" smtClean="0">
                <a:latin typeface="Franklin Gothic Demi" pitchFamily="34" charset="0"/>
              </a:rPr>
              <a:t>Dan Rather,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 Rather Reports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00664-B6F1-42A8-BCD4-2FED4EE5BD7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Leadership</a:t>
            </a:r>
          </a:p>
        </p:txBody>
      </p:sp>
      <p:sp>
        <p:nvSpPr>
          <p:cNvPr id="75782" name="Line 2"/>
          <p:cNvSpPr>
            <a:spLocks noChangeShapeType="1"/>
          </p:cNvSpPr>
          <p:nvPr/>
        </p:nvSpPr>
        <p:spPr bwMode="auto">
          <a:xfrm>
            <a:off x="4572000" y="2137886"/>
            <a:ext cx="0" cy="2546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5783" name="Text Box 3"/>
          <p:cNvSpPr txBox="1">
            <a:spLocks noChangeArrowheads="1"/>
          </p:cNvSpPr>
          <p:nvPr/>
        </p:nvSpPr>
        <p:spPr bwMode="auto">
          <a:xfrm>
            <a:off x="2270125" y="1756886"/>
            <a:ext cx="4587875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dirty="0">
                <a:latin typeface="Franklin Gothic Heavy" pitchFamily="34" charset="0"/>
              </a:rPr>
              <a:t>Federal Coordinator for Meteorology</a:t>
            </a:r>
          </a:p>
        </p:txBody>
      </p:sp>
      <p:sp>
        <p:nvSpPr>
          <p:cNvPr id="75784" name="Line 17"/>
          <p:cNvSpPr>
            <a:spLocks noChangeShapeType="1"/>
          </p:cNvSpPr>
          <p:nvPr/>
        </p:nvSpPr>
        <p:spPr bwMode="auto">
          <a:xfrm>
            <a:off x="4572000" y="3038891"/>
            <a:ext cx="5334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5785" name="Text Box 26"/>
          <p:cNvSpPr txBox="1">
            <a:spLocks noChangeArrowheads="1"/>
          </p:cNvSpPr>
          <p:nvPr/>
        </p:nvSpPr>
        <p:spPr bwMode="auto">
          <a:xfrm>
            <a:off x="304800" y="2657891"/>
            <a:ext cx="3825875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Deputy Federal Coordinator for Meteorology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and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Secretariat, Federal and Interdepartmental Committees for Meteorological Services and Supporting Research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Michael Babcock</a:t>
            </a:r>
          </a:p>
        </p:txBody>
      </p:sp>
      <p:sp>
        <p:nvSpPr>
          <p:cNvPr id="75786" name="Text Box 26"/>
          <p:cNvSpPr txBox="1">
            <a:spLocks noChangeArrowheads="1"/>
          </p:cNvSpPr>
          <p:nvPr/>
        </p:nvSpPr>
        <p:spPr bwMode="auto">
          <a:xfrm>
            <a:off x="5105400" y="2657891"/>
            <a:ext cx="3810000" cy="758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Chief Scientist/Assistant Federal Coordinator for Supporting Research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Mark </a:t>
            </a:r>
            <a:r>
              <a:rPr lang="en-US" sz="1400" b="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Welshinger</a:t>
            </a:r>
            <a:endParaRPr lang="en-US" sz="1400" b="0" dirty="0">
              <a:solidFill>
                <a:schemeClr val="bg1">
                  <a:lumMod val="95000"/>
                  <a:lumOff val="5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75787" name="Text Box 26"/>
          <p:cNvSpPr txBox="1">
            <a:spLocks noChangeArrowheads="1"/>
          </p:cNvSpPr>
          <p:nvPr/>
        </p:nvSpPr>
        <p:spPr bwMode="auto">
          <a:xfrm>
            <a:off x="330200" y="4671536"/>
            <a:ext cx="26670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Assistant Federal Coordinator for Air Force and Army Affairs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Lt Col Charles Harris, USAF</a:t>
            </a:r>
          </a:p>
        </p:txBody>
      </p:sp>
      <p:sp>
        <p:nvSpPr>
          <p:cNvPr id="75788" name="Text Box 26"/>
          <p:cNvSpPr txBox="1">
            <a:spLocks noChangeArrowheads="1"/>
          </p:cNvSpPr>
          <p:nvPr/>
        </p:nvSpPr>
        <p:spPr bwMode="auto">
          <a:xfrm>
            <a:off x="6172200" y="4671536"/>
            <a:ext cx="26670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Assistant Federal Coordinator for DOT(FAA) Affairs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(vacant)</a:t>
            </a:r>
          </a:p>
        </p:txBody>
      </p:sp>
      <p:sp>
        <p:nvSpPr>
          <p:cNvPr id="75789" name="Text Box 26"/>
          <p:cNvSpPr txBox="1">
            <a:spLocks noChangeArrowheads="1"/>
          </p:cNvSpPr>
          <p:nvPr/>
        </p:nvSpPr>
        <p:spPr bwMode="auto">
          <a:xfrm>
            <a:off x="3251200" y="4671536"/>
            <a:ext cx="26670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Franklin Gothic Medium Cond" pitchFamily="34" charset="0"/>
              </a:rPr>
              <a:t>Assistant Federal Coordinator for Navy and Marine Corps Affairs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Demi" pitchFamily="34" charset="0"/>
              </a:rPr>
              <a:t>Mr. Kurt Nelson, USN</a:t>
            </a:r>
          </a:p>
        </p:txBody>
      </p:sp>
      <p:sp>
        <p:nvSpPr>
          <p:cNvPr id="75791" name="Line 17"/>
          <p:cNvSpPr>
            <a:spLocks noChangeShapeType="1"/>
          </p:cNvSpPr>
          <p:nvPr/>
        </p:nvSpPr>
        <p:spPr bwMode="auto">
          <a:xfrm>
            <a:off x="4114800" y="3038891"/>
            <a:ext cx="4572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>
            <a:off x="1676400" y="4290536"/>
            <a:ext cx="57912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 flipV="1">
            <a:off x="1676400" y="4290536"/>
            <a:ext cx="0" cy="3810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1447800" y="5486400"/>
            <a:ext cx="6858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973138" indent="-973138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Personnel:  </a:t>
            </a: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11 Federal employees in career positions, one </a:t>
            </a:r>
            <a:r>
              <a:rPr lang="en-US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full-time </a:t>
            </a:r>
            <a:r>
              <a:rPr lang="en-US" b="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detail from USAF, and one part-time detail from USN</a:t>
            </a:r>
          </a:p>
        </p:txBody>
      </p:sp>
      <p:sp>
        <p:nvSpPr>
          <p:cNvPr id="75796" name="Line 17"/>
          <p:cNvSpPr>
            <a:spLocks noChangeShapeType="1"/>
          </p:cNvSpPr>
          <p:nvPr/>
        </p:nvSpPr>
        <p:spPr bwMode="auto">
          <a:xfrm flipV="1">
            <a:off x="7467600" y="4290536"/>
            <a:ext cx="0" cy="3810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To ensure the effective use of federal meteorological resources by leading the systematic coordination of operational weather requirements, services, and supporting research, among the 15 stakeholding federal agencies and offices.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High-level focus on:</a:t>
            </a:r>
          </a:p>
          <a:p>
            <a:pPr lvl="1"/>
            <a:r>
              <a:rPr lang="en-US" dirty="0" smtClean="0"/>
              <a:t>Needs and requirements</a:t>
            </a:r>
          </a:p>
          <a:p>
            <a:pPr lvl="1"/>
            <a:r>
              <a:rPr lang="en-US" dirty="0" smtClean="0"/>
              <a:t>Issues and problems </a:t>
            </a:r>
          </a:p>
          <a:p>
            <a:pPr lvl="1"/>
            <a:r>
              <a:rPr lang="en-US" dirty="0" smtClean="0"/>
              <a:t>Studies, reports, plans, and handbooks</a:t>
            </a:r>
          </a:p>
          <a:p>
            <a:pPr lvl="1"/>
            <a:r>
              <a:rPr lang="en-US" dirty="0" smtClean="0"/>
              <a:t>Crosscut reviews, assessments, and analyses</a:t>
            </a:r>
          </a:p>
        </p:txBody>
      </p:sp>
      <p:pic>
        <p:nvPicPr>
          <p:cNvPr id="23" name="Picture Placeholder 22" descr="westernIowa_BoyScoutKiller2008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636" b="13636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CF04B2-B780-4D6C-9559-51EC6F4192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br>
              <a:rPr lang="en-US" dirty="0" smtClean="0"/>
            </a:br>
            <a:r>
              <a:rPr lang="en-US" sz="2800" dirty="0" smtClean="0">
                <a:latin typeface="Franklin Gothic Medium Cond" pitchFamily="34" charset="0"/>
              </a:rPr>
              <a:t>44+ Years of Results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R&amp;D and Technological Breakthroughs</a:t>
            </a:r>
          </a:p>
          <a:p>
            <a:pPr lvl="1"/>
            <a:r>
              <a:rPr lang="en-US" sz="1400" dirty="0" smtClean="0"/>
              <a:t>Interagency oversight of NEXRAD—1st successful tri-agency program</a:t>
            </a:r>
          </a:p>
          <a:p>
            <a:pPr lvl="1"/>
            <a:r>
              <a:rPr lang="en-US" sz="1400" dirty="0" smtClean="0"/>
              <a:t>Improved reconnaissance – </a:t>
            </a:r>
            <a:r>
              <a:rPr lang="en-US" sz="1400" dirty="0" err="1" smtClean="0"/>
              <a:t>dropwindsondes</a:t>
            </a:r>
            <a:r>
              <a:rPr lang="en-US" sz="1400" dirty="0" smtClean="0"/>
              <a:t>, </a:t>
            </a:r>
            <a:r>
              <a:rPr lang="en-US" sz="1400" dirty="0" err="1" smtClean="0"/>
              <a:t>satcom</a:t>
            </a:r>
            <a:r>
              <a:rPr lang="en-US" sz="1400" dirty="0" smtClean="0"/>
              <a:t>, SFMR</a:t>
            </a:r>
          </a:p>
          <a:p>
            <a:pPr lvl="1"/>
            <a:r>
              <a:rPr lang="en-US" sz="1400" dirty="0" smtClean="0"/>
              <a:t>Lightning Detection – national network established – late ’80s</a:t>
            </a:r>
          </a:p>
          <a:p>
            <a:pPr lvl="1"/>
            <a:r>
              <a:rPr lang="en-US" sz="1400" dirty="0" smtClean="0"/>
              <a:t>Aviation Safety – Icing, hazards, support to FAA R&amp;D program</a:t>
            </a:r>
          </a:p>
          <a:p>
            <a:pPr lvl="1"/>
            <a:r>
              <a:rPr lang="en-US" sz="1400" dirty="0" smtClean="0"/>
              <a:t>Today: Phased Array Radar, Tropical Cyclone R&amp;D</a:t>
            </a:r>
          </a:p>
          <a:p>
            <a:r>
              <a:rPr lang="en-US" sz="1600" dirty="0" smtClean="0"/>
              <a:t>Leadership</a:t>
            </a:r>
          </a:p>
          <a:p>
            <a:pPr lvl="1"/>
            <a:r>
              <a:rPr lang="en-US" sz="1400" dirty="0" smtClean="0"/>
              <a:t>World Weather Program – established US role, late ’60s</a:t>
            </a:r>
          </a:p>
          <a:p>
            <a:pPr lvl="1"/>
            <a:r>
              <a:rPr lang="en-US" sz="1400" dirty="0" smtClean="0"/>
              <a:t>International Field Year for the Great Lakes – early 70’s</a:t>
            </a:r>
          </a:p>
          <a:p>
            <a:pPr lvl="1"/>
            <a:r>
              <a:rPr lang="en-US" sz="1400" dirty="0" smtClean="0"/>
              <a:t>First steps in supercomputing for prediction – late ’70s</a:t>
            </a:r>
          </a:p>
          <a:p>
            <a:pPr lvl="1"/>
            <a:r>
              <a:rPr lang="en-US" sz="1400" dirty="0" smtClean="0"/>
              <a:t>Today: Space Weather, Surface Transportation, </a:t>
            </a:r>
            <a:r>
              <a:rPr lang="en-US" sz="1400" dirty="0" err="1" smtClean="0"/>
              <a:t>Wildland</a:t>
            </a:r>
            <a:r>
              <a:rPr lang="en-US" sz="1400" dirty="0" smtClean="0"/>
              <a:t> Fire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smtClean="0"/>
              <a:t>Client Services</a:t>
            </a:r>
          </a:p>
          <a:p>
            <a:pPr lvl="1"/>
            <a:r>
              <a:rPr lang="en-US" sz="1400" smtClean="0"/>
              <a:t>Three Mile Island observation equipment</a:t>
            </a:r>
          </a:p>
          <a:p>
            <a:pPr lvl="1"/>
            <a:r>
              <a:rPr lang="en-US" sz="1400" smtClean="0"/>
              <a:t>GOES Data Communication System – telemetry coordination</a:t>
            </a:r>
          </a:p>
          <a:p>
            <a:pPr lvl="1"/>
            <a:r>
              <a:rPr lang="en-US" sz="1400" smtClean="0"/>
              <a:t>Genesis of the IIPS Conference – AMS’ largest &amp; most successful</a:t>
            </a:r>
          </a:p>
          <a:p>
            <a:pPr lvl="1"/>
            <a:r>
              <a:rPr lang="en-US" sz="1400" smtClean="0"/>
              <a:t>Climate services, from World Wx Program onward – ’80s to present</a:t>
            </a:r>
          </a:p>
          <a:p>
            <a:pPr lvl="1"/>
            <a:r>
              <a:rPr lang="en-US" sz="1400" smtClean="0"/>
              <a:t>Today:  Operational Processing Centers, ATD models, Post-storm data acquisition, plans, reports, federal handbooks, etc.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00664-B6F1-42A8-BCD4-2FED4EE5BD7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Early Years: 1964-70</a:t>
            </a:r>
            <a:endParaRPr lang="en-US"/>
          </a:p>
        </p:txBody>
      </p:sp>
      <p:sp>
        <p:nvSpPr>
          <p:cNvPr id="10445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52400" y="2174875"/>
            <a:ext cx="3733800" cy="3951288"/>
          </a:xfrm>
        </p:spPr>
        <p:txBody>
          <a:bodyPr/>
          <a:lstStyle/>
          <a:p>
            <a:r>
              <a:rPr lang="en-US" dirty="0" smtClean="0"/>
              <a:t>FCMSSR Chair: Asst. Sec. S&amp;T, DOC</a:t>
            </a:r>
          </a:p>
          <a:p>
            <a:pPr lvl="1"/>
            <a:r>
              <a:rPr lang="en-US" dirty="0" smtClean="0"/>
              <a:t>J. Herbert Holloman</a:t>
            </a:r>
          </a:p>
          <a:p>
            <a:pPr lvl="1"/>
            <a:r>
              <a:rPr lang="en-US" dirty="0" smtClean="0"/>
              <a:t>John F. Kincaid</a:t>
            </a:r>
          </a:p>
          <a:p>
            <a:pPr lvl="1"/>
            <a:r>
              <a:rPr lang="en-US" dirty="0" smtClean="0"/>
              <a:t>Myron </a:t>
            </a:r>
            <a:r>
              <a:rPr lang="en-US" dirty="0" err="1" smtClean="0"/>
              <a:t>Tribus</a:t>
            </a:r>
            <a:endParaRPr lang="en-US" dirty="0" smtClean="0"/>
          </a:p>
          <a:p>
            <a:r>
              <a:rPr lang="en-US" dirty="0" smtClean="0"/>
              <a:t>Federal Coordinator: Robert M. White</a:t>
            </a:r>
          </a:p>
          <a:p>
            <a:pPr lvl="1"/>
            <a:r>
              <a:rPr lang="en-US" dirty="0" smtClean="0"/>
              <a:t>Chief, U.S Weather Bureau</a:t>
            </a:r>
          </a:p>
          <a:p>
            <a:pPr lvl="1"/>
            <a:r>
              <a:rPr lang="en-US" dirty="0" smtClean="0"/>
              <a:t>Administrator, ESSA</a:t>
            </a:r>
          </a:p>
          <a:p>
            <a:pPr lvl="1"/>
            <a:r>
              <a:rPr lang="en-US" dirty="0" smtClean="0"/>
              <a:t>Administrator, NOAA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FCMSSR Chair: NOAA Administrator</a:t>
            </a:r>
          </a:p>
          <a:p>
            <a:pPr lvl="1"/>
            <a:r>
              <a:rPr lang="en-US" dirty="0" smtClean="0"/>
              <a:t>Dr. Bill Brennan</a:t>
            </a:r>
          </a:p>
          <a:p>
            <a:r>
              <a:rPr lang="en-US" dirty="0" smtClean="0"/>
              <a:t>Federal Coordinator</a:t>
            </a:r>
          </a:p>
          <a:p>
            <a:pPr lvl="1"/>
            <a:r>
              <a:rPr lang="en-US" dirty="0" smtClean="0"/>
              <a:t>Samuel P. Williamson</a:t>
            </a:r>
          </a:p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– Organization</a:t>
            </a:r>
            <a:br>
              <a:rPr lang="en-US" dirty="0" smtClean="0"/>
            </a:br>
            <a:r>
              <a:rPr lang="en-US" sz="2800" dirty="0" smtClean="0">
                <a:latin typeface="Franklin Gothic Medium Cond" pitchFamily="34" charset="0"/>
              </a:rPr>
              <a:t>History of Management and Structure 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124200" y="2514600"/>
            <a:ext cx="1295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en-US" b="0" dirty="0" smtClean="0">
                <a:latin typeface="+mj-lt"/>
              </a:rPr>
              <a:t>DOC</a:t>
            </a:r>
            <a:endParaRPr lang="en-US" b="0" dirty="0">
              <a:latin typeface="+mj-lt"/>
            </a:endParaRP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3200400" y="32385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en-US" b="0" dirty="0" smtClean="0">
                <a:latin typeface="+mj-lt"/>
              </a:rPr>
              <a:t>OFCM</a:t>
            </a:r>
          </a:p>
        </p:txBody>
      </p:sp>
      <p:sp>
        <p:nvSpPr>
          <p:cNvPr id="104468" name="Rectangle 8"/>
          <p:cNvSpPr>
            <a:spLocks noChangeArrowheads="1"/>
          </p:cNvSpPr>
          <p:nvPr/>
        </p:nvSpPr>
        <p:spPr bwMode="auto">
          <a:xfrm>
            <a:off x="0" y="5410200"/>
            <a:ext cx="8915400" cy="990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435100" indent="-977900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b="0" u="sng" dirty="0">
                <a:solidFill>
                  <a:schemeClr val="bg1"/>
                </a:solidFill>
                <a:latin typeface="Franklin Gothic Medium Cond" pitchFamily="34" charset="0"/>
              </a:rPr>
              <a:t>Take away:</a:t>
            </a: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  Due to the interagency coordinating </a:t>
            </a:r>
            <a:r>
              <a:rPr lang="en-US" b="0" dirty="0" smtClean="0">
                <a:solidFill>
                  <a:schemeClr val="bg1"/>
                </a:solidFill>
                <a:latin typeface="Franklin Gothic Medium Cond" pitchFamily="34" charset="0"/>
              </a:rPr>
              <a:t>mission — involving </a:t>
            </a: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significant policy </a:t>
            </a:r>
            <a:r>
              <a:rPr lang="en-US" b="0" dirty="0" smtClean="0">
                <a:solidFill>
                  <a:schemeClr val="bg1"/>
                </a:solidFill>
                <a:latin typeface="Franklin Gothic Medium Cond" pitchFamily="34" charset="0"/>
              </a:rPr>
              <a:t>issues — the </a:t>
            </a: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OFCM has in the past and continues today to receive policy guidance from the NOAA Administrator and FCMSSR    </a:t>
            </a:r>
          </a:p>
        </p:txBody>
      </p:sp>
      <p:cxnSp>
        <p:nvCxnSpPr>
          <p:cNvPr id="38" name="Straight Connector 37"/>
          <p:cNvCxnSpPr>
            <a:stCxn id="104453" idx="2"/>
            <a:endCxn id="104457" idx="0"/>
          </p:cNvCxnSpPr>
          <p:nvPr/>
        </p:nvCxnSpPr>
        <p:spPr>
          <a:xfrm rot="5400000">
            <a:off x="3676650" y="3143250"/>
            <a:ext cx="190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7391400" y="2514600"/>
            <a:ext cx="12954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en-US" b="0" dirty="0" smtClean="0">
                <a:latin typeface="+mj-lt"/>
              </a:rPr>
              <a:t>NOAA</a:t>
            </a:r>
            <a:endParaRPr lang="en-US" b="0" dirty="0">
              <a:latin typeface="+mj-lt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7467600" y="3238500"/>
            <a:ext cx="11430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en-US" b="0" dirty="0" smtClean="0">
                <a:latin typeface="+mj-lt"/>
              </a:rPr>
              <a:t>OFCM</a:t>
            </a:r>
          </a:p>
        </p:txBody>
      </p:sp>
      <p:cxnSp>
        <p:nvCxnSpPr>
          <p:cNvPr id="41" name="Straight Connector 40"/>
          <p:cNvCxnSpPr>
            <a:stCxn id="39" idx="2"/>
            <a:endCxn id="40" idx="0"/>
          </p:cNvCxnSpPr>
          <p:nvPr/>
        </p:nvCxnSpPr>
        <p:spPr>
          <a:xfrm rot="5400000">
            <a:off x="7943850" y="3143250"/>
            <a:ext cx="190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3ABDEF-D19A-478A-9CE2-451D94C3A4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832350" y="2171700"/>
            <a:ext cx="0" cy="2333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4600" y="1638300"/>
            <a:ext cx="458787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+mj-lt"/>
              </a:rPr>
              <a:t>Federal Committee for Meteorological Services and Supporting Research (FCMSSR)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3116263"/>
            <a:ext cx="49149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+mj-lt"/>
              </a:rPr>
              <a:t>Interdepartmental Committee for Meteorological Services and Supporting Research (ICMSSR)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62600" y="3238500"/>
            <a:ext cx="3200400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latin typeface="+mj-lt"/>
              </a:rPr>
              <a:t>National Space Weather Program </a:t>
            </a:r>
            <a:r>
              <a:rPr lang="en-US" sz="1200" b="0" i="1">
                <a:latin typeface="+mj-lt"/>
              </a:rPr>
              <a:t>Committee for Space Weather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62600" y="3917950"/>
            <a:ext cx="3200400" cy="677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latin typeface="+mj-lt"/>
              </a:rPr>
              <a:t>National Aviation Weather Program</a:t>
            </a:r>
            <a:endParaRPr lang="en-US" sz="400" b="0"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i="1">
                <a:latin typeface="+mj-lt"/>
              </a:rPr>
              <a:t>Committee for Aviation Services and Research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4292600"/>
            <a:ext cx="2247900" cy="758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+mj-lt"/>
              </a:rPr>
              <a:t>Environmental Services, Operations, and Research Needs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62300" y="4610100"/>
            <a:ext cx="2171700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latin typeface="+mj-lt"/>
              </a:rPr>
              <a:t>Environmental Information Systems and Communications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162300" y="5635625"/>
            <a:ext cx="21717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latin typeface="+mj-lt"/>
              </a:rPr>
              <a:t>Integrated Observing Systems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5255280"/>
            <a:ext cx="22479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+mj-lt"/>
              </a:rPr>
              <a:t>Climate Analysis, Monitoring , and Services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04800" y="6013450"/>
            <a:ext cx="22479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latin typeface="+mj-lt"/>
              </a:rPr>
              <a:t>Cooperative Research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857500" y="3665538"/>
            <a:ext cx="0" cy="152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857500" y="4186238"/>
            <a:ext cx="0" cy="1981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552700" y="4583113"/>
            <a:ext cx="304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833688" y="2933700"/>
            <a:ext cx="35433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79" name="Oval 25"/>
          <p:cNvSpPr>
            <a:spLocks noChangeArrowheads="1"/>
          </p:cNvSpPr>
          <p:nvPr/>
        </p:nvSpPr>
        <p:spPr bwMode="auto">
          <a:xfrm>
            <a:off x="6391275" y="2736850"/>
            <a:ext cx="2057400" cy="381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852738" y="2947988"/>
            <a:ext cx="0" cy="1524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78" name="Text Box 24"/>
          <p:cNvSpPr txBox="1">
            <a:spLocks noChangeArrowheads="1"/>
          </p:cNvSpPr>
          <p:nvPr/>
        </p:nvSpPr>
        <p:spPr bwMode="auto">
          <a:xfrm>
            <a:off x="6429375" y="2767013"/>
            <a:ext cx="20574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0" dirty="0">
                <a:solidFill>
                  <a:schemeClr val="dk1"/>
                </a:solidFill>
                <a:latin typeface="+mj-lt"/>
              </a:rPr>
              <a:t>Program Councils</a:t>
            </a:r>
          </a:p>
        </p:txBody>
      </p:sp>
      <p:sp>
        <p:nvSpPr>
          <p:cNvPr id="6168" name="Text Box 26"/>
          <p:cNvSpPr txBox="1">
            <a:spLocks noChangeArrowheads="1"/>
          </p:cNvSpPr>
          <p:nvPr/>
        </p:nvSpPr>
        <p:spPr bwMode="auto">
          <a:xfrm>
            <a:off x="2971800" y="2400300"/>
            <a:ext cx="3825875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solidFill>
                  <a:schemeClr val="accent1">
                    <a:lumMod val="50000"/>
                  </a:schemeClr>
                </a:solidFill>
                <a:latin typeface="+mj-lt"/>
              </a:rPr>
              <a:t>Federal Coordinator for Meteorology</a:t>
            </a:r>
          </a:p>
        </p:txBody>
      </p:sp>
      <p:sp>
        <p:nvSpPr>
          <p:cNvPr id="6169" name="Line 27"/>
          <p:cNvSpPr>
            <a:spLocks noChangeShapeType="1"/>
          </p:cNvSpPr>
          <p:nvPr/>
        </p:nvSpPr>
        <p:spPr bwMode="auto">
          <a:xfrm>
            <a:off x="4832350" y="271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76" name="Oval 30"/>
          <p:cNvSpPr>
            <a:spLocks noChangeArrowheads="1"/>
          </p:cNvSpPr>
          <p:nvPr/>
        </p:nvSpPr>
        <p:spPr bwMode="auto">
          <a:xfrm>
            <a:off x="1638300" y="3817938"/>
            <a:ext cx="2362200" cy="3810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6175" name="Text Box 29"/>
          <p:cNvSpPr txBox="1">
            <a:spLocks noChangeArrowheads="1"/>
          </p:cNvSpPr>
          <p:nvPr/>
        </p:nvSpPr>
        <p:spPr bwMode="auto">
          <a:xfrm>
            <a:off x="1676400" y="3857626"/>
            <a:ext cx="22860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dk1"/>
                </a:solidFill>
                <a:latin typeface="+mj-lt"/>
              </a:rPr>
              <a:t>Standing</a:t>
            </a:r>
            <a:r>
              <a:rPr lang="en-US" sz="1400" dirty="0"/>
              <a:t> </a:t>
            </a:r>
            <a:r>
              <a:rPr lang="en-US" sz="1400" b="0" dirty="0">
                <a:solidFill>
                  <a:schemeClr val="dk1"/>
                </a:solidFill>
                <a:latin typeface="+mj-lt"/>
              </a:rPr>
              <a:t>Committees</a:t>
            </a:r>
          </a:p>
        </p:txBody>
      </p:sp>
      <p:sp>
        <p:nvSpPr>
          <p:cNvPr id="6171" name="Text Box 32"/>
          <p:cNvSpPr txBox="1">
            <a:spLocks noChangeArrowheads="1"/>
          </p:cNvSpPr>
          <p:nvPr/>
        </p:nvSpPr>
        <p:spPr bwMode="auto">
          <a:xfrm>
            <a:off x="5562600" y="4781550"/>
            <a:ext cx="3200400" cy="892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latin typeface="+mj-lt"/>
              </a:rPr>
              <a:t>National Operational Processing Centers </a:t>
            </a:r>
            <a:r>
              <a:rPr lang="en-US" sz="1400" b="0" dirty="0" smtClean="0">
                <a:latin typeface="+mj-lt"/>
              </a:rPr>
              <a:t>Program</a:t>
            </a:r>
            <a:endParaRPr lang="en-US" sz="400" b="0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i="1" dirty="0">
                <a:latin typeface="+mj-lt"/>
              </a:rPr>
              <a:t>Committee for Operational Processing Centers</a:t>
            </a:r>
          </a:p>
        </p:txBody>
      </p:sp>
      <p:sp>
        <p:nvSpPr>
          <p:cNvPr id="6181" name="Line 22"/>
          <p:cNvSpPr>
            <a:spLocks noChangeShapeType="1"/>
          </p:cNvSpPr>
          <p:nvPr/>
        </p:nvSpPr>
        <p:spPr bwMode="auto">
          <a:xfrm>
            <a:off x="8915400" y="2933700"/>
            <a:ext cx="0" cy="32004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82" name="Line 16"/>
          <p:cNvSpPr>
            <a:spLocks noChangeShapeType="1"/>
          </p:cNvSpPr>
          <p:nvPr/>
        </p:nvSpPr>
        <p:spPr bwMode="auto">
          <a:xfrm>
            <a:off x="8458200" y="2933700"/>
            <a:ext cx="457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83" name="Line 16"/>
          <p:cNvSpPr>
            <a:spLocks noChangeShapeType="1"/>
          </p:cNvSpPr>
          <p:nvPr/>
        </p:nvSpPr>
        <p:spPr bwMode="auto">
          <a:xfrm>
            <a:off x="8763000" y="3492500"/>
            <a:ext cx="152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84" name="Line 16"/>
          <p:cNvSpPr>
            <a:spLocks noChangeShapeType="1"/>
          </p:cNvSpPr>
          <p:nvPr/>
        </p:nvSpPr>
        <p:spPr bwMode="auto">
          <a:xfrm>
            <a:off x="8763000" y="4267200"/>
            <a:ext cx="152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85" name="Line 16"/>
          <p:cNvSpPr>
            <a:spLocks noChangeShapeType="1"/>
          </p:cNvSpPr>
          <p:nvPr/>
        </p:nvSpPr>
        <p:spPr bwMode="auto">
          <a:xfrm>
            <a:off x="8763000" y="5245100"/>
            <a:ext cx="152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87" name="Text Box 32"/>
          <p:cNvSpPr txBox="1">
            <a:spLocks noChangeArrowheads="1"/>
          </p:cNvSpPr>
          <p:nvPr/>
        </p:nvSpPr>
        <p:spPr bwMode="auto">
          <a:xfrm>
            <a:off x="5562600" y="5918200"/>
            <a:ext cx="32004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>
                <a:latin typeface="+mj-lt"/>
              </a:rPr>
              <a:t>Multifunction Phased Array Radar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400" b="0">
              <a:latin typeface="+mj-lt"/>
            </a:endParaRPr>
          </a:p>
        </p:txBody>
      </p:sp>
      <p:sp>
        <p:nvSpPr>
          <p:cNvPr id="6188" name="Line 16"/>
          <p:cNvSpPr>
            <a:spLocks noChangeShapeType="1"/>
          </p:cNvSpPr>
          <p:nvPr/>
        </p:nvSpPr>
        <p:spPr bwMode="auto">
          <a:xfrm>
            <a:off x="8763000" y="6134100"/>
            <a:ext cx="152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89" name="Line 14"/>
          <p:cNvSpPr>
            <a:spLocks noChangeShapeType="1"/>
          </p:cNvSpPr>
          <p:nvPr/>
        </p:nvSpPr>
        <p:spPr bwMode="auto">
          <a:xfrm>
            <a:off x="2552700" y="5524500"/>
            <a:ext cx="304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90" name="Line 14"/>
          <p:cNvSpPr>
            <a:spLocks noChangeShapeType="1"/>
          </p:cNvSpPr>
          <p:nvPr/>
        </p:nvSpPr>
        <p:spPr bwMode="auto">
          <a:xfrm>
            <a:off x="2546350" y="6165850"/>
            <a:ext cx="304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91" name="Line 14"/>
          <p:cNvSpPr>
            <a:spLocks noChangeShapeType="1"/>
          </p:cNvSpPr>
          <p:nvPr/>
        </p:nvSpPr>
        <p:spPr bwMode="auto">
          <a:xfrm>
            <a:off x="2857500" y="5905500"/>
            <a:ext cx="304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192" name="Line 14"/>
          <p:cNvSpPr>
            <a:spLocks noChangeShapeType="1"/>
          </p:cNvSpPr>
          <p:nvPr/>
        </p:nvSpPr>
        <p:spPr bwMode="auto">
          <a:xfrm>
            <a:off x="2851150" y="4991100"/>
            <a:ext cx="304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6194" name="Picture 50" descr="Williams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9463" y="1295400"/>
            <a:ext cx="1101489" cy="144648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501650" y="2822575"/>
            <a:ext cx="1762125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Samuel P. Williamson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We Accomplish Our Mission…</a:t>
            </a:r>
            <a:br>
              <a:rPr lang="en-US" sz="3600" dirty="0" smtClean="0"/>
            </a:br>
            <a:r>
              <a:rPr lang="en-US" sz="2800" dirty="0" smtClean="0">
                <a:latin typeface="Franklin Gothic Medium Cond" pitchFamily="34" charset="0"/>
              </a:rPr>
              <a:t>Federal Meteorological Coordinating Infrastructure</a:t>
            </a:r>
            <a:endParaRPr lang="en-US" sz="2800" dirty="0">
              <a:latin typeface="Franklin Gothic Medium Cond" pitchFamily="34" charset="0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Partners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Departments of: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Commerce</a:t>
            </a:r>
          </a:p>
          <a:p>
            <a:pPr lvl="1"/>
            <a:r>
              <a:rPr lang="en-US" dirty="0" smtClean="0"/>
              <a:t>Defense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Homeland Security</a:t>
            </a:r>
          </a:p>
          <a:p>
            <a:pPr lvl="2"/>
            <a:r>
              <a:rPr lang="en-US" dirty="0" smtClean="0"/>
              <a:t>  Science &amp; Technology</a:t>
            </a:r>
          </a:p>
          <a:p>
            <a:pPr lvl="2"/>
            <a:r>
              <a:rPr lang="en-US" dirty="0" smtClean="0"/>
              <a:t>  FEMA</a:t>
            </a:r>
          </a:p>
          <a:p>
            <a:pPr lvl="2"/>
            <a:r>
              <a:rPr lang="en-US" dirty="0" smtClean="0"/>
              <a:t>  Coast Guard</a:t>
            </a:r>
          </a:p>
          <a:p>
            <a:pPr lvl="1"/>
            <a:r>
              <a:rPr lang="en-US" dirty="0" smtClean="0"/>
              <a:t>Interior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Transportation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Independent agencies:</a:t>
            </a:r>
          </a:p>
          <a:p>
            <a:pPr lvl="1"/>
            <a:r>
              <a:rPr lang="en-US" dirty="0" smtClean="0"/>
              <a:t>Environmental Protection Agency</a:t>
            </a:r>
          </a:p>
          <a:p>
            <a:pPr lvl="1"/>
            <a:r>
              <a:rPr lang="en-US" dirty="0" smtClean="0"/>
              <a:t>National Aeronautics and Space Administration</a:t>
            </a:r>
          </a:p>
          <a:p>
            <a:pPr lvl="1"/>
            <a:r>
              <a:rPr lang="en-US" dirty="0" smtClean="0"/>
              <a:t>National Science Foundation</a:t>
            </a:r>
          </a:p>
          <a:p>
            <a:pPr lvl="1"/>
            <a:r>
              <a:rPr lang="en-US" dirty="0" smtClean="0"/>
              <a:t>National Transportation Safety Board</a:t>
            </a:r>
          </a:p>
          <a:p>
            <a:pPr lvl="1"/>
            <a:r>
              <a:rPr lang="en-US" dirty="0" smtClean="0"/>
              <a:t>Nuclear Regulatory Commission</a:t>
            </a:r>
          </a:p>
          <a:p>
            <a:r>
              <a:rPr lang="en-US" dirty="0" smtClean="0"/>
              <a:t>Executive Office of the President:</a:t>
            </a:r>
          </a:p>
          <a:p>
            <a:pPr lvl="1"/>
            <a:r>
              <a:rPr lang="en-US" dirty="0" smtClean="0"/>
              <a:t>Office of Management and Budget</a:t>
            </a:r>
          </a:p>
          <a:p>
            <a:pPr lvl="1"/>
            <a:r>
              <a:rPr lang="en-US" dirty="0" smtClean="0"/>
              <a:t>Office of Science and Technology Policy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700664-B6F1-42A8-BCD4-2FED4EE5BD7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8"/>
          <p:cNvSpPr>
            <a:spLocks noChangeArrowheads="1"/>
          </p:cNvSpPr>
          <p:nvPr/>
        </p:nvSpPr>
        <p:spPr bwMode="auto">
          <a:xfrm>
            <a:off x="1775619" y="1416051"/>
            <a:ext cx="5592762" cy="990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b="0">
              <a:latin typeface="Franklin Gothic Medium Cond" pitchFamily="34" charset="0"/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671513" y="4841875"/>
            <a:ext cx="7772400" cy="16795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b="0">
              <a:latin typeface="Franklin Gothic Medium Cond" pitchFamily="34" charset="0"/>
            </a:endParaRPr>
          </a:p>
        </p:txBody>
      </p:sp>
      <p:sp>
        <p:nvSpPr>
          <p:cNvPr id="8207" name="Text Box 5"/>
          <p:cNvSpPr txBox="1">
            <a:spLocks noChangeArrowheads="1"/>
          </p:cNvSpPr>
          <p:nvPr/>
        </p:nvSpPr>
        <p:spPr bwMode="auto">
          <a:xfrm>
            <a:off x="1851819" y="1430339"/>
            <a:ext cx="5081588" cy="984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5080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Franklin Gothic Medium Cond" pitchFamily="34" charset="0"/>
              </a:rPr>
              <a:t>National Research Council (NRC)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508000" algn="l"/>
              </a:tabLst>
            </a:pP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	Board on Atmospheric Sciences and Climate (BASC)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508000" algn="l"/>
              </a:tabLst>
            </a:pP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	Climate Research Committee (CRC)</a:t>
            </a:r>
            <a:endParaRPr lang="en-US" sz="2000" b="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Affiliations</a:t>
            </a:r>
            <a:endParaRPr lang="en-US" dirty="0"/>
          </a:p>
        </p:txBody>
      </p:sp>
      <p:grpSp>
        <p:nvGrpSpPr>
          <p:cNvPr id="8196" name="Group 19"/>
          <p:cNvGrpSpPr>
            <a:grpSpLocks/>
          </p:cNvGrpSpPr>
          <p:nvPr/>
        </p:nvGrpSpPr>
        <p:grpSpPr bwMode="auto">
          <a:xfrm>
            <a:off x="123825" y="2514600"/>
            <a:ext cx="8867775" cy="2193925"/>
            <a:chOff x="78" y="1460"/>
            <a:chExt cx="5586" cy="1382"/>
          </a:xfrm>
        </p:grpSpPr>
        <p:sp>
          <p:nvSpPr>
            <p:cNvPr id="8201" name="Text Box 10"/>
            <p:cNvSpPr txBox="1">
              <a:spLocks noChangeArrowheads="1"/>
            </p:cNvSpPr>
            <p:nvPr/>
          </p:nvSpPr>
          <p:spPr bwMode="auto">
            <a:xfrm>
              <a:off x="3946" y="2190"/>
              <a:ext cx="1670" cy="65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latin typeface="Franklin Gothic Medium Cond" pitchFamily="34" charset="0"/>
                </a:rPr>
                <a:t>US Climate Change Science Program (USCCSP)</a:t>
              </a:r>
            </a:p>
          </p:txBody>
        </p:sp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>
              <a:off x="164" y="2190"/>
              <a:ext cx="1862" cy="65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latin typeface="Franklin Gothic Medium Cond" pitchFamily="34" charset="0"/>
                </a:rPr>
                <a:t>National Center for Atmospheric Research (NCAR)</a:t>
              </a:r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2266" y="2190"/>
              <a:ext cx="1440" cy="65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latin typeface="Franklin Gothic Medium Cond" pitchFamily="34" charset="0"/>
                </a:rPr>
                <a:t>American Meteorological Society (AMS)</a:t>
              </a:r>
            </a:p>
          </p:txBody>
        </p:sp>
        <p:sp>
          <p:nvSpPr>
            <p:cNvPr id="8204" name="Text Box 13"/>
            <p:cNvSpPr txBox="1">
              <a:spLocks noChangeArrowheads="1"/>
            </p:cNvSpPr>
            <p:nvPr/>
          </p:nvSpPr>
          <p:spPr bwMode="auto">
            <a:xfrm>
              <a:off x="2104" y="1460"/>
              <a:ext cx="1842" cy="652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2000" b="0">
                  <a:latin typeface="Franklin Gothic Medium Cond" pitchFamily="34" charset="0"/>
                  <a:ea typeface="굴림" pitchFamily="34" charset="-127"/>
                </a:rPr>
                <a:t>National Science Foundation’s National Science Board</a:t>
              </a:r>
              <a:endParaRPr lang="en-US" sz="2000" b="0">
                <a:latin typeface="Franklin Gothic Medium Cond" pitchFamily="34" charset="0"/>
              </a:endParaRPr>
            </a:p>
          </p:txBody>
        </p:sp>
        <p:sp>
          <p:nvSpPr>
            <p:cNvPr id="8205" name="Text Box 14"/>
            <p:cNvSpPr txBox="1">
              <a:spLocks noChangeArrowheads="1"/>
            </p:cNvSpPr>
            <p:nvPr/>
          </p:nvSpPr>
          <p:spPr bwMode="auto">
            <a:xfrm>
              <a:off x="78" y="1460"/>
              <a:ext cx="1958" cy="446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 dirty="0">
                  <a:latin typeface="Franklin Gothic Medium Cond" pitchFamily="34" charset="0"/>
                </a:rPr>
                <a:t>University Corp. for Atmospheric Research (UCAR)</a:t>
              </a:r>
            </a:p>
          </p:txBody>
        </p:sp>
        <p:sp>
          <p:nvSpPr>
            <p:cNvPr id="8206" name="Text Box 15"/>
            <p:cNvSpPr txBox="1">
              <a:spLocks noChangeArrowheads="1"/>
            </p:cNvSpPr>
            <p:nvPr/>
          </p:nvSpPr>
          <p:spPr bwMode="auto">
            <a:xfrm>
              <a:off x="4014" y="1460"/>
              <a:ext cx="1650" cy="446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latin typeface="Franklin Gothic Medium Cond" pitchFamily="34" charset="0"/>
                </a:rPr>
                <a:t>American Geophysical Union (AGU)</a:t>
              </a:r>
            </a:p>
          </p:txBody>
        </p:sp>
      </p:grp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735013" y="4865688"/>
            <a:ext cx="5960991" cy="16542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  <a:tabLst>
                <a:tab pos="5715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Franklin Gothic Medium Cond" pitchFamily="34" charset="0"/>
              </a:rPr>
              <a:t>National Science and Technology Council (NSTC)</a:t>
            </a:r>
          </a:p>
          <a:p>
            <a:pPr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  <a:tabLst>
                <a:tab pos="571500" algn="l"/>
              </a:tabLst>
            </a:pPr>
            <a:r>
              <a:rPr lang="en-US" sz="2000" b="0" dirty="0">
                <a:solidFill>
                  <a:schemeClr val="bg1"/>
                </a:solidFill>
                <a:latin typeface="Franklin Gothic Medium Cond" pitchFamily="34" charset="0"/>
              </a:rPr>
              <a:t>	</a:t>
            </a: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Committee on the Environment and Natural Resources (CENR)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  <a:tabLst>
                <a:tab pos="571500" algn="l"/>
              </a:tabLst>
            </a:pP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		Subcommittee on Disaster Reduction (SDR)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  <a:tabLst>
                <a:tab pos="571500" algn="l"/>
              </a:tabLst>
            </a:pP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		Subcommittee on Air Quality Research</a:t>
            </a:r>
          </a:p>
          <a:p>
            <a:pPr eaLnBrk="1" hangingPunct="1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FontTx/>
              <a:buNone/>
              <a:tabLst>
                <a:tab pos="571500" algn="l"/>
              </a:tabLst>
            </a:pPr>
            <a:r>
              <a:rPr lang="en-US" b="0" dirty="0">
                <a:solidFill>
                  <a:schemeClr val="bg1"/>
                </a:solidFill>
                <a:latin typeface="Franklin Gothic Medium Cond" pitchFamily="34" charset="0"/>
              </a:rPr>
              <a:t>		Subcommittee on Earth Observations (USGEO)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7AD998-3763-420B-BA34-708D53A547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Products and Services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5800" cy="48768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Foster</a:t>
            </a:r>
            <a:r>
              <a:rPr lang="en-US" sz="2000" dirty="0" smtClean="0"/>
              <a:t> information sharing, planning, coordination, and collaboration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Facilitate</a:t>
            </a:r>
            <a:r>
              <a:rPr lang="en-US" sz="2000" dirty="0" smtClean="0"/>
              <a:t> interagency leveraging 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Assess</a:t>
            </a:r>
            <a:r>
              <a:rPr lang="en-US" sz="2000" dirty="0" smtClean="0"/>
              <a:t> issues, capabilities, needs, requirements, priorities, shortfalls, and planning and make recommendations to decision makers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Resolve</a:t>
            </a:r>
            <a:r>
              <a:rPr lang="en-US" sz="2000" dirty="0" smtClean="0"/>
              <a:t> differences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Facilitate</a:t>
            </a:r>
            <a:r>
              <a:rPr lang="en-US" sz="2000" dirty="0" smtClean="0"/>
              <a:t> improved products and services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Focus</a:t>
            </a:r>
            <a:r>
              <a:rPr lang="en-US" sz="2000" dirty="0" smtClean="0"/>
              <a:t> supporting research and transition to operations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Coordinate</a:t>
            </a:r>
            <a:r>
              <a:rPr lang="en-US" sz="2000" dirty="0" smtClean="0"/>
              <a:t> interagency requests for Civil Air Patrol (CAP) aerial support services </a:t>
            </a:r>
          </a:p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Provide</a:t>
            </a:r>
            <a:r>
              <a:rPr lang="en-US" sz="2000" dirty="0" smtClean="0"/>
              <a:t> executive support to each of the coordinating infrastructure groups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 rot="16200000">
            <a:off x="-684213" y="3439080"/>
            <a:ext cx="1828801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800" b="0" dirty="0">
                <a:solidFill>
                  <a:schemeClr val="bg2"/>
                </a:solidFill>
                <a:latin typeface="+mj-lt"/>
              </a:rPr>
              <a:t>SERVICES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203200" y="4572000"/>
            <a:ext cx="0" cy="1828800"/>
          </a:xfrm>
          <a:prstGeom prst="line">
            <a:avLst/>
          </a:prstGeom>
          <a:noFill/>
          <a:ln w="152400">
            <a:pattFill prst="ltUpDiag">
              <a:fgClr>
                <a:schemeClr val="accent2"/>
              </a:fgClr>
              <a:bgClr>
                <a:srgbClr val="C0C0C0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203200" y="1600200"/>
            <a:ext cx="0" cy="1097280"/>
          </a:xfrm>
          <a:prstGeom prst="line">
            <a:avLst/>
          </a:prstGeom>
          <a:noFill/>
          <a:ln w="152400">
            <a:pattFill prst="ltUpDiag">
              <a:fgClr>
                <a:schemeClr val="accent2"/>
              </a:fgClr>
              <a:bgClr>
                <a:srgbClr val="C0C0C0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4618D-3BD9-4FEB-ADF2-DB96C31800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Federal Coordinator for Meteorological Services and Supporting Research (OFCM)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8&quot; unique_id=&quot;46641&quot;&gt;&lt;/object&gt;&lt;object type=&quot;2&quot; unique_id=&quot;46642&quot;&gt;&lt;object type=&quot;3&quot; unique_id=&quot;46643&quot;&gt;&lt;property id=&quot;20148&quot; value=&quot;5&quot;/&gt;&lt;property id=&quot;20300&quot; value=&quot;Slide 1 - &amp;quot;Office of the Federal Coordinator for Meteorological Services and Supporting Research (OFCM)&amp;quot;&quot;/&gt;&lt;property id=&quot;20307&quot; value=&quot;396&quot;/&gt;&lt;/object&gt;&lt;object type=&quot;3&quot; unique_id=&quot;46644&quot;&gt;&lt;property id=&quot;20148&quot; value=&quot;5&quot;/&gt;&lt;property id=&quot;20300&quot; value=&quot;Slide 2 - &amp;quot;Overview&amp;quot;&quot;/&gt;&lt;property id=&quot;20307&quot; value=&quot;397&quot;/&gt;&lt;/object&gt;&lt;object type=&quot;3&quot; unique_id=&quot;46645&quot;&gt;&lt;property id=&quot;20148&quot; value=&quot;5&quot;/&gt;&lt;property id=&quot;20300&quot; value=&quot;Slide 3 - &amp;quot;Mission&amp;quot;&quot;/&gt;&lt;property id=&quot;20307&quot; value=&quot;341&quot;/&gt;&lt;/object&gt;&lt;object type=&quot;3&quot; unique_id=&quot;46646&quot;&gt;&lt;property id=&quot;20148&quot; value=&quot;5&quot;/&gt;&lt;property id=&quot;20300&quot; value=&quot;Slide 4 - &amp;quot;Perspective&amp;#x0D;&amp;#x0A;44+ Years of Results&amp;quot;&quot;/&gt;&lt;property id=&quot;20307&quot; value=&quot;420&quot;/&gt;&lt;/object&gt;&lt;object type=&quot;3&quot; unique_id=&quot;46647&quot;&gt;&lt;property id=&quot;20148&quot; value=&quot;5&quot;/&gt;&lt;property id=&quot;20300&quot; value=&quot;Slide 5 - &amp;quot;Perspective – Organization&amp;#x0D;&amp;#x0A;History of Management and Structure &amp;quot;&quot;/&gt;&lt;property id=&quot;20307&quot; value=&quot;421&quot;/&gt;&lt;/object&gt;&lt;object type=&quot;3&quot; unique_id=&quot;46648&quot;&gt;&lt;property id=&quot;20148&quot; value=&quot;5&quot;/&gt;&lt;property id=&quot;20300&quot; value=&quot;Slide 6 - &amp;quot;How We Accomplish Our Mission…&amp;#x0D;&amp;#x0A;Federal Meteorological Coordinating Infrastructure&amp;quot;&quot;/&gt;&lt;property id=&quot;20307&quot; value=&quot;379&quot;/&gt;&lt;/object&gt;&lt;object type=&quot;3&quot; unique_id=&quot;46649&quot;&gt;&lt;property id=&quot;20148&quot; value=&quot;5&quot;/&gt;&lt;property id=&quot;20300&quot; value=&quot;Slide 7 - &amp;quot;Our Partners&amp;quot;&quot;/&gt;&lt;property id=&quot;20307&quot; value=&quot;384&quot;/&gt;&lt;/object&gt;&lt;object type=&quot;3&quot; unique_id=&quot;46650&quot;&gt;&lt;property id=&quot;20148&quot; value=&quot;5&quot;/&gt;&lt;property id=&quot;20300&quot; value=&quot;Slide 8 - &amp;quot;Our Affiliations&amp;quot;&quot;/&gt;&lt;property id=&quot;20307&quot; value=&quot;385&quot;/&gt;&lt;/object&gt;&lt;object type=&quot;3&quot; unique_id=&quot;46652&quot;&gt;&lt;property id=&quot;20148&quot; value=&quot;5&quot;/&gt;&lt;property id=&quot;20300&quot; value=&quot;Slide 9 - &amp;quot;Primary Products and Services&amp;quot;&quot;/&gt;&lt;property id=&quot;20307&quot; value=&quot;417&quot;/&gt;&lt;/object&gt;&lt;object type=&quot;3&quot; unique_id=&quot;46653&quot;&gt;&lt;property id=&quot;20148&quot; value=&quot;5&quot;/&gt;&lt;property id=&quot;20300&quot; value=&quot;Slide 10 - &amp;quot;Primary Products and Services&amp;quot;&quot;/&gt;&lt;property id=&quot;20307&quot; value=&quot;409&quot;/&gt;&lt;/object&gt;&lt;object type=&quot;3&quot; unique_id=&quot;46654&quot;&gt;&lt;property id=&quot;20148&quot; value=&quot;5&quot;/&gt;&lt;property id=&quot;20300&quot; value=&quot;Slide 11 - &amp;quot;High Priority Activities&amp;#x0D;&amp;#x0A;Overview&amp;quot;&quot;/&gt;&lt;property id=&quot;20307&quot; value=&quot;419&quot;/&gt;&lt;/object&gt;&lt;object type=&quot;3&quot; unique_id=&quot;46655&quot;&gt;&lt;property id=&quot;20148&quot; value=&quot;5&quot;/&gt;&lt;property id=&quot;20300&quot; value=&quot;Slide 12 - &amp;quot;High Priority Activities&amp;quot;&quot;/&gt;&lt;property id=&quot;20307&quot; value=&quot;387&quot;/&gt;&lt;/object&gt;&lt;object type=&quot;3&quot; unique_id=&quot;46656&quot;&gt;&lt;property id=&quot;20148&quot; value=&quot;5&quot;/&gt;&lt;property id=&quot;20300&quot; value=&quot;Slide 13 - &amp;quot;High Priority Activities&amp;quot;&quot;/&gt;&lt;property id=&quot;20307&quot; value=&quot;389&quot;/&gt;&lt;/object&gt;&lt;object type=&quot;3&quot; unique_id=&quot;46657&quot;&gt;&lt;property id=&quot;20148&quot; value=&quot;5&quot;/&gt;&lt;property id=&quot;20300&quot; value=&quot;Slide 14 - &amp;quot;High Priority Activities&amp;quot;&quot;/&gt;&lt;property id=&quot;20307&quot; value=&quot;390&quot;/&gt;&lt;/object&gt;&lt;object type=&quot;3&quot; unique_id=&quot;46658&quot;&gt;&lt;property id=&quot;20148&quot; value=&quot;5&quot;/&gt;&lt;property id=&quot;20300&quot; value=&quot;Slide 15 - &amp;quot;High Priority Activities&amp;quot;&quot;/&gt;&lt;property id=&quot;20307&quot; value=&quot;392&quot;/&gt;&lt;/object&gt;&lt;object type=&quot;3&quot; unique_id=&quot;46659&quot;&gt;&lt;property id=&quot;20148&quot; value=&quot;5&quot;/&gt;&lt;property id=&quot;20300&quot; value=&quot;Slide 16 - &amp;quot;High Priority Activities&amp;quot;&quot;/&gt;&lt;property id=&quot;20307&quot; value=&quot;388&quot;/&gt;&lt;/object&gt;&lt;object type=&quot;3&quot; unique_id=&quot;46660&quot;&gt;&lt;property id=&quot;20148&quot; value=&quot;5&quot;/&gt;&lt;property id=&quot;20300&quot; value=&quot;Slide 17 - &amp;quot;High Priority Activities&amp;quot;&quot;/&gt;&lt;property id=&quot;20307&quot; value=&quot;391&quot;/&gt;&lt;/object&gt;&lt;object type=&quot;3&quot; unique_id=&quot;46661&quot;&gt;&lt;property id=&quot;20148&quot; value=&quot;5&quot;/&gt;&lt;property id=&quot;20300&quot; value=&quot;Slide 18 - &amp;quot;High Priority Activities&amp;quot;&quot;/&gt;&lt;property id=&quot;20307&quot; value=&quot;415&quot;/&gt;&lt;/object&gt;&lt;object type=&quot;3&quot; unique_id=&quot;46662&quot;&gt;&lt;property id=&quot;20148&quot; value=&quot;5&quot;/&gt;&lt;property id=&quot;20300&quot; value=&quot;Slide 19 - &amp;quot;High Priority Activities&amp;quot;&quot;/&gt;&lt;property id=&quot;20307&quot; value=&quot;412&quot;/&gt;&lt;/object&gt;&lt;object type=&quot;3&quot; unique_id=&quot;46663&quot;&gt;&lt;property id=&quot;20148&quot; value=&quot;5&quot;/&gt;&lt;property id=&quot;20300&quot; value=&quot;Slide 20 - &amp;quot;Building a future to improve services…&amp;#x0D;&amp;#x0A;Network-enabled, data- &amp;amp; info-centric&amp;quot;&quot;/&gt;&lt;property id=&quot;20307&quot; value=&quot;416&quot;/&gt;&lt;/object&gt;&lt;object type=&quot;3&quot; unique_id=&quot;46664&quot;&gt;&lt;property id=&quot;20148&quot; value=&quot;5&quot;/&gt;&lt;property id=&quot;20300&quot; value=&quot;Slide 21 - &amp;quot;Facilities and Personnel&amp;quot;&quot;/&gt;&lt;property id=&quot;20307&quot; value=&quot;406&quot;/&gt;&lt;/object&gt;&lt;object type=&quot;3&quot; unique_id=&quot;46667&quot;&gt;&lt;property id=&quot;20148&quot; value=&quot;5&quot;/&gt;&lt;property id=&quot;20300&quot; value=&quot;Slide 22 - &amp;quot;Summary&amp;quot;&quot;/&gt;&lt;property id=&quot;20307&quot; value=&quot;395&quot;/&gt;&lt;/object&gt;&lt;object type=&quot;3&quot; unique_id=&quot;46668&quot;&gt;&lt;property id=&quot;20148&quot; value=&quot;5&quot;/&gt;&lt;property id=&quot;20300&quot; value=&quot;Slide 23 - &amp;quot;Questions?&amp;quot;&quot;/&gt;&lt;property id=&quot;20307&quot; value=&quot;404&quot;/&gt;&lt;/object&gt;&lt;object type=&quot;3&quot; unique_id=&quot;46669&quot;&gt;&lt;property id=&quot;20148&quot; value=&quot;5&quot;/&gt;&lt;property id=&quot;20300&quot; value=&quot;Slide 24 - &amp;quot;BACKUP SLIDES&amp;quot;&quot;/&gt;&lt;property id=&quot;20307&quot; value=&quot;401&quot;/&gt;&lt;/object&gt;&lt;object type=&quot;3&quot; unique_id=&quot;46670&quot;&gt;&lt;property id=&quot;20148&quot; value=&quot;5&quot;/&gt;&lt;property id=&quot;20300&quot; value=&quot;Slide 25 - &amp;quot;FCMSSR Members&amp;quot;&quot;/&gt;&lt;property id=&quot;20307&quot; value=&quot;382&quot;/&gt;&lt;/object&gt;&lt;object type=&quot;3&quot; unique_id=&quot;46671&quot;&gt;&lt;property id=&quot;20148&quot; value=&quot;5&quot;/&gt;&lt;property id=&quot;20300&quot; value=&quot;Slide 26 - &amp;quot;ICMSSR Members&amp;quot;&quot;/&gt;&lt;property id=&quot;20307&quot; value=&quot;383&quot;/&gt;&lt;/object&gt;&lt;object type=&quot;3&quot; unique_id=&quot;46672&quot;&gt;&lt;property id=&quot;20148&quot; value=&quot;5&quot;/&gt;&lt;property id=&quot;20300&quot; value=&quot;Slide 27 - &amp;quot;Background&amp;quot;&quot;/&gt;&lt;property id=&quot;20307&quot; value=&quot;398&quot;/&gt;&lt;/object&gt;&lt;object type=&quot;3&quot; unique_id=&quot;46673&quot;&gt;&lt;property id=&quot;20148&quot; value=&quot;5&quot;/&gt;&lt;property id=&quot;20300&quot; value=&quot;Slide 28 - &amp;quot;Feedback&amp;quot;&quot;/&gt;&lt;property id=&quot;20307&quot; value=&quot;414&quot;/&gt;&lt;/object&gt;&lt;object type=&quot;3&quot; unique_id=&quot;46674&quot;&gt;&lt;property id=&quot;20148&quot; value=&quot;5&quot;/&gt;&lt;property id=&quot;20300&quot; value=&quot;Slide 29 - &amp;quot;Leadership&amp;quot;&quot;/&gt;&lt;property id=&quot;20307&quot; value=&quot;4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None/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2231</Words>
  <Application>Microsoft PowerPoint</Application>
  <PresentationFormat>On-screen Show (4:3)</PresentationFormat>
  <Paragraphs>467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Franklin Gothic Heavy</vt:lpstr>
      <vt:lpstr>Franklin Gothic Medium Cond</vt:lpstr>
      <vt:lpstr>Franklin Gothic Demi</vt:lpstr>
      <vt:lpstr>Franklin Gothic Medium</vt:lpstr>
      <vt:lpstr>Franklin Gothic Book</vt:lpstr>
      <vt:lpstr>굴림</vt:lpstr>
      <vt:lpstr>HGｺﾞｼｯｸE</vt:lpstr>
      <vt:lpstr>돋움</vt:lpstr>
      <vt:lpstr>MS PGothic</vt:lpstr>
      <vt:lpstr>SolexRegularLining</vt:lpstr>
      <vt:lpstr>SolexBlackLiningItalic</vt:lpstr>
      <vt:lpstr>luxton_EnergyBriefing</vt:lpstr>
      <vt:lpstr>Office of the Federal Coordinator for Meteorological Services and Supporting Research (OFCM)</vt:lpstr>
      <vt:lpstr>Overview</vt:lpstr>
      <vt:lpstr>Mission</vt:lpstr>
      <vt:lpstr>Perspective 44+ Years of Results</vt:lpstr>
      <vt:lpstr>Perspective – Organization History of Management and Structure </vt:lpstr>
      <vt:lpstr>How We Accomplish Our Mission… Federal Meteorological Coordinating Infrastructure</vt:lpstr>
      <vt:lpstr>Our Partners</vt:lpstr>
      <vt:lpstr>Our Affiliations</vt:lpstr>
      <vt:lpstr>Primary Products and Services</vt:lpstr>
      <vt:lpstr>Primary Products and Services</vt:lpstr>
      <vt:lpstr>High Priority Activities Overview</vt:lpstr>
      <vt:lpstr>High Priority Activities</vt:lpstr>
      <vt:lpstr>High Priority Activities</vt:lpstr>
      <vt:lpstr>High Priority Activities</vt:lpstr>
      <vt:lpstr>High Priority Activities</vt:lpstr>
      <vt:lpstr>High Priority Activities</vt:lpstr>
      <vt:lpstr>High Priority Activities</vt:lpstr>
      <vt:lpstr>High Priority Activities</vt:lpstr>
      <vt:lpstr>High Priority Activities</vt:lpstr>
      <vt:lpstr>Building a future to improve services… Network-enabled, data- &amp; info-centric</vt:lpstr>
      <vt:lpstr>Facilities and Personnel</vt:lpstr>
      <vt:lpstr>Summary</vt:lpstr>
      <vt:lpstr>Questions?</vt:lpstr>
      <vt:lpstr>BACKUP SLIDES</vt:lpstr>
      <vt:lpstr>FCMSSR Members</vt:lpstr>
      <vt:lpstr>ICMSSR Members</vt:lpstr>
      <vt:lpstr>Background</vt:lpstr>
      <vt:lpstr>Feedback</vt:lpstr>
      <vt:lpstr>Leadership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2008-11-07T21:07:39Z</dcterms:created>
  <dcterms:modified xsi:type="dcterms:W3CDTF">2008-11-07T21:07:44Z</dcterms:modified>
</cp:coreProperties>
</file>