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86" r:id="rId2"/>
    <p:sldId id="281" r:id="rId3"/>
    <p:sldId id="282" r:id="rId4"/>
    <p:sldId id="290" r:id="rId5"/>
    <p:sldId id="283" r:id="rId6"/>
    <p:sldId id="292" r:id="rId7"/>
    <p:sldId id="272" r:id="rId8"/>
    <p:sldId id="284" r:id="rId9"/>
    <p:sldId id="287" r:id="rId10"/>
    <p:sldId id="285" r:id="rId11"/>
    <p:sldId id="288" r:id="rId12"/>
    <p:sldId id="273" r:id="rId13"/>
    <p:sldId id="274" r:id="rId14"/>
    <p:sldId id="275" r:id="rId15"/>
    <p:sldId id="276" r:id="rId16"/>
    <p:sldId id="277" r:id="rId17"/>
    <p:sldId id="295" r:id="rId18"/>
    <p:sldId id="279" r:id="rId19"/>
    <p:sldId id="291" r:id="rId20"/>
    <p:sldId id="280" r:id="rId21"/>
    <p:sldId id="293" r:id="rId22"/>
    <p:sldId id="28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CA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94718" autoAdjust="0"/>
  </p:normalViewPr>
  <p:slideViewPr>
    <p:cSldViewPr>
      <p:cViewPr varScale="1">
        <p:scale>
          <a:sx n="86" d="100"/>
          <a:sy n="86" d="100"/>
        </p:scale>
        <p:origin x="-8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2473-B6E0-4C97-B626-46A409700737}" type="datetimeFigureOut">
              <a:rPr lang="en-US" smtClean="0"/>
              <a:pPr/>
              <a:t>1/27/2009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78A-DC44-41ED-A757-7E422C59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837363" cy="667543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85800" y="6334125"/>
            <a:ext cx="7772400" cy="0"/>
          </a:xfrm>
          <a:prstGeom prst="line">
            <a:avLst/>
          </a:prstGeom>
          <a:noFill/>
          <a:ln w="127000">
            <a:solidFill>
              <a:srgbClr val="DB72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85800" y="723900"/>
            <a:ext cx="7772400" cy="0"/>
          </a:xfrm>
          <a:prstGeom prst="line">
            <a:avLst/>
          </a:prstGeom>
          <a:noFill/>
          <a:ln w="1270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95E2-E2A2-4B41-AF93-72898AF34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CA5F-975C-4B8B-8179-927432606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486-1775-4C6C-92CA-F16BD3143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CA66-269A-402C-A17A-4BF3C3084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B1D5-A1AF-47B3-B68B-B95B732073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D0AC-0FE2-4EB4-904B-16D58BF59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F695-F31E-4303-A389-CA79DCEC6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A85F-95A3-41B4-B453-E5812832AD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AEE7-867B-4BAF-B64E-BDEF251F2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200400" cy="31242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76200">
            <a:solidFill>
              <a:srgbClr val="DB72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912813"/>
            <a:ext cx="77724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394450"/>
            <a:ext cx="973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6081DF2B-CB54-4A4A-94C0-80E19AE0C4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>
              <a:latin typeface="Times New Roman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rgbClr val="DB72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rgbClr val="519A2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rgbClr val="A93A3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Level LHC Schottky Software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300" dirty="0" smtClean="0"/>
              <a:t>Jerry Cai</a:t>
            </a:r>
          </a:p>
          <a:p>
            <a:r>
              <a:rPr lang="en-US" sz="9600" dirty="0" smtClean="0"/>
              <a:t>&amp; The LAFS Team</a:t>
            </a:r>
          </a:p>
          <a:p>
            <a:r>
              <a:rPr lang="en-US" sz="4800" i="1" dirty="0" smtClean="0"/>
              <a:t>28 January 2009</a:t>
            </a:r>
          </a:p>
          <a:p>
            <a:r>
              <a:rPr lang="en-US" dirty="0" smtClean="0"/>
              <a:t>Presented by Elliott McCrory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GUI has four sections: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Top Tool Bar</a:t>
            </a:r>
          </a:p>
          <a:p>
            <a:pPr marL="1257300" lvl="2" indent="-342900"/>
            <a:r>
              <a:rPr lang="en-US" sz="1600" dirty="0" smtClean="0"/>
              <a:t>to exit program, read archived data ,etc.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Left Selection Panel </a:t>
            </a:r>
          </a:p>
          <a:p>
            <a:pPr marL="1257300" lvl="2" indent="-342900"/>
            <a:r>
              <a:rPr lang="en-US" sz="1600" dirty="0" smtClean="0"/>
              <a:t>to select device and running mode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Central Tabbed Panel </a:t>
            </a:r>
          </a:p>
          <a:p>
            <a:pPr marL="1257300" lvl="2" indent="-342900"/>
            <a:r>
              <a:rPr lang="en-US" sz="1600" dirty="0" smtClean="0"/>
              <a:t>to display data, create and load configuration tables,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Bottom Console </a:t>
            </a:r>
          </a:p>
          <a:p>
            <a:pPr marL="1257300" lvl="2" indent="-342900"/>
            <a:r>
              <a:rPr lang="en-US" sz="1600" dirty="0" smtClean="0"/>
              <a:t>to show messages while program is running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pic>
        <p:nvPicPr>
          <p:cNvPr id="9" name="Content Placeholder 3" descr="overvie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122644"/>
            <a:ext cx="3810000" cy="3146112"/>
          </a:xfrm>
        </p:spPr>
      </p:pic>
      <p:cxnSp>
        <p:nvCxnSpPr>
          <p:cNvPr id="22" name="Straight Arrow Connector 21"/>
          <p:cNvCxnSpPr/>
          <p:nvPr/>
        </p:nvCxnSpPr>
        <p:spPr bwMode="auto">
          <a:xfrm>
            <a:off x="3429000" y="1828800"/>
            <a:ext cx="1295400" cy="3810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191000" y="2743200"/>
            <a:ext cx="457200" cy="1524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267200" y="3657600"/>
            <a:ext cx="1295400" cy="22860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581400" y="5029200"/>
            <a:ext cx="1143000" cy="1588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 of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Contour and Trace</a:t>
            </a:r>
          </a:p>
          <a:p>
            <a:pPr marL="1371600" lvl="2" indent="-457200"/>
            <a:r>
              <a:rPr lang="en-US" sz="2000" dirty="0" smtClean="0"/>
              <a:t>Live or Archived data/Post-Mortem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Time Plot</a:t>
            </a:r>
          </a:p>
          <a:p>
            <a:pPr marL="1371600" lvl="2" indent="-514350"/>
            <a:r>
              <a:rPr lang="en-US" sz="2000" dirty="0" smtClean="0"/>
              <a:t>Live or Archived data/Post-Mortem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Electronics States/Live Schematic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Tune Resonance Lines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Configuration Editor</a:t>
            </a:r>
          </a:p>
          <a:p>
            <a:pPr marL="1371600" lvl="2" indent="-514350">
              <a:buNone/>
            </a:pPr>
            <a:r>
              <a:rPr lang="en-US" sz="2400" dirty="0" smtClean="0"/>
              <a:t>6. Selecting bunch/gates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Contour and Trace (1/6)</a:t>
            </a:r>
          </a:p>
        </p:txBody>
      </p:sp>
      <p:pic>
        <p:nvPicPr>
          <p:cNvPr id="7171" name="Content Placeholder 3" descr="contour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52" t="3947" r="926" b="3947"/>
          <a:stretch>
            <a:fillRect/>
          </a:stretch>
        </p:blipFill>
        <p:spPr>
          <a:xfrm>
            <a:off x="251460" y="838200"/>
            <a:ext cx="8641080" cy="576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Post-Mortem data dump (200 spectra)</a:t>
            </a:r>
          </a:p>
        </p:txBody>
      </p:sp>
      <p:pic>
        <p:nvPicPr>
          <p:cNvPr id="8195" name="Content Placeholder 3" descr="contou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802" t="4938" r="901" b="3704"/>
          <a:stretch>
            <a:fillRect/>
          </a:stretch>
        </p:blipFill>
        <p:spPr>
          <a:xfrm>
            <a:off x="251460" y="838200"/>
            <a:ext cx="8641080" cy="592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Time Plot (2/6)</a:t>
            </a:r>
          </a:p>
        </p:txBody>
      </p:sp>
      <p:pic>
        <p:nvPicPr>
          <p:cNvPr id="9219" name="Content Placeholder 3" descr="timeplot..jpg"/>
          <p:cNvPicPr>
            <a:picLocks noGrp="1" noChangeAspect="1"/>
          </p:cNvPicPr>
          <p:nvPr>
            <p:ph idx="1"/>
          </p:nvPr>
        </p:nvPicPr>
        <p:blipFill>
          <a:blip r:embed="rId2"/>
          <a:srcRect b="3896"/>
          <a:stretch>
            <a:fillRect/>
          </a:stretch>
        </p:blipFill>
        <p:spPr>
          <a:xfrm>
            <a:off x="251460" y="838200"/>
            <a:ext cx="8641080" cy="576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Plot for Post-Mortem Data</a:t>
            </a:r>
          </a:p>
        </p:txBody>
      </p:sp>
      <p:pic>
        <p:nvPicPr>
          <p:cNvPr id="10243" name="Content Placeholder 4" descr="postmortem_timeplot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27" t="1213" r="2248" b="4187"/>
          <a:stretch>
            <a:fillRect/>
          </a:stretch>
        </p:blipFill>
        <p:spPr>
          <a:xfrm>
            <a:off x="251460" y="838200"/>
            <a:ext cx="8641080" cy="594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3600" dirty="0" smtClean="0"/>
              <a:t>Tab for Electronic States (3/6)</a:t>
            </a:r>
          </a:p>
        </p:txBody>
      </p:sp>
      <p:pic>
        <p:nvPicPr>
          <p:cNvPr id="11267" name="Content Placeholder 3" descr="electronic_state.jpg"/>
          <p:cNvPicPr>
            <a:picLocks noGrp="1" noChangeAspect="1"/>
          </p:cNvPicPr>
          <p:nvPr>
            <p:ph idx="1"/>
          </p:nvPr>
        </p:nvPicPr>
        <p:blipFill>
          <a:blip r:embed="rId2"/>
          <a:srcRect r="953" b="5112"/>
          <a:stretch>
            <a:fillRect/>
          </a:stretch>
        </p:blipFill>
        <p:spPr>
          <a:xfrm>
            <a:off x="251460" y="609600"/>
            <a:ext cx="8641080" cy="6169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" y="5117068"/>
            <a:ext cx="3207929" cy="369332"/>
          </a:xfrm>
          <a:prstGeom prst="rect">
            <a:avLst/>
          </a:prstGeom>
          <a:solidFill>
            <a:srgbClr val="FAF8CA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Active elements are colored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600" dirty="0" smtClean="0"/>
              <a:t>Tab for Tune Resonance Lines (4/6)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167" t="5208" r="14644" b="38542"/>
          <a:stretch>
            <a:fillRect/>
          </a:stretch>
        </p:blipFill>
        <p:spPr bwMode="auto">
          <a:xfrm>
            <a:off x="251460" y="838200"/>
            <a:ext cx="8641080" cy="5874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3" descr="tune_lines2.jpg"/>
          <p:cNvPicPr>
            <a:picLocks noGrp="1" noChangeAspect="1"/>
          </p:cNvPicPr>
          <p:nvPr>
            <p:ph idx="1"/>
          </p:nvPr>
        </p:nvPicPr>
        <p:blipFill>
          <a:blip r:embed="rId3"/>
          <a:srcRect b="6697"/>
          <a:stretch>
            <a:fillRect/>
          </a:stretch>
        </p:blipFill>
        <p:spPr>
          <a:xfrm>
            <a:off x="251460" y="838200"/>
            <a:ext cx="8641080" cy="574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56021" y="5257800"/>
            <a:ext cx="4087979" cy="369332"/>
          </a:xfrm>
          <a:prstGeom prst="rect">
            <a:avLst/>
          </a:prstGeom>
          <a:solidFill>
            <a:srgbClr val="FAF8CA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Zoom in, using </a:t>
            </a:r>
            <a:r>
              <a:rPr lang="en-US" dirty="0" err="1" smtClean="0">
                <a:latin typeface="+mn-lt"/>
              </a:rPr>
              <a:t>JDataViewer</a:t>
            </a:r>
            <a:r>
              <a:rPr lang="en-US" dirty="0" smtClean="0">
                <a:latin typeface="+mn-lt"/>
              </a:rPr>
              <a:t> zooming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Configuration Editor (5/6)</a:t>
            </a:r>
          </a:p>
        </p:txBody>
      </p:sp>
      <p:pic>
        <p:nvPicPr>
          <p:cNvPr id="13315" name="Content Placeholder 3" descr="configEditor.jpg"/>
          <p:cNvPicPr>
            <a:picLocks noGrp="1" noChangeAspect="1"/>
          </p:cNvPicPr>
          <p:nvPr>
            <p:ph idx="1"/>
          </p:nvPr>
        </p:nvPicPr>
        <p:blipFill>
          <a:blip r:embed="rId2"/>
          <a:srcRect l="453" r="1089" b="2863"/>
          <a:stretch>
            <a:fillRect/>
          </a:stretch>
        </p:blipFill>
        <p:spPr>
          <a:xfrm>
            <a:off x="251460" y="820994"/>
            <a:ext cx="8641080" cy="588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Details of Configuration Editor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429000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en-US" sz="2000" dirty="0" smtClean="0"/>
              <a:t>Row: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Beam Mode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Column: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A settable item in the Schottky front end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On the Electronics States diagram/schematic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Can read from</a:t>
            </a:r>
          </a:p>
          <a:p>
            <a:pPr marL="690563" lvl="1">
              <a:spcAft>
                <a:spcPts val="0"/>
              </a:spcAft>
            </a:pPr>
            <a:r>
              <a:rPr lang="en-US" sz="1600" dirty="0" smtClean="0"/>
              <a:t>Live configuration from Monitor</a:t>
            </a:r>
          </a:p>
          <a:p>
            <a:pPr marL="690563" lvl="1">
              <a:spcAft>
                <a:spcPts val="0"/>
              </a:spcAft>
            </a:pPr>
            <a:r>
              <a:rPr lang="en-US" sz="1600" dirty="0" smtClean="0"/>
              <a:t>SDDS save files </a:t>
            </a:r>
          </a:p>
          <a:p>
            <a:pPr marL="690563" lvl="1">
              <a:spcAft>
                <a:spcPts val="0"/>
              </a:spcAft>
            </a:pPr>
            <a:r>
              <a:rPr lang="en-US" sz="1600" dirty="0" smtClean="0"/>
              <a:t>History files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Can change any value in this table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Table can be extended easily in the Java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Disposition?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Send to Monitor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SDDS Save File/</a:t>
            </a:r>
            <a:r>
              <a:rPr lang="en-US" sz="1600" dirty="0" err="1" smtClean="0"/>
              <a:t>Config</a:t>
            </a:r>
            <a:r>
              <a:rPr lang="en-US" sz="1600" dirty="0" smtClean="0"/>
              <a:t> DB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Invisible control: Beam gating (next slide)</a:t>
            </a:r>
            <a:endParaRPr lang="en-US" sz="2000" dirty="0"/>
          </a:p>
        </p:txBody>
      </p:sp>
      <p:pic>
        <p:nvPicPr>
          <p:cNvPr id="8" name="Content Placeholder 3" descr="configEditor.jpg"/>
          <p:cNvPicPr>
            <a:picLocks noChangeAspect="1"/>
          </p:cNvPicPr>
          <p:nvPr/>
        </p:nvPicPr>
        <p:blipFill>
          <a:blip r:embed="rId2"/>
          <a:srcRect l="16602" t="11940" r="25513" b="76076"/>
          <a:stretch>
            <a:fillRect/>
          </a:stretch>
        </p:blipFill>
        <p:spPr bwMode="auto">
          <a:xfrm>
            <a:off x="45720" y="4876800"/>
            <a:ext cx="905256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Level LHC Schottky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Initial version of High Level Software for LHC Schottky project has been completed.</a:t>
            </a:r>
          </a:p>
          <a:p>
            <a:endParaRPr lang="en-US" sz="2800" dirty="0" smtClean="0"/>
          </a:p>
          <a:p>
            <a:r>
              <a:rPr lang="en-US" sz="2800" dirty="0" smtClean="0"/>
              <a:t>Implements the requirements </a:t>
            </a:r>
            <a:r>
              <a:rPr lang="en-US" sz="2800" dirty="0" smtClean="0"/>
              <a:t>from:</a:t>
            </a:r>
            <a:endParaRPr lang="en-US" sz="2800" dirty="0" smtClean="0"/>
          </a:p>
          <a:p>
            <a:pPr lvl="1"/>
            <a:r>
              <a:rPr lang="en-US" dirty="0" smtClean="0"/>
              <a:t>“4.8 GHZ Schottky </a:t>
            </a:r>
            <a:r>
              <a:rPr lang="en-US" dirty="0" smtClean="0"/>
              <a:t>Software—High Level </a:t>
            </a:r>
            <a:r>
              <a:rPr lang="en-US" dirty="0" smtClean="0"/>
              <a:t>Requirements “</a:t>
            </a:r>
          </a:p>
          <a:p>
            <a:pPr lvl="1"/>
            <a:r>
              <a:rPr lang="en-US" dirty="0" smtClean="0"/>
              <a:t>EDMS Document # 908986 </a:t>
            </a:r>
          </a:p>
          <a:p>
            <a:pPr lvl="1"/>
            <a:r>
              <a:rPr lang="en-US" dirty="0" smtClean="0"/>
              <a:t>by Andreas Jansson and Dave Mcginnis of Fermilab and Ralph Steinhagen (BE/BI</a:t>
            </a:r>
            <a:r>
              <a:rPr lang="en-US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Bunch Gates: View and Set (Popup window, 6/6)</a:t>
            </a:r>
          </a:p>
        </p:txBody>
      </p:sp>
      <p:pic>
        <p:nvPicPr>
          <p:cNvPr id="14339" name="Content Placeholder 3" descr="configEditor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437" t="19479" r="3832" b="562"/>
          <a:stretch>
            <a:fillRect/>
          </a:stretch>
        </p:blipFill>
        <p:spPr>
          <a:xfrm>
            <a:off x="228600" y="990600"/>
            <a:ext cx="8641080" cy="52750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dirty="0" smtClean="0"/>
              <a:t>Running the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CVS Package 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lhc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-daemons/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lhc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-daemon-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schottky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Monitor Application </a:t>
            </a:r>
          </a:p>
          <a:p>
            <a:pPr lvl="1"/>
            <a:r>
              <a:rPr lang="en-US" dirty="0" smtClean="0"/>
              <a:t>Must start this first</a:t>
            </a:r>
          </a:p>
          <a:p>
            <a:pPr lvl="1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cern.lhc.daemon.schottky.monitor.MonitorMain.java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Control &amp; Display Application</a:t>
            </a:r>
          </a:p>
          <a:p>
            <a:pPr lvl="1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cern.lhc.daemon.schottky.controller.ControlMain.java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/>
          </a:p>
          <a:p>
            <a:r>
              <a:rPr lang="en-US" sz="1800" dirty="0" smtClean="0"/>
              <a:t>Known limitations of this demo</a:t>
            </a:r>
          </a:p>
          <a:p>
            <a:pPr lvl="1"/>
            <a:r>
              <a:rPr lang="en-US" sz="1200" dirty="0" smtClean="0"/>
              <a:t>Because this implementation uses SDDS files rather than a </a:t>
            </a:r>
            <a:r>
              <a:rPr lang="en-US" sz="1200" dirty="0" smtClean="0"/>
              <a:t>Configuration DB, </a:t>
            </a:r>
            <a:r>
              <a:rPr lang="en-US" sz="1200" dirty="0" smtClean="0"/>
              <a:t>one must run Daemon &amp; GUI on the same PC. </a:t>
            </a:r>
          </a:p>
          <a:p>
            <a:pPr lvl="1"/>
            <a:r>
              <a:rPr lang="en-US" sz="1200" dirty="0" smtClean="0"/>
              <a:t>Awaiting proper “Command” communications example from M. Misiowiec.</a:t>
            </a:r>
          </a:p>
          <a:p>
            <a:pPr lvl="1"/>
            <a:r>
              <a:rPr lang="en-US" sz="1200" dirty="0" smtClean="0"/>
              <a:t>Do </a:t>
            </a:r>
            <a:r>
              <a:rPr lang="en-US" sz="1200" u="sng" dirty="0" smtClean="0"/>
              <a:t>not</a:t>
            </a:r>
            <a:r>
              <a:rPr lang="en-US" sz="1200" dirty="0" smtClean="0"/>
              <a:t> run multiple Monitors at the same time, anywhere in the Control System—the subscriptions will not work properly.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initial version of high level LHC Schottky Software has implemented the elements of the requirements document. </a:t>
            </a:r>
          </a:p>
          <a:p>
            <a:pPr lvl="1"/>
            <a:r>
              <a:rPr lang="en-US" sz="1800" dirty="0" smtClean="0"/>
              <a:t>Monitor Process/Daemon</a:t>
            </a:r>
          </a:p>
          <a:p>
            <a:pPr lvl="1"/>
            <a:r>
              <a:rPr lang="en-US" sz="1800" dirty="0" smtClean="0"/>
              <a:t>Control &amp; Display Application/Operations GUI</a:t>
            </a:r>
          </a:p>
          <a:p>
            <a:r>
              <a:rPr lang="en-US" sz="2400" dirty="0" smtClean="0"/>
              <a:t>Improvements?</a:t>
            </a:r>
          </a:p>
          <a:p>
            <a:pPr lvl="1"/>
            <a:r>
              <a:rPr lang="en-US" sz="1800" dirty="0" smtClean="0"/>
              <a:t>“Configuration DB” is implemented as local SDDS files</a:t>
            </a:r>
          </a:p>
          <a:p>
            <a:pPr lvl="2"/>
            <a:r>
              <a:rPr lang="en-US" sz="1400" dirty="0" smtClean="0"/>
              <a:t>need BE/CO/DM help</a:t>
            </a:r>
            <a:endParaRPr lang="en-US" sz="1800" dirty="0" smtClean="0"/>
          </a:p>
          <a:p>
            <a:pPr lvl="1"/>
            <a:r>
              <a:rPr lang="en-US" sz="1800" dirty="0" smtClean="0"/>
              <a:t>BE/OP </a:t>
            </a:r>
            <a:r>
              <a:rPr lang="en-US" sz="1800" dirty="0" smtClean="0"/>
              <a:t>feedback</a:t>
            </a:r>
          </a:p>
          <a:p>
            <a:pPr lvl="1"/>
            <a:r>
              <a:rPr lang="en-US" sz="1800" dirty="0" smtClean="0"/>
              <a:t>Better use of JAPC-standard communications</a:t>
            </a:r>
            <a:endParaRPr lang="en-US" sz="1800" dirty="0" smtClean="0"/>
          </a:p>
          <a:p>
            <a:r>
              <a:rPr lang="en-US" sz="2400" dirty="0" smtClean="0"/>
              <a:t>Issue: FESA class not yet available. </a:t>
            </a:r>
          </a:p>
          <a:p>
            <a:pPr lvl="1"/>
            <a:r>
              <a:rPr lang="en-US" sz="1800" dirty="0" smtClean="0"/>
              <a:t>This demo uses stored data from the Schottky monitors in the Tevatron.</a:t>
            </a:r>
          </a:p>
          <a:p>
            <a:r>
              <a:rPr lang="en-US" sz="2000" dirty="0" smtClean="0"/>
              <a:t>Acknowledgements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Schottky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Integrates experience at Fermilab from the Tevatron Schottky system	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It consists of two parts: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Monitor Application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Daemon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Control &amp; Display Application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Operations GUI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/>
          <p:cNvSpPr/>
          <p:nvPr/>
        </p:nvSpPr>
        <p:spPr bwMode="auto">
          <a:xfrm>
            <a:off x="114300" y="964640"/>
            <a:ext cx="89154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324600" y="2564840"/>
            <a:ext cx="2514600" cy="19049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4800600" y="5079440"/>
            <a:ext cx="2362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Design Concept: Monitor and Control &amp; Display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106" name="Rectangle 105"/>
          <p:cNvSpPr/>
          <p:nvPr/>
        </p:nvSpPr>
        <p:spPr bwMode="auto">
          <a:xfrm>
            <a:off x="1600200" y="2209800"/>
            <a:ext cx="3252324" cy="250466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10256" y="2348584"/>
            <a:ext cx="2832212" cy="2227092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615914" y="2783500"/>
            <a:ext cx="1931972" cy="1467679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+mn-lt"/>
              </a:rPr>
              <a:t>Control &amp; Display App</a:t>
            </a:r>
          </a:p>
        </p:txBody>
      </p:sp>
      <p:sp>
        <p:nvSpPr>
          <p:cNvPr id="11" name="Rounded Rectangle 10"/>
          <p:cNvSpPr/>
          <p:nvPr/>
        </p:nvSpPr>
        <p:spPr bwMode="auto">
          <a:xfrm rot="16200000">
            <a:off x="-331451" y="3121468"/>
            <a:ext cx="2017643" cy="778858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Comic Sans MS" pitchFamily="66" charset="0"/>
              </a:rPr>
              <a:t>Schottky Front End/FESA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20312" y="2755988"/>
            <a:ext cx="1062080" cy="535784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Device Settings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94807" y="3816991"/>
            <a:ext cx="1203690" cy="556591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Calculation Engine</a:t>
            </a: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5031223" y="1040840"/>
            <a:ext cx="1140977" cy="12192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Settings &amp; Readings Configuration DB*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105400" y="4393640"/>
            <a:ext cx="1062080" cy="487017"/>
          </a:xfrm>
          <a:prstGeom prst="roundRect">
            <a:avLst>
              <a:gd name="adj" fmla="val 1161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Publish/ Subscribe</a:t>
            </a: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5015713" y="5198710"/>
            <a:ext cx="991274" cy="904461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Logging DB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020312" y="3827394"/>
            <a:ext cx="1062080" cy="535784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Device Readings</a:t>
            </a:r>
          </a:p>
        </p:txBody>
      </p:sp>
      <p:sp>
        <p:nvSpPr>
          <p:cNvPr id="25" name="Vertical Scroll 24"/>
          <p:cNvSpPr/>
          <p:nvPr/>
        </p:nvSpPr>
        <p:spPr bwMode="auto">
          <a:xfrm>
            <a:off x="3436418" y="2710798"/>
            <a:ext cx="983182" cy="626165"/>
          </a:xfrm>
          <a:prstGeom prst="verticalScrol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Config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Data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7" name="Elbow Connector 26"/>
          <p:cNvCxnSpPr>
            <a:endCxn id="12" idx="0"/>
          </p:cNvCxnSpPr>
          <p:nvPr/>
        </p:nvCxnSpPr>
        <p:spPr bwMode="auto">
          <a:xfrm rot="10800000">
            <a:off x="2551353" y="2755989"/>
            <a:ext cx="955875" cy="302679"/>
          </a:xfrm>
          <a:prstGeom prst="bentConnector4">
            <a:avLst>
              <a:gd name="adj1" fmla="val 22222"/>
              <a:gd name="adj2" fmla="val 17552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Elbow Connector 32"/>
          <p:cNvCxnSpPr>
            <a:stCxn id="17" idx="3"/>
            <a:endCxn id="25" idx="0"/>
          </p:cNvCxnSpPr>
          <p:nvPr/>
        </p:nvCxnSpPr>
        <p:spPr bwMode="auto">
          <a:xfrm rot="5400000">
            <a:off x="4539482" y="1648568"/>
            <a:ext cx="450758" cy="167370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Elbow Connector 44"/>
          <p:cNvCxnSpPr>
            <a:stCxn id="12" idx="1"/>
            <a:endCxn id="11" idx="2"/>
          </p:cNvCxnSpPr>
          <p:nvPr/>
        </p:nvCxnSpPr>
        <p:spPr bwMode="auto">
          <a:xfrm rot="10800000" flipV="1">
            <a:off x="1066800" y="3023879"/>
            <a:ext cx="953512" cy="48701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Elbow Connector 47"/>
          <p:cNvCxnSpPr>
            <a:stCxn id="11" idx="2"/>
            <a:endCxn id="24" idx="1"/>
          </p:cNvCxnSpPr>
          <p:nvPr/>
        </p:nvCxnSpPr>
        <p:spPr bwMode="auto">
          <a:xfrm>
            <a:off x="1066800" y="3510897"/>
            <a:ext cx="953512" cy="58438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Elbow Connector 56"/>
          <p:cNvCxnSpPr>
            <a:stCxn id="10" idx="0"/>
            <a:endCxn id="17" idx="4"/>
          </p:cNvCxnSpPr>
          <p:nvPr/>
        </p:nvCxnSpPr>
        <p:spPr bwMode="auto">
          <a:xfrm rot="16200000" flipV="1">
            <a:off x="6310520" y="1512120"/>
            <a:ext cx="1133060" cy="1409700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Elbow Connector 60"/>
          <p:cNvCxnSpPr>
            <a:stCxn id="10" idx="1"/>
            <a:endCxn id="25" idx="2"/>
          </p:cNvCxnSpPr>
          <p:nvPr/>
        </p:nvCxnSpPr>
        <p:spPr bwMode="auto">
          <a:xfrm rot="10800000">
            <a:off x="3928010" y="3336964"/>
            <a:ext cx="2687905" cy="180377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Elbow Connector 63"/>
          <p:cNvCxnSpPr>
            <a:stCxn id="10" idx="1"/>
            <a:endCxn id="12" idx="2"/>
          </p:cNvCxnSpPr>
          <p:nvPr/>
        </p:nvCxnSpPr>
        <p:spPr bwMode="auto">
          <a:xfrm rot="10800000">
            <a:off x="2551352" y="3291772"/>
            <a:ext cx="4064562" cy="225568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Flowchart: Multidocument 92"/>
          <p:cNvSpPr/>
          <p:nvPr/>
        </p:nvSpPr>
        <p:spPr bwMode="auto">
          <a:xfrm>
            <a:off x="6077793" y="5237936"/>
            <a:ext cx="985610" cy="692956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SDDS</a:t>
            </a:r>
          </a:p>
        </p:txBody>
      </p:sp>
      <p:cxnSp>
        <p:nvCxnSpPr>
          <p:cNvPr id="94" name="Elbow Connector 93"/>
          <p:cNvCxnSpPr>
            <a:stCxn id="14" idx="2"/>
            <a:endCxn id="141" idx="1"/>
          </p:cNvCxnSpPr>
          <p:nvPr/>
        </p:nvCxnSpPr>
        <p:spPr bwMode="auto">
          <a:xfrm rot="16200000" flipH="1">
            <a:off x="3709947" y="4560287"/>
            <a:ext cx="1277358" cy="903948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5" name="Curved Connector 124"/>
          <p:cNvCxnSpPr>
            <a:stCxn id="127" idx="4"/>
            <a:endCxn id="25" idx="0"/>
          </p:cNvCxnSpPr>
          <p:nvPr/>
        </p:nvCxnSpPr>
        <p:spPr bwMode="auto">
          <a:xfrm rot="16200000" flipH="1">
            <a:off x="3237228" y="2020016"/>
            <a:ext cx="650783" cy="73078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Cloud Callout 126"/>
          <p:cNvSpPr/>
          <p:nvPr/>
        </p:nvSpPr>
        <p:spPr bwMode="auto">
          <a:xfrm>
            <a:off x="2819400" y="1117040"/>
            <a:ext cx="1295400" cy="8382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Beam Mode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143000" y="2107640"/>
            <a:ext cx="1801123" cy="337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Monitor Daemon</a:t>
            </a:r>
            <a:endParaRPr lang="en-US" sz="1600" dirty="0">
              <a:latin typeface="+mn-lt"/>
            </a:endParaRPr>
          </a:p>
        </p:txBody>
      </p:sp>
      <p:cxnSp>
        <p:nvCxnSpPr>
          <p:cNvPr id="177" name="Elbow Connector 176"/>
          <p:cNvCxnSpPr>
            <a:stCxn id="14" idx="3"/>
            <a:endCxn id="19" idx="1"/>
          </p:cNvCxnSpPr>
          <p:nvPr/>
        </p:nvCxnSpPr>
        <p:spPr bwMode="auto">
          <a:xfrm>
            <a:off x="4498497" y="4095287"/>
            <a:ext cx="606903" cy="54186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Elbow Connector 177"/>
          <p:cNvCxnSpPr>
            <a:stCxn id="19" idx="3"/>
            <a:endCxn id="10" idx="1"/>
          </p:cNvCxnSpPr>
          <p:nvPr/>
        </p:nvCxnSpPr>
        <p:spPr bwMode="auto">
          <a:xfrm flipV="1">
            <a:off x="6167480" y="3517340"/>
            <a:ext cx="448434" cy="111980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Elbow Connector 186"/>
          <p:cNvCxnSpPr>
            <a:stCxn id="141" idx="3"/>
            <a:endCxn id="10" idx="2"/>
          </p:cNvCxnSpPr>
          <p:nvPr/>
        </p:nvCxnSpPr>
        <p:spPr bwMode="auto">
          <a:xfrm flipV="1">
            <a:off x="7162800" y="4251179"/>
            <a:ext cx="419100" cy="1399761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0" name="Curved Connector 189"/>
          <p:cNvCxnSpPr>
            <a:stCxn id="24" idx="3"/>
            <a:endCxn id="14" idx="1"/>
          </p:cNvCxnSpPr>
          <p:nvPr/>
        </p:nvCxnSpPr>
        <p:spPr bwMode="auto">
          <a:xfrm>
            <a:off x="3082392" y="4095286"/>
            <a:ext cx="212415" cy="1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7" grpId="0" animBg="1"/>
      <p:bldP spid="19" grpId="0" animBg="1"/>
      <p:bldP spid="20" grpId="0" animBg="1"/>
      <p:bldP spid="93" grpId="0" animBg="1"/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Runs continuously in the background as a “Daemon Process”</a:t>
            </a:r>
          </a:p>
          <a:p>
            <a:r>
              <a:rPr lang="en-US" sz="2800" dirty="0" smtClean="0"/>
              <a:t>Key Elements:</a:t>
            </a:r>
          </a:p>
          <a:p>
            <a:pPr lvl="1"/>
            <a:r>
              <a:rPr lang="en-US" sz="2400" dirty="0" smtClean="0"/>
              <a:t>Configures Schottky per Beam Mode</a:t>
            </a:r>
          </a:p>
          <a:p>
            <a:pPr lvl="2"/>
            <a:r>
              <a:rPr lang="en-US" sz="1900" dirty="0" smtClean="0"/>
              <a:t>See next slide</a:t>
            </a:r>
          </a:p>
          <a:p>
            <a:pPr lvl="1"/>
            <a:r>
              <a:rPr lang="en-US" dirty="0"/>
              <a:t>R</a:t>
            </a:r>
            <a:r>
              <a:rPr lang="en-US" sz="2400" dirty="0" smtClean="0"/>
              <a:t>eads raw</a:t>
            </a:r>
            <a:r>
              <a:rPr lang="en-US" dirty="0" smtClean="0"/>
              <a:t> </a:t>
            </a:r>
            <a:r>
              <a:rPr lang="en-US" sz="2400" dirty="0" smtClean="0"/>
              <a:t>FFT data from Schottky</a:t>
            </a:r>
          </a:p>
          <a:p>
            <a:pPr lvl="1"/>
            <a:r>
              <a:rPr lang="en-US" sz="2400" dirty="0" smtClean="0"/>
              <a:t>Performs fits for:</a:t>
            </a:r>
          </a:p>
          <a:p>
            <a:pPr lvl="2"/>
            <a:r>
              <a:rPr lang="en-US" sz="1900" dirty="0" smtClean="0"/>
              <a:t>Tune, </a:t>
            </a:r>
          </a:p>
          <a:p>
            <a:pPr lvl="2"/>
            <a:r>
              <a:rPr lang="en-US" sz="1900" dirty="0" smtClean="0"/>
              <a:t>Momentum Spread,</a:t>
            </a:r>
          </a:p>
          <a:p>
            <a:pPr lvl="2"/>
            <a:r>
              <a:rPr lang="en-US" sz="1900" dirty="0" smtClean="0"/>
              <a:t>Emittance,</a:t>
            </a:r>
            <a:endParaRPr lang="en-US" sz="1900" dirty="0"/>
          </a:p>
          <a:p>
            <a:pPr lvl="2"/>
            <a:r>
              <a:rPr lang="en-US" sz="1900" dirty="0" smtClean="0"/>
              <a:t>Chromaticity, and</a:t>
            </a:r>
          </a:p>
          <a:p>
            <a:pPr lvl="2"/>
            <a:r>
              <a:rPr lang="en-US" sz="1900" dirty="0" smtClean="0"/>
              <a:t>Averages of these</a:t>
            </a:r>
          </a:p>
          <a:p>
            <a:pPr lvl="1"/>
            <a:r>
              <a:rPr lang="en-US" sz="2400" dirty="0" smtClean="0"/>
              <a:t>Publishes these results</a:t>
            </a:r>
          </a:p>
          <a:p>
            <a:pPr lvl="1"/>
            <a:r>
              <a:rPr lang="en-US" sz="2400" dirty="0" smtClean="0"/>
              <a:t>Archives these results</a:t>
            </a:r>
          </a:p>
          <a:p>
            <a:pPr lvl="2"/>
            <a:r>
              <a:rPr lang="en-US" sz="1900" dirty="0" smtClean="0"/>
              <a:t>Creates SDDS Files, post-mortem data sets and provides these data for the logging DB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Daemon: Interaction with Schottky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Reacts to the Beam Mode</a:t>
            </a:r>
          </a:p>
          <a:p>
            <a:pPr lvl="1"/>
            <a:r>
              <a:rPr lang="en-US" sz="1800" dirty="0" smtClean="0"/>
              <a:t>The Monitor listen for changes in LHC Beam Mode</a:t>
            </a:r>
          </a:p>
          <a:p>
            <a:pPr lvl="1"/>
            <a:r>
              <a:rPr lang="en-US" sz="1800" dirty="0" smtClean="0"/>
              <a:t>Configures Schottky hardware based on Beam Mode</a:t>
            </a:r>
          </a:p>
          <a:p>
            <a:pPr lvl="2"/>
            <a:r>
              <a:rPr lang="en-US" dirty="0" smtClean="0"/>
              <a:t>Unique configuration </a:t>
            </a:r>
            <a:r>
              <a:rPr lang="en-US" u="sng" dirty="0" smtClean="0"/>
              <a:t>table:</a:t>
            </a:r>
            <a:endParaRPr lang="en-US" dirty="0" smtClean="0"/>
          </a:p>
          <a:p>
            <a:pPr lvl="3"/>
            <a:r>
              <a:rPr lang="en-US" sz="1600" dirty="0" smtClean="0"/>
              <a:t>One “row” of settings per LHC Beam Mode</a:t>
            </a:r>
          </a:p>
          <a:p>
            <a:pPr lvl="3"/>
            <a:r>
              <a:rPr lang="en-US" sz="1600" dirty="0" smtClean="0"/>
              <a:t>Each column is  a settable attribute in </a:t>
            </a:r>
            <a:r>
              <a:rPr lang="en-US" sz="1600" dirty="0" smtClean="0"/>
              <a:t>the </a:t>
            </a:r>
            <a:r>
              <a:rPr lang="en-US" sz="1600" dirty="0" smtClean="0"/>
              <a:t>FESA class</a:t>
            </a:r>
          </a:p>
          <a:p>
            <a:pPr lvl="4"/>
            <a:r>
              <a:rPr lang="en-US" dirty="0" smtClean="0"/>
              <a:t>Assumes a Schottky FESA class exists!</a:t>
            </a:r>
          </a:p>
          <a:p>
            <a:pPr lvl="2"/>
            <a:r>
              <a:rPr lang="en-US" dirty="0" smtClean="0"/>
              <a:t>Control </a:t>
            </a:r>
            <a:r>
              <a:rPr lang="en-US" dirty="0" smtClean="0"/>
              <a:t>&amp; Display GUI can change </a:t>
            </a:r>
            <a:r>
              <a:rPr lang="en-US" dirty="0" smtClean="0"/>
              <a:t>the configuration table</a:t>
            </a:r>
            <a:endParaRPr lang="en-US" dirty="0" smtClean="0"/>
          </a:p>
          <a:p>
            <a:r>
              <a:rPr lang="en-US" sz="2400" dirty="0" smtClean="0"/>
              <a:t>Is </a:t>
            </a:r>
            <a:r>
              <a:rPr lang="en-US" sz="2400" dirty="0" smtClean="0"/>
              <a:t>the only agent to receive raw Schottky data directly</a:t>
            </a:r>
          </a:p>
          <a:p>
            <a:pPr lvl="1"/>
            <a:r>
              <a:rPr lang="en-US" sz="1800" dirty="0" smtClean="0"/>
              <a:t>Republishes raw data</a:t>
            </a:r>
          </a:p>
          <a:p>
            <a:pPr lvl="1"/>
            <a:r>
              <a:rPr lang="en-US" sz="1800" dirty="0" smtClean="0"/>
              <a:t>Publishes calculated data</a:t>
            </a:r>
          </a:p>
          <a:p>
            <a:r>
              <a:rPr lang="en-US" sz="2400" dirty="0" smtClean="0"/>
              <a:t>A true </a:t>
            </a:r>
            <a:r>
              <a:rPr lang="en-US" sz="2400" dirty="0" smtClean="0"/>
              <a:t>“daemon process”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Control and Display Application</a:t>
            </a:r>
          </a:p>
        </p:txBody>
      </p:sp>
      <p:pic>
        <p:nvPicPr>
          <p:cNvPr id="6147" name="Content Placeholder 3" descr="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4227" y="655320"/>
            <a:ext cx="8395547" cy="6126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GUI</a:t>
            </a:r>
          </a:p>
          <a:p>
            <a:r>
              <a:rPr lang="en-US" dirty="0" smtClean="0"/>
              <a:t>Subscribes to data from the Monitor</a:t>
            </a:r>
          </a:p>
          <a:p>
            <a:r>
              <a:rPr lang="en-US" dirty="0" smtClean="0"/>
              <a:t>Displays these data</a:t>
            </a:r>
          </a:p>
          <a:p>
            <a:pPr lvl="1"/>
            <a:r>
              <a:rPr lang="en-US" dirty="0" smtClean="0"/>
              <a:t>Can also display archived and post-mortem data</a:t>
            </a:r>
          </a:p>
          <a:p>
            <a:r>
              <a:rPr lang="en-US" dirty="0" smtClean="0"/>
              <a:t>Two different run modes</a:t>
            </a:r>
          </a:p>
          <a:p>
            <a:pPr lvl="1"/>
            <a:r>
              <a:rPr lang="en-US" dirty="0" smtClean="0"/>
              <a:t>READ ONLY</a:t>
            </a:r>
          </a:p>
          <a:p>
            <a:pPr lvl="2"/>
            <a:r>
              <a:rPr lang="en-US" dirty="0" smtClean="0"/>
              <a:t>default</a:t>
            </a:r>
          </a:p>
          <a:p>
            <a:pPr lvl="1"/>
            <a:r>
              <a:rPr lang="en-US" dirty="0" smtClean="0"/>
              <a:t>READ and SET</a:t>
            </a:r>
          </a:p>
          <a:p>
            <a:pPr lvl="2"/>
            <a:r>
              <a:rPr lang="en-US" dirty="0" smtClean="0"/>
              <a:t>allow user to change things in the Monitor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Responsible for setting up </a:t>
            </a:r>
            <a:r>
              <a:rPr lang="en-US" sz="2800" dirty="0" smtClean="0"/>
              <a:t>configuration </a:t>
            </a:r>
            <a:r>
              <a:rPr lang="en-US" sz="2800" dirty="0" smtClean="0"/>
              <a:t>table </a:t>
            </a:r>
            <a:r>
              <a:rPr lang="en-US" sz="2800" dirty="0" smtClean="0"/>
              <a:t>for Monitor </a:t>
            </a:r>
            <a:r>
              <a:rPr lang="en-US" sz="2800" dirty="0" smtClean="0"/>
              <a:t>Daemon</a:t>
            </a:r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Table:</a:t>
            </a:r>
          </a:p>
          <a:p>
            <a:pPr lvl="2"/>
            <a:r>
              <a:rPr lang="en-US" dirty="0" smtClean="0"/>
              <a:t>One </a:t>
            </a:r>
            <a:r>
              <a:rPr lang="en-US" dirty="0" smtClean="0"/>
              <a:t>row per Beam Mode</a:t>
            </a:r>
          </a:p>
          <a:p>
            <a:pPr lvl="2"/>
            <a:r>
              <a:rPr lang="en-US" dirty="0" smtClean="0"/>
              <a:t>One column per settable attribute in the hardware &amp;/or the FESA </a:t>
            </a:r>
            <a:r>
              <a:rPr lang="en-US" dirty="0" smtClean="0"/>
              <a:t>class</a:t>
            </a:r>
          </a:p>
          <a:p>
            <a:pPr lvl="1"/>
            <a:r>
              <a:rPr lang="en-US" dirty="0" smtClean="0"/>
              <a:t>Tables can be saved in SDDS files</a:t>
            </a:r>
          </a:p>
          <a:p>
            <a:pPr lvl="2"/>
            <a:r>
              <a:rPr lang="en-US" dirty="0" smtClean="0"/>
              <a:t>Would like to have a </a:t>
            </a:r>
            <a:r>
              <a:rPr lang="en-US" dirty="0" err="1" smtClean="0"/>
              <a:t>Config</a:t>
            </a:r>
            <a:r>
              <a:rPr lang="en-US" dirty="0" smtClean="0"/>
              <a:t> DB</a:t>
            </a:r>
            <a:endParaRPr lang="en-US" dirty="0" smtClean="0"/>
          </a:p>
          <a:p>
            <a:r>
              <a:rPr lang="en-US" sz="2800" dirty="0" smtClean="0"/>
              <a:t>Multiple Control &amp; Display instances?</a:t>
            </a:r>
          </a:p>
          <a:p>
            <a:pPr lvl="1"/>
            <a:r>
              <a:rPr lang="en-US" sz="2000" dirty="0" smtClean="0"/>
              <a:t>Each can read from the Monitor</a:t>
            </a:r>
          </a:p>
          <a:p>
            <a:pPr lvl="1"/>
            <a:r>
              <a:rPr lang="en-US" sz="2000" dirty="0" smtClean="0"/>
              <a:t>Only one is allowed to have setting rights at a time</a:t>
            </a:r>
          </a:p>
          <a:p>
            <a:pPr lvl="2"/>
            <a:r>
              <a:rPr lang="en-US" dirty="0" smtClean="0"/>
              <a:t>User requests setting rights from Monitor for N minutes</a:t>
            </a:r>
          </a:p>
          <a:p>
            <a:pPr lvl="2"/>
            <a:r>
              <a:rPr lang="en-US" dirty="0" smtClean="0"/>
              <a:t>RBA Login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1/28/2009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Review_Presentation_Template">
  <a:themeElements>
    <a:clrScheme name="Review_Presentatio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view_Presentation_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ew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ew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 Uploading for this Collaboration Meeting</Template>
  <TotalTime>1407</TotalTime>
  <Words>890</Words>
  <Application>Microsoft Office PowerPoint</Application>
  <PresentationFormat>On-screen Show (4:3)</PresentationFormat>
  <Paragraphs>200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Review_Presentation_Template</vt:lpstr>
      <vt:lpstr>High Level LHC Schottky Software Development</vt:lpstr>
      <vt:lpstr>High Level LHC Schottky Software</vt:lpstr>
      <vt:lpstr>Schottky Software</vt:lpstr>
      <vt:lpstr>Design Concept: Monitor and Control &amp; Display</vt:lpstr>
      <vt:lpstr>Monitor Application</vt:lpstr>
      <vt:lpstr>Daemon: Interaction with Schottky</vt:lpstr>
      <vt:lpstr>The Control and Display Application</vt:lpstr>
      <vt:lpstr>Control &amp; Display App (1/3)</vt:lpstr>
      <vt:lpstr>Control &amp; Display App (2/3)</vt:lpstr>
      <vt:lpstr>Control &amp; Display App (3/3)</vt:lpstr>
      <vt:lpstr>Screen Shots of GUI</vt:lpstr>
      <vt:lpstr>Tab for Contour and Trace (1/6)</vt:lpstr>
      <vt:lpstr>Post-Mortem data dump (200 spectra)</vt:lpstr>
      <vt:lpstr>Tab for Time Plot (2/6)</vt:lpstr>
      <vt:lpstr>Time Plot for Post-Mortem Data</vt:lpstr>
      <vt:lpstr>Tab for Electronic States (3/6)</vt:lpstr>
      <vt:lpstr>Tab for Tune Resonance Lines (4/6)</vt:lpstr>
      <vt:lpstr>Tab for Configuration Editor (5/6)</vt:lpstr>
      <vt:lpstr>Details of Configuration Editor</vt:lpstr>
      <vt:lpstr>Bunch Gates: View and Set (Popup window, 6/6)</vt:lpstr>
      <vt:lpstr>Running the Suite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 </dc:title>
  <dc:creator>jcai</dc:creator>
  <cp:lastModifiedBy>Elliott McCrory</cp:lastModifiedBy>
  <cp:revision>162</cp:revision>
  <dcterms:created xsi:type="dcterms:W3CDTF">2008-11-12T20:08:39Z</dcterms:created>
  <dcterms:modified xsi:type="dcterms:W3CDTF">2009-01-27T07:31:05Z</dcterms:modified>
</cp:coreProperties>
</file>