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35" r:id="rId4"/>
    <p:sldId id="332" r:id="rId5"/>
    <p:sldId id="366" r:id="rId6"/>
    <p:sldId id="367" r:id="rId7"/>
    <p:sldId id="270" r:id="rId8"/>
    <p:sldId id="330" r:id="rId9"/>
    <p:sldId id="274" r:id="rId10"/>
    <p:sldId id="280" r:id="rId11"/>
    <p:sldId id="275" r:id="rId12"/>
    <p:sldId id="285" r:id="rId13"/>
    <p:sldId id="286" r:id="rId14"/>
    <p:sldId id="365" r:id="rId15"/>
    <p:sldId id="291" r:id="rId16"/>
    <p:sldId id="364" r:id="rId17"/>
    <p:sldId id="347" r:id="rId18"/>
    <p:sldId id="348" r:id="rId19"/>
    <p:sldId id="349" r:id="rId20"/>
    <p:sldId id="350" r:id="rId21"/>
    <p:sldId id="351" r:id="rId22"/>
    <p:sldId id="363" r:id="rId23"/>
    <p:sldId id="362" r:id="rId24"/>
    <p:sldId id="387" r:id="rId25"/>
    <p:sldId id="386" r:id="rId26"/>
    <p:sldId id="361"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59" r:id="rId45"/>
    <p:sldId id="38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F48DF56-ACD2-4D08-B1D4-8E21DD9E8B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F91309-8712-4943-9960-B9F05BFF4EB5}" type="slidenum">
              <a:rPr lang="en-US"/>
              <a:pPr/>
              <a:t>1</a:t>
            </a:fld>
            <a:endParaRPr lang="en-US"/>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p:spPr>
        <p:txBody>
          <a:bodyPr lIns="90498" tIns="45249" rIns="90498" bIns="45249"/>
          <a:lstStyle/>
          <a:p>
            <a:pPr eaLnBrk="1" hangingPunct="1">
              <a:spcBef>
                <a:spcPct val="0"/>
              </a:spcBef>
            </a:pPr>
            <a:endParaRPr lang="en-US" smtClean="0"/>
          </a:p>
        </p:txBody>
      </p:sp>
      <p:sp>
        <p:nvSpPr>
          <p:cNvPr id="481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498" tIns="45249" rIns="90498" bIns="45249" anchor="b"/>
          <a:lstStyle/>
          <a:p>
            <a:pPr algn="r" defTabSz="904875"/>
            <a:fld id="{26094822-CE56-468F-B69E-71D9511E27B0}" type="slidenum">
              <a:rPr lang="en-US" sz="1200"/>
              <a:pPr algn="r" defTabSz="904875"/>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4BA8A61-6022-4C5D-A934-5BA4B20D4E9D}" type="slidenum">
              <a:rPr lang="en-US"/>
              <a:pPr/>
              <a:t>10</a:t>
            </a:fld>
            <a:endParaRPr lang="en-US"/>
          </a:p>
        </p:txBody>
      </p:sp>
      <p:sp>
        <p:nvSpPr>
          <p:cNvPr id="61443" name="Slide Image Placeholder 1"/>
          <p:cNvSpPr>
            <a:spLocks noGrp="1" noRot="1" noChangeAspect="1" noTextEdit="1"/>
          </p:cNvSpPr>
          <p:nvPr>
            <p:ph type="sldImg"/>
          </p:nvPr>
        </p:nvSpPr>
        <p:spPr>
          <a:xfrm>
            <a:off x="1143000" y="687388"/>
            <a:ext cx="4572000" cy="3429000"/>
          </a:xfrm>
          <a:ln/>
        </p:spPr>
      </p:sp>
      <p:sp>
        <p:nvSpPr>
          <p:cNvPr id="61444" name="Notes Placeholder 2"/>
          <p:cNvSpPr>
            <a:spLocks noGrp="1"/>
          </p:cNvSpPr>
          <p:nvPr>
            <p:ph type="body" idx="1"/>
          </p:nvPr>
        </p:nvSpPr>
        <p:spPr>
          <a:xfrm>
            <a:off x="685800" y="4343400"/>
            <a:ext cx="5486400" cy="4113213"/>
          </a:xfrm>
          <a:noFill/>
          <a:ln/>
        </p:spPr>
        <p:txBody>
          <a:bodyPr lIns="86489" tIns="43245" rIns="86489" bIns="43245"/>
          <a:lstStyle/>
          <a:p>
            <a:pPr eaLnBrk="1" hangingPunct="1"/>
            <a:endParaRPr lang="en-US" smtClean="0"/>
          </a:p>
        </p:txBody>
      </p:sp>
      <p:sp>
        <p:nvSpPr>
          <p:cNvPr id="61445"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86489" tIns="43245" rIns="86489" bIns="43245" anchor="b"/>
          <a:lstStyle/>
          <a:p>
            <a:pPr algn="r" defTabSz="863600"/>
            <a:fld id="{EC1B5106-84E9-4664-9313-98A3819C9288}" type="slidenum">
              <a:rPr lang="en-US" sz="1100"/>
              <a:pPr algn="r" defTabSz="863600"/>
              <a:t>10</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DE6A22C7-93FE-4F3D-A4DF-A863AF0341EC}"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256F04BB-C473-4950-9A49-A9EBBAEB40A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842070D-5035-4EB9-8244-48182001F97F}" type="slidenum">
              <a:rPr lang="en-US"/>
              <a:pPr/>
              <a:t>13</a:t>
            </a:fld>
            <a:endParaRPr lang="en-US"/>
          </a:p>
        </p:txBody>
      </p:sp>
      <p:sp>
        <p:nvSpPr>
          <p:cNvPr id="64515" name="Slide Image Placeholder 1"/>
          <p:cNvSpPr>
            <a:spLocks noGrp="1" noRot="1" noChangeAspect="1" noTextEdit="1"/>
          </p:cNvSpPr>
          <p:nvPr>
            <p:ph type="sldImg"/>
          </p:nvPr>
        </p:nvSpPr>
        <p:spPr>
          <a:xfrm>
            <a:off x="1143000" y="687388"/>
            <a:ext cx="4572000" cy="3429000"/>
          </a:xfrm>
          <a:ln/>
        </p:spPr>
      </p:sp>
      <p:sp>
        <p:nvSpPr>
          <p:cNvPr id="64516" name="Notes Placeholder 2"/>
          <p:cNvSpPr>
            <a:spLocks noGrp="1"/>
          </p:cNvSpPr>
          <p:nvPr>
            <p:ph type="body" idx="1"/>
          </p:nvPr>
        </p:nvSpPr>
        <p:spPr>
          <a:xfrm>
            <a:off x="685800" y="4343400"/>
            <a:ext cx="5486400" cy="4113213"/>
          </a:xfrm>
          <a:noFill/>
          <a:ln/>
        </p:spPr>
        <p:txBody>
          <a:bodyPr lIns="86489" tIns="43245" rIns="86489" bIns="43245"/>
          <a:lstStyle/>
          <a:p>
            <a:pPr eaLnBrk="1" hangingPunct="1"/>
            <a:endParaRPr lang="en-US" smtClean="0"/>
          </a:p>
        </p:txBody>
      </p:sp>
      <p:sp>
        <p:nvSpPr>
          <p:cNvPr id="64517"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86489" tIns="43245" rIns="86489" bIns="43245" anchor="b"/>
          <a:lstStyle/>
          <a:p>
            <a:pPr algn="r" defTabSz="863600"/>
            <a:fld id="{651DD0D4-CF34-44C7-8D90-8ABD2C924EAA}" type="slidenum">
              <a:rPr lang="en-US" sz="1100"/>
              <a:pPr algn="r" defTabSz="863600"/>
              <a:t>13</a:t>
            </a:fld>
            <a:endParaRPr lang="en-US"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B839B-6769-420A-9FA5-B2778CD7DE3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5207656-47AF-4DDA-AD4D-8D23A45C4B5B}" type="slidenum">
              <a:rPr lang="en-US"/>
              <a:pPr/>
              <a:t>15</a:t>
            </a:fld>
            <a:endParaRPr lang="en-US"/>
          </a:p>
        </p:txBody>
      </p:sp>
      <p:sp>
        <p:nvSpPr>
          <p:cNvPr id="67587" name="Slide Image Placeholder 1"/>
          <p:cNvSpPr>
            <a:spLocks noGrp="1" noRot="1" noChangeAspect="1" noTextEdit="1"/>
          </p:cNvSpPr>
          <p:nvPr>
            <p:ph type="sldImg"/>
          </p:nvPr>
        </p:nvSpPr>
        <p:spPr>
          <a:xfrm>
            <a:off x="804863" y="209550"/>
            <a:ext cx="5199062" cy="3898900"/>
          </a:xfrm>
          <a:ln/>
        </p:spPr>
      </p:sp>
      <p:sp>
        <p:nvSpPr>
          <p:cNvPr id="67588" name="Notes Placeholder 2"/>
          <p:cNvSpPr>
            <a:spLocks noGrp="1"/>
          </p:cNvSpPr>
          <p:nvPr>
            <p:ph type="body" idx="1"/>
          </p:nvPr>
        </p:nvSpPr>
        <p:spPr>
          <a:xfrm>
            <a:off x="600075" y="4346575"/>
            <a:ext cx="5611813" cy="4510088"/>
          </a:xfrm>
          <a:noFill/>
          <a:ln/>
        </p:spPr>
        <p:txBody>
          <a:bodyPr lIns="90245" tIns="44331" rIns="90245" bIns="44331"/>
          <a:lstStyle/>
          <a:p>
            <a:pPr marL="177800" indent="-177800" eaLnBrk="1" hangingPunct="1"/>
            <a:endParaRPr lang="en-US" smtClean="0"/>
          </a:p>
        </p:txBody>
      </p:sp>
      <p:sp>
        <p:nvSpPr>
          <p:cNvPr id="67589" name="Slide Number Placeholder 3"/>
          <p:cNvSpPr txBox="1">
            <a:spLocks noGrp="1"/>
          </p:cNvSpPr>
          <p:nvPr/>
        </p:nvSpPr>
        <p:spPr bwMode="auto">
          <a:xfrm>
            <a:off x="6588125" y="8967788"/>
            <a:ext cx="225425" cy="138112"/>
          </a:xfrm>
          <a:prstGeom prst="rect">
            <a:avLst/>
          </a:prstGeom>
          <a:noFill/>
          <a:ln w="12700">
            <a:noFill/>
            <a:miter lim="800000"/>
            <a:headEnd/>
            <a:tailEnd/>
          </a:ln>
        </p:spPr>
        <p:txBody>
          <a:bodyPr wrap="none" lIns="0" tIns="0" rIns="0" bIns="0" anchor="b"/>
          <a:lstStyle/>
          <a:p>
            <a:pPr algn="r" defTabSz="898525" eaLnBrk="0" hangingPunct="0"/>
            <a:fld id="{EE7329F1-E811-4179-955B-8C1831CAA00E}" type="slidenum">
              <a:rPr lang="en-US" sz="800"/>
              <a:pPr algn="r" defTabSz="898525" eaLnBrk="0" hangingPunct="0"/>
              <a:t>15</a:t>
            </a:fld>
            <a:endParaRPr lang="en-US"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E0789C-3BC3-4467-9B1E-D3F0AB601C5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E0789C-3BC3-4467-9B1E-D3F0AB601C5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E0789C-3BC3-4467-9B1E-D3F0AB601C5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9A5206A-4949-49E6-8EBA-97A2B943E651}" type="slidenum">
              <a:rPr lang="en-US"/>
              <a:pPr/>
              <a:t>2</a:t>
            </a:fld>
            <a:endParaRPr lang="en-US"/>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ln/>
        </p:spPr>
        <p:txBody>
          <a:bodyPr lIns="90498" tIns="45249" rIns="90498" bIns="45249"/>
          <a:lstStyle/>
          <a:p>
            <a:pPr eaLnBrk="1" hangingPunct="1">
              <a:spcBef>
                <a:spcPct val="0"/>
              </a:spcBef>
            </a:pPr>
            <a:endParaRPr lang="en-US" smtClean="0"/>
          </a:p>
        </p:txBody>
      </p:sp>
      <p:sp>
        <p:nvSpPr>
          <p:cNvPr id="491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498" tIns="45249" rIns="90498" bIns="45249" anchor="b"/>
          <a:lstStyle/>
          <a:p>
            <a:pPr algn="r" defTabSz="904875"/>
            <a:fld id="{4474FE2B-32C5-4770-9FCA-3B1877E951F1}" type="slidenum">
              <a:rPr lang="en-US" sz="1200"/>
              <a:pPr algn="r" defTabSz="904875"/>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E0789C-3BC3-4467-9B1E-D3F0AB601C5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E0789C-3BC3-4467-9B1E-D3F0AB601C5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2CB2A6-F92E-450C-B527-B26D0056551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0447B-1D23-4C6A-B0C2-4DC24988664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p>
        </p:txBody>
      </p:sp>
      <p:sp>
        <p:nvSpPr>
          <p:cNvPr id="86020" name="Slide Number Placeholder 3"/>
          <p:cNvSpPr>
            <a:spLocks noGrp="1"/>
          </p:cNvSpPr>
          <p:nvPr>
            <p:ph type="sldNum" sz="quarter" idx="5"/>
          </p:nvPr>
        </p:nvSpPr>
        <p:spPr>
          <a:noFill/>
        </p:spPr>
        <p:txBody>
          <a:bodyPr/>
          <a:lstStyle/>
          <a:p>
            <a:fld id="{A1FC82F7-1E6E-4BB0-BA0E-73B63E8F3466}"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8DF56-ACD2-4D08-B1D4-8E21DD9E8B32}"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C730EC5D-6267-4AE5-9B74-08EA55243D46}"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829D6289-2AF1-4424-A2CD-624A5C05E2D1}"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3F14F3AF-01EC-4335-9265-18CAD14E0BA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D4316DEF-8ABC-4B67-BC99-D531DFE5324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77CFE2C0-E6C4-457D-9DF1-98C14521E488}"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C399F-B08A-4994-B404-D2582E0F9F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FD5F2-A791-4BA1-859A-F8AD393680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BD4175-207B-43CC-8634-11C2D4ACB4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33A189-8233-48C3-A959-EE8344153C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B319C-DFBB-45DF-9679-14D19C04AA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7C662E-7A08-49B6-A3E0-6029D85A62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6DB766-6F4B-4388-87B4-5AA29452E8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1FEACF-ADF4-40D1-8848-16B7B51458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4BFB6E-FB8C-40A8-9315-FC07ACCDF9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40CB98-780A-41DF-B6FD-F9F386C5BE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99F89-2875-4D62-AE0D-725E1634DB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635DD-0F76-47C1-B9FE-AB0732B79C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3290C61-BB2A-4416-BA94-325EF239DF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ctep.cancer.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ctep.cancer.gov/"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webmeeting.nih.gov/p19665680"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Japan" TargetMode="External"/><Relationship Id="rId3" Type="http://schemas.openxmlformats.org/officeDocument/2006/relationships/hyperlink" Target="http://en.wikipedia.org/wiki/Medical_terminology" TargetMode="External"/><Relationship Id="rId7" Type="http://schemas.openxmlformats.org/officeDocument/2006/relationships/hyperlink" Target="http://en.wikipedia.org/wiki/European_Un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en.wikipedia.org/wiki/US" TargetMode="External"/><Relationship Id="rId5" Type="http://schemas.openxmlformats.org/officeDocument/2006/relationships/hyperlink" Target="http://en.wikipedia.org/wiki/International_Conference_on_Harmonisation_of_Technical_Requirements_for_Registration_of_Pharmaceuticals_for_Human_Use" TargetMode="External"/><Relationship Id="rId4" Type="http://schemas.openxmlformats.org/officeDocument/2006/relationships/hyperlink" Target="http://en.wikipedia.org/wiki/Adverse_eve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eddramsso.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0425"/>
            <a:ext cx="9144000" cy="1527175"/>
          </a:xfrm>
        </p:spPr>
        <p:txBody>
          <a:bodyPr/>
          <a:lstStyle/>
          <a:p>
            <a:pPr eaLnBrk="1" hangingPunct="1"/>
            <a:r>
              <a:rPr lang="en-US" sz="4000" dirty="0" smtClean="0"/>
              <a:t/>
            </a:r>
            <a:br>
              <a:rPr lang="en-US" sz="4000" dirty="0" smtClean="0"/>
            </a:br>
            <a:r>
              <a:rPr lang="en-US" sz="4000" dirty="0" smtClean="0"/>
              <a:t>CTCAE v3.0 Revision Project</a:t>
            </a:r>
            <a:br>
              <a:rPr lang="en-US" sz="4000" dirty="0" smtClean="0"/>
            </a:br>
            <a:r>
              <a:rPr lang="en-US" sz="4000" dirty="0" smtClean="0"/>
              <a:t>All-hands Working Group</a:t>
            </a:r>
            <a:br>
              <a:rPr lang="en-US" sz="4000" dirty="0" smtClean="0"/>
            </a:br>
            <a:r>
              <a:rPr lang="en-US" sz="3600" dirty="0" smtClean="0"/>
              <a:t>Education and Training</a:t>
            </a:r>
            <a:r>
              <a:rPr lang="en-US" sz="4000" dirty="0" smtClean="0"/>
              <a:t/>
            </a:r>
            <a:br>
              <a:rPr lang="en-US" sz="4000" dirty="0" smtClean="0"/>
            </a:br>
            <a:r>
              <a:rPr lang="en-US" sz="2800" dirty="0" smtClean="0"/>
              <a:t>October 20, 2008</a:t>
            </a:r>
            <a:r>
              <a:rPr lang="en-US" sz="4000" dirty="0" smtClean="0"/>
              <a:t/>
            </a:r>
            <a:br>
              <a:rPr lang="en-US" sz="4000" dirty="0" smtClean="0"/>
            </a:br>
            <a:endParaRPr lang="en-US" sz="3200" dirty="0" smtClean="0"/>
          </a:p>
        </p:txBody>
      </p:sp>
      <p:sp>
        <p:nvSpPr>
          <p:cNvPr id="2051" name="Rectangle 3"/>
          <p:cNvSpPr>
            <a:spLocks noGrp="1" noChangeArrowheads="1"/>
          </p:cNvSpPr>
          <p:nvPr>
            <p:ph type="subTitle" idx="4294967295"/>
          </p:nvPr>
        </p:nvSpPr>
        <p:spPr>
          <a:xfrm>
            <a:off x="1371600" y="4495800"/>
            <a:ext cx="6400800" cy="1752600"/>
          </a:xfrm>
        </p:spPr>
        <p:txBody>
          <a:bodyPr/>
          <a:lstStyle/>
          <a:p>
            <a:pPr marL="0" indent="0" algn="ctr" eaLnBrk="1" hangingPunct="1">
              <a:buFontTx/>
              <a:buNone/>
            </a:pPr>
            <a:r>
              <a:rPr lang="en-US" sz="1800" dirty="0" smtClean="0">
                <a:solidFill>
                  <a:schemeClr val="bg1">
                    <a:lumMod val="50000"/>
                  </a:schemeClr>
                </a:solidFill>
              </a:rPr>
              <a:t>Prepared by:</a:t>
            </a:r>
          </a:p>
          <a:p>
            <a:pPr marL="0" indent="0" algn="ctr" eaLnBrk="1" hangingPunct="1">
              <a:buFontTx/>
              <a:buNone/>
            </a:pPr>
            <a:r>
              <a:rPr lang="en-US" sz="1800" dirty="0" smtClean="0">
                <a:solidFill>
                  <a:schemeClr val="bg1">
                    <a:lumMod val="50000"/>
                  </a:schemeClr>
                </a:solidFill>
              </a:rPr>
              <a:t>Ann Setser, CBIIT, NCI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r>
              <a:rPr lang="en-US" altLang="ko-KR" sz="4000" dirty="0" smtClean="0">
                <a:ea typeface="굴림"/>
                <a:cs typeface="굴림"/>
              </a:rPr>
              <a:t>CTCAE v3.0 &amp; </a:t>
            </a:r>
            <a:r>
              <a:rPr lang="en-US" altLang="ko-KR" sz="4000" dirty="0" err="1" smtClean="0">
                <a:ea typeface="굴림"/>
                <a:cs typeface="굴림"/>
              </a:rPr>
              <a:t>MedDRA</a:t>
            </a:r>
            <a:r>
              <a:rPr lang="en-US" altLang="ko-KR" sz="4000" dirty="0" smtClean="0">
                <a:ea typeface="굴림"/>
                <a:cs typeface="굴림"/>
              </a:rPr>
              <a:t> Use</a:t>
            </a:r>
            <a:endParaRPr lang="en-US" sz="4000" dirty="0" smtClean="0"/>
          </a:p>
        </p:txBody>
      </p:sp>
      <p:sp>
        <p:nvSpPr>
          <p:cNvPr id="15363" name="Content Placeholder 2"/>
          <p:cNvSpPr>
            <a:spLocks noGrp="1"/>
          </p:cNvSpPr>
          <p:nvPr>
            <p:ph idx="4294967295"/>
          </p:nvPr>
        </p:nvSpPr>
        <p:spPr/>
        <p:txBody>
          <a:bodyPr/>
          <a:lstStyle/>
          <a:p>
            <a:pPr eaLnBrk="1" hangingPunct="1"/>
            <a:r>
              <a:rPr lang="en-US" sz="2800" dirty="0" smtClean="0"/>
              <a:t>CTCAE &amp; </a:t>
            </a:r>
            <a:r>
              <a:rPr lang="en-US" sz="2800" dirty="0" err="1" smtClean="0"/>
              <a:t>MedDRA</a:t>
            </a:r>
            <a:endParaRPr lang="en-US" sz="2800" dirty="0" smtClean="0"/>
          </a:p>
          <a:p>
            <a:pPr lvl="1" eaLnBrk="1" hangingPunct="1"/>
            <a:r>
              <a:rPr lang="en-US" sz="2400" dirty="0" err="1" smtClean="0"/>
              <a:t>MedDRA</a:t>
            </a:r>
            <a:r>
              <a:rPr lang="en-US" sz="2400" dirty="0" smtClean="0"/>
              <a:t> is used by the biopharmaceutical industry and regulatory agencies within the ICH regions</a:t>
            </a:r>
          </a:p>
          <a:p>
            <a:pPr eaLnBrk="1" hangingPunct="1"/>
            <a:r>
              <a:rPr lang="en-US" sz="2800" dirty="0" smtClean="0"/>
              <a:t>CTCAE use by Industry</a:t>
            </a:r>
          </a:p>
          <a:p>
            <a:pPr lvl="1" eaLnBrk="1" hangingPunct="1"/>
            <a:r>
              <a:rPr lang="en-US" sz="2400" dirty="0" smtClean="0"/>
              <a:t>CTCAE is widely used in oncology and HIV clinical research</a:t>
            </a:r>
          </a:p>
        </p:txBody>
      </p:sp>
      <p:sp>
        <p:nvSpPr>
          <p:cNvPr id="15364" name="Slide Number Placeholder 3"/>
          <p:cNvSpPr txBox="1">
            <a:spLocks noGrp="1"/>
          </p:cNvSpPr>
          <p:nvPr/>
        </p:nvSpPr>
        <p:spPr bwMode="auto">
          <a:xfrm>
            <a:off x="3905250" y="6372225"/>
            <a:ext cx="1333500" cy="412750"/>
          </a:xfrm>
          <a:prstGeom prst="rect">
            <a:avLst/>
          </a:prstGeom>
          <a:noFill/>
          <a:ln w="9525">
            <a:noFill/>
            <a:miter lim="800000"/>
            <a:headEnd/>
            <a:tailEnd/>
          </a:ln>
        </p:spPr>
        <p:txBody>
          <a:bodyPr/>
          <a:lstStyle/>
          <a:p>
            <a:pPr algn="ctr"/>
            <a:fld id="{CADFF41B-E464-4CB7-8819-51BF42C2B013}" type="slidenum">
              <a:rPr lang="en-US" sz="1400">
                <a:solidFill>
                  <a:schemeClr val="bg1"/>
                </a:solidFill>
              </a:rPr>
              <a:pPr algn="ctr"/>
              <a:t>10</a:t>
            </a:fld>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Comparison</a:t>
            </a:r>
          </a:p>
        </p:txBody>
      </p:sp>
      <p:sp>
        <p:nvSpPr>
          <p:cNvPr id="16387" name="Rectangle 3"/>
          <p:cNvSpPr>
            <a:spLocks noGrp="1" noChangeArrowheads="1"/>
          </p:cNvSpPr>
          <p:nvPr>
            <p:ph type="body" sz="half" idx="4294967295"/>
          </p:nvPr>
        </p:nvSpPr>
        <p:spPr>
          <a:xfrm>
            <a:off x="457200" y="1600200"/>
            <a:ext cx="4038600" cy="4525963"/>
          </a:xfrm>
        </p:spPr>
        <p:txBody>
          <a:bodyPr/>
          <a:lstStyle/>
          <a:p>
            <a:pPr eaLnBrk="1" hangingPunct="1">
              <a:buFontTx/>
              <a:buNone/>
            </a:pPr>
            <a:r>
              <a:rPr lang="en-US" sz="2400" smtClean="0"/>
              <a:t>MedDRA</a:t>
            </a:r>
          </a:p>
          <a:p>
            <a:pPr eaLnBrk="1" hangingPunct="1">
              <a:buFontTx/>
              <a:buNone/>
            </a:pPr>
            <a:r>
              <a:rPr lang="en-US" sz="2400" smtClean="0"/>
              <a:t>List of terms</a:t>
            </a:r>
          </a:p>
          <a:p>
            <a:pPr eaLnBrk="1" hangingPunct="1">
              <a:buFontTx/>
              <a:buNone/>
            </a:pPr>
            <a:r>
              <a:rPr lang="en-US" sz="2400" smtClean="0"/>
              <a:t>   &gt;86,000</a:t>
            </a:r>
          </a:p>
          <a:p>
            <a:pPr eaLnBrk="1" hangingPunct="1">
              <a:buFontTx/>
              <a:buNone/>
            </a:pPr>
            <a:r>
              <a:rPr lang="en-US" sz="2400" smtClean="0"/>
              <a:t>Content: Comprehensive</a:t>
            </a:r>
          </a:p>
          <a:p>
            <a:pPr eaLnBrk="1" hangingPunct="1">
              <a:buFontTx/>
              <a:buNone/>
            </a:pPr>
            <a:r>
              <a:rPr lang="en-US" sz="2400" smtClean="0"/>
              <a:t>---</a:t>
            </a:r>
          </a:p>
          <a:p>
            <a:pPr eaLnBrk="1" hangingPunct="1">
              <a:buFontTx/>
              <a:buNone/>
            </a:pPr>
            <a:endParaRPr lang="en-US" sz="2400" smtClean="0"/>
          </a:p>
          <a:p>
            <a:pPr eaLnBrk="1" hangingPunct="1">
              <a:buFontTx/>
              <a:buNone/>
            </a:pPr>
            <a:r>
              <a:rPr lang="en-US" sz="2000" smtClean="0"/>
              <a:t>Hierarchy: 5 levels</a:t>
            </a:r>
          </a:p>
          <a:p>
            <a:pPr eaLnBrk="1" hangingPunct="1">
              <a:buFontTx/>
              <a:buNone/>
            </a:pPr>
            <a:r>
              <a:rPr lang="en-US" sz="2000" smtClean="0"/>
              <a:t>Medically validated</a:t>
            </a:r>
          </a:p>
        </p:txBody>
      </p:sp>
      <p:sp>
        <p:nvSpPr>
          <p:cNvPr id="16388" name="Rectangle 4"/>
          <p:cNvSpPr>
            <a:spLocks noGrp="1" noChangeArrowheads="1"/>
          </p:cNvSpPr>
          <p:nvPr>
            <p:ph type="body" sz="half" idx="4294967295"/>
          </p:nvPr>
        </p:nvSpPr>
        <p:spPr>
          <a:xfrm>
            <a:off x="4648200" y="1600200"/>
            <a:ext cx="4038600" cy="4525963"/>
          </a:xfrm>
        </p:spPr>
        <p:txBody>
          <a:bodyPr/>
          <a:lstStyle/>
          <a:p>
            <a:pPr eaLnBrk="1" hangingPunct="1">
              <a:buFontTx/>
              <a:buNone/>
            </a:pPr>
            <a:r>
              <a:rPr lang="en-US" sz="2400" smtClean="0"/>
              <a:t>CTCAE v3.0</a:t>
            </a:r>
          </a:p>
          <a:p>
            <a:pPr eaLnBrk="1" hangingPunct="1">
              <a:buFontTx/>
              <a:buNone/>
            </a:pPr>
            <a:r>
              <a:rPr lang="en-US" sz="2400" smtClean="0"/>
              <a:t>List of terms</a:t>
            </a:r>
          </a:p>
          <a:p>
            <a:pPr eaLnBrk="1" hangingPunct="1">
              <a:buFontTx/>
              <a:buNone/>
            </a:pPr>
            <a:r>
              <a:rPr lang="en-US" sz="2400" smtClean="0"/>
              <a:t>	1,059</a:t>
            </a:r>
          </a:p>
          <a:p>
            <a:pPr eaLnBrk="1" hangingPunct="1">
              <a:buFontTx/>
              <a:buNone/>
            </a:pPr>
            <a:r>
              <a:rPr lang="en-US" sz="2400" smtClean="0"/>
              <a:t>Content: Oncology</a:t>
            </a:r>
          </a:p>
          <a:p>
            <a:pPr eaLnBrk="1" hangingPunct="1">
              <a:buFontTx/>
              <a:buNone/>
            </a:pPr>
            <a:r>
              <a:rPr lang="en-US" sz="2400" b="1" smtClean="0"/>
              <a:t>Severity Scale</a:t>
            </a:r>
          </a:p>
          <a:p>
            <a:pPr eaLnBrk="1" hangingPunct="1">
              <a:buFontTx/>
              <a:buNone/>
            </a:pPr>
            <a:endParaRPr lang="en-US" sz="2400" smtClean="0"/>
          </a:p>
          <a:p>
            <a:pPr eaLnBrk="1" hangingPunct="1">
              <a:buFontTx/>
              <a:buNone/>
            </a:pPr>
            <a:r>
              <a:rPr lang="en-US" sz="2000" smtClean="0"/>
              <a:t>Hierarchy: 2 levels</a:t>
            </a:r>
          </a:p>
          <a:p>
            <a:pPr eaLnBrk="1" hangingPunct="1">
              <a:buFontTx/>
              <a:buNone/>
            </a:pPr>
            <a:r>
              <a:rPr lang="en-US" sz="2000" smtClean="0"/>
              <a:t>---</a:t>
            </a:r>
          </a:p>
          <a:p>
            <a:pPr eaLnBrk="1" hangingPunct="1">
              <a:buFontTx/>
              <a:buNone/>
            </a:pPr>
            <a:endParaRPr lang="en-US" sz="20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CTCAE v3.0 Issues &amp; MedDRA</a:t>
            </a:r>
          </a:p>
        </p:txBody>
      </p:sp>
      <p:sp>
        <p:nvSpPr>
          <p:cNvPr id="17411" name="Rectangle 3"/>
          <p:cNvSpPr>
            <a:spLocks noGrp="1" noChangeArrowheads="1"/>
          </p:cNvSpPr>
          <p:nvPr>
            <p:ph type="body" idx="4294967295"/>
          </p:nvPr>
        </p:nvSpPr>
        <p:spPr/>
        <p:txBody>
          <a:bodyPr/>
          <a:lstStyle/>
          <a:p>
            <a:pPr eaLnBrk="1" hangingPunct="1"/>
            <a:r>
              <a:rPr lang="en-US" dirty="0" smtClean="0"/>
              <a:t>CTCAE v3.0 Terms</a:t>
            </a:r>
          </a:p>
          <a:p>
            <a:pPr lvl="1" eaLnBrk="1" hangingPunct="1"/>
            <a:r>
              <a:rPr lang="en-US" dirty="0" smtClean="0"/>
              <a:t>Multiple concepts</a:t>
            </a:r>
          </a:p>
          <a:p>
            <a:pPr lvl="1" eaLnBrk="1" hangingPunct="1"/>
            <a:r>
              <a:rPr lang="en-US" dirty="0" smtClean="0"/>
              <a:t>One/many element of Grade description is critical AE concept</a:t>
            </a:r>
          </a:p>
          <a:p>
            <a:pPr lvl="1" eaLnBrk="1" hangingPunct="1"/>
            <a:r>
              <a:rPr lang="en-US" dirty="0" smtClean="0"/>
              <a:t>Not all </a:t>
            </a:r>
            <a:r>
              <a:rPr lang="en-US" dirty="0" err="1" smtClean="0"/>
              <a:t>MedDRA</a:t>
            </a:r>
            <a:r>
              <a:rPr lang="en-US" dirty="0" smtClean="0"/>
              <a:t> terms</a:t>
            </a:r>
          </a:p>
          <a:p>
            <a:pPr lvl="1" eaLnBrk="1" hangingPunct="1">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457200" y="228600"/>
            <a:ext cx="8229600" cy="1143000"/>
          </a:xfrm>
        </p:spPr>
        <p:txBody>
          <a:bodyPr/>
          <a:lstStyle/>
          <a:p>
            <a:pPr eaLnBrk="1" hangingPunct="1"/>
            <a:r>
              <a:rPr lang="en-US" sz="4000" dirty="0" smtClean="0"/>
              <a:t>CTCAE v3.0 </a:t>
            </a:r>
            <a:r>
              <a:rPr lang="en-US" dirty="0" smtClean="0"/>
              <a:t/>
            </a:r>
            <a:br>
              <a:rPr lang="en-US" dirty="0" smtClean="0"/>
            </a:br>
            <a:r>
              <a:rPr lang="en-US" sz="3200" dirty="0" smtClean="0"/>
              <a:t>Multiple Concepts in one AE Term</a:t>
            </a:r>
            <a:endParaRPr lang="en-US" dirty="0" smtClean="0"/>
          </a:p>
        </p:txBody>
      </p:sp>
      <p:sp>
        <p:nvSpPr>
          <p:cNvPr id="18435" name="Slide Number Placeholder 1"/>
          <p:cNvSpPr txBox="1">
            <a:spLocks noGrp="1"/>
          </p:cNvSpPr>
          <p:nvPr/>
        </p:nvSpPr>
        <p:spPr bwMode="auto">
          <a:xfrm>
            <a:off x="3905250" y="6372225"/>
            <a:ext cx="1333500" cy="412750"/>
          </a:xfrm>
          <a:prstGeom prst="rect">
            <a:avLst/>
          </a:prstGeom>
          <a:noFill/>
          <a:ln w="9525">
            <a:noFill/>
            <a:miter lim="800000"/>
            <a:headEnd/>
            <a:tailEnd/>
          </a:ln>
        </p:spPr>
        <p:txBody>
          <a:bodyPr/>
          <a:lstStyle/>
          <a:p>
            <a:pPr algn="ctr"/>
            <a:fld id="{8585F914-1881-4659-BCA9-2BC62A52CAF0}" type="slidenum">
              <a:rPr lang="en-US" sz="1400">
                <a:solidFill>
                  <a:schemeClr val="bg1"/>
                </a:solidFill>
              </a:rPr>
              <a:pPr algn="ctr"/>
              <a:t>13</a:t>
            </a:fld>
            <a:endParaRPr lang="en-US" sz="1400">
              <a:solidFill>
                <a:schemeClr val="bg1"/>
              </a:solidFill>
            </a:endParaRPr>
          </a:p>
        </p:txBody>
      </p:sp>
      <p:pic>
        <p:nvPicPr>
          <p:cNvPr id="18437" name="Picture 4"/>
          <p:cNvPicPr>
            <a:picLocks noChangeAspect="1" noChangeArrowheads="1"/>
          </p:cNvPicPr>
          <p:nvPr/>
        </p:nvPicPr>
        <p:blipFill>
          <a:blip r:embed="rId3"/>
          <a:srcRect l="6250" t="29033" r="6250" b="55913"/>
          <a:stretch>
            <a:fillRect/>
          </a:stretch>
        </p:blipFill>
        <p:spPr bwMode="auto">
          <a:xfrm>
            <a:off x="304800" y="1524000"/>
            <a:ext cx="8534400" cy="1066800"/>
          </a:xfrm>
          <a:prstGeom prst="rect">
            <a:avLst/>
          </a:prstGeom>
          <a:noFill/>
          <a:ln w="9525">
            <a:solidFill>
              <a:schemeClr val="tx1"/>
            </a:solidFill>
            <a:miter lim="800000"/>
            <a:headEnd/>
            <a:tailEnd/>
          </a:ln>
        </p:spPr>
      </p:pic>
      <p:sp>
        <p:nvSpPr>
          <p:cNvPr id="18438" name="Line 6"/>
          <p:cNvSpPr>
            <a:spLocks noChangeShapeType="1"/>
          </p:cNvSpPr>
          <p:nvPr/>
        </p:nvSpPr>
        <p:spPr bwMode="auto">
          <a:xfrm>
            <a:off x="914400" y="2819400"/>
            <a:ext cx="304800" cy="0"/>
          </a:xfrm>
          <a:prstGeom prst="line">
            <a:avLst/>
          </a:prstGeom>
          <a:noFill/>
          <a:ln w="38100">
            <a:solidFill>
              <a:srgbClr val="FF0000"/>
            </a:solidFill>
            <a:round/>
            <a:headEnd/>
            <a:tailEnd type="triangle" w="med" len="med"/>
          </a:ln>
        </p:spPr>
        <p:txBody>
          <a:bodyPr/>
          <a:lstStyle/>
          <a:p>
            <a:endParaRPr lang="en-US"/>
          </a:p>
        </p:txBody>
      </p:sp>
      <p:sp>
        <p:nvSpPr>
          <p:cNvPr id="18439" name="Text Box 7"/>
          <p:cNvSpPr txBox="1">
            <a:spLocks noChangeArrowheads="1"/>
          </p:cNvSpPr>
          <p:nvPr/>
        </p:nvSpPr>
        <p:spPr bwMode="auto">
          <a:xfrm>
            <a:off x="1219200" y="2590800"/>
            <a:ext cx="4343400" cy="457200"/>
          </a:xfrm>
          <a:prstGeom prst="rect">
            <a:avLst/>
          </a:prstGeom>
          <a:solidFill>
            <a:srgbClr val="FFFF66"/>
          </a:solidFill>
          <a:ln w="44450">
            <a:solidFill>
              <a:srgbClr val="FF0000"/>
            </a:solidFill>
            <a:miter lim="800000"/>
            <a:headEnd/>
            <a:tailEnd/>
          </a:ln>
        </p:spPr>
        <p:txBody>
          <a:bodyPr wrap="none"/>
          <a:lstStyle/>
          <a:p>
            <a:r>
              <a:rPr lang="en-US">
                <a:solidFill>
                  <a:srgbClr val="000066"/>
                </a:solidFill>
              </a:rPr>
              <a:t>Mapped to MedDRA: Fatigue 10016256</a:t>
            </a:r>
          </a:p>
        </p:txBody>
      </p:sp>
      <p:sp>
        <p:nvSpPr>
          <p:cNvPr id="18440" name="Line 5"/>
          <p:cNvSpPr>
            <a:spLocks noChangeShapeType="1"/>
          </p:cNvSpPr>
          <p:nvPr/>
        </p:nvSpPr>
        <p:spPr bwMode="auto">
          <a:xfrm>
            <a:off x="914400" y="2514600"/>
            <a:ext cx="0" cy="304800"/>
          </a:xfrm>
          <a:prstGeom prst="line">
            <a:avLst/>
          </a:prstGeom>
          <a:noFill/>
          <a:ln w="38100">
            <a:solidFill>
              <a:srgbClr val="FF0000"/>
            </a:solidFill>
            <a:round/>
            <a:headEnd/>
            <a:tailEnd/>
          </a:ln>
        </p:spPr>
        <p:txBody>
          <a:bodyPr/>
          <a:lstStyle/>
          <a:p>
            <a:endParaRPr lang="en-US"/>
          </a:p>
        </p:txBody>
      </p:sp>
      <p:sp>
        <p:nvSpPr>
          <p:cNvPr id="9" name="Rectangle 3"/>
          <p:cNvSpPr txBox="1">
            <a:spLocks noChangeArrowheads="1"/>
          </p:cNvSpPr>
          <p:nvPr/>
        </p:nvSpPr>
        <p:spPr bwMode="auto">
          <a:xfrm>
            <a:off x="2057400" y="3352800"/>
            <a:ext cx="5562600" cy="19050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rPr>
              <a:t>CTCAE v4.0/</a:t>
            </a:r>
            <a:r>
              <a:rPr kumimoji="0" lang="en-US" sz="2400" b="0" i="0" u="none" strike="noStrike" kern="0" cap="none" spc="0" normalizeH="0" baseline="0" noProof="0" dirty="0" err="1" smtClean="0">
                <a:ln>
                  <a:noFill/>
                </a:ln>
                <a:solidFill>
                  <a:schemeClr val="tx1"/>
                </a:solidFill>
                <a:effectLst/>
                <a:uLnTx/>
                <a:uFillTx/>
                <a:latin typeface="+mn-lt"/>
              </a:rPr>
              <a:t>MedDRA</a:t>
            </a:r>
            <a:endParaRPr kumimoji="0" lang="en-US" sz="24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latin typeface="+mn-lt"/>
              </a:rPr>
              <a:t>Fatigue</a:t>
            </a:r>
            <a:endParaRPr kumimoji="0" lang="en-US" sz="20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Asthenia</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latin typeface="+mn-lt"/>
              </a:rPr>
              <a:t>Lethargy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dirty="0" smtClean="0">
                <a:ln>
                  <a:noFill/>
                </a:ln>
                <a:solidFill>
                  <a:schemeClr val="tx1"/>
                </a:solidFill>
                <a:effectLst/>
                <a:uLnTx/>
                <a:uFillTx/>
                <a:latin typeface="+mn-lt"/>
              </a:rPr>
              <a:t>Malaise</a:t>
            </a: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ndParaRPr>
          </a:p>
        </p:txBody>
      </p:sp>
      <p:sp>
        <p:nvSpPr>
          <p:cNvPr id="11" name="Oval 10"/>
          <p:cNvSpPr/>
          <p:nvPr/>
        </p:nvSpPr>
        <p:spPr>
          <a:xfrm>
            <a:off x="304800" y="21336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4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43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4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P spid="18440" grpId="0" animBg="1"/>
      <p:bldP spid="9"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271463" y="307975"/>
            <a:ext cx="8748712" cy="6354763"/>
          </a:xfrm>
          <a:prstGeom prst="rect">
            <a:avLst/>
          </a:prstGeom>
          <a:noFill/>
          <a:ln w="9525">
            <a:noFill/>
            <a:miter lim="800000"/>
            <a:headEnd/>
            <a:tailEnd/>
          </a:ln>
          <a:effectLst/>
        </p:spPr>
      </p:pic>
      <p:sp>
        <p:nvSpPr>
          <p:cNvPr id="34819" name="Text Box 3"/>
          <p:cNvSpPr txBox="1">
            <a:spLocks noChangeArrowheads="1"/>
          </p:cNvSpPr>
          <p:nvPr/>
        </p:nvSpPr>
        <p:spPr bwMode="auto">
          <a:xfrm>
            <a:off x="3429000" y="762000"/>
            <a:ext cx="3124200" cy="685800"/>
          </a:xfrm>
          <a:prstGeom prst="rect">
            <a:avLst/>
          </a:prstGeom>
          <a:solidFill>
            <a:srgbClr val="FFFF66"/>
          </a:solidFill>
          <a:ln w="76200">
            <a:solidFill>
              <a:srgbClr val="FF0000"/>
            </a:solidFill>
            <a:miter lim="800000"/>
            <a:headEnd/>
            <a:tailEnd/>
          </a:ln>
          <a:effectLst/>
        </p:spPr>
        <p:txBody>
          <a:bodyPr wrap="none"/>
          <a:lstStyle/>
          <a:p>
            <a:pPr algn="ctr"/>
            <a:r>
              <a:rPr lang="en-US" b="1"/>
              <a:t>MedDRA Preferred Term</a:t>
            </a:r>
          </a:p>
          <a:p>
            <a:pPr algn="ctr"/>
            <a:r>
              <a:rPr lang="en-US" b="1"/>
              <a:t>Fatigue + 20 LLTs</a:t>
            </a:r>
          </a:p>
        </p:txBody>
      </p:sp>
      <p:sp>
        <p:nvSpPr>
          <p:cNvPr id="34820" name="AutoShape 4"/>
          <p:cNvSpPr>
            <a:spLocks/>
          </p:cNvSpPr>
          <p:nvPr/>
        </p:nvSpPr>
        <p:spPr bwMode="auto">
          <a:xfrm>
            <a:off x="838200" y="2133600"/>
            <a:ext cx="76200" cy="3886200"/>
          </a:xfrm>
          <a:prstGeom prst="leftBrace">
            <a:avLst>
              <a:gd name="adj1" fmla="val 425000"/>
              <a:gd name="adj2" fmla="val 50000"/>
            </a:avLst>
          </a:prstGeom>
          <a:noFill/>
          <a:ln w="222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txBox="1">
            <a:spLocks noGrp="1"/>
          </p:cNvSpPr>
          <p:nvPr/>
        </p:nvSpPr>
        <p:spPr bwMode="auto">
          <a:xfrm>
            <a:off x="3905250" y="6372225"/>
            <a:ext cx="1333500" cy="412750"/>
          </a:xfrm>
          <a:prstGeom prst="rect">
            <a:avLst/>
          </a:prstGeom>
          <a:noFill/>
          <a:ln w="9525">
            <a:noFill/>
            <a:miter lim="800000"/>
            <a:headEnd/>
            <a:tailEnd/>
          </a:ln>
        </p:spPr>
        <p:txBody>
          <a:bodyPr/>
          <a:lstStyle/>
          <a:p>
            <a:pPr algn="ctr" eaLnBrk="0" hangingPunct="0"/>
            <a:fld id="{0B487325-5A12-4D3C-AED0-DAFCC8D38CD3}" type="slidenum">
              <a:rPr lang="en-US" sz="1200"/>
              <a:pPr algn="ctr" eaLnBrk="0" hangingPunct="0"/>
              <a:t>15</a:t>
            </a:fld>
            <a:endParaRPr lang="en-US" sz="1200"/>
          </a:p>
        </p:txBody>
      </p:sp>
      <p:pic>
        <p:nvPicPr>
          <p:cNvPr id="21507" name="Picture 2"/>
          <p:cNvPicPr>
            <a:picLocks noChangeAspect="1" noChangeArrowheads="1"/>
          </p:cNvPicPr>
          <p:nvPr/>
        </p:nvPicPr>
        <p:blipFill>
          <a:blip r:embed="rId3"/>
          <a:srcRect l="15833" t="20764" r="13542" b="56181"/>
          <a:stretch>
            <a:fillRect/>
          </a:stretch>
        </p:blipFill>
        <p:spPr bwMode="auto">
          <a:xfrm>
            <a:off x="90488" y="2079625"/>
            <a:ext cx="8856662" cy="2103438"/>
          </a:xfrm>
          <a:prstGeom prst="rect">
            <a:avLst/>
          </a:prstGeom>
          <a:noFill/>
          <a:ln w="9525">
            <a:noFill/>
            <a:miter lim="800000"/>
            <a:headEnd/>
            <a:tailEnd/>
          </a:ln>
        </p:spPr>
      </p:pic>
      <p:sp>
        <p:nvSpPr>
          <p:cNvPr id="4" name="Title 2"/>
          <p:cNvSpPr txBox="1">
            <a:spLocks/>
          </p:cNvSpPr>
          <p:nvPr/>
        </p:nvSpPr>
        <p:spPr>
          <a:xfrm>
            <a:off x="0" y="503238"/>
            <a:ext cx="9144000" cy="1325562"/>
          </a:xfrm>
          <a:prstGeom prst="rect">
            <a:avLst/>
          </a:prstGeom>
        </p:spPr>
        <p:txBody>
          <a:bodyPr/>
          <a:lstStyle/>
          <a:p>
            <a:pPr algn="ctr" eaLnBrk="0" hangingPunct="0">
              <a:defRPr/>
            </a:pPr>
            <a:r>
              <a:rPr lang="en-US" sz="3600" kern="0" dirty="0">
                <a:latin typeface="+mj-lt"/>
                <a:ea typeface="+mj-ea"/>
                <a:cs typeface="+mj-cs"/>
              </a:rPr>
              <a:t>CTCAE v3.0 </a:t>
            </a:r>
            <a:r>
              <a:rPr lang="en-US" sz="3600" kern="0" dirty="0" smtClean="0">
                <a:latin typeface="+mj-lt"/>
                <a:ea typeface="+mj-ea"/>
                <a:cs typeface="+mj-cs"/>
              </a:rPr>
              <a:t>Revision</a:t>
            </a:r>
            <a:r>
              <a:rPr lang="en-US" sz="4400" kern="0" dirty="0">
                <a:latin typeface="+mj-lt"/>
                <a:ea typeface="+mj-ea"/>
                <a:cs typeface="+mj-cs"/>
              </a:rPr>
              <a:t/>
            </a:r>
            <a:br>
              <a:rPr lang="en-US" sz="4400" kern="0" dirty="0">
                <a:latin typeface="+mj-lt"/>
                <a:ea typeface="+mj-ea"/>
                <a:cs typeface="+mj-cs"/>
              </a:rPr>
            </a:br>
            <a:r>
              <a:rPr lang="en-US" sz="3200" kern="0" dirty="0">
                <a:latin typeface="Arial" charset="0"/>
              </a:rPr>
              <a:t> </a:t>
            </a:r>
            <a:r>
              <a:rPr lang="en-US" sz="2800" kern="0" dirty="0">
                <a:latin typeface="Arial" charset="0"/>
              </a:rPr>
              <a:t>Critical concept listed in Grade only – not as AE Term</a:t>
            </a:r>
            <a:endParaRPr lang="en-US" sz="4400" kern="0" dirty="0">
              <a:latin typeface="+mj-lt"/>
              <a:ea typeface="+mj-ea"/>
              <a:cs typeface="+mj-cs"/>
            </a:endParaRPr>
          </a:p>
        </p:txBody>
      </p:sp>
      <p:sp>
        <p:nvSpPr>
          <p:cNvPr id="5" name="Oval 4"/>
          <p:cNvSpPr/>
          <p:nvPr/>
        </p:nvSpPr>
        <p:spPr>
          <a:xfrm>
            <a:off x="6915150" y="2789238"/>
            <a:ext cx="811213" cy="36512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
        <p:nvSpPr>
          <p:cNvPr id="6" name="Rectangle 3"/>
          <p:cNvSpPr txBox="1">
            <a:spLocks noChangeArrowheads="1"/>
          </p:cNvSpPr>
          <p:nvPr/>
        </p:nvSpPr>
        <p:spPr bwMode="auto">
          <a:xfrm>
            <a:off x="1981200" y="4419600"/>
            <a:ext cx="5562600" cy="18288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rPr>
              <a:t>CTCAE v4.0/</a:t>
            </a:r>
            <a:r>
              <a:rPr kumimoji="0" lang="en-US" sz="2800" b="0" i="0" u="none" strike="noStrike" kern="0" cap="none" spc="0" normalizeH="0" baseline="0" noProof="0" dirty="0" err="1" smtClean="0">
                <a:ln>
                  <a:noFill/>
                </a:ln>
                <a:solidFill>
                  <a:schemeClr val="tx1"/>
                </a:solidFill>
                <a:effectLst/>
                <a:uLnTx/>
                <a:uFillTx/>
                <a:latin typeface="+mn-lt"/>
              </a:rPr>
              <a:t>MedDRA</a:t>
            </a:r>
            <a:endParaRPr kumimoji="0" lang="en-US" sz="28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rPr>
              <a:t>Allergic reaction</a:t>
            </a:r>
            <a:endParaRPr kumimoji="0" lang="en-US" sz="2400" b="0" i="0" u="none" strike="noStrike" kern="0" cap="none" spc="0" normalizeH="0" baseline="0" noProof="0" dirty="0" smtClean="0">
              <a:ln>
                <a:noFill/>
              </a:ln>
              <a:solidFill>
                <a:schemeClr val="tx1"/>
              </a:solidFill>
              <a:effectLst/>
              <a:uLnTx/>
              <a:uFillTx/>
              <a:latin typeface="+mn-lt"/>
            </a:endParaRP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Anaphylaxis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CTCAE v3.0 Revision Rationale</a:t>
            </a:r>
            <a:endParaRPr lang="en-US" dirty="0"/>
          </a:p>
        </p:txBody>
      </p:sp>
      <p:sp>
        <p:nvSpPr>
          <p:cNvPr id="3" name="Content Placeholder 2"/>
          <p:cNvSpPr>
            <a:spLocks noGrp="1"/>
          </p:cNvSpPr>
          <p:nvPr>
            <p:ph idx="1"/>
          </p:nvPr>
        </p:nvSpPr>
        <p:spPr/>
        <p:txBody>
          <a:bodyPr/>
          <a:lstStyle/>
          <a:p>
            <a:r>
              <a:rPr lang="en-US" dirty="0" smtClean="0"/>
              <a:t>Oncology community reported concerns/challenges using CTCAE </a:t>
            </a:r>
            <a:r>
              <a:rPr lang="en-US" dirty="0" err="1" smtClean="0"/>
              <a:t>vs</a:t>
            </a:r>
            <a:r>
              <a:rPr lang="en-US" dirty="0" smtClean="0"/>
              <a:t>/and </a:t>
            </a:r>
            <a:r>
              <a:rPr lang="en-US" dirty="0" err="1" smtClean="0"/>
              <a:t>MedDRA</a:t>
            </a:r>
            <a:endParaRPr lang="en-US" dirty="0" smtClean="0"/>
          </a:p>
          <a:p>
            <a:r>
              <a:rPr lang="en-US" dirty="0" err="1" smtClean="0"/>
              <a:t>MedDRA</a:t>
            </a:r>
            <a:r>
              <a:rPr lang="en-US" dirty="0" smtClean="0"/>
              <a:t> MSSO International Meeting</a:t>
            </a:r>
          </a:p>
          <a:p>
            <a:r>
              <a:rPr lang="en-US" dirty="0" err="1" smtClean="0"/>
              <a:t>caBIG</a:t>
            </a:r>
            <a:r>
              <a:rPr lang="en-US" dirty="0" smtClean="0"/>
              <a:t> VCDE Review of CTCAE</a:t>
            </a:r>
          </a:p>
          <a:p>
            <a:r>
              <a:rPr lang="en-US" dirty="0" smtClean="0"/>
              <a:t>CTEP, NCI &amp; FDA discussions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427038"/>
            <a:ext cx="8229600" cy="1173162"/>
          </a:xfrm>
        </p:spPr>
        <p:txBody>
          <a:bodyPr/>
          <a:lstStyle/>
          <a:p>
            <a:pPr eaLnBrk="1" hangingPunct="1"/>
            <a:r>
              <a:rPr lang="en-US" sz="3600" smtClean="0"/>
              <a:t>MedDRA MSSO Blue Ribbon Panel</a:t>
            </a:r>
            <a:br>
              <a:rPr lang="en-US" sz="3600" smtClean="0"/>
            </a:br>
            <a:r>
              <a:rPr lang="en-US" sz="3600" smtClean="0"/>
              <a:t>CTCAE &amp; MedDRA</a:t>
            </a:r>
            <a:br>
              <a:rPr lang="en-US" sz="3600" smtClean="0"/>
            </a:br>
            <a:r>
              <a:rPr lang="en-US" sz="2800" smtClean="0"/>
              <a:t>April 2006</a:t>
            </a:r>
          </a:p>
        </p:txBody>
      </p:sp>
      <p:sp>
        <p:nvSpPr>
          <p:cNvPr id="15363" name="Rectangle 5"/>
          <p:cNvSpPr>
            <a:spLocks noGrp="1" noChangeArrowheads="1"/>
          </p:cNvSpPr>
          <p:nvPr>
            <p:ph type="body" sz="half" idx="1"/>
          </p:nvPr>
        </p:nvSpPr>
        <p:spPr>
          <a:xfrm>
            <a:off x="457200" y="1874838"/>
            <a:ext cx="4038600" cy="4525962"/>
          </a:xfrm>
        </p:spPr>
        <p:txBody>
          <a:bodyPr/>
          <a:lstStyle/>
          <a:p>
            <a:pPr eaLnBrk="1" hangingPunct="1">
              <a:lnSpc>
                <a:spcPct val="90000"/>
              </a:lnSpc>
              <a:buFontTx/>
              <a:buNone/>
            </a:pPr>
            <a:endParaRPr lang="en-US" sz="2000" smtClean="0"/>
          </a:p>
          <a:p>
            <a:pPr eaLnBrk="1" hangingPunct="1">
              <a:lnSpc>
                <a:spcPct val="90000"/>
              </a:lnSpc>
            </a:pPr>
            <a:r>
              <a:rPr lang="en-US" sz="2000" smtClean="0"/>
              <a:t>AstraZeneca, </a:t>
            </a:r>
          </a:p>
          <a:p>
            <a:pPr eaLnBrk="1" hangingPunct="1">
              <a:lnSpc>
                <a:spcPct val="90000"/>
              </a:lnSpc>
            </a:pPr>
            <a:r>
              <a:rPr lang="en-US" sz="2000" smtClean="0"/>
              <a:t>Bayer Healthcare Corporation</a:t>
            </a:r>
          </a:p>
          <a:p>
            <a:pPr eaLnBrk="1" hangingPunct="1">
              <a:lnSpc>
                <a:spcPct val="90000"/>
              </a:lnSpc>
            </a:pPr>
            <a:r>
              <a:rPr lang="en-US" sz="2000" smtClean="0"/>
              <a:t>Bristol Myers Squibb</a:t>
            </a:r>
          </a:p>
          <a:p>
            <a:pPr eaLnBrk="1" hangingPunct="1">
              <a:lnSpc>
                <a:spcPct val="90000"/>
              </a:lnSpc>
            </a:pPr>
            <a:r>
              <a:rPr lang="en-US" sz="2000" smtClean="0"/>
              <a:t>Celgene Corporation</a:t>
            </a:r>
          </a:p>
          <a:p>
            <a:pPr eaLnBrk="1" hangingPunct="1">
              <a:lnSpc>
                <a:spcPct val="90000"/>
              </a:lnSpc>
            </a:pPr>
            <a:r>
              <a:rPr lang="en-US" sz="2000" smtClean="0"/>
              <a:t>Charles River Laboratories</a:t>
            </a:r>
          </a:p>
          <a:p>
            <a:pPr eaLnBrk="1" hangingPunct="1">
              <a:lnSpc>
                <a:spcPct val="90000"/>
              </a:lnSpc>
            </a:pPr>
            <a:r>
              <a:rPr lang="en-US" sz="2000" smtClean="0"/>
              <a:t>Chugai Pharmaceutical Co.</a:t>
            </a:r>
          </a:p>
          <a:p>
            <a:pPr eaLnBrk="1" hangingPunct="1">
              <a:lnSpc>
                <a:spcPct val="90000"/>
              </a:lnSpc>
            </a:pPr>
            <a:r>
              <a:rPr lang="en-US" sz="2000" smtClean="0"/>
              <a:t>Eisai Medical Research</a:t>
            </a:r>
            <a:endParaRPr lang="fr-FR" sz="2000" smtClean="0"/>
          </a:p>
          <a:p>
            <a:pPr eaLnBrk="1" hangingPunct="1">
              <a:lnSpc>
                <a:spcPct val="90000"/>
              </a:lnSpc>
            </a:pPr>
            <a:r>
              <a:rPr lang="fr-FR" sz="2000" smtClean="0"/>
              <a:t>EMMES Corp. </a:t>
            </a:r>
          </a:p>
          <a:p>
            <a:pPr eaLnBrk="1" hangingPunct="1">
              <a:lnSpc>
                <a:spcPct val="90000"/>
              </a:lnSpc>
            </a:pPr>
            <a:r>
              <a:rPr lang="fr-FR" sz="2000" smtClean="0"/>
              <a:t>Hoffman La Roche</a:t>
            </a:r>
          </a:p>
          <a:p>
            <a:pPr eaLnBrk="1" hangingPunct="1">
              <a:lnSpc>
                <a:spcPct val="90000"/>
              </a:lnSpc>
            </a:pPr>
            <a:r>
              <a:rPr lang="fr-FR" sz="2000" smtClean="0"/>
              <a:t>Human Genome Science, Inc </a:t>
            </a:r>
          </a:p>
          <a:p>
            <a:pPr eaLnBrk="1" hangingPunct="1">
              <a:lnSpc>
                <a:spcPct val="90000"/>
              </a:lnSpc>
            </a:pPr>
            <a:r>
              <a:rPr lang="fr-FR" sz="2000" smtClean="0"/>
              <a:t>Johnson &amp; Johnson</a:t>
            </a:r>
            <a:endParaRPr lang="en-US" sz="2000" smtClean="0"/>
          </a:p>
          <a:p>
            <a:pPr eaLnBrk="1" hangingPunct="1">
              <a:lnSpc>
                <a:spcPct val="90000"/>
              </a:lnSpc>
            </a:pPr>
            <a:endParaRPr lang="en-US" sz="2000" smtClean="0"/>
          </a:p>
        </p:txBody>
      </p:sp>
      <p:sp>
        <p:nvSpPr>
          <p:cNvPr id="15364" name="Rectangle 6"/>
          <p:cNvSpPr>
            <a:spLocks noGrp="1" noChangeArrowheads="1"/>
          </p:cNvSpPr>
          <p:nvPr>
            <p:ph type="body" sz="half" idx="2"/>
          </p:nvPr>
        </p:nvSpPr>
        <p:spPr>
          <a:xfrm>
            <a:off x="4648200" y="1874838"/>
            <a:ext cx="4038600" cy="4525962"/>
          </a:xfrm>
        </p:spPr>
        <p:txBody>
          <a:bodyPr/>
          <a:lstStyle/>
          <a:p>
            <a:pPr eaLnBrk="1" hangingPunct="1">
              <a:lnSpc>
                <a:spcPct val="90000"/>
              </a:lnSpc>
              <a:buFontTx/>
              <a:buNone/>
            </a:pPr>
            <a:endParaRPr lang="en-US" sz="2000" smtClean="0"/>
          </a:p>
          <a:p>
            <a:pPr eaLnBrk="1" hangingPunct="1">
              <a:lnSpc>
                <a:spcPct val="90000"/>
              </a:lnSpc>
            </a:pPr>
            <a:r>
              <a:rPr lang="en-US" sz="2000" smtClean="0"/>
              <a:t>MedImmune, Inc.</a:t>
            </a:r>
          </a:p>
          <a:p>
            <a:pPr eaLnBrk="1" hangingPunct="1">
              <a:lnSpc>
                <a:spcPct val="90000"/>
              </a:lnSpc>
            </a:pPr>
            <a:r>
              <a:rPr lang="en-US" sz="2000" smtClean="0"/>
              <a:t>Merck and Company</a:t>
            </a:r>
          </a:p>
          <a:p>
            <a:pPr eaLnBrk="1" hangingPunct="1">
              <a:lnSpc>
                <a:spcPct val="90000"/>
              </a:lnSpc>
            </a:pPr>
            <a:r>
              <a:rPr lang="en-US" sz="2000" smtClean="0"/>
              <a:t>META Solutions</a:t>
            </a:r>
          </a:p>
          <a:p>
            <a:pPr eaLnBrk="1" hangingPunct="1">
              <a:lnSpc>
                <a:spcPct val="90000"/>
              </a:lnSpc>
            </a:pPr>
            <a:r>
              <a:rPr lang="en-US" sz="2000" smtClean="0"/>
              <a:t>National Cancer Institute</a:t>
            </a:r>
          </a:p>
          <a:p>
            <a:pPr eaLnBrk="1" hangingPunct="1">
              <a:lnSpc>
                <a:spcPct val="90000"/>
              </a:lnSpc>
            </a:pPr>
            <a:r>
              <a:rPr lang="en-US" sz="2000" smtClean="0"/>
              <a:t>PSI International, Inc</a:t>
            </a:r>
          </a:p>
          <a:p>
            <a:pPr eaLnBrk="1" hangingPunct="1">
              <a:lnSpc>
                <a:spcPct val="90000"/>
              </a:lnSpc>
            </a:pPr>
            <a:r>
              <a:rPr lang="en-US" sz="2000" smtClean="0"/>
              <a:t>Radiation Therapy Oncology Group (RTOG)</a:t>
            </a:r>
          </a:p>
          <a:p>
            <a:pPr eaLnBrk="1" hangingPunct="1">
              <a:lnSpc>
                <a:spcPct val="90000"/>
              </a:lnSpc>
            </a:pPr>
            <a:r>
              <a:rPr lang="en-US" sz="2000" smtClean="0"/>
              <a:t>Schering International</a:t>
            </a:r>
          </a:p>
          <a:p>
            <a:pPr eaLnBrk="1" hangingPunct="1">
              <a:lnSpc>
                <a:spcPct val="90000"/>
              </a:lnSpc>
            </a:pPr>
            <a:r>
              <a:rPr lang="en-US" sz="2000" smtClean="0"/>
              <a:t>AFSSAPS</a:t>
            </a:r>
          </a:p>
          <a:p>
            <a:pPr eaLnBrk="1" hangingPunct="1">
              <a:lnSpc>
                <a:spcPct val="90000"/>
              </a:lnSpc>
            </a:pPr>
            <a:r>
              <a:rPr lang="en-US" sz="2000" smtClean="0"/>
              <a:t>FDA</a:t>
            </a:r>
          </a:p>
          <a:p>
            <a:pPr eaLnBrk="1" hangingPunct="1">
              <a:lnSpc>
                <a:spcPct val="90000"/>
              </a:lnSpc>
            </a:pPr>
            <a:r>
              <a:rPr lang="en-US" sz="2000" smtClean="0"/>
              <a:t>JPMA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eaLnBrk="1" hangingPunct="1"/>
            <a:r>
              <a:rPr lang="en-US" sz="3200" smtClean="0"/>
              <a:t>MedDRA MSSO Blue Ribbon Panel</a:t>
            </a:r>
            <a:endParaRPr lang="en-US" smtClean="0"/>
          </a:p>
        </p:txBody>
      </p:sp>
      <p:sp>
        <p:nvSpPr>
          <p:cNvPr id="16387" name="Content Placeholder 5"/>
          <p:cNvSpPr>
            <a:spLocks noGrp="1"/>
          </p:cNvSpPr>
          <p:nvPr>
            <p:ph idx="1"/>
          </p:nvPr>
        </p:nvSpPr>
        <p:spPr/>
        <p:txBody>
          <a:bodyPr/>
          <a:lstStyle/>
          <a:p>
            <a:pPr eaLnBrk="1" hangingPunct="1"/>
            <a:r>
              <a:rPr lang="en-US" sz="2400" dirty="0" smtClean="0"/>
              <a:t>Summary</a:t>
            </a:r>
          </a:p>
          <a:p>
            <a:pPr lvl="1" eaLnBrk="1" hangingPunct="1"/>
            <a:r>
              <a:rPr lang="en-US" sz="2000" dirty="0" smtClean="0"/>
              <a:t>CTCAE – </a:t>
            </a:r>
            <a:r>
              <a:rPr lang="en-US" sz="2000" dirty="0" err="1" smtClean="0"/>
              <a:t>MedDRA</a:t>
            </a:r>
            <a:r>
              <a:rPr lang="en-US" sz="2000" dirty="0" smtClean="0"/>
              <a:t> mapping imprecise</a:t>
            </a:r>
          </a:p>
          <a:p>
            <a:pPr lvl="1" eaLnBrk="1" hangingPunct="1"/>
            <a:r>
              <a:rPr lang="en-US" sz="2000" dirty="0" smtClean="0"/>
              <a:t>CTCAE terms too general – loss of granularity</a:t>
            </a:r>
          </a:p>
          <a:p>
            <a:pPr lvl="1" eaLnBrk="1" hangingPunct="1"/>
            <a:r>
              <a:rPr lang="en-US" sz="2000" dirty="0" smtClean="0"/>
              <a:t>‘Other, specify’ </a:t>
            </a:r>
            <a:r>
              <a:rPr lang="en-US" sz="2000" dirty="0" err="1" smtClean="0"/>
              <a:t>ambigious</a:t>
            </a:r>
            <a:endParaRPr lang="en-US" sz="2000" dirty="0" smtClean="0"/>
          </a:p>
          <a:p>
            <a:pPr lvl="1" eaLnBrk="1" hangingPunct="1"/>
            <a:r>
              <a:rPr lang="en-US" sz="2000" dirty="0" smtClean="0"/>
              <a:t>Grade 5 Death</a:t>
            </a:r>
          </a:p>
          <a:p>
            <a:pPr lvl="1" eaLnBrk="1" hangingPunct="1"/>
            <a:r>
              <a:rPr lang="en-US" sz="2000" dirty="0" smtClean="0"/>
              <a:t>Critical concepts in Grades</a:t>
            </a:r>
          </a:p>
          <a:p>
            <a:pPr lvl="1" eaLnBrk="1" hangingPunct="1"/>
            <a:r>
              <a:rPr lang="en-US" sz="2000" dirty="0" smtClean="0"/>
              <a:t>Lack of CTCAE maintenance</a:t>
            </a:r>
          </a:p>
          <a:p>
            <a:pPr lvl="1" eaLnBrk="1" hangingPunct="1"/>
            <a:r>
              <a:rPr lang="en-US" sz="2000" dirty="0" smtClean="0"/>
              <a:t>To facilitate data exchange within internal databases using </a:t>
            </a:r>
            <a:r>
              <a:rPr lang="en-US" sz="2000" dirty="0" err="1" smtClean="0"/>
              <a:t>MedDRA</a:t>
            </a:r>
            <a:r>
              <a:rPr lang="en-US" sz="2000" dirty="0" smtClean="0"/>
              <a:t> and with regulatory authorities for the purpose of SAE reporting, must establish a mechanism to ‘translate’ or ‘convert’ CTCAE terms from investigators to </a:t>
            </a:r>
            <a:r>
              <a:rPr lang="en-US" sz="2000" dirty="0" err="1" smtClean="0"/>
              <a:t>MedDRA</a:t>
            </a:r>
            <a:r>
              <a:rPr lang="en-US" sz="2000" dirty="0" smtClean="0"/>
              <a:t> terms.</a:t>
            </a:r>
          </a:p>
          <a:p>
            <a:pPr lvl="1" eaLnBrk="1" hangingPunct="1"/>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304800"/>
            <a:ext cx="9144000" cy="2514600"/>
          </a:xfrm>
        </p:spPr>
        <p:txBody>
          <a:bodyPr/>
          <a:lstStyle/>
          <a:p>
            <a:pPr eaLnBrk="1" hangingPunct="1"/>
            <a:r>
              <a:rPr lang="en-US" sz="4000" smtClean="0"/>
              <a:t>caBIG™ VCDE</a:t>
            </a:r>
            <a:br>
              <a:rPr lang="en-US" sz="4000" smtClean="0"/>
            </a:br>
            <a:r>
              <a:rPr lang="en-US" sz="3200" smtClean="0"/>
              <a:t>(Vocabulary &amp; Common Data Elements</a:t>
            </a:r>
            <a:r>
              <a:rPr lang="en-US" sz="3600" smtClean="0"/>
              <a:t>)</a:t>
            </a:r>
            <a:br>
              <a:rPr lang="en-US" sz="3600" smtClean="0"/>
            </a:br>
            <a:r>
              <a:rPr lang="en-US" sz="3600" smtClean="0"/>
              <a:t>January 2007</a:t>
            </a:r>
          </a:p>
        </p:txBody>
      </p:sp>
      <p:sp>
        <p:nvSpPr>
          <p:cNvPr id="17411" name="Rectangle 3"/>
          <p:cNvSpPr>
            <a:spLocks noGrp="1" noChangeArrowheads="1"/>
          </p:cNvSpPr>
          <p:nvPr>
            <p:ph type="subTitle" idx="1"/>
          </p:nvPr>
        </p:nvSpPr>
        <p:spPr>
          <a:xfrm>
            <a:off x="533400" y="2590800"/>
            <a:ext cx="7772400" cy="3429000"/>
          </a:xfrm>
        </p:spPr>
        <p:txBody>
          <a:bodyPr/>
          <a:lstStyle/>
          <a:p>
            <a:pPr eaLnBrk="1" hangingPunct="1"/>
            <a:endParaRPr lang="en-US" sz="1600" smtClean="0"/>
          </a:p>
          <a:p>
            <a:pPr eaLnBrk="1" hangingPunct="1"/>
            <a:r>
              <a:rPr lang="en-US" sz="1800" smtClean="0"/>
              <a:t>Evaluation CTCAE</a:t>
            </a:r>
          </a:p>
          <a:p>
            <a:pPr eaLnBrk="1" hangingPunct="1"/>
            <a:r>
              <a:rPr lang="en-US" sz="1800" smtClean="0"/>
              <a:t>Task: Evaluation of Understandability, Reproducibility, Usability of CTCAE</a:t>
            </a:r>
          </a:p>
          <a:p>
            <a:pPr eaLnBrk="1" hangingPunct="1"/>
            <a:endParaRPr lang="en-US" sz="1600" smtClean="0"/>
          </a:p>
          <a:p>
            <a:pPr eaLnBrk="1" hangingPunct="1"/>
            <a:r>
              <a:rPr lang="en-US" sz="1600" smtClean="0"/>
              <a:t>James J. Cimino, M.D.</a:t>
            </a:r>
          </a:p>
          <a:p>
            <a:pPr eaLnBrk="1" hangingPunct="1"/>
            <a:r>
              <a:rPr lang="en-US" sz="1600" smtClean="0"/>
              <a:t>Professor of Biomedical Informatics and Medicine </a:t>
            </a:r>
            <a:br>
              <a:rPr lang="en-US" sz="1600" smtClean="0"/>
            </a:br>
            <a:r>
              <a:rPr lang="en-US" sz="1600" smtClean="0"/>
              <a:t>Columbia College of Physicians and Surgeons </a:t>
            </a:r>
          </a:p>
          <a:p>
            <a:pPr eaLnBrk="1" hangingPunct="1"/>
            <a:r>
              <a:rPr lang="en-US" sz="1600" smtClean="0"/>
              <a:t>jjc7@columbia.edu</a:t>
            </a:r>
          </a:p>
          <a:p>
            <a:pPr algn="l" eaLnBrk="1" hangingPunct="1"/>
            <a:endParaRPr lang="en-US" sz="1200" smtClean="0"/>
          </a:p>
          <a:p>
            <a:pPr algn="l" eaLnBrk="1" hangingPunct="1"/>
            <a:endParaRPr lang="en-US" sz="1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r>
              <a:rPr lang="en-US" dirty="0" smtClean="0"/>
              <a:t>Outline</a:t>
            </a:r>
          </a:p>
        </p:txBody>
      </p:sp>
      <p:sp>
        <p:nvSpPr>
          <p:cNvPr id="3075" name="Rectangle 3"/>
          <p:cNvSpPr>
            <a:spLocks noGrp="1" noChangeArrowheads="1"/>
          </p:cNvSpPr>
          <p:nvPr>
            <p:ph type="body" idx="4294967295"/>
          </p:nvPr>
        </p:nvSpPr>
        <p:spPr>
          <a:xfrm>
            <a:off x="533400" y="1371600"/>
            <a:ext cx="8229600" cy="4525963"/>
          </a:xfrm>
        </p:spPr>
        <p:txBody>
          <a:bodyPr/>
          <a:lstStyle/>
          <a:p>
            <a:pPr eaLnBrk="1" hangingPunct="1">
              <a:lnSpc>
                <a:spcPct val="90000"/>
              </a:lnSpc>
            </a:pPr>
            <a:r>
              <a:rPr lang="en-US" sz="2400" dirty="0" smtClean="0"/>
              <a:t>CTCAE v3.0 As-is</a:t>
            </a:r>
          </a:p>
          <a:p>
            <a:pPr eaLnBrk="1" hangingPunct="1">
              <a:lnSpc>
                <a:spcPct val="90000"/>
              </a:lnSpc>
            </a:pPr>
            <a:r>
              <a:rPr lang="en-US" sz="2400" dirty="0" err="1" smtClean="0"/>
              <a:t>MedDRA</a:t>
            </a:r>
            <a:r>
              <a:rPr lang="en-US" sz="2400" dirty="0" smtClean="0"/>
              <a:t> Fundamentals</a:t>
            </a:r>
          </a:p>
          <a:p>
            <a:pPr lvl="1" eaLnBrk="1" hangingPunct="1">
              <a:lnSpc>
                <a:spcPct val="90000"/>
              </a:lnSpc>
            </a:pPr>
            <a:r>
              <a:rPr lang="en-US" sz="2000" dirty="0" smtClean="0"/>
              <a:t>CTCAE v3.0 Relationship to </a:t>
            </a:r>
            <a:r>
              <a:rPr lang="en-US" sz="2000" dirty="0" err="1" smtClean="0"/>
              <a:t>MedDRA</a:t>
            </a:r>
            <a:endParaRPr lang="en-US" sz="2000" dirty="0" smtClean="0"/>
          </a:p>
          <a:p>
            <a:pPr eaLnBrk="1" hangingPunct="1">
              <a:lnSpc>
                <a:spcPct val="90000"/>
              </a:lnSpc>
            </a:pPr>
            <a:r>
              <a:rPr lang="en-US" sz="2400" dirty="0" smtClean="0"/>
              <a:t>CTCAE v3.0 Revision Goals</a:t>
            </a:r>
          </a:p>
          <a:p>
            <a:pPr lvl="1" eaLnBrk="1" hangingPunct="1">
              <a:lnSpc>
                <a:spcPct val="90000"/>
              </a:lnSpc>
            </a:pPr>
            <a:r>
              <a:rPr lang="en-US" sz="2000" dirty="0" smtClean="0"/>
              <a:t>Harmonize with </a:t>
            </a:r>
            <a:r>
              <a:rPr lang="en-US" sz="2000" dirty="0" err="1" smtClean="0"/>
              <a:t>MedDRA</a:t>
            </a:r>
            <a:endParaRPr lang="en-US" sz="2000" dirty="0" smtClean="0"/>
          </a:p>
          <a:p>
            <a:pPr lvl="2" eaLnBrk="1" hangingPunct="1">
              <a:lnSpc>
                <a:spcPct val="90000"/>
              </a:lnSpc>
            </a:pPr>
            <a:r>
              <a:rPr lang="en-US" sz="1600" dirty="0" smtClean="0"/>
              <a:t>100% </a:t>
            </a:r>
            <a:r>
              <a:rPr lang="en-US" sz="1600" dirty="0" err="1" smtClean="0"/>
              <a:t>MedDRA</a:t>
            </a:r>
            <a:r>
              <a:rPr lang="en-US" sz="1600" dirty="0" smtClean="0"/>
              <a:t> single concepts</a:t>
            </a:r>
          </a:p>
          <a:p>
            <a:pPr lvl="1" eaLnBrk="1" hangingPunct="1">
              <a:lnSpc>
                <a:spcPct val="90000"/>
              </a:lnSpc>
            </a:pPr>
            <a:r>
              <a:rPr lang="en-US" sz="2000" dirty="0" smtClean="0"/>
              <a:t>Revise and extend AE terms and severity indicators to be machine interpretable; conformance with </a:t>
            </a:r>
            <a:r>
              <a:rPr lang="en-US" sz="2000" dirty="0" err="1" smtClean="0"/>
              <a:t>caBIG</a:t>
            </a:r>
            <a:r>
              <a:rPr lang="en-US" sz="2000" dirty="0" smtClean="0"/>
              <a:t> Vocabulary Standards</a:t>
            </a:r>
          </a:p>
          <a:p>
            <a:pPr lvl="1" eaLnBrk="1" hangingPunct="1">
              <a:lnSpc>
                <a:spcPct val="90000"/>
              </a:lnSpc>
            </a:pPr>
            <a:r>
              <a:rPr lang="en-US" sz="2000" dirty="0" smtClean="0"/>
              <a:t>Establish a formal, ongoing governance for future versions</a:t>
            </a:r>
          </a:p>
          <a:p>
            <a:pPr lvl="2" eaLnBrk="1" hangingPunct="1">
              <a:lnSpc>
                <a:spcPct val="90000"/>
              </a:lnSpc>
            </a:pPr>
            <a:r>
              <a:rPr lang="en-US" sz="1800" dirty="0" smtClean="0"/>
              <a:t>Understandability, Reproducibility, Usability</a:t>
            </a:r>
          </a:p>
          <a:p>
            <a:pPr eaLnBrk="1" hangingPunct="1">
              <a:lnSpc>
                <a:spcPct val="90000"/>
              </a:lnSpc>
              <a:buFontTx/>
              <a:buNone/>
            </a:pPr>
            <a:endParaRPr lang="en-US" dirty="0" smtClean="0"/>
          </a:p>
          <a:p>
            <a:pPr lvl="1" eaLnBrk="1" hangingPunct="1">
              <a:lnSpc>
                <a:spcPct val="90000"/>
              </a:lnSpc>
              <a:buFontTx/>
              <a:buNone/>
            </a:pPr>
            <a:endParaRPr lang="en-US" sz="2000" dirty="0" smtClean="0"/>
          </a:p>
          <a:p>
            <a:pPr lvl="1" eaLnBrk="1" hangingPunct="1">
              <a:lnSpc>
                <a:spcPct val="90000"/>
              </a:lnSpc>
            </a:pPr>
            <a:endParaRPr lang="en-US" sz="20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pPr eaLnBrk="1" hangingPunct="1"/>
            <a:r>
              <a:rPr lang="en-US" sz="4000" smtClean="0"/>
              <a:t>Cimino</a:t>
            </a:r>
            <a:br>
              <a:rPr lang="en-US" sz="4000" smtClean="0"/>
            </a:br>
            <a:r>
              <a:rPr lang="en-US" sz="4000" smtClean="0"/>
              <a:t>Summary and Conclusions</a:t>
            </a:r>
          </a:p>
        </p:txBody>
      </p:sp>
      <p:sp>
        <p:nvSpPr>
          <p:cNvPr id="18435" name="Rectangle 3"/>
          <p:cNvSpPr>
            <a:spLocks noGrp="1" noChangeArrowheads="1"/>
          </p:cNvSpPr>
          <p:nvPr>
            <p:ph type="body" idx="1"/>
          </p:nvPr>
        </p:nvSpPr>
        <p:spPr>
          <a:xfrm>
            <a:off x="762000" y="1812925"/>
            <a:ext cx="6400800" cy="2759075"/>
          </a:xfrm>
        </p:spPr>
        <p:txBody>
          <a:bodyPr/>
          <a:lstStyle/>
          <a:p>
            <a:pPr eaLnBrk="1" hangingPunct="1">
              <a:lnSpc>
                <a:spcPct val="90000"/>
              </a:lnSpc>
              <a:spcBef>
                <a:spcPct val="0"/>
              </a:spcBef>
            </a:pPr>
            <a:r>
              <a:rPr lang="en-US" sz="2000" dirty="0" smtClean="0"/>
              <a:t>Reconciliation with </a:t>
            </a:r>
            <a:r>
              <a:rPr lang="en-US" sz="2000" dirty="0" err="1" smtClean="0"/>
              <a:t>MedDRA</a:t>
            </a:r>
            <a:r>
              <a:rPr lang="en-US" sz="2000" dirty="0" smtClean="0"/>
              <a:t> is an issue</a:t>
            </a:r>
          </a:p>
          <a:p>
            <a:pPr eaLnBrk="1" hangingPunct="1">
              <a:lnSpc>
                <a:spcPct val="90000"/>
              </a:lnSpc>
              <a:spcBef>
                <a:spcPct val="0"/>
              </a:spcBef>
            </a:pPr>
            <a:r>
              <a:rPr lang="en-US" sz="2000" dirty="0" smtClean="0"/>
              <a:t>No standard governance</a:t>
            </a:r>
          </a:p>
          <a:p>
            <a:pPr eaLnBrk="1" hangingPunct="1">
              <a:lnSpc>
                <a:spcPct val="90000"/>
              </a:lnSpc>
              <a:spcBef>
                <a:spcPct val="0"/>
              </a:spcBef>
            </a:pPr>
            <a:r>
              <a:rPr lang="en-US" sz="2000" dirty="0" smtClean="0"/>
              <a:t>CTCAE is not a true controlled terminology</a:t>
            </a:r>
          </a:p>
          <a:p>
            <a:pPr eaLnBrk="1" hangingPunct="1">
              <a:lnSpc>
                <a:spcPct val="90000"/>
              </a:lnSpc>
              <a:spcBef>
                <a:spcPct val="0"/>
              </a:spcBef>
            </a:pPr>
            <a:r>
              <a:rPr lang="en-US" sz="2000" dirty="0" smtClean="0"/>
              <a:t>CTEP version of CTCAE does not meet most criteria</a:t>
            </a:r>
          </a:p>
          <a:p>
            <a:pPr eaLnBrk="1" hangingPunct="1">
              <a:lnSpc>
                <a:spcPct val="90000"/>
              </a:lnSpc>
              <a:spcBef>
                <a:spcPct val="0"/>
              </a:spcBef>
            </a:pPr>
            <a:r>
              <a:rPr lang="en-US" sz="2000" dirty="0" smtClean="0"/>
              <a:t>A few inconsistencies were found</a:t>
            </a:r>
          </a:p>
          <a:p>
            <a:pPr eaLnBrk="1" hangingPunct="1">
              <a:lnSpc>
                <a:spcPct val="90000"/>
              </a:lnSpc>
              <a:spcBef>
                <a:spcPct val="0"/>
              </a:spcBef>
            </a:pPr>
            <a:r>
              <a:rPr lang="en-US" sz="2000" dirty="0" smtClean="0"/>
              <a:t>AE-Grade names unhelpful</a:t>
            </a:r>
          </a:p>
          <a:p>
            <a:pPr eaLnBrk="1" hangingPunct="1">
              <a:lnSpc>
                <a:spcPct val="90000"/>
              </a:lnSpc>
              <a:spcBef>
                <a:spcPct val="0"/>
              </a:spcBef>
            </a:pPr>
            <a:r>
              <a:rPr lang="en-US" sz="2000" dirty="0" smtClean="0"/>
              <a:t>Codes should be used as pointers</a:t>
            </a:r>
          </a:p>
          <a:p>
            <a:pPr eaLnBrk="1" hangingPunct="1">
              <a:lnSpc>
                <a:spcPct val="90000"/>
              </a:lnSpc>
              <a:spcBef>
                <a:spcPct val="0"/>
              </a:spcBef>
            </a:pPr>
            <a:r>
              <a:rPr lang="en-US" sz="2000" dirty="0" smtClean="0"/>
              <a:t>Content maintenance is an issue</a:t>
            </a:r>
          </a:p>
          <a:p>
            <a:pPr eaLnBrk="1" hangingPunct="1">
              <a:lnSpc>
                <a:spcPct val="90000"/>
              </a:lnSpc>
              <a:spcBef>
                <a:spcPct val="0"/>
              </a:spcBef>
            </a:pPr>
            <a:r>
              <a:rPr lang="en-US" sz="2000" dirty="0" smtClean="0"/>
              <a:t>Formal evaluations of content lacking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NCICB</a:t>
            </a:r>
          </a:p>
        </p:txBody>
      </p:sp>
      <p:sp>
        <p:nvSpPr>
          <p:cNvPr id="3" name="Content Placeholder 2"/>
          <p:cNvSpPr>
            <a:spLocks noGrp="1"/>
          </p:cNvSpPr>
          <p:nvPr>
            <p:ph idx="1"/>
          </p:nvPr>
        </p:nvSpPr>
        <p:spPr/>
        <p:txBody>
          <a:bodyPr/>
          <a:lstStyle/>
          <a:p>
            <a:pPr>
              <a:defRPr/>
            </a:pPr>
            <a:r>
              <a:rPr lang="en-US" dirty="0" smtClean="0"/>
              <a:t>National Cancer Institute Center for Bioinformatics </a:t>
            </a:r>
          </a:p>
          <a:p>
            <a:pPr lvl="1">
              <a:defRPr/>
            </a:pPr>
            <a:r>
              <a:rPr lang="en-US" dirty="0" smtClean="0">
                <a:ea typeface="+mn-ea"/>
                <a:cs typeface="+mn-cs"/>
              </a:rPr>
              <a:t>2001 provide the interoperable biomedical informatics infrastructure, tools, and data that biomedical communities need for research, prevention and care </a:t>
            </a:r>
          </a:p>
          <a:p>
            <a:pPr lvl="1">
              <a:defRPr/>
            </a:pPr>
            <a:r>
              <a:rPr lang="en-US" smtClean="0"/>
              <a:t>CBIIT</a:t>
            </a:r>
          </a:p>
          <a:p>
            <a:pPr lvl="2">
              <a:defRPr/>
            </a:pPr>
            <a:r>
              <a:rPr lang="en-US" smtClean="0"/>
              <a:t>NCI Center for Biomedical Informatics and Information Technology.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ChangeArrowheads="1"/>
          </p:cNvSpPr>
          <p:nvPr/>
        </p:nvSpPr>
        <p:spPr bwMode="auto">
          <a:xfrm>
            <a:off x="2461170" y="914400"/>
            <a:ext cx="2872830" cy="762000"/>
          </a:xfrm>
          <a:prstGeom prst="rect">
            <a:avLst/>
          </a:prstGeom>
          <a:solidFill>
            <a:srgbClr val="7ECCBD"/>
          </a:solidFill>
          <a:ln w="9525">
            <a:solidFill>
              <a:schemeClr val="tx1"/>
            </a:solidFill>
            <a:miter lim="800000"/>
            <a:headEnd/>
            <a:tailEnd/>
          </a:ln>
          <a:effectLst/>
        </p:spPr>
        <p:txBody>
          <a:bodyPr wrap="none" anchor="ctr"/>
          <a:lstStyle/>
          <a:p>
            <a:endParaRPr lang="en-US" sz="1800" dirty="0"/>
          </a:p>
          <a:p>
            <a:r>
              <a:rPr lang="en-US" sz="1800" dirty="0"/>
              <a:t>CTCAE </a:t>
            </a:r>
            <a:r>
              <a:rPr lang="en-US" sz="1800" dirty="0" smtClean="0"/>
              <a:t>Governance Group</a:t>
            </a:r>
            <a:endParaRPr lang="en-US" sz="1800" dirty="0"/>
          </a:p>
          <a:p>
            <a:r>
              <a:rPr lang="en-US" dirty="0"/>
              <a:t>FDA,CBIIT,CTEP, </a:t>
            </a:r>
            <a:r>
              <a:rPr lang="en-US" dirty="0" err="1" smtClean="0"/>
              <a:t>PhRMA</a:t>
            </a:r>
            <a:endParaRPr lang="en-US" dirty="0"/>
          </a:p>
          <a:p>
            <a:endParaRPr lang="en-US" dirty="0"/>
          </a:p>
        </p:txBody>
      </p:sp>
      <p:sp>
        <p:nvSpPr>
          <p:cNvPr id="589827" name="Rectangle 3"/>
          <p:cNvSpPr>
            <a:spLocks noChangeArrowheads="1"/>
          </p:cNvSpPr>
          <p:nvPr/>
        </p:nvSpPr>
        <p:spPr bwMode="auto">
          <a:xfrm>
            <a:off x="2742614" y="2362200"/>
            <a:ext cx="2251552" cy="838200"/>
          </a:xfrm>
          <a:prstGeom prst="rect">
            <a:avLst/>
          </a:prstGeom>
          <a:solidFill>
            <a:srgbClr val="7ECCBD"/>
          </a:solidFill>
          <a:ln w="9525">
            <a:solidFill>
              <a:schemeClr val="tx1"/>
            </a:solidFill>
            <a:miter lim="800000"/>
            <a:headEnd/>
            <a:tailEnd/>
          </a:ln>
          <a:effectLst/>
        </p:spPr>
        <p:txBody>
          <a:bodyPr wrap="none" anchor="ctr"/>
          <a:lstStyle/>
          <a:p>
            <a:pPr eaLnBrk="1" hangingPunct="1"/>
            <a:endParaRPr lang="en-US" sz="1800" dirty="0"/>
          </a:p>
          <a:p>
            <a:pPr eaLnBrk="1" hangingPunct="1"/>
            <a:r>
              <a:rPr lang="en-US" sz="1800" dirty="0"/>
              <a:t>Steering committee</a:t>
            </a:r>
          </a:p>
          <a:p>
            <a:pPr eaLnBrk="1" hangingPunct="1">
              <a:spcBef>
                <a:spcPct val="50000"/>
              </a:spcBef>
            </a:pPr>
            <a:r>
              <a:rPr lang="en-US" sz="1200" dirty="0"/>
              <a:t>CBIIT, CTEP,VCDE, WG Leads</a:t>
            </a:r>
          </a:p>
          <a:p>
            <a:pPr eaLnBrk="1" hangingPunct="1"/>
            <a:endParaRPr lang="en-US" dirty="0"/>
          </a:p>
        </p:txBody>
      </p:sp>
      <p:sp>
        <p:nvSpPr>
          <p:cNvPr id="589828" name="Rectangle 4"/>
          <p:cNvSpPr>
            <a:spLocks noGrp="1" noChangeArrowheads="1"/>
          </p:cNvSpPr>
          <p:nvPr>
            <p:ph type="title"/>
          </p:nvPr>
        </p:nvSpPr>
        <p:spPr>
          <a:xfrm>
            <a:off x="422166" y="381001"/>
            <a:ext cx="8296736" cy="246063"/>
          </a:xfrm>
        </p:spPr>
        <p:txBody>
          <a:bodyPr/>
          <a:lstStyle/>
          <a:p>
            <a:r>
              <a:rPr lang="en-US" sz="4000" dirty="0" smtClean="0"/>
              <a:t>CTCAE v3.0 Revision Project</a:t>
            </a:r>
            <a:endParaRPr lang="en-US" sz="4000" dirty="0"/>
          </a:p>
        </p:txBody>
      </p:sp>
      <p:sp>
        <p:nvSpPr>
          <p:cNvPr id="589829" name="Line 5"/>
          <p:cNvSpPr>
            <a:spLocks noChangeShapeType="1"/>
          </p:cNvSpPr>
          <p:nvPr/>
        </p:nvSpPr>
        <p:spPr bwMode="auto">
          <a:xfrm>
            <a:off x="2953697" y="3200400"/>
            <a:ext cx="0" cy="762000"/>
          </a:xfrm>
          <a:prstGeom prst="line">
            <a:avLst/>
          </a:prstGeom>
          <a:noFill/>
          <a:ln w="9525">
            <a:solidFill>
              <a:schemeClr val="tx1"/>
            </a:solidFill>
            <a:prstDash val="dash"/>
            <a:round/>
            <a:headEnd/>
            <a:tailEnd type="triangle" w="med" len="med"/>
          </a:ln>
          <a:effectLst/>
        </p:spPr>
        <p:txBody>
          <a:bodyPr/>
          <a:lstStyle/>
          <a:p>
            <a:endParaRPr lang="en-US"/>
          </a:p>
        </p:txBody>
      </p:sp>
      <p:sp>
        <p:nvSpPr>
          <p:cNvPr id="589830" name="Text Box 6"/>
          <p:cNvSpPr txBox="1">
            <a:spLocks noChangeArrowheads="1"/>
          </p:cNvSpPr>
          <p:nvPr/>
        </p:nvSpPr>
        <p:spPr bwMode="auto">
          <a:xfrm>
            <a:off x="5064528" y="4419601"/>
            <a:ext cx="2437715" cy="346075"/>
          </a:xfrm>
          <a:prstGeom prst="rect">
            <a:avLst/>
          </a:prstGeom>
          <a:solidFill>
            <a:srgbClr val="016666"/>
          </a:solidFill>
          <a:ln w="9525">
            <a:pattFill prst="pct90">
              <a:fgClr>
                <a:schemeClr val="tx1"/>
              </a:fgClr>
              <a:bgClr>
                <a:srgbClr val="FFFFFF"/>
              </a:bgClr>
            </a:pattFill>
            <a:miter lim="800000"/>
            <a:headEnd/>
            <a:tailEnd/>
          </a:ln>
          <a:effectLst/>
        </p:spPr>
        <p:txBody>
          <a:bodyPr>
            <a:spAutoFit/>
          </a:bodyPr>
          <a:lstStyle/>
          <a:p>
            <a:pPr algn="l" eaLnBrk="1" hangingPunct="1">
              <a:spcBef>
                <a:spcPct val="50000"/>
              </a:spcBef>
            </a:pPr>
            <a:r>
              <a:rPr lang="en-US" sz="1600" i="1">
                <a:solidFill>
                  <a:schemeClr val="bg1"/>
                </a:solidFill>
              </a:rPr>
              <a:t>Semantic Media Wiki</a:t>
            </a:r>
          </a:p>
        </p:txBody>
      </p:sp>
      <p:sp>
        <p:nvSpPr>
          <p:cNvPr id="589831" name="Text Box 7"/>
          <p:cNvSpPr txBox="1">
            <a:spLocks noChangeArrowheads="1"/>
          </p:cNvSpPr>
          <p:nvPr/>
        </p:nvSpPr>
        <p:spPr bwMode="auto">
          <a:xfrm>
            <a:off x="4360918" y="3886200"/>
            <a:ext cx="1904144" cy="523220"/>
          </a:xfrm>
          <a:prstGeom prst="rect">
            <a:avLst/>
          </a:prstGeom>
          <a:noFill/>
          <a:ln w="9525">
            <a:noFill/>
            <a:miter lim="800000"/>
            <a:headEnd/>
            <a:tailEnd/>
          </a:ln>
          <a:effectLst/>
        </p:spPr>
        <p:txBody>
          <a:bodyPr>
            <a:spAutoFit/>
          </a:bodyPr>
          <a:lstStyle/>
          <a:p>
            <a:pPr algn="l" eaLnBrk="1" hangingPunct="1">
              <a:spcBef>
                <a:spcPct val="50000"/>
              </a:spcBef>
            </a:pPr>
            <a:r>
              <a:rPr lang="en-US" sz="1400" i="1" dirty="0" smtClean="0"/>
              <a:t>CTCAE </a:t>
            </a:r>
            <a:r>
              <a:rPr lang="en-US" sz="1400" i="1" dirty="0"/>
              <a:t>Editing/modeling</a:t>
            </a:r>
          </a:p>
        </p:txBody>
      </p:sp>
      <p:sp>
        <p:nvSpPr>
          <p:cNvPr id="589832" name="Text Box 8"/>
          <p:cNvSpPr txBox="1">
            <a:spLocks noChangeArrowheads="1"/>
          </p:cNvSpPr>
          <p:nvPr/>
        </p:nvSpPr>
        <p:spPr bwMode="auto">
          <a:xfrm>
            <a:off x="5275610" y="914401"/>
            <a:ext cx="3518051" cy="800219"/>
          </a:xfrm>
          <a:prstGeom prst="rect">
            <a:avLst/>
          </a:prstGeom>
          <a:noFill/>
          <a:ln w="9525">
            <a:noFill/>
            <a:miter lim="800000"/>
            <a:headEnd/>
            <a:tailEnd/>
          </a:ln>
          <a:effectLst/>
        </p:spPr>
        <p:txBody>
          <a:bodyPr>
            <a:spAutoFit/>
          </a:bodyPr>
          <a:lstStyle/>
          <a:p>
            <a:pPr algn="l" eaLnBrk="1" hangingPunct="1"/>
            <a:r>
              <a:rPr lang="en-US" sz="1400"/>
              <a:t>Establish long term governance of CTCAE</a:t>
            </a:r>
          </a:p>
          <a:p>
            <a:pPr algn="l" eaLnBrk="1" hangingPunct="1"/>
            <a:r>
              <a:rPr lang="en-US" sz="1400"/>
              <a:t>Develop the strategic vision of CTCAE</a:t>
            </a:r>
            <a:r>
              <a:rPr lang="en-US" sz="1800"/>
              <a:t> </a:t>
            </a:r>
          </a:p>
          <a:p>
            <a:pPr algn="l" eaLnBrk="1" hangingPunct="1"/>
            <a:r>
              <a:rPr lang="en-US" sz="1400"/>
              <a:t>Drive the development of CTCAE </a:t>
            </a:r>
          </a:p>
        </p:txBody>
      </p:sp>
      <p:sp>
        <p:nvSpPr>
          <p:cNvPr id="589833" name="Text Box 9"/>
          <p:cNvSpPr txBox="1">
            <a:spLocks noChangeArrowheads="1"/>
          </p:cNvSpPr>
          <p:nvPr/>
        </p:nvSpPr>
        <p:spPr bwMode="auto">
          <a:xfrm>
            <a:off x="5064528" y="2590801"/>
            <a:ext cx="3276184" cy="523220"/>
          </a:xfrm>
          <a:prstGeom prst="rect">
            <a:avLst/>
          </a:prstGeom>
          <a:noFill/>
          <a:ln w="9525">
            <a:noFill/>
            <a:miter lim="800000"/>
            <a:headEnd/>
            <a:tailEnd/>
          </a:ln>
          <a:effectLst/>
        </p:spPr>
        <p:txBody>
          <a:bodyPr>
            <a:spAutoFit/>
          </a:bodyPr>
          <a:lstStyle/>
          <a:p>
            <a:pPr algn="l" eaLnBrk="1" hangingPunct="1">
              <a:spcBef>
                <a:spcPct val="50000"/>
              </a:spcBef>
            </a:pPr>
            <a:r>
              <a:rPr lang="en-US" sz="1400" dirty="0"/>
              <a:t>Defines work; prioritizes and schedules the content </a:t>
            </a:r>
          </a:p>
        </p:txBody>
      </p:sp>
      <p:sp>
        <p:nvSpPr>
          <p:cNvPr id="589834" name="Text Box 10"/>
          <p:cNvSpPr txBox="1">
            <a:spLocks noChangeArrowheads="1"/>
          </p:cNvSpPr>
          <p:nvPr/>
        </p:nvSpPr>
        <p:spPr bwMode="auto">
          <a:xfrm>
            <a:off x="842867" y="2667001"/>
            <a:ext cx="1600713" cy="784830"/>
          </a:xfrm>
          <a:prstGeom prst="rect">
            <a:avLst/>
          </a:prstGeom>
          <a:noFill/>
          <a:ln w="9525">
            <a:noFill/>
            <a:miter lim="800000"/>
            <a:headEnd/>
            <a:tailEnd/>
          </a:ln>
          <a:effectLst/>
        </p:spPr>
        <p:txBody>
          <a:bodyPr>
            <a:spAutoFit/>
          </a:bodyPr>
          <a:lstStyle/>
          <a:p>
            <a:pPr algn="l" eaLnBrk="1" hangingPunct="1">
              <a:spcBef>
                <a:spcPct val="50000"/>
              </a:spcBef>
            </a:pPr>
            <a:r>
              <a:rPr lang="en-US"/>
              <a:t>Review/</a:t>
            </a:r>
          </a:p>
          <a:p>
            <a:pPr algn="l" eaLnBrk="1" hangingPunct="1">
              <a:spcBef>
                <a:spcPct val="50000"/>
              </a:spcBef>
            </a:pPr>
            <a:r>
              <a:rPr lang="en-US"/>
              <a:t>Comments</a:t>
            </a:r>
          </a:p>
        </p:txBody>
      </p:sp>
      <p:sp>
        <p:nvSpPr>
          <p:cNvPr id="589835" name="Rectangle 11"/>
          <p:cNvSpPr>
            <a:spLocks noChangeArrowheads="1"/>
          </p:cNvSpPr>
          <p:nvPr/>
        </p:nvSpPr>
        <p:spPr bwMode="auto">
          <a:xfrm>
            <a:off x="5627415" y="5715000"/>
            <a:ext cx="2955163" cy="304800"/>
          </a:xfrm>
          <a:prstGeom prst="rect">
            <a:avLst/>
          </a:prstGeom>
          <a:solidFill>
            <a:schemeClr val="bg1"/>
          </a:solidFill>
          <a:ln w="9525">
            <a:solidFill>
              <a:schemeClr val="tx1"/>
            </a:solidFill>
            <a:miter lim="800000"/>
            <a:headEnd/>
            <a:tailEnd/>
          </a:ln>
          <a:effectLst/>
        </p:spPr>
        <p:txBody>
          <a:bodyPr wrap="none" lIns="45720" rIns="45720" anchor="ctr"/>
          <a:lstStyle/>
          <a:p>
            <a:r>
              <a:rPr lang="en-US" sz="2400"/>
              <a:t>CTCAE Version 4.0</a:t>
            </a:r>
          </a:p>
        </p:txBody>
      </p:sp>
      <p:sp>
        <p:nvSpPr>
          <p:cNvPr id="589836" name="Line 12"/>
          <p:cNvSpPr>
            <a:spLocks noChangeShapeType="1"/>
          </p:cNvSpPr>
          <p:nvPr/>
        </p:nvSpPr>
        <p:spPr bwMode="auto">
          <a:xfrm>
            <a:off x="842867" y="5943600"/>
            <a:ext cx="4784549" cy="0"/>
          </a:xfrm>
          <a:prstGeom prst="line">
            <a:avLst/>
          </a:prstGeom>
          <a:noFill/>
          <a:ln w="9525">
            <a:solidFill>
              <a:schemeClr val="tx1"/>
            </a:solidFill>
            <a:round/>
            <a:headEnd/>
            <a:tailEnd/>
          </a:ln>
          <a:effectLst/>
        </p:spPr>
        <p:txBody>
          <a:bodyPr wrap="none" lIns="45720" rIns="45720" anchor="ctr"/>
          <a:lstStyle/>
          <a:p>
            <a:endParaRPr lang="en-US"/>
          </a:p>
        </p:txBody>
      </p:sp>
      <p:sp>
        <p:nvSpPr>
          <p:cNvPr id="589837" name="Line 13"/>
          <p:cNvSpPr>
            <a:spLocks noChangeShapeType="1"/>
          </p:cNvSpPr>
          <p:nvPr/>
        </p:nvSpPr>
        <p:spPr bwMode="auto">
          <a:xfrm>
            <a:off x="5979221" y="4800600"/>
            <a:ext cx="0" cy="228600"/>
          </a:xfrm>
          <a:prstGeom prst="line">
            <a:avLst/>
          </a:prstGeom>
          <a:noFill/>
          <a:ln w="9525">
            <a:solidFill>
              <a:schemeClr val="tx1"/>
            </a:solidFill>
            <a:round/>
            <a:headEnd/>
            <a:tailEnd type="triangle" w="med" len="med"/>
          </a:ln>
          <a:effectLst/>
        </p:spPr>
        <p:txBody>
          <a:bodyPr/>
          <a:lstStyle/>
          <a:p>
            <a:endParaRPr lang="en-US"/>
          </a:p>
        </p:txBody>
      </p:sp>
      <p:sp>
        <p:nvSpPr>
          <p:cNvPr id="589838" name="Line 14"/>
          <p:cNvSpPr>
            <a:spLocks noChangeShapeType="1"/>
          </p:cNvSpPr>
          <p:nvPr/>
        </p:nvSpPr>
        <p:spPr bwMode="auto">
          <a:xfrm flipH="1">
            <a:off x="1898282" y="5791200"/>
            <a:ext cx="3729134" cy="0"/>
          </a:xfrm>
          <a:prstGeom prst="line">
            <a:avLst/>
          </a:prstGeom>
          <a:noFill/>
          <a:ln w="9525">
            <a:solidFill>
              <a:schemeClr val="tx1"/>
            </a:solidFill>
            <a:prstDash val="dash"/>
            <a:round/>
            <a:headEnd/>
            <a:tailEnd/>
          </a:ln>
          <a:effectLst/>
        </p:spPr>
        <p:txBody>
          <a:bodyPr wrap="none" lIns="45720" rIns="45720" anchor="ctr"/>
          <a:lstStyle/>
          <a:p>
            <a:endParaRPr lang="en-US"/>
          </a:p>
        </p:txBody>
      </p:sp>
      <p:sp>
        <p:nvSpPr>
          <p:cNvPr id="589839" name="Line 15"/>
          <p:cNvSpPr>
            <a:spLocks noChangeShapeType="1"/>
          </p:cNvSpPr>
          <p:nvPr/>
        </p:nvSpPr>
        <p:spPr bwMode="auto">
          <a:xfrm flipV="1">
            <a:off x="1898282" y="2971800"/>
            <a:ext cx="0" cy="2819400"/>
          </a:xfrm>
          <a:prstGeom prst="line">
            <a:avLst/>
          </a:prstGeom>
          <a:noFill/>
          <a:ln w="9525">
            <a:solidFill>
              <a:schemeClr val="tx1"/>
            </a:solidFill>
            <a:prstDash val="dash"/>
            <a:round/>
            <a:headEnd/>
            <a:tailEnd/>
          </a:ln>
          <a:effectLst/>
        </p:spPr>
        <p:txBody>
          <a:bodyPr wrap="none" lIns="45720" rIns="45720" anchor="ctr"/>
          <a:lstStyle/>
          <a:p>
            <a:endParaRPr lang="en-US"/>
          </a:p>
        </p:txBody>
      </p:sp>
      <p:sp>
        <p:nvSpPr>
          <p:cNvPr id="589840" name="Line 16"/>
          <p:cNvSpPr>
            <a:spLocks noChangeShapeType="1"/>
          </p:cNvSpPr>
          <p:nvPr/>
        </p:nvSpPr>
        <p:spPr bwMode="auto">
          <a:xfrm>
            <a:off x="1898282" y="2971800"/>
            <a:ext cx="773971" cy="0"/>
          </a:xfrm>
          <a:prstGeom prst="line">
            <a:avLst/>
          </a:prstGeom>
          <a:noFill/>
          <a:ln w="9525">
            <a:solidFill>
              <a:schemeClr val="tx1"/>
            </a:solidFill>
            <a:prstDash val="dash"/>
            <a:round/>
            <a:headEnd/>
            <a:tailEnd type="triangle" w="med" len="med"/>
          </a:ln>
          <a:effectLst/>
        </p:spPr>
        <p:txBody>
          <a:bodyPr wrap="none" lIns="45720" rIns="45720" anchor="ctr"/>
          <a:lstStyle/>
          <a:p>
            <a:endParaRPr lang="en-US"/>
          </a:p>
        </p:txBody>
      </p:sp>
      <p:sp>
        <p:nvSpPr>
          <p:cNvPr id="589841" name="Text Box 17"/>
          <p:cNvSpPr txBox="1">
            <a:spLocks noChangeArrowheads="1"/>
          </p:cNvSpPr>
          <p:nvPr/>
        </p:nvSpPr>
        <p:spPr bwMode="auto">
          <a:xfrm>
            <a:off x="1898282" y="5029200"/>
            <a:ext cx="1256113" cy="307777"/>
          </a:xfrm>
          <a:prstGeom prst="rect">
            <a:avLst/>
          </a:prstGeom>
          <a:noFill/>
          <a:ln w="9525">
            <a:noFill/>
            <a:miter lim="800000"/>
            <a:headEnd/>
            <a:tailEnd/>
          </a:ln>
          <a:effectLst/>
        </p:spPr>
        <p:txBody>
          <a:bodyPr wrap="none" lIns="45720" rIns="45720">
            <a:spAutoFit/>
          </a:bodyPr>
          <a:lstStyle/>
          <a:p>
            <a:r>
              <a:rPr lang="en-US" sz="1400"/>
              <a:t>Internal review</a:t>
            </a:r>
          </a:p>
        </p:txBody>
      </p:sp>
      <p:sp>
        <p:nvSpPr>
          <p:cNvPr id="589842" name="Rectangle 18"/>
          <p:cNvSpPr>
            <a:spLocks noChangeArrowheads="1"/>
          </p:cNvSpPr>
          <p:nvPr/>
        </p:nvSpPr>
        <p:spPr bwMode="auto">
          <a:xfrm>
            <a:off x="2883336" y="39624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3" name="Rectangle 19"/>
          <p:cNvSpPr>
            <a:spLocks noChangeArrowheads="1"/>
          </p:cNvSpPr>
          <p:nvPr/>
        </p:nvSpPr>
        <p:spPr bwMode="auto">
          <a:xfrm>
            <a:off x="3024058" y="41148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4" name="Rectangle 20"/>
          <p:cNvSpPr>
            <a:spLocks noChangeArrowheads="1"/>
          </p:cNvSpPr>
          <p:nvPr/>
        </p:nvSpPr>
        <p:spPr bwMode="auto">
          <a:xfrm>
            <a:off x="3164780" y="42672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5" name="Rectangle 21"/>
          <p:cNvSpPr>
            <a:spLocks noChangeArrowheads="1"/>
          </p:cNvSpPr>
          <p:nvPr/>
        </p:nvSpPr>
        <p:spPr bwMode="auto">
          <a:xfrm>
            <a:off x="3305502" y="44196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6" name="Rectangle 22"/>
          <p:cNvSpPr>
            <a:spLocks noChangeArrowheads="1"/>
          </p:cNvSpPr>
          <p:nvPr/>
        </p:nvSpPr>
        <p:spPr bwMode="auto">
          <a:xfrm>
            <a:off x="3446224" y="45720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7" name="Rectangle 23"/>
          <p:cNvSpPr>
            <a:spLocks noChangeArrowheads="1"/>
          </p:cNvSpPr>
          <p:nvPr/>
        </p:nvSpPr>
        <p:spPr bwMode="auto">
          <a:xfrm>
            <a:off x="3586946" y="47244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sp>
        <p:nvSpPr>
          <p:cNvPr id="589848" name="Rectangle 24"/>
          <p:cNvSpPr>
            <a:spLocks noChangeArrowheads="1"/>
          </p:cNvSpPr>
          <p:nvPr/>
        </p:nvSpPr>
        <p:spPr bwMode="auto">
          <a:xfrm>
            <a:off x="3727668" y="4876800"/>
            <a:ext cx="351805" cy="381000"/>
          </a:xfrm>
          <a:prstGeom prst="rect">
            <a:avLst/>
          </a:prstGeom>
          <a:solidFill>
            <a:srgbClr val="FFFF99"/>
          </a:solidFill>
          <a:ln w="9525">
            <a:solidFill>
              <a:schemeClr val="tx1"/>
            </a:solidFill>
            <a:miter lim="800000"/>
            <a:headEnd/>
            <a:tailEnd/>
          </a:ln>
          <a:effectLst/>
        </p:spPr>
        <p:txBody>
          <a:bodyPr wrap="none" lIns="45720" rIns="45720" anchor="ctr"/>
          <a:lstStyle/>
          <a:p>
            <a:r>
              <a:rPr lang="en-US" sz="1400"/>
              <a:t>WG</a:t>
            </a:r>
          </a:p>
        </p:txBody>
      </p:sp>
      <p:cxnSp>
        <p:nvCxnSpPr>
          <p:cNvPr id="589849" name="AutoShape 25"/>
          <p:cNvCxnSpPr>
            <a:cxnSpLocks noChangeShapeType="1"/>
          </p:cNvCxnSpPr>
          <p:nvPr/>
        </p:nvCxnSpPr>
        <p:spPr bwMode="auto">
          <a:xfrm>
            <a:off x="3305502" y="3962400"/>
            <a:ext cx="1196137" cy="533400"/>
          </a:xfrm>
          <a:prstGeom prst="curvedConnector3">
            <a:avLst>
              <a:gd name="adj1" fmla="val 50000"/>
            </a:avLst>
          </a:prstGeom>
          <a:noFill/>
          <a:ln w="9525">
            <a:solidFill>
              <a:schemeClr val="tx1"/>
            </a:solidFill>
            <a:round/>
            <a:headEnd/>
            <a:tailEnd type="triangle" w="med" len="med"/>
          </a:ln>
          <a:effectLst/>
        </p:spPr>
      </p:cxnSp>
      <p:cxnSp>
        <p:nvCxnSpPr>
          <p:cNvPr id="589850" name="AutoShape 26"/>
          <p:cNvCxnSpPr>
            <a:cxnSpLocks noChangeShapeType="1"/>
          </p:cNvCxnSpPr>
          <p:nvPr/>
        </p:nvCxnSpPr>
        <p:spPr bwMode="auto">
          <a:xfrm>
            <a:off x="3446224" y="4114800"/>
            <a:ext cx="1196137" cy="533400"/>
          </a:xfrm>
          <a:prstGeom prst="curvedConnector3">
            <a:avLst>
              <a:gd name="adj1" fmla="val 50000"/>
            </a:avLst>
          </a:prstGeom>
          <a:noFill/>
          <a:ln w="9525">
            <a:solidFill>
              <a:schemeClr val="tx1"/>
            </a:solidFill>
            <a:round/>
            <a:headEnd/>
            <a:tailEnd type="triangle" w="med" len="med"/>
          </a:ln>
          <a:effectLst/>
        </p:spPr>
      </p:cxnSp>
      <p:cxnSp>
        <p:nvCxnSpPr>
          <p:cNvPr id="589851" name="AutoShape 27"/>
          <p:cNvCxnSpPr>
            <a:cxnSpLocks noChangeShapeType="1"/>
          </p:cNvCxnSpPr>
          <p:nvPr/>
        </p:nvCxnSpPr>
        <p:spPr bwMode="auto">
          <a:xfrm>
            <a:off x="3586946" y="4267200"/>
            <a:ext cx="1196137" cy="533400"/>
          </a:xfrm>
          <a:prstGeom prst="curvedConnector3">
            <a:avLst>
              <a:gd name="adj1" fmla="val 50000"/>
            </a:avLst>
          </a:prstGeom>
          <a:noFill/>
          <a:ln w="9525">
            <a:solidFill>
              <a:schemeClr val="tx1"/>
            </a:solidFill>
            <a:round/>
            <a:headEnd/>
            <a:tailEnd type="triangle" w="med" len="med"/>
          </a:ln>
          <a:effectLst/>
        </p:spPr>
      </p:cxnSp>
      <p:cxnSp>
        <p:nvCxnSpPr>
          <p:cNvPr id="589852" name="AutoShape 28"/>
          <p:cNvCxnSpPr>
            <a:cxnSpLocks noChangeShapeType="1"/>
          </p:cNvCxnSpPr>
          <p:nvPr/>
        </p:nvCxnSpPr>
        <p:spPr bwMode="auto">
          <a:xfrm>
            <a:off x="3727668" y="4419600"/>
            <a:ext cx="1196137" cy="533400"/>
          </a:xfrm>
          <a:prstGeom prst="curvedConnector3">
            <a:avLst>
              <a:gd name="adj1" fmla="val 50000"/>
            </a:avLst>
          </a:prstGeom>
          <a:noFill/>
          <a:ln w="9525">
            <a:solidFill>
              <a:schemeClr val="tx1"/>
            </a:solidFill>
            <a:round/>
            <a:headEnd/>
            <a:tailEnd type="triangle" w="med" len="med"/>
          </a:ln>
          <a:effectLst/>
        </p:spPr>
      </p:cxnSp>
      <p:cxnSp>
        <p:nvCxnSpPr>
          <p:cNvPr id="589853" name="AutoShape 29"/>
          <p:cNvCxnSpPr>
            <a:cxnSpLocks noChangeShapeType="1"/>
          </p:cNvCxnSpPr>
          <p:nvPr/>
        </p:nvCxnSpPr>
        <p:spPr bwMode="auto">
          <a:xfrm>
            <a:off x="3868390" y="4572000"/>
            <a:ext cx="1196137" cy="533400"/>
          </a:xfrm>
          <a:prstGeom prst="curvedConnector3">
            <a:avLst>
              <a:gd name="adj1" fmla="val 50000"/>
            </a:avLst>
          </a:prstGeom>
          <a:noFill/>
          <a:ln w="9525">
            <a:solidFill>
              <a:schemeClr val="tx1"/>
            </a:solidFill>
            <a:round/>
            <a:headEnd/>
            <a:tailEnd type="triangle" w="med" len="med"/>
          </a:ln>
          <a:effectLst/>
        </p:spPr>
      </p:cxnSp>
      <p:cxnSp>
        <p:nvCxnSpPr>
          <p:cNvPr id="589854" name="AutoShape 30"/>
          <p:cNvCxnSpPr>
            <a:cxnSpLocks noChangeShapeType="1"/>
          </p:cNvCxnSpPr>
          <p:nvPr/>
        </p:nvCxnSpPr>
        <p:spPr bwMode="auto">
          <a:xfrm>
            <a:off x="4009112" y="4724400"/>
            <a:ext cx="1196137" cy="533400"/>
          </a:xfrm>
          <a:prstGeom prst="curvedConnector3">
            <a:avLst>
              <a:gd name="adj1" fmla="val 50000"/>
            </a:avLst>
          </a:prstGeom>
          <a:noFill/>
          <a:ln w="9525">
            <a:solidFill>
              <a:schemeClr val="tx1"/>
            </a:solidFill>
            <a:round/>
            <a:headEnd/>
            <a:tailEnd type="triangle" w="med" len="med"/>
          </a:ln>
          <a:effectLst/>
        </p:spPr>
      </p:cxnSp>
      <p:sp>
        <p:nvSpPr>
          <p:cNvPr id="589855" name="AutoShape 31"/>
          <p:cNvSpPr>
            <a:spLocks noChangeArrowheads="1"/>
          </p:cNvSpPr>
          <p:nvPr/>
        </p:nvSpPr>
        <p:spPr bwMode="auto">
          <a:xfrm rot="5400000">
            <a:off x="2843850" y="1751067"/>
            <a:ext cx="571500" cy="422166"/>
          </a:xfrm>
          <a:prstGeom prst="homePlate">
            <a:avLst>
              <a:gd name="adj" fmla="val 31250"/>
            </a:avLst>
          </a:prstGeom>
          <a:solidFill>
            <a:srgbClr val="7ECCBD"/>
          </a:solidFill>
          <a:ln w="9525">
            <a:solidFill>
              <a:schemeClr val="tx1"/>
            </a:solidFill>
            <a:miter lim="800000"/>
            <a:headEnd/>
            <a:tailEnd/>
          </a:ln>
          <a:effectLst/>
        </p:spPr>
        <p:txBody>
          <a:bodyPr wrap="none" lIns="45720" rIns="45720" anchor="ctr"/>
          <a:lstStyle/>
          <a:p>
            <a:endParaRPr lang="en-US"/>
          </a:p>
        </p:txBody>
      </p:sp>
      <p:sp>
        <p:nvSpPr>
          <p:cNvPr id="589856" name="AutoShape 32"/>
          <p:cNvSpPr>
            <a:spLocks noChangeArrowheads="1"/>
          </p:cNvSpPr>
          <p:nvPr/>
        </p:nvSpPr>
        <p:spPr bwMode="auto">
          <a:xfrm rot="5400000">
            <a:off x="3531329" y="1732017"/>
            <a:ext cx="533400" cy="422166"/>
          </a:xfrm>
          <a:prstGeom prst="homePlate">
            <a:avLst>
              <a:gd name="adj" fmla="val 29167"/>
            </a:avLst>
          </a:prstGeom>
          <a:solidFill>
            <a:srgbClr val="7ECCBD"/>
          </a:solidFill>
          <a:ln w="9525">
            <a:solidFill>
              <a:schemeClr val="tx1"/>
            </a:solidFill>
            <a:miter lim="800000"/>
            <a:headEnd/>
            <a:tailEnd/>
          </a:ln>
          <a:effectLst/>
        </p:spPr>
        <p:txBody>
          <a:bodyPr wrap="none" lIns="45720" rIns="45720" anchor="ctr"/>
          <a:lstStyle/>
          <a:p>
            <a:endParaRPr lang="en-US"/>
          </a:p>
        </p:txBody>
      </p:sp>
      <p:sp>
        <p:nvSpPr>
          <p:cNvPr id="589857" name="AutoShape 33"/>
          <p:cNvSpPr>
            <a:spLocks noChangeArrowheads="1"/>
          </p:cNvSpPr>
          <p:nvPr/>
        </p:nvSpPr>
        <p:spPr bwMode="auto">
          <a:xfrm rot="5400000">
            <a:off x="4164578" y="1732017"/>
            <a:ext cx="533400" cy="422166"/>
          </a:xfrm>
          <a:prstGeom prst="homePlate">
            <a:avLst>
              <a:gd name="adj" fmla="val 29167"/>
            </a:avLst>
          </a:prstGeom>
          <a:solidFill>
            <a:srgbClr val="7ECCBD"/>
          </a:solidFill>
          <a:ln w="9525">
            <a:solidFill>
              <a:schemeClr val="tx1"/>
            </a:solidFill>
            <a:miter lim="800000"/>
            <a:headEnd/>
            <a:tailEnd/>
          </a:ln>
          <a:effectLst/>
        </p:spPr>
        <p:txBody>
          <a:bodyPr wrap="none" lIns="45720" rIns="45720" anchor="ctr"/>
          <a:lstStyle/>
          <a:p>
            <a:endParaRPr lang="en-US"/>
          </a:p>
        </p:txBody>
      </p:sp>
      <p:sp>
        <p:nvSpPr>
          <p:cNvPr id="589858" name="Rectangle 34"/>
          <p:cNvSpPr>
            <a:spLocks noChangeArrowheads="1"/>
          </p:cNvSpPr>
          <p:nvPr/>
        </p:nvSpPr>
        <p:spPr bwMode="auto">
          <a:xfrm>
            <a:off x="5275610" y="5105400"/>
            <a:ext cx="3306968" cy="304800"/>
          </a:xfrm>
          <a:prstGeom prst="rect">
            <a:avLst/>
          </a:prstGeom>
          <a:solidFill>
            <a:schemeClr val="bg1"/>
          </a:solidFill>
          <a:ln w="9525">
            <a:solidFill>
              <a:schemeClr val="tx1"/>
            </a:solidFill>
            <a:miter lim="800000"/>
            <a:headEnd/>
            <a:tailEnd/>
          </a:ln>
          <a:effectLst/>
        </p:spPr>
        <p:txBody>
          <a:bodyPr wrap="none" lIns="45720" rIns="45720" anchor="ctr"/>
          <a:lstStyle/>
          <a:p>
            <a:r>
              <a:rPr lang="en-US" sz="1800"/>
              <a:t>CTCAE draft version</a:t>
            </a:r>
          </a:p>
        </p:txBody>
      </p:sp>
      <p:sp>
        <p:nvSpPr>
          <p:cNvPr id="589859" name="Line 35"/>
          <p:cNvSpPr>
            <a:spLocks noChangeShapeType="1"/>
          </p:cNvSpPr>
          <p:nvPr/>
        </p:nvSpPr>
        <p:spPr bwMode="auto">
          <a:xfrm>
            <a:off x="5979221" y="5486400"/>
            <a:ext cx="0" cy="228600"/>
          </a:xfrm>
          <a:prstGeom prst="line">
            <a:avLst/>
          </a:prstGeom>
          <a:noFill/>
          <a:ln w="9525">
            <a:solidFill>
              <a:schemeClr val="tx1"/>
            </a:solidFill>
            <a:round/>
            <a:headEnd/>
            <a:tailEnd type="triangle" w="med" len="med"/>
          </a:ln>
          <a:effectLst/>
        </p:spPr>
        <p:txBody>
          <a:bodyPr/>
          <a:lstStyle/>
          <a:p>
            <a:endParaRPr lang="en-US"/>
          </a:p>
        </p:txBody>
      </p:sp>
      <p:sp>
        <p:nvSpPr>
          <p:cNvPr id="589860" name="Line 36"/>
          <p:cNvSpPr>
            <a:spLocks noChangeShapeType="1"/>
          </p:cNvSpPr>
          <p:nvPr/>
        </p:nvSpPr>
        <p:spPr bwMode="auto">
          <a:xfrm>
            <a:off x="5416333" y="5410200"/>
            <a:ext cx="0" cy="304800"/>
          </a:xfrm>
          <a:prstGeom prst="line">
            <a:avLst/>
          </a:prstGeom>
          <a:noFill/>
          <a:ln w="9525">
            <a:solidFill>
              <a:schemeClr val="tx1"/>
            </a:solidFill>
            <a:prstDash val="dash"/>
            <a:round/>
            <a:headEnd/>
            <a:tailEnd/>
          </a:ln>
          <a:effectLst/>
        </p:spPr>
        <p:txBody>
          <a:bodyPr wrap="none" lIns="45720" rIns="45720" anchor="ctr"/>
          <a:lstStyle/>
          <a:p>
            <a:endParaRPr lang="en-US"/>
          </a:p>
        </p:txBody>
      </p:sp>
      <p:sp>
        <p:nvSpPr>
          <p:cNvPr id="589861" name="Line 37"/>
          <p:cNvSpPr>
            <a:spLocks noChangeShapeType="1"/>
          </p:cNvSpPr>
          <p:nvPr/>
        </p:nvSpPr>
        <p:spPr bwMode="auto">
          <a:xfrm>
            <a:off x="5486694" y="5410200"/>
            <a:ext cx="0" cy="533400"/>
          </a:xfrm>
          <a:prstGeom prst="line">
            <a:avLst/>
          </a:prstGeom>
          <a:noFill/>
          <a:ln w="9525">
            <a:solidFill>
              <a:schemeClr val="tx1"/>
            </a:solidFill>
            <a:round/>
            <a:headEnd/>
            <a:tailEnd/>
          </a:ln>
          <a:effectLst/>
        </p:spPr>
        <p:txBody>
          <a:bodyPr wrap="none" lIns="45720" rIns="45720" anchor="ctr"/>
          <a:lstStyle/>
          <a:p>
            <a:endParaRPr lang="en-US"/>
          </a:p>
        </p:txBody>
      </p:sp>
      <p:sp>
        <p:nvSpPr>
          <p:cNvPr id="589862" name="Line 38"/>
          <p:cNvSpPr>
            <a:spLocks noChangeShapeType="1"/>
          </p:cNvSpPr>
          <p:nvPr/>
        </p:nvSpPr>
        <p:spPr bwMode="auto">
          <a:xfrm flipV="1">
            <a:off x="842867" y="1219200"/>
            <a:ext cx="0" cy="4724400"/>
          </a:xfrm>
          <a:prstGeom prst="line">
            <a:avLst/>
          </a:prstGeom>
          <a:noFill/>
          <a:ln w="9525">
            <a:solidFill>
              <a:schemeClr val="tx1"/>
            </a:solidFill>
            <a:round/>
            <a:headEnd/>
            <a:tailEnd/>
          </a:ln>
          <a:effectLst/>
        </p:spPr>
        <p:txBody>
          <a:bodyPr wrap="none" lIns="45720" rIns="45720" anchor="ctr"/>
          <a:lstStyle/>
          <a:p>
            <a:endParaRPr lang="en-US"/>
          </a:p>
        </p:txBody>
      </p:sp>
      <p:sp>
        <p:nvSpPr>
          <p:cNvPr id="589863" name="Line 39"/>
          <p:cNvSpPr>
            <a:spLocks noChangeShapeType="1"/>
          </p:cNvSpPr>
          <p:nvPr/>
        </p:nvSpPr>
        <p:spPr bwMode="auto">
          <a:xfrm>
            <a:off x="842867" y="1219200"/>
            <a:ext cx="1618303" cy="0"/>
          </a:xfrm>
          <a:prstGeom prst="line">
            <a:avLst/>
          </a:prstGeom>
          <a:noFill/>
          <a:ln w="9525">
            <a:solidFill>
              <a:schemeClr val="tx1"/>
            </a:solidFill>
            <a:round/>
            <a:headEnd/>
            <a:tailEnd type="triangle" w="med" len="med"/>
          </a:ln>
          <a:effectLst/>
        </p:spPr>
        <p:txBody>
          <a:bodyPr wrap="none" lIns="45720" rIns="45720"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CTCAE Revision Timeline</a:t>
            </a:r>
            <a:endParaRPr lang="en-US" dirty="0"/>
          </a:p>
        </p:txBody>
      </p:sp>
      <p:sp>
        <p:nvSpPr>
          <p:cNvPr id="3" name="Content Placeholder 2"/>
          <p:cNvSpPr>
            <a:spLocks noGrp="1"/>
          </p:cNvSpPr>
          <p:nvPr>
            <p:ph idx="1"/>
          </p:nvPr>
        </p:nvSpPr>
        <p:spPr/>
        <p:txBody>
          <a:bodyPr/>
          <a:lstStyle/>
          <a:p>
            <a:pPr>
              <a:buNone/>
            </a:pPr>
            <a:r>
              <a:rPr lang="en-US" sz="2400" dirty="0" smtClean="0">
                <a:solidFill>
                  <a:schemeClr val="bg1">
                    <a:lumMod val="50000"/>
                  </a:schemeClr>
                </a:solidFill>
              </a:rPr>
              <a:t>Phase 1:  July 5 – Sept. 10 Review Draft 1</a:t>
            </a:r>
          </a:p>
          <a:p>
            <a:r>
              <a:rPr lang="en-US" sz="2000" dirty="0" smtClean="0">
                <a:solidFill>
                  <a:schemeClr val="bg1">
                    <a:lumMod val="50000"/>
                  </a:schemeClr>
                </a:solidFill>
              </a:rPr>
              <a:t>Address CTCAE v3.0 Terms only </a:t>
            </a:r>
          </a:p>
          <a:p>
            <a:pPr lvl="1"/>
            <a:r>
              <a:rPr lang="en-US" sz="1800" dirty="0" smtClean="0">
                <a:solidFill>
                  <a:schemeClr val="bg1">
                    <a:lumMod val="50000"/>
                  </a:schemeClr>
                </a:solidFill>
              </a:rPr>
              <a:t>Represent terms as single concept </a:t>
            </a:r>
            <a:r>
              <a:rPr lang="en-US" sz="1800" dirty="0" err="1" smtClean="0">
                <a:solidFill>
                  <a:schemeClr val="bg1">
                    <a:lumMod val="50000"/>
                  </a:schemeClr>
                </a:solidFill>
              </a:rPr>
              <a:t>MedDRA</a:t>
            </a:r>
            <a:r>
              <a:rPr lang="en-US" sz="1800" dirty="0" smtClean="0">
                <a:solidFill>
                  <a:schemeClr val="bg1">
                    <a:lumMod val="50000"/>
                  </a:schemeClr>
                </a:solidFill>
              </a:rPr>
              <a:t> terms</a:t>
            </a:r>
          </a:p>
          <a:p>
            <a:pPr>
              <a:buNone/>
            </a:pPr>
            <a:r>
              <a:rPr lang="en-US" sz="2400" dirty="0" smtClean="0"/>
              <a:t>Phase 2:  Nov. 3 – March 13</a:t>
            </a:r>
          </a:p>
          <a:p>
            <a:r>
              <a:rPr lang="en-US" sz="2000" dirty="0" smtClean="0"/>
              <a:t>Address Grading (severity) scales</a:t>
            </a:r>
          </a:p>
          <a:p>
            <a:r>
              <a:rPr lang="en-US" sz="2000" dirty="0" smtClean="0"/>
              <a:t>Add new terms</a:t>
            </a:r>
          </a:p>
          <a:p>
            <a:pPr lvl="1"/>
            <a:r>
              <a:rPr lang="en-US" sz="1800" dirty="0" smtClean="0"/>
              <a:t>CTEP Help Desk Requests</a:t>
            </a:r>
          </a:p>
          <a:p>
            <a:pPr lvl="1"/>
            <a:r>
              <a:rPr lang="en-US" sz="1800" dirty="0" smtClean="0"/>
              <a:t>Others</a:t>
            </a:r>
          </a:p>
          <a:p>
            <a:r>
              <a:rPr lang="en-US" sz="2200" dirty="0" smtClean="0"/>
              <a:t>Also Consider, Remarks, Navigation Notes, Others</a:t>
            </a:r>
          </a:p>
          <a:p>
            <a:pPr>
              <a:buNone/>
            </a:pPr>
            <a:r>
              <a:rPr lang="en-US" sz="2400" dirty="0" smtClean="0"/>
              <a:t>Public Review: April 9 – May 6</a:t>
            </a:r>
          </a:p>
          <a:p>
            <a:pPr>
              <a:buNone/>
            </a:pPr>
            <a:r>
              <a:rPr lang="en-US" sz="2400" dirty="0" smtClean="0"/>
              <a:t>Phase 3:  May 7 – May 26</a:t>
            </a:r>
          </a:p>
          <a:p>
            <a:pPr lvl="1"/>
            <a:r>
              <a:rPr lang="en-US" sz="2000" dirty="0" smtClean="0"/>
              <a:t>	Working Group; Steering Committee; Advisory Board Review</a:t>
            </a:r>
          </a:p>
          <a:p>
            <a:pPr>
              <a:buNone/>
            </a:pPr>
            <a:r>
              <a:rPr lang="en-US" sz="2400" dirty="0" smtClean="0"/>
              <a:t>Final:  May 27 - Publication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2000" fill="hold"/>
                                        <p:tgtEl>
                                          <p:spTgt spid="3">
                                            <p:txEl>
                                              <p:pRg st="0" end="0"/>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p:cBhvr override="childStyle">
                                        <p:cTn id="16" dur="2000" fill="hold"/>
                                        <p:tgtEl>
                                          <p:spTgt spid="3">
                                            <p:txEl>
                                              <p:pRg st="1" end="1"/>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p:cBhvr override="childStyle">
                                        <p:cTn id="18" dur="2000" fill="hold"/>
                                        <p:tgtEl>
                                          <p:spTgt spid="3">
                                            <p:txEl>
                                              <p:pRg st="2" end="2"/>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778" t="21957" r="34028" b="13126"/>
          <a:stretch>
            <a:fillRect/>
          </a:stretch>
        </p:blipFill>
        <p:spPr bwMode="auto">
          <a:xfrm>
            <a:off x="228600" y="381000"/>
            <a:ext cx="8443405" cy="6309360"/>
          </a:xfrm>
          <a:prstGeom prst="rect">
            <a:avLst/>
          </a:prstGeom>
          <a:noFill/>
          <a:ln w="9525">
            <a:noFill/>
            <a:miter lim="800000"/>
            <a:headEnd/>
            <a:tailEnd/>
          </a:ln>
          <a:effectLst/>
        </p:spPr>
      </p:pic>
      <p:cxnSp>
        <p:nvCxnSpPr>
          <p:cNvPr id="6" name="Straight Arrow Connector 5"/>
          <p:cNvCxnSpPr/>
          <p:nvPr/>
        </p:nvCxnSpPr>
        <p:spPr>
          <a:xfrm rot="5400000">
            <a:off x="76200" y="990600"/>
            <a:ext cx="1066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381000"/>
            <a:ext cx="1143000" cy="3352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1600200"/>
            <a:ext cx="1752600" cy="228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4114800"/>
            <a:ext cx="1752600" cy="228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400" y="5791200"/>
            <a:ext cx="1752600" cy="228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3000"/>
                                        <p:tgtEl>
                                          <p:spTgt spid="6"/>
                                        </p:tgtEl>
                                        <p:attrNameLst>
                                          <p:attrName>ppt_x</p:attrName>
                                        </p:attrNameLst>
                                      </p:cBhvr>
                                      <p:tavLst>
                                        <p:tav tm="0">
                                          <p:val>
                                            <p:strVal val="ppt_x"/>
                                          </p:val>
                                        </p:tav>
                                        <p:tav tm="100000">
                                          <p:val>
                                            <p:strVal val="ppt_x"/>
                                          </p:val>
                                        </p:tav>
                                      </p:tavLst>
                                    </p:anim>
                                    <p:anim calcmode="lin" valueType="num">
                                      <p:cBhvr additive="base">
                                        <p:cTn id="15" dur="3000"/>
                                        <p:tgtEl>
                                          <p:spTgt spid="6"/>
                                        </p:tgtEl>
                                        <p:attrNameLst>
                                          <p:attrName>ppt_y</p:attrName>
                                        </p:attrNameLst>
                                      </p:cBhvr>
                                      <p:tavLst>
                                        <p:tav tm="0">
                                          <p:val>
                                            <p:strVal val="ppt_y"/>
                                          </p:val>
                                        </p:tav>
                                        <p:tav tm="100000">
                                          <p:val>
                                            <p:strVal val="1+ppt_h/2"/>
                                          </p:val>
                                        </p:tav>
                                      </p:tavLst>
                                    </p:anim>
                                    <p:set>
                                      <p:cBhvr>
                                        <p:cTn id="16" dur="1" fill="hold">
                                          <p:stCondLst>
                                            <p:cond delay="2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grpId="1" nodeType="clickEffect">
                                  <p:stCondLst>
                                    <p:cond delay="0"/>
                                  </p:stCondLst>
                                  <p:childTnLst>
                                    <p:animEffect transition="out" filter="diamond(in)">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a:t>
            </a:r>
            <a:endParaRPr lang="en-US" dirty="0"/>
          </a:p>
        </p:txBody>
      </p:sp>
      <p:sp>
        <p:nvSpPr>
          <p:cNvPr id="3" name="Content Placeholder 2"/>
          <p:cNvSpPr>
            <a:spLocks noGrp="1"/>
          </p:cNvSpPr>
          <p:nvPr>
            <p:ph idx="1"/>
          </p:nvPr>
        </p:nvSpPr>
        <p:spPr/>
        <p:txBody>
          <a:bodyPr/>
          <a:lstStyle/>
          <a:p>
            <a:r>
              <a:rPr lang="en-US" dirty="0" smtClean="0"/>
              <a:t>WG Lead will/might assign # of terms/grades to be addressed by each WG member weekly</a:t>
            </a:r>
          </a:p>
          <a:p>
            <a:r>
              <a:rPr lang="en-US" dirty="0" smtClean="0"/>
              <a:t>WG Lead is responsible for maintaining timelines / completeness, accuracy of data entry</a:t>
            </a:r>
          </a:p>
          <a:p>
            <a:r>
              <a:rPr lang="en-US" dirty="0" smtClean="0"/>
              <a:t>WG Lead is also member of Steering Committee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083" t="23866" r="45833" b="10263"/>
          <a:stretch>
            <a:fillRect/>
          </a:stretch>
        </p:blipFill>
        <p:spPr bwMode="auto">
          <a:xfrm>
            <a:off x="1752600" y="1295400"/>
            <a:ext cx="5715000" cy="5257800"/>
          </a:xfrm>
          <a:prstGeom prst="rect">
            <a:avLst/>
          </a:prstGeom>
          <a:noFill/>
          <a:ln w="9525">
            <a:noFill/>
            <a:miter lim="800000"/>
            <a:headEnd/>
            <a:tailEnd/>
          </a:ln>
          <a:effectLst/>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CTCAE Revision Draft</a:t>
            </a:r>
            <a:r>
              <a:rPr kumimoji="0" lang="en-US" sz="4400" b="0" i="0" u="none" strike="noStrike" kern="0" cap="none" spc="0" normalizeH="0" noProof="0" dirty="0" smtClean="0">
                <a:ln>
                  <a:noFill/>
                </a:ln>
                <a:solidFill>
                  <a:schemeClr val="tx2"/>
                </a:solidFill>
                <a:effectLst/>
                <a:uLnTx/>
                <a:uFillTx/>
                <a:latin typeface="+mj-lt"/>
                <a:ea typeface="+mj-ea"/>
                <a:cs typeface="+mj-cs"/>
              </a:rPr>
              <a:t> 1</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1752600" y="1371600"/>
            <a:ext cx="5715000" cy="762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CTCAE Revision Methods</a:t>
            </a:r>
            <a:endParaRPr lang="en-US" dirty="0"/>
          </a:p>
        </p:txBody>
      </p:sp>
      <p:sp>
        <p:nvSpPr>
          <p:cNvPr id="3" name="Content Placeholder 2"/>
          <p:cNvSpPr>
            <a:spLocks noGrp="1"/>
          </p:cNvSpPr>
          <p:nvPr>
            <p:ph idx="1"/>
          </p:nvPr>
        </p:nvSpPr>
        <p:spPr/>
        <p:txBody>
          <a:bodyPr/>
          <a:lstStyle/>
          <a:p>
            <a:r>
              <a:rPr lang="en-US" dirty="0" err="1" smtClean="0"/>
              <a:t>Centra</a:t>
            </a:r>
            <a:r>
              <a:rPr lang="en-US" dirty="0" smtClean="0"/>
              <a:t>: On-line Meetings</a:t>
            </a:r>
          </a:p>
          <a:p>
            <a:r>
              <a:rPr lang="en-US" dirty="0" err="1" smtClean="0"/>
              <a:t>gForge</a:t>
            </a:r>
            <a:r>
              <a:rPr lang="en-US" dirty="0" smtClean="0"/>
              <a:t>:	Repository of documents</a:t>
            </a:r>
          </a:p>
          <a:p>
            <a:pPr lvl="1"/>
            <a:r>
              <a:rPr lang="en-US" dirty="0" smtClean="0"/>
              <a:t>CTCAE files</a:t>
            </a:r>
          </a:p>
          <a:p>
            <a:pPr lvl="1"/>
            <a:r>
              <a:rPr lang="en-US" dirty="0" smtClean="0"/>
              <a:t>Meeting Minutes</a:t>
            </a:r>
          </a:p>
          <a:p>
            <a:pPr lvl="1"/>
            <a:r>
              <a:rPr lang="en-US" dirty="0" smtClean="0"/>
              <a:t>PP presentations</a:t>
            </a:r>
          </a:p>
          <a:p>
            <a:pPr lvl="1"/>
            <a:r>
              <a:rPr lang="en-US" dirty="0" smtClean="0"/>
              <a:t>Participants</a:t>
            </a:r>
          </a:p>
          <a:p>
            <a:r>
              <a:rPr lang="en-US" dirty="0" smtClean="0"/>
              <a:t>Wiki: Working site</a:t>
            </a:r>
          </a:p>
          <a:p>
            <a:pPr lvl="1"/>
            <a:r>
              <a:rPr lang="en-US" dirty="0" smtClean="0"/>
              <a:t>All Working Group / Steering Committee comments, </a:t>
            </a:r>
            <a:r>
              <a:rPr lang="en-US" dirty="0" err="1" smtClean="0"/>
              <a:t>recommentations</a:t>
            </a:r>
            <a:r>
              <a:rPr lang="en-US" dirty="0" smtClean="0"/>
              <a:t>,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p:cBhvr override="childStyle">
                                        <p:cTn id="28" dur="2000" fill="hold"/>
                                        <p:tgtEl>
                                          <p:spTgt spid="3">
                                            <p:txEl>
                                              <p:pRg st="6" end="6"/>
                                            </p:txEl>
                                          </p:spTgt>
                                        </p:tgtEl>
                                        <p:attrNameLst>
                                          <p:attrName>style.color</p:attrName>
                                        </p:attrNameLst>
                                      </p:cBhvr>
                                      <p:to>
                                        <a:srgbClr val="FF3300"/>
                                      </p:to>
                                    </p:animClr>
                                  </p:childTnLst>
                                </p:cTn>
                              </p:par>
                              <p:par>
                                <p:cTn id="29" presetID="3" presetClass="emph" presetSubtype="2" fill="hold" nodeType="withEffect">
                                  <p:stCondLst>
                                    <p:cond delay="0"/>
                                  </p:stCondLst>
                                  <p:childTnLst>
                                    <p:animClr clrSpc="rgb">
                                      <p:cBhvr override="childStyle">
                                        <p:cTn id="30" dur="2000" fill="hold"/>
                                        <p:tgtEl>
                                          <p:spTgt spid="3">
                                            <p:txEl>
                                              <p:pRg st="7" end="7"/>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CTCAE v3.0 Revision Project</a:t>
            </a:r>
            <a:br>
              <a:rPr lang="en-US" dirty="0" smtClean="0"/>
            </a:br>
            <a:r>
              <a:rPr lang="en-US" dirty="0" smtClean="0"/>
              <a:t>Wiki – How to Use</a:t>
            </a:r>
            <a:endParaRPr lang="en-US" dirty="0"/>
          </a:p>
        </p:txBody>
      </p:sp>
      <p:sp>
        <p:nvSpPr>
          <p:cNvPr id="3" name="Subtitle 2"/>
          <p:cNvSpPr>
            <a:spLocks noGrp="1"/>
          </p:cNvSpPr>
          <p:nvPr>
            <p:ph type="subTitle" idx="1"/>
          </p:nvPr>
        </p:nvSpPr>
        <p:spPr/>
        <p:txBody>
          <a:bodyPr>
            <a:normAutofit/>
          </a:bodyPr>
          <a:lstStyle/>
          <a:p>
            <a:r>
              <a:rPr lang="en-US" sz="2000" dirty="0" smtClean="0">
                <a:solidFill>
                  <a:schemeClr val="bg1">
                    <a:lumMod val="75000"/>
                  </a:schemeClr>
                </a:solidFill>
              </a:rPr>
              <a:t>Prepared by:</a:t>
            </a:r>
          </a:p>
          <a:p>
            <a:r>
              <a:rPr lang="en-US" sz="2000" dirty="0" smtClean="0">
                <a:solidFill>
                  <a:schemeClr val="bg1">
                    <a:lumMod val="75000"/>
                  </a:schemeClr>
                </a:solidFill>
              </a:rPr>
              <a:t>Ann Setser, CBIIT, NCI</a:t>
            </a:r>
          </a:p>
          <a:p>
            <a:r>
              <a:rPr lang="en-US" sz="2000" dirty="0" smtClean="0">
                <a:solidFill>
                  <a:schemeClr val="bg1">
                    <a:lumMod val="75000"/>
                  </a:schemeClr>
                </a:solidFill>
              </a:rPr>
              <a:t>October 20, 2008</a:t>
            </a:r>
            <a:endParaRPr lang="en-US" sz="20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7208" y="45720"/>
            <a:ext cx="9050592" cy="6583680"/>
          </a:xfrm>
          <a:prstGeom prst="rect">
            <a:avLst/>
          </a:prstGeom>
          <a:noFill/>
          <a:ln w="9525">
            <a:noFill/>
            <a:miter lim="800000"/>
            <a:headEnd/>
            <a:tailEnd/>
          </a:ln>
          <a:effectLst/>
        </p:spPr>
      </p:pic>
      <p:sp>
        <p:nvSpPr>
          <p:cNvPr id="5" name="Rectangle 4"/>
          <p:cNvSpPr/>
          <p:nvPr/>
        </p:nvSpPr>
        <p:spPr>
          <a:xfrm>
            <a:off x="1676400" y="381000"/>
            <a:ext cx="5105400" cy="457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http://biomedgt.nci.nih.gov</a:t>
            </a:r>
          </a:p>
        </p:txBody>
      </p:sp>
      <p:sp>
        <p:nvSpPr>
          <p:cNvPr id="8" name="Rectangle 7"/>
          <p:cNvSpPr/>
          <p:nvPr/>
        </p:nvSpPr>
        <p:spPr>
          <a:xfrm>
            <a:off x="6324600" y="1295400"/>
            <a:ext cx="2133600" cy="457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a:t>
            </a:r>
            <a:r>
              <a:rPr lang="en-US" b="1" dirty="0" smtClean="0">
                <a:solidFill>
                  <a:schemeClr val="tx1"/>
                </a:solidFill>
              </a:rPr>
              <a:t>Log in</a:t>
            </a:r>
          </a:p>
        </p:txBody>
      </p:sp>
      <p:sp>
        <p:nvSpPr>
          <p:cNvPr id="9" name="Oval 8"/>
          <p:cNvSpPr/>
          <p:nvPr/>
        </p:nvSpPr>
        <p:spPr>
          <a:xfrm>
            <a:off x="7543800" y="838200"/>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CTCAE Background</a:t>
            </a:r>
            <a:endParaRPr lang="en-US" dirty="0"/>
          </a:p>
        </p:txBody>
      </p:sp>
      <p:sp>
        <p:nvSpPr>
          <p:cNvPr id="3" name="Content Placeholder 2"/>
          <p:cNvSpPr>
            <a:spLocks noGrp="1"/>
          </p:cNvSpPr>
          <p:nvPr>
            <p:ph idx="1"/>
          </p:nvPr>
        </p:nvSpPr>
        <p:spPr/>
        <p:txBody>
          <a:bodyPr/>
          <a:lstStyle/>
          <a:p>
            <a:pPr>
              <a:buNone/>
            </a:pPr>
            <a:r>
              <a:rPr lang="en-US" sz="2400" dirty="0" smtClean="0">
                <a:solidFill>
                  <a:schemeClr val="tx1"/>
                </a:solidFill>
                <a:latin typeface="+mn-lt"/>
                <a:ea typeface="+mn-ea"/>
                <a:cs typeface="+mn-cs"/>
              </a:rPr>
              <a:t>The Cancer Therapy Evaluation Program (CTEP) of the National Cancer Institute (NCI) developed the original Common Toxicity Criteria (CTC) in 1983 to aid in the documentation and analysis of adverse effects of chemotherapy.</a:t>
            </a:r>
          </a:p>
          <a:p>
            <a:pPr>
              <a:buNone/>
            </a:pPr>
            <a:r>
              <a:rPr lang="en-US" sz="2400" dirty="0" smtClean="0">
                <a:solidFill>
                  <a:schemeClr val="tx1"/>
                </a:solidFill>
                <a:latin typeface="+mn-lt"/>
                <a:ea typeface="+mn-ea"/>
                <a:cs typeface="+mn-cs"/>
              </a:rPr>
              <a:t>The CTC is a list of Adverse Event (AE) terms commonly encountered in oncology accompanied by a grading (severity) scale for each AE.</a:t>
            </a:r>
          </a:p>
          <a:p>
            <a:pPr lvl="1">
              <a:buNone/>
            </a:pPr>
            <a:endParaRPr lang="en-US" sz="1600" dirty="0" smtClean="0"/>
          </a:p>
          <a:p>
            <a:pPr lvl="2">
              <a:buNone/>
            </a:pPr>
            <a:r>
              <a:rPr lang="en-US" sz="1600" dirty="0" smtClean="0"/>
              <a:t>1983	CTC v1	   ~     50 terms</a:t>
            </a:r>
          </a:p>
          <a:p>
            <a:pPr lvl="2">
              <a:buNone/>
            </a:pPr>
            <a:r>
              <a:rPr lang="en-US" sz="1600" dirty="0" smtClean="0">
                <a:solidFill>
                  <a:schemeClr val="tx1"/>
                </a:solidFill>
                <a:latin typeface="+mn-lt"/>
                <a:ea typeface="+mn-ea"/>
                <a:cs typeface="+mn-cs"/>
              </a:rPr>
              <a:t>1998	CTC v2	   ~   300 terms</a:t>
            </a:r>
          </a:p>
          <a:p>
            <a:pPr marL="1257300" lvl="2" indent="-342900">
              <a:buAutoNum type="arabicPlain" startAt="2003"/>
            </a:pPr>
            <a:r>
              <a:rPr lang="en-US" sz="1600" dirty="0" smtClean="0"/>
              <a:t>        CTCAE v3  ~ 1000 terms</a:t>
            </a:r>
          </a:p>
          <a:p>
            <a:pPr marL="1257300" lvl="2" indent="-342900">
              <a:buNone/>
            </a:pPr>
            <a:r>
              <a:rPr lang="en-US" sz="1600" dirty="0" smtClean="0">
                <a:solidFill>
                  <a:schemeClr val="bg1">
                    <a:lumMod val="50000"/>
                  </a:schemeClr>
                </a:solidFill>
              </a:rPr>
              <a:t>2008	Draft 1       ~   820 terms – </a:t>
            </a:r>
            <a:r>
              <a:rPr lang="en-US" sz="1600" dirty="0" err="1" smtClean="0">
                <a:solidFill>
                  <a:schemeClr val="bg1">
                    <a:lumMod val="50000"/>
                  </a:schemeClr>
                </a:solidFill>
              </a:rPr>
              <a:t>MedDRA</a:t>
            </a:r>
            <a:r>
              <a:rPr lang="en-US" sz="1600" dirty="0" smtClean="0">
                <a:solidFill>
                  <a:schemeClr val="bg1">
                    <a:lumMod val="50000"/>
                  </a:schemeClr>
                </a:solidFill>
              </a:rPr>
              <a:t> terms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7208" y="45720"/>
            <a:ext cx="9050592" cy="6583680"/>
          </a:xfrm>
          <a:prstGeom prst="rect">
            <a:avLst/>
          </a:prstGeom>
          <a:noFill/>
          <a:ln w="9525">
            <a:noFill/>
            <a:miter lim="800000"/>
            <a:headEnd/>
            <a:tailEnd/>
          </a:ln>
          <a:effectLst/>
        </p:spPr>
      </p:pic>
      <p:sp>
        <p:nvSpPr>
          <p:cNvPr id="3" name="Rectangle 2"/>
          <p:cNvSpPr/>
          <p:nvPr/>
        </p:nvSpPr>
        <p:spPr>
          <a:xfrm>
            <a:off x="4267200" y="1905000"/>
            <a:ext cx="3048000" cy="1524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solidFill>
                  <a:schemeClr val="tx1"/>
                </a:solidFill>
              </a:rPr>
              <a:t>Type in </a:t>
            </a:r>
            <a:r>
              <a:rPr lang="en-US" dirty="0" err="1" smtClean="0">
                <a:solidFill>
                  <a:schemeClr val="tx1"/>
                </a:solidFill>
              </a:rPr>
              <a:t>Usename</a:t>
            </a:r>
            <a:r>
              <a:rPr lang="en-US" dirty="0" smtClean="0">
                <a:solidFill>
                  <a:schemeClr val="tx1"/>
                </a:solidFill>
              </a:rPr>
              <a:t> &amp; Password</a:t>
            </a:r>
          </a:p>
          <a:p>
            <a:pPr>
              <a:buFont typeface="Arial" pitchFamily="34" charset="0"/>
              <a:buChar char="•"/>
            </a:pPr>
            <a:r>
              <a:rPr lang="en-US" dirty="0" smtClean="0">
                <a:solidFill>
                  <a:schemeClr val="tx1"/>
                </a:solidFill>
              </a:rPr>
              <a:t>Click ‘</a:t>
            </a:r>
            <a:r>
              <a:rPr lang="en-US" b="1" dirty="0" smtClean="0">
                <a:solidFill>
                  <a:schemeClr val="tx1"/>
                </a:solidFill>
              </a:rPr>
              <a:t>Log in</a:t>
            </a:r>
            <a:r>
              <a:rPr lang="en-US" dirty="0" smtClean="0">
                <a:solidFill>
                  <a:schemeClr val="tx1"/>
                </a:solidFill>
              </a:rPr>
              <a:t>’</a:t>
            </a:r>
          </a:p>
          <a:p>
            <a:pPr>
              <a:buFont typeface="Arial" pitchFamily="34" charset="0"/>
              <a:buChar char="•"/>
            </a:pP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274320"/>
            <a:ext cx="9050592" cy="6583680"/>
          </a:xfrm>
          <a:prstGeom prst="rect">
            <a:avLst/>
          </a:prstGeom>
          <a:noFill/>
          <a:ln w="9525">
            <a:noFill/>
            <a:miter lim="800000"/>
            <a:headEnd/>
            <a:tailEnd/>
          </a:ln>
          <a:effectLst/>
        </p:spPr>
      </p:pic>
      <p:sp>
        <p:nvSpPr>
          <p:cNvPr id="4" name="Oval 3"/>
          <p:cNvSpPr/>
          <p:nvPr/>
        </p:nvSpPr>
        <p:spPr>
          <a:xfrm>
            <a:off x="838200" y="1219200"/>
            <a:ext cx="2743200" cy="1524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5029200"/>
            <a:ext cx="3886200" cy="457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Click on ‘</a:t>
            </a:r>
            <a:r>
              <a:rPr lang="en-US" b="1" dirty="0" smtClean="0">
                <a:solidFill>
                  <a:schemeClr val="tx1"/>
                </a:solidFill>
              </a:rPr>
              <a:t>CTCAE_SOC (Draft 1.0)</a:t>
            </a:r>
            <a:r>
              <a:rPr lang="en-US" dirty="0" smtClean="0">
                <a:solidFill>
                  <a:schemeClr val="tx1"/>
                </a:solidFill>
              </a:rPr>
              <a:t>’</a:t>
            </a:r>
          </a:p>
          <a:p>
            <a:pPr>
              <a:buFont typeface="Arial" pitchFamily="34" charset="0"/>
              <a:buChar char="•"/>
            </a:pPr>
            <a:endParaRPr lang="en-US" b="1" dirty="0" smtClean="0">
              <a:solidFill>
                <a:schemeClr val="tx1"/>
              </a:solidFill>
            </a:endParaRPr>
          </a:p>
        </p:txBody>
      </p:sp>
      <p:cxnSp>
        <p:nvCxnSpPr>
          <p:cNvPr id="7" name="Straight Arrow Connector 6"/>
          <p:cNvCxnSpPr/>
          <p:nvPr/>
        </p:nvCxnSpPr>
        <p:spPr>
          <a:xfrm>
            <a:off x="1066800" y="5256212"/>
            <a:ext cx="533400" cy="1588"/>
          </a:xfrm>
          <a:prstGeom prst="straightConnector1">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76200" y="45720"/>
            <a:ext cx="9050592" cy="6583680"/>
          </a:xfrm>
          <a:prstGeom prst="rect">
            <a:avLst/>
          </a:prstGeom>
          <a:noFill/>
          <a:ln w="9525">
            <a:noFill/>
            <a:miter lim="800000"/>
            <a:headEnd/>
            <a:tailEnd/>
          </a:ln>
          <a:effectLst/>
        </p:spPr>
      </p:pic>
      <p:sp>
        <p:nvSpPr>
          <p:cNvPr id="3" name="Rectangle 2"/>
          <p:cNvSpPr/>
          <p:nvPr/>
        </p:nvSpPr>
        <p:spPr>
          <a:xfrm>
            <a:off x="4191000" y="1524000"/>
            <a:ext cx="3200400" cy="6858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All SOCs appear.</a:t>
            </a:r>
          </a:p>
          <a:p>
            <a:r>
              <a:rPr lang="en-US" dirty="0" smtClean="0">
                <a:solidFill>
                  <a:schemeClr val="tx1"/>
                </a:solidFill>
              </a:rPr>
              <a:t>Click on SOC of interest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8961120" cy="6518595"/>
          </a:xfrm>
          <a:prstGeom prst="rect">
            <a:avLst/>
          </a:prstGeom>
          <a:noFill/>
          <a:ln w="9525">
            <a:noFill/>
            <a:miter lim="800000"/>
            <a:headEnd/>
            <a:tailEnd/>
          </a:ln>
          <a:effectLst/>
        </p:spPr>
      </p:pic>
      <p:sp>
        <p:nvSpPr>
          <p:cNvPr id="3" name="Rectangle 2"/>
          <p:cNvSpPr/>
          <p:nvPr/>
        </p:nvSpPr>
        <p:spPr>
          <a:xfrm>
            <a:off x="2590800" y="2895600"/>
            <a:ext cx="3200400" cy="28194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When a SOC is selected, all AEs listed within that SOC appear.</a:t>
            </a:r>
          </a:p>
          <a:p>
            <a:r>
              <a:rPr lang="en-US" dirty="0" smtClean="0">
                <a:solidFill>
                  <a:schemeClr val="tx1"/>
                </a:solidFill>
              </a:rPr>
              <a:t>Grading scales </a:t>
            </a:r>
            <a:r>
              <a:rPr lang="en-US" b="1" i="1" dirty="0" smtClean="0">
                <a:solidFill>
                  <a:schemeClr val="tx1"/>
                </a:solidFill>
              </a:rPr>
              <a:t>will</a:t>
            </a:r>
            <a:r>
              <a:rPr lang="en-US" dirty="0" smtClean="0">
                <a:solidFill>
                  <a:schemeClr val="tx1"/>
                </a:solidFill>
              </a:rPr>
              <a:t> appear if the term is an ‘Edited’  or a ‘Split’ CTCAE v3.0 term.</a:t>
            </a:r>
          </a:p>
          <a:p>
            <a:r>
              <a:rPr lang="en-US" dirty="0" smtClean="0">
                <a:solidFill>
                  <a:schemeClr val="tx1"/>
                </a:solidFill>
              </a:rPr>
              <a:t>Grading scale will </a:t>
            </a:r>
            <a:r>
              <a:rPr lang="en-US" b="1" i="1" dirty="0" smtClean="0">
                <a:solidFill>
                  <a:schemeClr val="tx1"/>
                </a:solidFill>
              </a:rPr>
              <a:t>not</a:t>
            </a:r>
            <a:r>
              <a:rPr lang="en-US" dirty="0" smtClean="0">
                <a:solidFill>
                  <a:schemeClr val="tx1"/>
                </a:solidFill>
              </a:rPr>
              <a:t> appear if the term is ‘New’ (not previously listed in CTCAE v3.0)</a:t>
            </a:r>
          </a:p>
        </p:txBody>
      </p:sp>
      <p:sp>
        <p:nvSpPr>
          <p:cNvPr id="4" name="Right Brace 3"/>
          <p:cNvSpPr/>
          <p:nvPr/>
        </p:nvSpPr>
        <p:spPr>
          <a:xfrm>
            <a:off x="2133600" y="2209800"/>
            <a:ext cx="381000" cy="4114800"/>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8961120" cy="6518595"/>
          </a:xfrm>
          <a:prstGeom prst="rect">
            <a:avLst/>
          </a:prstGeom>
          <a:noFill/>
          <a:ln w="9525">
            <a:noFill/>
            <a:miter lim="800000"/>
            <a:headEnd/>
            <a:tailEnd/>
          </a:ln>
          <a:effectLst/>
        </p:spPr>
      </p:pic>
      <p:sp>
        <p:nvSpPr>
          <p:cNvPr id="3" name="Rectangle 2"/>
          <p:cNvSpPr/>
          <p:nvPr/>
        </p:nvSpPr>
        <p:spPr>
          <a:xfrm>
            <a:off x="2590800" y="4038600"/>
            <a:ext cx="3962400" cy="5334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Click on one AE term to be addressed</a:t>
            </a:r>
          </a:p>
        </p:txBody>
      </p:sp>
      <p:sp>
        <p:nvSpPr>
          <p:cNvPr id="4" name="Right Brace 3"/>
          <p:cNvSpPr/>
          <p:nvPr/>
        </p:nvSpPr>
        <p:spPr>
          <a:xfrm>
            <a:off x="2133600" y="2209800"/>
            <a:ext cx="381000" cy="4114800"/>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7208" y="198120"/>
            <a:ext cx="9050592" cy="6583680"/>
          </a:xfrm>
          <a:prstGeom prst="rect">
            <a:avLst/>
          </a:prstGeom>
          <a:noFill/>
          <a:ln w="9525">
            <a:noFill/>
            <a:miter lim="800000"/>
            <a:headEnd/>
            <a:tailEnd/>
          </a:ln>
          <a:effectLst/>
        </p:spPr>
      </p:pic>
      <p:sp>
        <p:nvSpPr>
          <p:cNvPr id="3" name="Rectangle 2"/>
          <p:cNvSpPr/>
          <p:nvPr/>
        </p:nvSpPr>
        <p:spPr>
          <a:xfrm>
            <a:off x="1295400" y="3733800"/>
            <a:ext cx="4038600" cy="1143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AE term selected appears </a:t>
            </a:r>
            <a:r>
              <a:rPr lang="en-US" b="1" i="1" dirty="0" smtClean="0">
                <a:solidFill>
                  <a:schemeClr val="tx1"/>
                </a:solidFill>
              </a:rPr>
              <a:t>with</a:t>
            </a:r>
            <a:r>
              <a:rPr lang="en-US" dirty="0" smtClean="0">
                <a:solidFill>
                  <a:schemeClr val="tx1"/>
                </a:solidFill>
              </a:rPr>
              <a:t> Grading scale (former CTCAE v3.0 ‘Edited’ or ‘Split’ term); or </a:t>
            </a:r>
            <a:r>
              <a:rPr lang="en-US" b="1" i="1" dirty="0" smtClean="0">
                <a:solidFill>
                  <a:schemeClr val="tx1"/>
                </a:solidFill>
              </a:rPr>
              <a:t>without</a:t>
            </a:r>
            <a:r>
              <a:rPr lang="en-US" dirty="0" smtClean="0">
                <a:solidFill>
                  <a:schemeClr val="tx1"/>
                </a:solidFill>
              </a:rPr>
              <a:t> Grading scale (if ‘New’ term)</a:t>
            </a:r>
          </a:p>
        </p:txBody>
      </p:sp>
      <p:sp>
        <p:nvSpPr>
          <p:cNvPr id="4" name="Rectangle 3"/>
          <p:cNvSpPr/>
          <p:nvPr/>
        </p:nvSpPr>
        <p:spPr>
          <a:xfrm>
            <a:off x="1295400" y="2286000"/>
            <a:ext cx="3962400" cy="609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7208" y="198120"/>
            <a:ext cx="9050592" cy="6583680"/>
          </a:xfrm>
          <a:prstGeom prst="rect">
            <a:avLst/>
          </a:prstGeom>
          <a:noFill/>
          <a:ln w="9525">
            <a:noFill/>
            <a:miter lim="800000"/>
            <a:headEnd/>
            <a:tailEnd/>
          </a:ln>
          <a:effectLst/>
        </p:spPr>
      </p:pic>
      <p:sp>
        <p:nvSpPr>
          <p:cNvPr id="3" name="Rectangle 2"/>
          <p:cNvSpPr/>
          <p:nvPr/>
        </p:nvSpPr>
        <p:spPr>
          <a:xfrm>
            <a:off x="1295400" y="2895600"/>
            <a:ext cx="4038600" cy="1143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Click on ‘</a:t>
            </a:r>
            <a:r>
              <a:rPr lang="en-US" b="1" dirty="0" smtClean="0">
                <a:solidFill>
                  <a:schemeClr val="tx1"/>
                </a:solidFill>
              </a:rPr>
              <a:t>discussion</a:t>
            </a:r>
            <a:r>
              <a:rPr lang="en-US" dirty="0" smtClean="0">
                <a:solidFill>
                  <a:schemeClr val="tx1"/>
                </a:solidFill>
              </a:rPr>
              <a:t>’ tab to make comments about this term or this Grading scale</a:t>
            </a:r>
          </a:p>
        </p:txBody>
      </p:sp>
      <p:sp>
        <p:nvSpPr>
          <p:cNvPr id="4" name="Oval 3"/>
          <p:cNvSpPr/>
          <p:nvPr/>
        </p:nvSpPr>
        <p:spPr>
          <a:xfrm>
            <a:off x="1752600" y="1371600"/>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381000"/>
            <a:ext cx="2209800" cy="9906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There are 2 options.</a:t>
            </a:r>
          </a:p>
          <a:p>
            <a:r>
              <a:rPr lang="en-US" sz="1600" dirty="0" smtClean="0">
                <a:solidFill>
                  <a:schemeClr val="tx1"/>
                </a:solidFill>
              </a:rPr>
              <a:t>1. Discussion option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93408" y="121920"/>
            <a:ext cx="9050592" cy="6583680"/>
          </a:xfrm>
          <a:prstGeom prst="rect">
            <a:avLst/>
          </a:prstGeom>
          <a:noFill/>
          <a:ln w="9525">
            <a:noFill/>
            <a:miter lim="800000"/>
            <a:headEnd/>
            <a:tailEnd/>
          </a:ln>
          <a:effectLst/>
        </p:spPr>
      </p:pic>
      <p:sp>
        <p:nvSpPr>
          <p:cNvPr id="3" name="Rectangle 2"/>
          <p:cNvSpPr/>
          <p:nvPr/>
        </p:nvSpPr>
        <p:spPr>
          <a:xfrm>
            <a:off x="1219200" y="2286000"/>
            <a:ext cx="2743200" cy="5334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Click  ‘</a:t>
            </a:r>
            <a:r>
              <a:rPr lang="en-US" b="1" dirty="0" smtClean="0">
                <a:solidFill>
                  <a:schemeClr val="tx1"/>
                </a:solidFill>
              </a:rPr>
              <a:t>Leave a comment</a:t>
            </a:r>
            <a:endParaRPr lang="en-US" dirty="0" smtClean="0">
              <a:solidFill>
                <a:schemeClr val="tx1"/>
              </a:solidFill>
            </a:endParaRPr>
          </a:p>
        </p:txBody>
      </p:sp>
      <p:sp>
        <p:nvSpPr>
          <p:cNvPr id="4" name="Oval 3"/>
          <p:cNvSpPr/>
          <p:nvPr/>
        </p:nvSpPr>
        <p:spPr>
          <a:xfrm>
            <a:off x="1219200" y="1752600"/>
            <a:ext cx="1905000" cy="457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52600" y="1295400"/>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533400"/>
            <a:ext cx="2209800" cy="381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Discussion option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76200" y="45720"/>
            <a:ext cx="9050592" cy="6583680"/>
          </a:xfrm>
          <a:prstGeom prst="rect">
            <a:avLst/>
          </a:prstGeom>
          <a:noFill/>
          <a:ln w="9525">
            <a:noFill/>
            <a:miter lim="800000"/>
            <a:headEnd/>
            <a:tailEnd/>
          </a:ln>
          <a:effectLst/>
        </p:spPr>
      </p:pic>
      <p:sp>
        <p:nvSpPr>
          <p:cNvPr id="3" name="Rectangle 2"/>
          <p:cNvSpPr/>
          <p:nvPr/>
        </p:nvSpPr>
        <p:spPr>
          <a:xfrm>
            <a:off x="1295400" y="3429000"/>
            <a:ext cx="4343400" cy="1600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Type comments in text box.</a:t>
            </a:r>
          </a:p>
          <a:p>
            <a:r>
              <a:rPr lang="en-US" dirty="0" smtClean="0">
                <a:solidFill>
                  <a:schemeClr val="tx1"/>
                </a:solidFill>
              </a:rPr>
              <a:t>Click ‘</a:t>
            </a:r>
            <a:r>
              <a:rPr lang="en-US" b="1" dirty="0" smtClean="0">
                <a:solidFill>
                  <a:schemeClr val="tx1"/>
                </a:solidFill>
              </a:rPr>
              <a:t>Submit</a:t>
            </a:r>
            <a:r>
              <a:rPr lang="en-US" dirty="0" smtClean="0">
                <a:solidFill>
                  <a:schemeClr val="tx1"/>
                </a:solidFill>
              </a:rPr>
              <a:t>’</a:t>
            </a:r>
          </a:p>
          <a:p>
            <a:r>
              <a:rPr lang="en-US" dirty="0" smtClean="0">
                <a:solidFill>
                  <a:schemeClr val="tx1"/>
                </a:solidFill>
              </a:rPr>
              <a:t>Comments are saved and the date, time, and your name are appended to the comment.</a:t>
            </a:r>
          </a:p>
        </p:txBody>
      </p:sp>
      <p:sp>
        <p:nvSpPr>
          <p:cNvPr id="4" name="Oval 3"/>
          <p:cNvSpPr/>
          <p:nvPr/>
        </p:nvSpPr>
        <p:spPr>
          <a:xfrm>
            <a:off x="1295400" y="3124200"/>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52600" y="1219200"/>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685800"/>
            <a:ext cx="2209800" cy="381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Discussion option</a:t>
            </a:r>
          </a:p>
        </p:txBody>
      </p:sp>
      <p:sp>
        <p:nvSpPr>
          <p:cNvPr id="7" name="Rectangle 6"/>
          <p:cNvSpPr/>
          <p:nvPr/>
        </p:nvSpPr>
        <p:spPr>
          <a:xfrm>
            <a:off x="1371600" y="2362200"/>
            <a:ext cx="61722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3620294" y="3313906"/>
            <a:ext cx="837406"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7208" y="198120"/>
            <a:ext cx="9050592" cy="6583680"/>
          </a:xfrm>
          <a:prstGeom prst="rect">
            <a:avLst/>
          </a:prstGeom>
          <a:noFill/>
          <a:ln w="9525">
            <a:noFill/>
            <a:miter lim="800000"/>
            <a:headEnd/>
            <a:tailEnd/>
          </a:ln>
          <a:effectLst/>
        </p:spPr>
      </p:pic>
      <p:sp>
        <p:nvSpPr>
          <p:cNvPr id="3" name="Rectangle 2"/>
          <p:cNvSpPr/>
          <p:nvPr/>
        </p:nvSpPr>
        <p:spPr>
          <a:xfrm>
            <a:off x="1295400" y="3276600"/>
            <a:ext cx="4038600" cy="1143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Click on ‘</a:t>
            </a:r>
            <a:r>
              <a:rPr lang="en-US" b="1" dirty="0" smtClean="0">
                <a:solidFill>
                  <a:schemeClr val="tx1"/>
                </a:solidFill>
              </a:rPr>
              <a:t>Make a proposal</a:t>
            </a:r>
            <a:r>
              <a:rPr lang="en-US" dirty="0" smtClean="0">
                <a:solidFill>
                  <a:schemeClr val="tx1"/>
                </a:solidFill>
              </a:rPr>
              <a:t>’ tab to enter exact text (correct spelling, case, no abbreviations, etc.) for AE term and/or Grading scale.</a:t>
            </a:r>
          </a:p>
        </p:txBody>
      </p:sp>
      <p:sp>
        <p:nvSpPr>
          <p:cNvPr id="4" name="Oval 3"/>
          <p:cNvSpPr/>
          <p:nvPr/>
        </p:nvSpPr>
        <p:spPr>
          <a:xfrm>
            <a:off x="1219200" y="2895600"/>
            <a:ext cx="12192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457200"/>
            <a:ext cx="2667000" cy="762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There are 2 options.</a:t>
            </a:r>
          </a:p>
          <a:p>
            <a:r>
              <a:rPr lang="en-US" sz="1600" dirty="0" smtClean="0">
                <a:solidFill>
                  <a:schemeClr val="tx1"/>
                </a:solidFill>
              </a:rPr>
              <a:t>2. Make a Proposal option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CTCAE Purpose</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To facilitate the evaluation of new cancer therapies, treatment modalities and to standardize reporting of AEs across groups and modalities.</a:t>
            </a:r>
          </a:p>
          <a:p>
            <a:r>
              <a:rPr lang="en-US" dirty="0" smtClean="0">
                <a:hlinkClick r:id="rId3"/>
              </a:rPr>
              <a:t>http://ctep.cancer.gov</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93408" y="121920"/>
            <a:ext cx="9050592" cy="6583680"/>
          </a:xfrm>
          <a:prstGeom prst="rect">
            <a:avLst/>
          </a:prstGeom>
          <a:noFill/>
          <a:ln w="9525">
            <a:noFill/>
            <a:miter lim="800000"/>
            <a:headEnd/>
            <a:tailEnd/>
          </a:ln>
          <a:effectLst/>
        </p:spPr>
      </p:pic>
      <p:sp>
        <p:nvSpPr>
          <p:cNvPr id="3" name="Rectangle 2"/>
          <p:cNvSpPr/>
          <p:nvPr/>
        </p:nvSpPr>
        <p:spPr>
          <a:xfrm>
            <a:off x="4419600" y="2286000"/>
            <a:ext cx="4038600" cy="1143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This screen appears when ‘</a:t>
            </a:r>
            <a:r>
              <a:rPr lang="en-US" b="1" dirty="0" smtClean="0">
                <a:solidFill>
                  <a:schemeClr val="tx1"/>
                </a:solidFill>
              </a:rPr>
              <a:t>Make a proposal</a:t>
            </a:r>
            <a:r>
              <a:rPr lang="en-US" dirty="0" smtClean="0">
                <a:solidFill>
                  <a:schemeClr val="tx1"/>
                </a:solidFill>
              </a:rPr>
              <a:t>’  is clicked.</a:t>
            </a:r>
          </a:p>
          <a:p>
            <a:r>
              <a:rPr lang="en-US" dirty="0" smtClean="0">
                <a:solidFill>
                  <a:schemeClr val="tx1"/>
                </a:solidFill>
              </a:rPr>
              <a:t>Click on ‘</a:t>
            </a:r>
            <a:r>
              <a:rPr lang="en-US" b="1" dirty="0" smtClean="0">
                <a:solidFill>
                  <a:schemeClr val="tx1"/>
                </a:solidFill>
              </a:rPr>
              <a:t>Add another</a:t>
            </a:r>
            <a:r>
              <a:rPr lang="en-US" dirty="0" smtClean="0">
                <a:solidFill>
                  <a:schemeClr val="tx1"/>
                </a:solidFill>
              </a:rPr>
              <a:t>’</a:t>
            </a:r>
          </a:p>
        </p:txBody>
      </p:sp>
      <p:sp>
        <p:nvSpPr>
          <p:cNvPr id="4" name="Oval 3"/>
          <p:cNvSpPr/>
          <p:nvPr/>
        </p:nvSpPr>
        <p:spPr>
          <a:xfrm>
            <a:off x="1219200" y="4038600"/>
            <a:ext cx="12192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66711" y="213360"/>
            <a:ext cx="8924889" cy="6492240"/>
          </a:xfrm>
          <a:prstGeom prst="rect">
            <a:avLst/>
          </a:prstGeom>
          <a:noFill/>
          <a:ln w="9525">
            <a:noFill/>
            <a:miter lim="800000"/>
            <a:headEnd/>
            <a:tailEnd/>
          </a:ln>
          <a:effectLst/>
        </p:spPr>
      </p:pic>
      <p:sp>
        <p:nvSpPr>
          <p:cNvPr id="3" name="Rectangle 2"/>
          <p:cNvSpPr/>
          <p:nvPr/>
        </p:nvSpPr>
        <p:spPr>
          <a:xfrm>
            <a:off x="4114800" y="1676400"/>
            <a:ext cx="4267200" cy="2362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Adverse event</a:t>
            </a:r>
            <a:r>
              <a:rPr lang="en-US" sz="1600" dirty="0">
                <a:solidFill>
                  <a:schemeClr val="tx1"/>
                </a:solidFill>
              </a:rPr>
              <a:t> </a:t>
            </a:r>
            <a:r>
              <a:rPr lang="en-US" sz="1600" dirty="0" smtClean="0">
                <a:solidFill>
                  <a:schemeClr val="tx1"/>
                </a:solidFill>
              </a:rPr>
              <a:t>- Select the appropriate indicator for your Proposal:</a:t>
            </a:r>
          </a:p>
          <a:p>
            <a:pPr marL="342900" indent="-342900">
              <a:buAutoNum type="arabicPeriod"/>
            </a:pPr>
            <a:r>
              <a:rPr lang="en-US" sz="1600" dirty="0" smtClean="0">
                <a:solidFill>
                  <a:schemeClr val="tx1"/>
                </a:solidFill>
              </a:rPr>
              <a:t>No change – Copy and paste AE name into </a:t>
            </a:r>
            <a:r>
              <a:rPr lang="en-US" sz="1600" b="1" dirty="0" smtClean="0">
                <a:solidFill>
                  <a:schemeClr val="tx1"/>
                </a:solidFill>
              </a:rPr>
              <a:t>Adverse Event </a:t>
            </a:r>
            <a:r>
              <a:rPr lang="en-US" sz="1600" dirty="0" smtClean="0">
                <a:solidFill>
                  <a:schemeClr val="tx1"/>
                </a:solidFill>
              </a:rPr>
              <a:t>data field  </a:t>
            </a:r>
          </a:p>
          <a:p>
            <a:pPr marL="342900" indent="-342900">
              <a:buAutoNum type="arabicPeriod"/>
            </a:pPr>
            <a:r>
              <a:rPr lang="en-US" sz="1600" dirty="0" smtClean="0">
                <a:solidFill>
                  <a:schemeClr val="tx1"/>
                </a:solidFill>
              </a:rPr>
              <a:t>New – Enter in new AE term (only after </a:t>
            </a:r>
            <a:r>
              <a:rPr lang="en-US" sz="1600" dirty="0" err="1" smtClean="0">
                <a:solidFill>
                  <a:schemeClr val="tx1"/>
                </a:solidFill>
              </a:rPr>
              <a:t>MedDRA</a:t>
            </a:r>
            <a:r>
              <a:rPr lang="en-US" sz="1600" dirty="0" smtClean="0">
                <a:solidFill>
                  <a:schemeClr val="tx1"/>
                </a:solidFill>
              </a:rPr>
              <a:t> approval)</a:t>
            </a:r>
          </a:p>
          <a:p>
            <a:pPr marL="342900" indent="-342900">
              <a:buAutoNum type="arabicPeriod"/>
            </a:pPr>
            <a:r>
              <a:rPr lang="en-US" sz="1600" dirty="0" smtClean="0">
                <a:solidFill>
                  <a:schemeClr val="tx1"/>
                </a:solidFill>
              </a:rPr>
              <a:t>Edit – Changes to existing term</a:t>
            </a:r>
          </a:p>
          <a:p>
            <a:pPr marL="342900" indent="-342900">
              <a:buAutoNum type="arabicPeriod"/>
            </a:pPr>
            <a:r>
              <a:rPr lang="en-US" sz="1600" dirty="0" smtClean="0">
                <a:solidFill>
                  <a:schemeClr val="tx1"/>
                </a:solidFill>
              </a:rPr>
              <a:t>Delete – Delete existing term</a:t>
            </a:r>
          </a:p>
          <a:p>
            <a:pPr marL="342900" indent="-342900">
              <a:buAutoNum type="arabicPeriod"/>
            </a:pPr>
            <a:endParaRPr lang="en-US" sz="1600" dirty="0" smtClean="0">
              <a:solidFill>
                <a:schemeClr val="tx1"/>
              </a:solidFill>
            </a:endParaRPr>
          </a:p>
        </p:txBody>
      </p:sp>
      <p:sp>
        <p:nvSpPr>
          <p:cNvPr id="4" name="Oval 3"/>
          <p:cNvSpPr/>
          <p:nvPr/>
        </p:nvSpPr>
        <p:spPr>
          <a:xfrm>
            <a:off x="1219200" y="3886200"/>
            <a:ext cx="12192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66711" y="213360"/>
            <a:ext cx="8924889" cy="6492240"/>
          </a:xfrm>
          <a:prstGeom prst="rect">
            <a:avLst/>
          </a:prstGeom>
          <a:noFill/>
          <a:ln w="9525">
            <a:noFill/>
            <a:miter lim="800000"/>
            <a:headEnd/>
            <a:tailEnd/>
          </a:ln>
          <a:effectLst/>
        </p:spPr>
      </p:pic>
      <p:sp>
        <p:nvSpPr>
          <p:cNvPr id="3" name="Rectangle 2"/>
          <p:cNvSpPr/>
          <p:nvPr/>
        </p:nvSpPr>
        <p:spPr>
          <a:xfrm>
            <a:off x="4114800" y="1828799"/>
            <a:ext cx="4267200" cy="23622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Grades</a:t>
            </a:r>
            <a:r>
              <a:rPr lang="en-US" sz="1600" dirty="0" smtClean="0">
                <a:solidFill>
                  <a:schemeClr val="tx1"/>
                </a:solidFill>
              </a:rPr>
              <a:t>- Select the appropriate indicator for your Proposal:</a:t>
            </a:r>
          </a:p>
          <a:p>
            <a:pPr marL="342900" indent="-342900">
              <a:buAutoNum type="arabicPeriod"/>
            </a:pPr>
            <a:r>
              <a:rPr lang="en-US" sz="1600" i="1" dirty="0" smtClean="0">
                <a:solidFill>
                  <a:schemeClr val="tx1"/>
                </a:solidFill>
              </a:rPr>
              <a:t>No change </a:t>
            </a:r>
            <a:r>
              <a:rPr lang="en-US" sz="1600" dirty="0" smtClean="0">
                <a:solidFill>
                  <a:schemeClr val="tx1"/>
                </a:solidFill>
              </a:rPr>
              <a:t>– Copy and Grade text into </a:t>
            </a:r>
            <a:r>
              <a:rPr lang="en-US" sz="1600" b="1" dirty="0" smtClean="0">
                <a:solidFill>
                  <a:schemeClr val="tx1"/>
                </a:solidFill>
              </a:rPr>
              <a:t>Grade </a:t>
            </a:r>
            <a:r>
              <a:rPr lang="en-US" sz="1600" dirty="0" smtClean="0">
                <a:solidFill>
                  <a:schemeClr val="tx1"/>
                </a:solidFill>
              </a:rPr>
              <a:t>data field  </a:t>
            </a:r>
          </a:p>
          <a:p>
            <a:pPr marL="342900" indent="-342900">
              <a:buAutoNum type="arabicPeriod"/>
            </a:pPr>
            <a:r>
              <a:rPr lang="en-US" sz="1600" i="1" dirty="0" smtClean="0">
                <a:solidFill>
                  <a:schemeClr val="tx1"/>
                </a:solidFill>
              </a:rPr>
              <a:t>New </a:t>
            </a:r>
            <a:r>
              <a:rPr lang="en-US" sz="1600" dirty="0" smtClean="0">
                <a:solidFill>
                  <a:schemeClr val="tx1"/>
                </a:solidFill>
              </a:rPr>
              <a:t>– Enter in new Grade text</a:t>
            </a:r>
          </a:p>
          <a:p>
            <a:pPr marL="342900" indent="-342900">
              <a:buAutoNum type="arabicPeriod"/>
            </a:pPr>
            <a:r>
              <a:rPr lang="en-US" sz="1600" i="1" dirty="0" smtClean="0">
                <a:solidFill>
                  <a:schemeClr val="tx1"/>
                </a:solidFill>
              </a:rPr>
              <a:t>Edit</a:t>
            </a:r>
            <a:r>
              <a:rPr lang="en-US" sz="1600" dirty="0" smtClean="0">
                <a:solidFill>
                  <a:schemeClr val="tx1"/>
                </a:solidFill>
              </a:rPr>
              <a:t> – Changes to existing Grade text</a:t>
            </a:r>
          </a:p>
          <a:p>
            <a:pPr marL="342900" indent="-342900">
              <a:buAutoNum type="arabicPeriod"/>
            </a:pPr>
            <a:r>
              <a:rPr lang="en-US" sz="1600" i="1" dirty="0" smtClean="0">
                <a:solidFill>
                  <a:schemeClr val="tx1"/>
                </a:solidFill>
              </a:rPr>
              <a:t>Delete</a:t>
            </a:r>
            <a:r>
              <a:rPr lang="en-US" sz="1600" dirty="0" smtClean="0">
                <a:solidFill>
                  <a:schemeClr val="tx1"/>
                </a:solidFill>
              </a:rPr>
              <a:t> – Delete existing Grade text</a:t>
            </a:r>
          </a:p>
          <a:p>
            <a:pPr marL="342900" indent="-342900">
              <a:buAutoNum type="arabicPeriod"/>
            </a:pPr>
            <a:endParaRPr lang="en-US" sz="1600" dirty="0" smtClean="0">
              <a:solidFill>
                <a:schemeClr val="tx1"/>
              </a:solidFill>
            </a:endParaRPr>
          </a:p>
        </p:txBody>
      </p:sp>
      <p:sp>
        <p:nvSpPr>
          <p:cNvPr id="4" name="Oval 3"/>
          <p:cNvSpPr/>
          <p:nvPr/>
        </p:nvSpPr>
        <p:spPr>
          <a:xfrm>
            <a:off x="1371600" y="4114800"/>
            <a:ext cx="762000" cy="1143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0800000" flipV="1">
            <a:off x="3048000" y="3962399"/>
            <a:ext cx="10668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3048000" y="4191000"/>
            <a:ext cx="10668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048000" y="4191000"/>
            <a:ext cx="1295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048000" y="4191000"/>
            <a:ext cx="1371600" cy="685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971800" y="4191000"/>
            <a:ext cx="1447800" cy="914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0" y="121920"/>
            <a:ext cx="9050592" cy="6583680"/>
          </a:xfrm>
          <a:prstGeom prst="rect">
            <a:avLst/>
          </a:prstGeom>
          <a:noFill/>
          <a:ln w="9525">
            <a:noFill/>
            <a:miter lim="800000"/>
            <a:headEnd/>
            <a:tailEnd/>
          </a:ln>
          <a:effectLst/>
        </p:spPr>
      </p:pic>
      <p:sp>
        <p:nvSpPr>
          <p:cNvPr id="3" name="Rectangle 2"/>
          <p:cNvSpPr/>
          <p:nvPr/>
        </p:nvSpPr>
        <p:spPr>
          <a:xfrm>
            <a:off x="3335592" y="2438400"/>
            <a:ext cx="3505200" cy="1143000"/>
          </a:xfrm>
          <a:prstGeom prst="rect">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IMPORTANT !</a:t>
            </a:r>
          </a:p>
          <a:p>
            <a:r>
              <a:rPr lang="en-US" sz="1600" dirty="0" smtClean="0">
                <a:solidFill>
                  <a:schemeClr val="tx1"/>
                </a:solidFill>
              </a:rPr>
              <a:t>Be sure to scroll down and ‘</a:t>
            </a:r>
            <a:r>
              <a:rPr lang="en-US" sz="1600" b="1" dirty="0" smtClean="0">
                <a:solidFill>
                  <a:schemeClr val="tx1"/>
                </a:solidFill>
              </a:rPr>
              <a:t>Save page</a:t>
            </a:r>
            <a:r>
              <a:rPr lang="en-US" sz="1600" dirty="0" smtClean="0">
                <a:solidFill>
                  <a:schemeClr val="tx1"/>
                </a:solidFill>
              </a:rPr>
              <a:t>’ </a:t>
            </a:r>
          </a:p>
          <a:p>
            <a:pPr marL="342900" indent="-342900">
              <a:buAutoNum type="arabicPeriod"/>
            </a:pPr>
            <a:endParaRPr lang="en-US" sz="1600" dirty="0" smtClean="0">
              <a:solidFill>
                <a:schemeClr val="tx1"/>
              </a:solidFill>
            </a:endParaRPr>
          </a:p>
        </p:txBody>
      </p:sp>
      <p:cxnSp>
        <p:nvCxnSpPr>
          <p:cNvPr id="5" name="Straight Arrow Connector 4"/>
          <p:cNvCxnSpPr/>
          <p:nvPr/>
        </p:nvCxnSpPr>
        <p:spPr>
          <a:xfrm rot="5400000">
            <a:off x="7259892" y="3619500"/>
            <a:ext cx="3124200" cy="1588"/>
          </a:xfrm>
          <a:prstGeom prst="straightConnector1">
            <a:avLst/>
          </a:prstGeom>
          <a:ln w="857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19200" y="5562600"/>
            <a:ext cx="9144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idx="4294967295"/>
          </p:nvPr>
        </p:nvSpPr>
        <p:spPr>
          <a:xfrm>
            <a:off x="685800" y="1143000"/>
            <a:ext cx="7772400" cy="1470025"/>
          </a:xfrm>
        </p:spPr>
        <p:txBody>
          <a:bodyPr/>
          <a:lstStyle/>
          <a:p>
            <a:pPr eaLnBrk="1" hangingPunct="1"/>
            <a:r>
              <a:rPr lang="en-US" sz="2400" i="1" dirty="0" smtClean="0"/>
              <a:t/>
            </a:r>
            <a:br>
              <a:rPr lang="en-US" sz="2400" i="1" dirty="0" smtClean="0"/>
            </a:br>
            <a:endParaRPr lang="en-US" sz="2400" i="1" dirty="0" smtClean="0"/>
          </a:p>
        </p:txBody>
      </p:sp>
      <p:sp>
        <p:nvSpPr>
          <p:cNvPr id="39940" name="Rectangle 5"/>
          <p:cNvSpPr>
            <a:spLocks noChangeArrowheads="1"/>
          </p:cNvSpPr>
          <p:nvPr/>
        </p:nvSpPr>
        <p:spPr bwMode="auto">
          <a:xfrm>
            <a:off x="457200" y="914400"/>
            <a:ext cx="8229600" cy="1143000"/>
          </a:xfrm>
          <a:prstGeom prst="rect">
            <a:avLst/>
          </a:prstGeom>
          <a:noFill/>
          <a:ln w="9525">
            <a:noFill/>
            <a:miter lim="800000"/>
            <a:headEnd/>
            <a:tailEnd/>
          </a:ln>
        </p:spPr>
        <p:txBody>
          <a:bodyPr anchor="ctr"/>
          <a:lstStyle/>
          <a:p>
            <a:pPr algn="ctr" eaLnBrk="0" hangingPunct="0"/>
            <a:r>
              <a:rPr lang="en-US" sz="2400" dirty="0">
                <a:solidFill>
                  <a:schemeClr val="tx2"/>
                </a:solidFill>
              </a:rPr>
              <a:t>Find More Information about CTCAE </a:t>
            </a:r>
            <a:r>
              <a:rPr lang="en-US" sz="2400" dirty="0" smtClean="0">
                <a:solidFill>
                  <a:schemeClr val="tx2"/>
                </a:solidFill>
              </a:rPr>
              <a:t>v3.0</a:t>
            </a:r>
          </a:p>
          <a:p>
            <a:pPr algn="ctr" eaLnBrk="0" hangingPunct="0"/>
            <a:r>
              <a:rPr lang="en-US" sz="2800" i="1" dirty="0" smtClean="0"/>
              <a:t>CTCAE Online Instructions and Guidelines</a:t>
            </a:r>
          </a:p>
          <a:p>
            <a:pPr algn="ctr" eaLnBrk="0" hangingPunct="0"/>
            <a:r>
              <a:rPr lang="en-US" sz="2400" dirty="0" smtClean="0">
                <a:hlinkClick r:id="rId3"/>
              </a:rPr>
              <a:t>http://ctep.cancer.gov/</a:t>
            </a:r>
            <a:endParaRPr lang="en-US" sz="2400" dirty="0" smtClean="0"/>
          </a:p>
          <a:p>
            <a:pPr algn="ctr" eaLnBrk="0" hangingPunct="0"/>
            <a:endParaRPr lang="en-US" sz="2400" dirty="0">
              <a:solidFill>
                <a:schemeClr val="tx2"/>
              </a:solidFill>
            </a:endParaRPr>
          </a:p>
        </p:txBody>
      </p:sp>
      <p:sp>
        <p:nvSpPr>
          <p:cNvPr id="5" name="Rectangle 2"/>
          <p:cNvSpPr txBox="1">
            <a:spLocks noChangeArrowheads="1"/>
          </p:cNvSpPr>
          <p:nvPr/>
        </p:nvSpPr>
        <p:spPr bwMode="auto">
          <a:xfrm>
            <a:off x="457200" y="3276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Link to CTCAE v3.0 Revision Project Recorded Education Session</a:t>
            </a:r>
          </a:p>
          <a:p>
            <a:pPr algn="ctr"/>
            <a:r>
              <a:rPr lang="en-US" sz="2400" kern="0" dirty="0" smtClean="0">
                <a:hlinkClick r:id="rId4"/>
              </a:rPr>
              <a:t>https://webmeeting.nih.gov/p19665680</a:t>
            </a:r>
            <a:endParaRPr lang="en-US" sz="2400" kern="0" dirty="0" smtClean="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ectangle 3"/>
          <p:cNvSpPr txBox="1">
            <a:spLocks noChangeArrowheads="1"/>
          </p:cNvSpPr>
          <p:nvPr/>
        </p:nvSpPr>
        <p:spPr bwMode="auto">
          <a:xfrm>
            <a:off x="1600200" y="3856037"/>
            <a:ext cx="5715000" cy="1935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Questions about project:</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Ranjana Srivastava,</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srivastava_ranjana@bah.com</a:t>
            </a: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gForge</a:t>
            </a:r>
            <a:endParaRPr lang="en-US" dirty="0"/>
          </a:p>
        </p:txBody>
      </p:sp>
      <p:sp>
        <p:nvSpPr>
          <p:cNvPr id="3" name="Content Placeholder 2"/>
          <p:cNvSpPr>
            <a:spLocks noGrp="1"/>
          </p:cNvSpPr>
          <p:nvPr>
            <p:ph idx="1"/>
          </p:nvPr>
        </p:nvSpPr>
        <p:spPr/>
        <p:txBody>
          <a:bodyPr/>
          <a:lstStyle/>
          <a:p>
            <a:r>
              <a:rPr lang="en-US" dirty="0" smtClean="0"/>
              <a:t>Repository / library working documents</a:t>
            </a:r>
          </a:p>
          <a:p>
            <a:pPr lvl="1"/>
            <a:r>
              <a:rPr lang="en-US" dirty="0" smtClean="0"/>
              <a:t>Historical</a:t>
            </a:r>
          </a:p>
          <a:p>
            <a:pPr lvl="1"/>
            <a:r>
              <a:rPr lang="en-US" dirty="0" smtClean="0"/>
              <a:t>Current</a:t>
            </a:r>
          </a:p>
          <a:p>
            <a:r>
              <a:rPr lang="en-US" dirty="0" err="1" smtClean="0"/>
              <a:t>gForge</a:t>
            </a:r>
            <a:r>
              <a:rPr lang="en-US" dirty="0" smtClean="0"/>
              <a:t> site</a:t>
            </a:r>
          </a:p>
          <a:p>
            <a:r>
              <a:rPr lang="en-US" dirty="0" err="1" smtClean="0"/>
              <a:t>gForge</a:t>
            </a:r>
            <a:r>
              <a:rPr lang="en-US" smtClean="0"/>
              <a:t> PP ‘How to Use’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l="15971" t="18138" r="13889" b="8353"/>
          <a:stretch>
            <a:fillRect/>
          </a:stretch>
        </p:blipFill>
        <p:spPr bwMode="auto">
          <a:xfrm>
            <a:off x="304800" y="76200"/>
            <a:ext cx="8636000" cy="6583363"/>
          </a:xfrm>
          <a:prstGeom prst="rect">
            <a:avLst/>
          </a:prstGeom>
          <a:noFill/>
          <a:ln w="9525">
            <a:noFill/>
            <a:miter lim="800000"/>
            <a:headEnd/>
            <a:tailEnd/>
          </a:ln>
        </p:spPr>
      </p:pic>
      <p:sp>
        <p:nvSpPr>
          <p:cNvPr id="3" name="Oval 2"/>
          <p:cNvSpPr/>
          <p:nvPr/>
        </p:nvSpPr>
        <p:spPr>
          <a:xfrm>
            <a:off x="457200" y="2209800"/>
            <a:ext cx="1377950" cy="228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
        <p:nvSpPr>
          <p:cNvPr id="4" name="Oval 3"/>
          <p:cNvSpPr/>
          <p:nvPr/>
        </p:nvSpPr>
        <p:spPr>
          <a:xfrm>
            <a:off x="457200" y="1524000"/>
            <a:ext cx="914400" cy="304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
        <p:nvSpPr>
          <p:cNvPr id="5" name="Rectangle 4"/>
          <p:cNvSpPr/>
          <p:nvPr/>
        </p:nvSpPr>
        <p:spPr>
          <a:xfrm>
            <a:off x="304800" y="4343400"/>
            <a:ext cx="8686800" cy="2286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2971800"/>
            <a:ext cx="914400" cy="304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l="15971" t="21002" r="13889" b="20764"/>
          <a:stretch>
            <a:fillRect/>
          </a:stretch>
        </p:blipFill>
        <p:spPr bwMode="auto">
          <a:xfrm>
            <a:off x="60325" y="228600"/>
            <a:ext cx="9083675" cy="5486400"/>
          </a:xfrm>
          <a:prstGeom prst="rect">
            <a:avLst/>
          </a:prstGeom>
          <a:noFill/>
          <a:ln w="9525">
            <a:noFill/>
            <a:miter lim="800000"/>
            <a:headEnd/>
            <a:tailEnd/>
          </a:ln>
        </p:spPr>
      </p:pic>
      <p:sp>
        <p:nvSpPr>
          <p:cNvPr id="3" name="Oval 2"/>
          <p:cNvSpPr/>
          <p:nvPr/>
        </p:nvSpPr>
        <p:spPr>
          <a:xfrm>
            <a:off x="2895600" y="228600"/>
            <a:ext cx="34290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a:off x="342900" y="571500"/>
            <a:ext cx="685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76400" y="914400"/>
            <a:ext cx="12192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95600" y="533400"/>
            <a:ext cx="6248400" cy="51816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3000"/>
                                        <p:tgtEl>
                                          <p:spTgt spid="5"/>
                                        </p:tgtEl>
                                        <p:attrNameLst>
                                          <p:attrName>ppt_x</p:attrName>
                                        </p:attrNameLst>
                                      </p:cBhvr>
                                      <p:tavLst>
                                        <p:tav tm="0">
                                          <p:val>
                                            <p:strVal val="ppt_x"/>
                                          </p:val>
                                        </p:tav>
                                        <p:tav tm="100000">
                                          <p:val>
                                            <p:strVal val="ppt_x"/>
                                          </p:val>
                                        </p:tav>
                                      </p:tavLst>
                                    </p:anim>
                                    <p:anim calcmode="lin" valueType="num">
                                      <p:cBhvr additive="base">
                                        <p:cTn id="24" dur="3000"/>
                                        <p:tgtEl>
                                          <p:spTgt spid="5"/>
                                        </p:tgtEl>
                                        <p:attrNameLst>
                                          <p:attrName>ppt_y</p:attrName>
                                        </p:attrNameLst>
                                      </p:cBhvr>
                                      <p:tavLst>
                                        <p:tav tm="0">
                                          <p:val>
                                            <p:strVal val="ppt_y"/>
                                          </p:val>
                                        </p:tav>
                                        <p:tav tm="100000">
                                          <p:val>
                                            <p:strVal val="1+ppt_h/2"/>
                                          </p:val>
                                        </p:tav>
                                      </p:tavLst>
                                    </p:anim>
                                    <p:set>
                                      <p:cBhvr>
                                        <p:cTn id="25" dur="1" fill="hold">
                                          <p:stCondLst>
                                            <p:cond delay="2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3000"/>
                                        <p:tgtEl>
                                          <p:spTgt spid="7"/>
                                        </p:tgtEl>
                                        <p:attrNameLst>
                                          <p:attrName>ppt_x</p:attrName>
                                        </p:attrNameLst>
                                      </p:cBhvr>
                                      <p:tavLst>
                                        <p:tav tm="0">
                                          <p:val>
                                            <p:strVal val="ppt_x"/>
                                          </p:val>
                                        </p:tav>
                                        <p:tav tm="100000">
                                          <p:val>
                                            <p:strVal val="1+ppt_w/2"/>
                                          </p:val>
                                        </p:tav>
                                      </p:tavLst>
                                    </p:anim>
                                    <p:anim calcmode="lin" valueType="num">
                                      <p:cBhvr additive="base">
                                        <p:cTn id="34" dur="3000"/>
                                        <p:tgtEl>
                                          <p:spTgt spid="7"/>
                                        </p:tgtEl>
                                        <p:attrNameLst>
                                          <p:attrName>ppt_y</p:attrName>
                                        </p:attrNameLst>
                                      </p:cBhvr>
                                      <p:tavLst>
                                        <p:tav tm="0">
                                          <p:val>
                                            <p:strVal val="ppt_y"/>
                                          </p:val>
                                        </p:tav>
                                        <p:tav tm="100000">
                                          <p:val>
                                            <p:strVal val="ppt_y"/>
                                          </p:val>
                                        </p:tav>
                                      </p:tavLst>
                                    </p:anim>
                                    <p:set>
                                      <p:cBhvr>
                                        <p:cTn id="35" dur="1" fill="hold">
                                          <p:stCondLst>
                                            <p:cond delay="29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z="3200" b="1" smtClean="0">
                <a:solidFill>
                  <a:schemeClr val="tx1"/>
                </a:solidFill>
              </a:rPr>
              <a:t>Medical Dictionary for Regulatory Activities – MedDRA</a:t>
            </a:r>
            <a:br>
              <a:rPr lang="en-US" sz="3200" b="1" smtClean="0">
                <a:solidFill>
                  <a:schemeClr val="tx1"/>
                </a:solidFill>
              </a:rPr>
            </a:br>
            <a:r>
              <a:rPr lang="en-US" sz="3200" b="1" smtClean="0">
                <a:solidFill>
                  <a:schemeClr val="tx1"/>
                </a:solidFill>
              </a:rPr>
              <a:t>Background</a:t>
            </a:r>
          </a:p>
        </p:txBody>
      </p:sp>
      <p:sp>
        <p:nvSpPr>
          <p:cNvPr id="11267" name="Rectangle 3"/>
          <p:cNvSpPr>
            <a:spLocks noGrp="1" noChangeArrowheads="1"/>
          </p:cNvSpPr>
          <p:nvPr>
            <p:ph type="body" idx="4294967295"/>
          </p:nvPr>
        </p:nvSpPr>
        <p:spPr>
          <a:xfrm>
            <a:off x="457200" y="1722438"/>
            <a:ext cx="8229600" cy="4525962"/>
          </a:xfrm>
        </p:spPr>
        <p:txBody>
          <a:bodyPr/>
          <a:lstStyle/>
          <a:p>
            <a:pPr eaLnBrk="1" hangingPunct="1"/>
            <a:r>
              <a:rPr lang="en-US" sz="2000" dirty="0" smtClean="0"/>
              <a:t>Is a clinically validated international </a:t>
            </a:r>
            <a:r>
              <a:rPr lang="en-US" sz="2000" dirty="0" smtClean="0">
                <a:hlinkClick r:id="rId3" tooltip="Medical terminology"/>
              </a:rPr>
              <a:t>medical terminology</a:t>
            </a:r>
            <a:r>
              <a:rPr lang="en-US" sz="2000" dirty="0" smtClean="0"/>
              <a:t> used by regulatory authorities and the regulated biopharmaceutical industry throughout the entire regulatory process, from pre-marketing to post-marketing activities, and for data entry, retrieval, evaluation, and presentation.</a:t>
            </a:r>
          </a:p>
          <a:p>
            <a:pPr eaLnBrk="1" hangingPunct="1"/>
            <a:endParaRPr lang="en-US" sz="2000" dirty="0" smtClean="0"/>
          </a:p>
          <a:p>
            <a:pPr eaLnBrk="1" hangingPunct="1"/>
            <a:r>
              <a:rPr lang="en-US" sz="2000" dirty="0" smtClean="0"/>
              <a:t>Is the </a:t>
            </a:r>
            <a:r>
              <a:rPr lang="en-US" sz="2000" dirty="0" smtClean="0">
                <a:hlinkClick r:id="rId4" tooltip="Adverse event"/>
              </a:rPr>
              <a:t>adverse event</a:t>
            </a:r>
            <a:r>
              <a:rPr lang="en-US" sz="2000" dirty="0" smtClean="0"/>
              <a:t> classification dictionary endorsed by the </a:t>
            </a:r>
            <a:r>
              <a:rPr lang="en-US" sz="2000" dirty="0" smtClean="0">
                <a:hlinkClick r:id="rId5" tooltip="International Conference on Harmonisation of Technical Requirements for Registration of Pharmaceuticals for Human Use"/>
              </a:rPr>
              <a:t>International Conference on </a:t>
            </a:r>
            <a:r>
              <a:rPr lang="en-US" sz="2000" dirty="0" err="1" smtClean="0">
                <a:hlinkClick r:id="rId5" tooltip="International Conference on Harmonisation of Technical Requirements for Registration of Pharmaceuticals for Human Use"/>
              </a:rPr>
              <a:t>Harmonisation</a:t>
            </a:r>
            <a:r>
              <a:rPr lang="en-US" sz="2000" dirty="0" smtClean="0">
                <a:hlinkClick r:id="rId5" tooltip="International Conference on Harmonisation of Technical Requirements for Registration of Pharmaceuticals for Human Use"/>
              </a:rPr>
              <a:t> of Technical Requirements for Registration of Pharmaceuticals for Human Use</a:t>
            </a:r>
            <a:r>
              <a:rPr lang="en-US" sz="2000" dirty="0" smtClean="0"/>
              <a:t> (ICH).</a:t>
            </a:r>
          </a:p>
          <a:p>
            <a:pPr eaLnBrk="1" hangingPunct="1"/>
            <a:r>
              <a:rPr lang="en-US" sz="2000" dirty="0" smtClean="0"/>
              <a:t>Is used in the </a:t>
            </a:r>
            <a:r>
              <a:rPr lang="en-US" sz="2000" dirty="0" smtClean="0">
                <a:hlinkClick r:id="rId6" tooltip="US"/>
              </a:rPr>
              <a:t>US</a:t>
            </a:r>
            <a:r>
              <a:rPr lang="en-US" sz="2000" dirty="0" smtClean="0"/>
              <a:t>, </a:t>
            </a:r>
            <a:r>
              <a:rPr lang="en-US" sz="2000" dirty="0" smtClean="0">
                <a:hlinkClick r:id="rId7" tooltip="European Union"/>
              </a:rPr>
              <a:t>European Union</a:t>
            </a:r>
            <a:r>
              <a:rPr lang="en-US" sz="2000" dirty="0" smtClean="0"/>
              <a:t>, and </a:t>
            </a:r>
            <a:r>
              <a:rPr lang="en-US" sz="2000" dirty="0" smtClean="0">
                <a:hlinkClick r:id="rId8" tooltip="Japan"/>
              </a:rPr>
              <a:t>Japan</a:t>
            </a:r>
            <a:r>
              <a:rPr lang="en-US" sz="2000" dirty="0" smtClean="0"/>
              <a:t>. Its use is currently mandated in Europe and Japan for safety reporting.</a:t>
            </a:r>
          </a:p>
          <a:p>
            <a:pPr eaLnBrk="1" hangingPunct="1"/>
            <a:endParaRPr lang="en-US" sz="2000" dirty="0" smtClean="0"/>
          </a:p>
          <a:p>
            <a:pPr eaLnBrk="1" hangingPunct="1"/>
            <a:endParaRPr 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76200"/>
            <a:ext cx="8229600" cy="1143000"/>
          </a:xfrm>
        </p:spPr>
        <p:txBody>
          <a:bodyPr/>
          <a:lstStyle/>
          <a:p>
            <a:pPr eaLnBrk="1" hangingPunct="1"/>
            <a:r>
              <a:rPr lang="en-US" dirty="0" err="1" smtClean="0"/>
              <a:t>MedDRA</a:t>
            </a:r>
            <a:r>
              <a:rPr lang="en-US" dirty="0" smtClean="0"/>
              <a:t> Structure</a:t>
            </a:r>
          </a:p>
        </p:txBody>
      </p:sp>
      <p:graphicFrame>
        <p:nvGraphicFramePr>
          <p:cNvPr id="103489" name="Group 65"/>
          <p:cNvGraphicFramePr>
            <a:graphicFrameLocks noGrp="1"/>
          </p:cNvGraphicFramePr>
          <p:nvPr/>
        </p:nvGraphicFramePr>
        <p:xfrm>
          <a:off x="685800" y="1147763"/>
          <a:ext cx="7848600" cy="5230368"/>
        </p:xfrm>
        <a:graphic>
          <a:graphicData uri="http://schemas.openxmlformats.org/drawingml/2006/table">
            <a:tbl>
              <a:tblPr/>
              <a:tblGrid>
                <a:gridCol w="2133600"/>
                <a:gridCol w="838200"/>
                <a:gridCol w="3886200"/>
                <a:gridCol w="990600"/>
              </a:tblGrid>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System, Organ,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Highest level of the terminology, and distinguished by anatomical or physiological system, etiology, or purpose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High Level Group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HLGT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Subordinate to SOC, supraordinate descriptor for one or more HLTs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High Level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Subordinate to HLGT, superaordinate descriptor for one or more PTs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1,688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Preferred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Represents a single medical concept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18,075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70C0"/>
                          </a:solidFill>
                          <a:effectLst/>
                          <a:latin typeface="Arial" pitchFamily="34" charset="0"/>
                        </a:rPr>
                        <a:t>Lowest Level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70C0"/>
                          </a:solidFill>
                          <a:effectLst/>
                          <a:latin typeface="Arial" pitchFamily="34" charset="0"/>
                        </a:rPr>
                        <a:t>LLT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70C0"/>
                          </a:solidFill>
                          <a:effectLst/>
                          <a:latin typeface="Arial" pitchFamily="34" charset="0"/>
                        </a:rPr>
                        <a:t>Lowest level of the terminology, related to a single PT as a synonym, lexical variant, or quasi-synonym (Note: All PTs have an identical LLT)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70C0"/>
                          </a:solidFill>
                          <a:effectLst/>
                          <a:latin typeface="Arial" pitchFamily="34" charset="0"/>
                        </a:rPr>
                        <a:t>66,135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sz="3600" b="1" smtClean="0">
                <a:solidFill>
                  <a:schemeClr val="tx1"/>
                </a:solidFill>
              </a:rPr>
              <a:t>MedDRA</a:t>
            </a:r>
          </a:p>
        </p:txBody>
      </p:sp>
      <p:sp>
        <p:nvSpPr>
          <p:cNvPr id="14339" name="Rectangle 3"/>
          <p:cNvSpPr>
            <a:spLocks noGrp="1" noChangeArrowheads="1"/>
          </p:cNvSpPr>
          <p:nvPr>
            <p:ph type="body" idx="4294967295"/>
          </p:nvPr>
        </p:nvSpPr>
        <p:spPr>
          <a:xfrm>
            <a:off x="457200" y="1295400"/>
            <a:ext cx="8229600" cy="4525963"/>
          </a:xfrm>
        </p:spPr>
        <p:txBody>
          <a:bodyPr/>
          <a:lstStyle/>
          <a:p>
            <a:pPr eaLnBrk="1" hangingPunct="1">
              <a:lnSpc>
                <a:spcPct val="80000"/>
              </a:lnSpc>
            </a:pPr>
            <a:r>
              <a:rPr lang="en-US" sz="2400" dirty="0" err="1" smtClean="0"/>
              <a:t>MedDRA</a:t>
            </a:r>
            <a:r>
              <a:rPr lang="en-US" sz="2400" dirty="0" smtClean="0"/>
              <a:t> translations</a:t>
            </a:r>
          </a:p>
          <a:p>
            <a:pPr lvl="1" eaLnBrk="1" hangingPunct="1">
              <a:lnSpc>
                <a:spcPct val="80000"/>
              </a:lnSpc>
            </a:pPr>
            <a:r>
              <a:rPr lang="en-US" sz="2000" dirty="0" smtClean="0"/>
              <a:t>Czech</a:t>
            </a:r>
          </a:p>
          <a:p>
            <a:pPr lvl="1" eaLnBrk="1" hangingPunct="1">
              <a:lnSpc>
                <a:spcPct val="80000"/>
              </a:lnSpc>
            </a:pPr>
            <a:r>
              <a:rPr lang="en-US" sz="2000" dirty="0" smtClean="0"/>
              <a:t>Dutch</a:t>
            </a:r>
          </a:p>
          <a:p>
            <a:pPr lvl="1" eaLnBrk="1" hangingPunct="1">
              <a:lnSpc>
                <a:spcPct val="80000"/>
              </a:lnSpc>
            </a:pPr>
            <a:r>
              <a:rPr lang="en-US" sz="2000" dirty="0" smtClean="0"/>
              <a:t>English</a:t>
            </a:r>
          </a:p>
          <a:p>
            <a:pPr lvl="1" eaLnBrk="1" hangingPunct="1">
              <a:lnSpc>
                <a:spcPct val="80000"/>
              </a:lnSpc>
            </a:pPr>
            <a:r>
              <a:rPr lang="en-US" sz="2000" dirty="0" smtClean="0"/>
              <a:t>French</a:t>
            </a:r>
          </a:p>
          <a:p>
            <a:pPr lvl="1" eaLnBrk="1" hangingPunct="1">
              <a:lnSpc>
                <a:spcPct val="80000"/>
              </a:lnSpc>
            </a:pPr>
            <a:r>
              <a:rPr lang="en-US" sz="2000" dirty="0" smtClean="0"/>
              <a:t>German</a:t>
            </a:r>
          </a:p>
          <a:p>
            <a:pPr lvl="1" eaLnBrk="1" hangingPunct="1">
              <a:lnSpc>
                <a:spcPct val="80000"/>
              </a:lnSpc>
            </a:pPr>
            <a:r>
              <a:rPr lang="en-US" sz="2000" dirty="0" smtClean="0"/>
              <a:t>Italian</a:t>
            </a:r>
          </a:p>
          <a:p>
            <a:pPr lvl="1" eaLnBrk="1" hangingPunct="1">
              <a:lnSpc>
                <a:spcPct val="80000"/>
              </a:lnSpc>
            </a:pPr>
            <a:r>
              <a:rPr lang="en-US" sz="2000" dirty="0" smtClean="0"/>
              <a:t>Japanese</a:t>
            </a:r>
          </a:p>
          <a:p>
            <a:pPr lvl="1" eaLnBrk="1" hangingPunct="1">
              <a:lnSpc>
                <a:spcPct val="80000"/>
              </a:lnSpc>
            </a:pPr>
            <a:r>
              <a:rPr lang="en-US" sz="2000" dirty="0" smtClean="0"/>
              <a:t>Portuguese</a:t>
            </a:r>
          </a:p>
          <a:p>
            <a:pPr lvl="1" eaLnBrk="1" hangingPunct="1">
              <a:lnSpc>
                <a:spcPct val="80000"/>
              </a:lnSpc>
            </a:pPr>
            <a:r>
              <a:rPr lang="en-US" sz="2000" dirty="0" smtClean="0"/>
              <a:t>Spanish</a:t>
            </a:r>
          </a:p>
          <a:p>
            <a:pPr eaLnBrk="1" hangingPunct="1">
              <a:lnSpc>
                <a:spcPct val="80000"/>
              </a:lnSpc>
            </a:pPr>
            <a:endParaRPr lang="en-US" sz="1800" dirty="0" smtClean="0"/>
          </a:p>
          <a:p>
            <a:pPr eaLnBrk="1" hangingPunct="1">
              <a:lnSpc>
                <a:spcPct val="80000"/>
              </a:lnSpc>
            </a:pPr>
            <a:r>
              <a:rPr lang="en-US" sz="2000" dirty="0" err="1" smtClean="0"/>
              <a:t>MedDRA</a:t>
            </a:r>
            <a:r>
              <a:rPr lang="en-US" sz="2000" dirty="0" smtClean="0"/>
              <a:t> includes </a:t>
            </a:r>
            <a:r>
              <a:rPr lang="en-US" sz="2000" dirty="0" err="1" smtClean="0"/>
              <a:t>Standardised</a:t>
            </a:r>
            <a:r>
              <a:rPr lang="en-US" sz="2000" dirty="0" smtClean="0"/>
              <a:t> </a:t>
            </a:r>
            <a:r>
              <a:rPr lang="en-US" sz="2000" dirty="0" err="1" smtClean="0"/>
              <a:t>MedDRA</a:t>
            </a:r>
            <a:r>
              <a:rPr lang="en-US" sz="2000" dirty="0" smtClean="0"/>
              <a:t> Queries (SMQs). SMQs are groupings of terms that relate to a defined medical condition or area of interest.</a:t>
            </a:r>
          </a:p>
          <a:p>
            <a:pPr eaLnBrk="1" hangingPunct="1">
              <a:lnSpc>
                <a:spcPct val="80000"/>
              </a:lnSpc>
            </a:pPr>
            <a:endParaRPr lang="en-US" sz="2000" dirty="0" smtClean="0"/>
          </a:p>
          <a:p>
            <a:pPr eaLnBrk="1" hangingPunct="1">
              <a:lnSpc>
                <a:spcPct val="80000"/>
              </a:lnSpc>
            </a:pPr>
            <a:r>
              <a:rPr lang="en-US" sz="2400" dirty="0" smtClean="0">
                <a:hlinkClick r:id="rId3"/>
              </a:rPr>
              <a:t>http://www.meddramsso.com</a:t>
            </a:r>
            <a:endParaRPr lang="en-US" sz="2400" dirty="0" smtClean="0"/>
          </a:p>
          <a:p>
            <a:pPr eaLnBrk="1" hangingPunct="1">
              <a:lnSpc>
                <a:spcPct val="80000"/>
              </a:lnSpc>
            </a:pPr>
            <a:endParaRPr lang="en-US" sz="2000" dirty="0" smtClean="0"/>
          </a:p>
          <a:p>
            <a:pPr eaLnBrk="1" hangingPunct="1">
              <a:lnSpc>
                <a:spcPct val="80000"/>
              </a:lnSpc>
              <a:buFontTx/>
              <a:buNone/>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1456</Words>
  <Application>Microsoft Office PowerPoint</Application>
  <PresentationFormat>On-screen Show (4:3)</PresentationFormat>
  <Paragraphs>336</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 CTCAE v3.0 Revision Project All-hands Working Group Education and Training October 20, 2008 </vt:lpstr>
      <vt:lpstr>Outline</vt:lpstr>
      <vt:lpstr>CTCAE Background</vt:lpstr>
      <vt:lpstr>CTCAE Purpose</vt:lpstr>
      <vt:lpstr>Slide 5</vt:lpstr>
      <vt:lpstr>Slide 6</vt:lpstr>
      <vt:lpstr>Medical Dictionary for Regulatory Activities – MedDRA Background</vt:lpstr>
      <vt:lpstr>MedDRA Structure</vt:lpstr>
      <vt:lpstr>MedDRA</vt:lpstr>
      <vt:lpstr>CTCAE v3.0 &amp; MedDRA Use</vt:lpstr>
      <vt:lpstr>Comparison</vt:lpstr>
      <vt:lpstr>CTCAE v3.0 Issues &amp; MedDRA</vt:lpstr>
      <vt:lpstr>CTCAE v3.0  Multiple Concepts in one AE Term</vt:lpstr>
      <vt:lpstr>Slide 14</vt:lpstr>
      <vt:lpstr>Slide 15</vt:lpstr>
      <vt:lpstr>CTCAE v3.0 Revision Rationale</vt:lpstr>
      <vt:lpstr>MedDRA MSSO Blue Ribbon Panel CTCAE &amp; MedDRA April 2006</vt:lpstr>
      <vt:lpstr>MedDRA MSSO Blue Ribbon Panel</vt:lpstr>
      <vt:lpstr>caBIG™ VCDE (Vocabulary &amp; Common Data Elements) January 2007</vt:lpstr>
      <vt:lpstr>Cimino Summary and Conclusions</vt:lpstr>
      <vt:lpstr>NCICB</vt:lpstr>
      <vt:lpstr>CTCAE v3.0 Revision Project</vt:lpstr>
      <vt:lpstr>CTCAE Revision Timeline</vt:lpstr>
      <vt:lpstr>Slide 24</vt:lpstr>
      <vt:lpstr>Working Group</vt:lpstr>
      <vt:lpstr>Slide 26</vt:lpstr>
      <vt:lpstr>CTCAE Revision Methods</vt:lpstr>
      <vt:lpstr>CTCAE v3.0 Revision Project Wiki – How to Use</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 </vt:lpstr>
      <vt:lpstr>gForge</vt:lpstr>
    </vt:vector>
  </TitlesOfParts>
  <Company>NCI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CTCAE v3.0 Revision Project Fundamentals of CTCAE Integration with MedDRA</dc:title>
  <dc:creator>anisz</dc:creator>
  <cp:lastModifiedBy> </cp:lastModifiedBy>
  <cp:revision>109</cp:revision>
  <dcterms:created xsi:type="dcterms:W3CDTF">2008-07-10T20:20:14Z</dcterms:created>
  <dcterms:modified xsi:type="dcterms:W3CDTF">2008-10-20T17:07:17Z</dcterms:modified>
</cp:coreProperties>
</file>