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1" r:id="rId3"/>
    <p:sldId id="264" r:id="rId4"/>
    <p:sldId id="258" r:id="rId5"/>
    <p:sldId id="259" r:id="rId6"/>
    <p:sldId id="257" r:id="rId7"/>
    <p:sldId id="262" r:id="rId8"/>
    <p:sldId id="263"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sells" initials="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0310" autoAdjust="0"/>
  </p:normalViewPr>
  <p:slideViewPr>
    <p:cSldViewPr>
      <p:cViewPr varScale="1">
        <p:scale>
          <a:sx n="102" d="100"/>
          <a:sy n="102" d="100"/>
        </p:scale>
        <p:origin x="-23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794911-88B7-4C73-A02D-C5C8FFAA936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828DB4A-D2F4-405E-9D55-741DB93633F5}">
      <dgm:prSet phldrT="[Text]"/>
      <dgm:spPr/>
      <dgm:t>
        <a:bodyPr/>
        <a:lstStyle/>
        <a:p>
          <a:r>
            <a:rPr lang="en-US" dirty="0" smtClean="0"/>
            <a:t>List A</a:t>
          </a:r>
          <a:endParaRPr lang="en-US" dirty="0"/>
        </a:p>
      </dgm:t>
    </dgm:pt>
    <dgm:pt modelId="{39F307EE-B3A8-4D27-B054-FF07CF9C8DAF}" type="parTrans" cxnId="{B151DC84-2EEE-4A08-B469-316BB39C877E}">
      <dgm:prSet/>
      <dgm:spPr/>
      <dgm:t>
        <a:bodyPr/>
        <a:lstStyle/>
        <a:p>
          <a:endParaRPr lang="en-US"/>
        </a:p>
      </dgm:t>
    </dgm:pt>
    <dgm:pt modelId="{C7BEA556-968E-4BA5-8097-3270429B6913}" type="sibTrans" cxnId="{B151DC84-2EEE-4A08-B469-316BB39C877E}">
      <dgm:prSet/>
      <dgm:spPr/>
      <dgm:t>
        <a:bodyPr/>
        <a:lstStyle/>
        <a:p>
          <a:endParaRPr lang="en-US"/>
        </a:p>
      </dgm:t>
    </dgm:pt>
    <dgm:pt modelId="{074CE910-E42A-497C-B1E7-47BDD8890692}">
      <dgm:prSet phldrT="[Text]"/>
      <dgm:spPr/>
      <dgm:t>
        <a:bodyPr/>
        <a:lstStyle/>
        <a:p>
          <a:r>
            <a:rPr lang="en-US" dirty="0" smtClean="0"/>
            <a:t>U.S. Passport </a:t>
          </a:r>
          <a:endParaRPr lang="en-US" dirty="0"/>
        </a:p>
      </dgm:t>
    </dgm:pt>
    <dgm:pt modelId="{EEEE9C50-CB86-4A37-AC3D-4F5CCC2A745D}" type="parTrans" cxnId="{EA7AE261-1243-453B-B898-384B09DCA72E}">
      <dgm:prSet/>
      <dgm:spPr/>
      <dgm:t>
        <a:bodyPr/>
        <a:lstStyle/>
        <a:p>
          <a:endParaRPr lang="en-US"/>
        </a:p>
      </dgm:t>
    </dgm:pt>
    <dgm:pt modelId="{8E05119F-F8C2-4954-95E0-0A51D6F51063}" type="sibTrans" cxnId="{EA7AE261-1243-453B-B898-384B09DCA72E}">
      <dgm:prSet/>
      <dgm:spPr/>
      <dgm:t>
        <a:bodyPr/>
        <a:lstStyle/>
        <a:p>
          <a:endParaRPr lang="en-US"/>
        </a:p>
      </dgm:t>
    </dgm:pt>
    <dgm:pt modelId="{6837861C-9A9A-4D26-ADC5-4A365BB4266C}">
      <dgm:prSet phldrT="[Text]"/>
      <dgm:spPr/>
      <dgm:t>
        <a:bodyPr/>
        <a:lstStyle/>
        <a:p>
          <a:r>
            <a:rPr lang="en-US" dirty="0" smtClean="0"/>
            <a:t>Permanent Resident Card or Alien Registration Receipt Card</a:t>
          </a:r>
          <a:endParaRPr lang="en-US" dirty="0"/>
        </a:p>
      </dgm:t>
    </dgm:pt>
    <dgm:pt modelId="{04FDB171-0950-48F2-B212-BF114D79DAA5}" type="parTrans" cxnId="{7C455DE6-A259-44FA-937E-DCCD0838C59E}">
      <dgm:prSet/>
      <dgm:spPr/>
      <dgm:t>
        <a:bodyPr/>
        <a:lstStyle/>
        <a:p>
          <a:endParaRPr lang="en-US"/>
        </a:p>
      </dgm:t>
    </dgm:pt>
    <dgm:pt modelId="{8C7CFC25-C2B9-41E5-B2A2-F256B17A800B}" type="sibTrans" cxnId="{7C455DE6-A259-44FA-937E-DCCD0838C59E}">
      <dgm:prSet/>
      <dgm:spPr/>
      <dgm:t>
        <a:bodyPr/>
        <a:lstStyle/>
        <a:p>
          <a:endParaRPr lang="en-US"/>
        </a:p>
      </dgm:t>
    </dgm:pt>
    <dgm:pt modelId="{12499113-04B7-4717-A7D8-D340599B1352}">
      <dgm:prSet phldrT="[Text]"/>
      <dgm:spPr/>
      <dgm:t>
        <a:bodyPr/>
        <a:lstStyle/>
        <a:p>
          <a:r>
            <a:rPr lang="en-US" dirty="0" smtClean="0"/>
            <a:t>List B</a:t>
          </a:r>
          <a:endParaRPr lang="en-US" dirty="0"/>
        </a:p>
      </dgm:t>
    </dgm:pt>
    <dgm:pt modelId="{C27E65F3-750D-40A3-B857-B2403F2DF7F9}" type="parTrans" cxnId="{AA3B455B-391A-4A92-8463-77CEB7C11077}">
      <dgm:prSet/>
      <dgm:spPr/>
      <dgm:t>
        <a:bodyPr/>
        <a:lstStyle/>
        <a:p>
          <a:endParaRPr lang="en-US"/>
        </a:p>
      </dgm:t>
    </dgm:pt>
    <dgm:pt modelId="{B56044F9-94BA-448D-894F-51BDCBF98E90}" type="sibTrans" cxnId="{AA3B455B-391A-4A92-8463-77CEB7C11077}">
      <dgm:prSet/>
      <dgm:spPr/>
      <dgm:t>
        <a:bodyPr/>
        <a:lstStyle/>
        <a:p>
          <a:endParaRPr lang="en-US"/>
        </a:p>
      </dgm:t>
    </dgm:pt>
    <dgm:pt modelId="{AB030927-C66E-43BE-B478-2CBDF62DB3D3}">
      <dgm:prSet phldrT="[Text]"/>
      <dgm:spPr/>
      <dgm:t>
        <a:bodyPr/>
        <a:lstStyle/>
        <a:p>
          <a:r>
            <a:rPr lang="en-US" dirty="0" smtClean="0"/>
            <a:t>Driver's license or ID card issued by a state or outlying possession of the United States provided it contains a photograph or information such as name, date of birth, gender, height, eye color and address</a:t>
          </a:r>
          <a:endParaRPr lang="en-US" dirty="0"/>
        </a:p>
      </dgm:t>
    </dgm:pt>
    <dgm:pt modelId="{0C6BFDCD-DF8D-458C-81C8-E03C877D3086}" type="parTrans" cxnId="{E97C4816-2C74-4286-A08C-ABA5D557F680}">
      <dgm:prSet/>
      <dgm:spPr/>
      <dgm:t>
        <a:bodyPr/>
        <a:lstStyle/>
        <a:p>
          <a:endParaRPr lang="en-US"/>
        </a:p>
      </dgm:t>
    </dgm:pt>
    <dgm:pt modelId="{8B8AA71C-F577-4AD5-91B8-E7AE67617012}" type="sibTrans" cxnId="{E97C4816-2C74-4286-A08C-ABA5D557F680}">
      <dgm:prSet/>
      <dgm:spPr/>
      <dgm:t>
        <a:bodyPr/>
        <a:lstStyle/>
        <a:p>
          <a:endParaRPr lang="en-US"/>
        </a:p>
      </dgm:t>
    </dgm:pt>
    <dgm:pt modelId="{6B5A4BFA-3F32-454B-B858-D79395115A13}">
      <dgm:prSet phldrT="[Text]"/>
      <dgm:spPr/>
      <dgm:t>
        <a:bodyPr/>
        <a:lstStyle/>
        <a:p>
          <a:r>
            <a:rPr lang="en-US" dirty="0" smtClean="0"/>
            <a:t>ID card issued by federal, state or local government agencies or entities, provided it contains a photograph or information such as name, date of birth, gender, height, eye color and address</a:t>
          </a:r>
          <a:endParaRPr lang="en-US" dirty="0"/>
        </a:p>
      </dgm:t>
    </dgm:pt>
    <dgm:pt modelId="{CD9E6D2D-9ABE-41CE-899F-997F57CE3AAF}" type="parTrans" cxnId="{50F72E5F-43CD-4961-8D00-8C84766A4993}">
      <dgm:prSet/>
      <dgm:spPr/>
      <dgm:t>
        <a:bodyPr/>
        <a:lstStyle/>
        <a:p>
          <a:endParaRPr lang="en-US"/>
        </a:p>
      </dgm:t>
    </dgm:pt>
    <dgm:pt modelId="{2A749206-48E6-4722-9E1E-E71926C4DCB2}" type="sibTrans" cxnId="{50F72E5F-43CD-4961-8D00-8C84766A4993}">
      <dgm:prSet/>
      <dgm:spPr/>
      <dgm:t>
        <a:bodyPr/>
        <a:lstStyle/>
        <a:p>
          <a:endParaRPr lang="en-US"/>
        </a:p>
      </dgm:t>
    </dgm:pt>
    <dgm:pt modelId="{C86B52D9-0648-45DF-94FA-2D8E9BB08E4A}">
      <dgm:prSet phldrT="[Text]"/>
      <dgm:spPr/>
      <dgm:t>
        <a:bodyPr/>
        <a:lstStyle/>
        <a:p>
          <a:r>
            <a:rPr lang="en-US" dirty="0" smtClean="0"/>
            <a:t>List C</a:t>
          </a:r>
          <a:endParaRPr lang="en-US" dirty="0"/>
        </a:p>
      </dgm:t>
    </dgm:pt>
    <dgm:pt modelId="{5D563DC6-A9D8-453A-B2F0-A95DDB5B978E}" type="parTrans" cxnId="{2F32FCF6-7C8D-4CE2-BF11-89DEF3000826}">
      <dgm:prSet/>
      <dgm:spPr/>
      <dgm:t>
        <a:bodyPr/>
        <a:lstStyle/>
        <a:p>
          <a:endParaRPr lang="en-US"/>
        </a:p>
      </dgm:t>
    </dgm:pt>
    <dgm:pt modelId="{FD9D9D6D-3B67-4124-AADE-07E499AB9EF6}" type="sibTrans" cxnId="{2F32FCF6-7C8D-4CE2-BF11-89DEF3000826}">
      <dgm:prSet/>
      <dgm:spPr/>
      <dgm:t>
        <a:bodyPr/>
        <a:lstStyle/>
        <a:p>
          <a:endParaRPr lang="en-US"/>
        </a:p>
      </dgm:t>
    </dgm:pt>
    <dgm:pt modelId="{6B5066A2-5353-4DBC-9BEF-09E4A3607FDC}">
      <dgm:prSet phldrT="[Text]"/>
      <dgm:spPr/>
      <dgm:t>
        <a:bodyPr/>
        <a:lstStyle/>
        <a:p>
          <a:r>
            <a:rPr lang="en-US" dirty="0" smtClean="0"/>
            <a:t>U.S. Social Security card issued by the Social Security Administration (other than a card stating it is not valid for employment)</a:t>
          </a:r>
          <a:endParaRPr lang="en-US" dirty="0"/>
        </a:p>
      </dgm:t>
    </dgm:pt>
    <dgm:pt modelId="{0E64723C-E534-4DBC-B02A-B7007E21CBDE}" type="parTrans" cxnId="{8B0FC4ED-6472-40EE-AAE8-19C5A024919A}">
      <dgm:prSet/>
      <dgm:spPr/>
      <dgm:t>
        <a:bodyPr/>
        <a:lstStyle/>
        <a:p>
          <a:endParaRPr lang="en-US"/>
        </a:p>
      </dgm:t>
    </dgm:pt>
    <dgm:pt modelId="{E61980C8-B873-45DF-83B3-1F342B148FB6}" type="sibTrans" cxnId="{8B0FC4ED-6472-40EE-AAE8-19C5A024919A}">
      <dgm:prSet/>
      <dgm:spPr/>
      <dgm:t>
        <a:bodyPr/>
        <a:lstStyle/>
        <a:p>
          <a:endParaRPr lang="en-US"/>
        </a:p>
      </dgm:t>
    </dgm:pt>
    <dgm:pt modelId="{4D9F5593-459E-4B06-AAB3-87C06C5C03C8}">
      <dgm:prSet phldrT="[Text]"/>
      <dgm:spPr/>
      <dgm:t>
        <a:bodyPr/>
        <a:lstStyle/>
        <a:p>
          <a:r>
            <a:rPr lang="en-US" dirty="0" smtClean="0"/>
            <a:t>Certification of Birth Abroad issued by the Department of State (Form FS-545 or Form DS-1350)</a:t>
          </a:r>
          <a:endParaRPr lang="en-US" dirty="0"/>
        </a:p>
      </dgm:t>
    </dgm:pt>
    <dgm:pt modelId="{6D5E82A5-5505-4458-9E19-A94ED02C69EF}" type="parTrans" cxnId="{93CEBFE6-BC21-49C6-AF9E-E8792AE1AF1F}">
      <dgm:prSet/>
      <dgm:spPr/>
      <dgm:t>
        <a:bodyPr/>
        <a:lstStyle/>
        <a:p>
          <a:endParaRPr lang="en-US"/>
        </a:p>
      </dgm:t>
    </dgm:pt>
    <dgm:pt modelId="{C76CEE65-700A-4E60-8B38-EFBA8DC7F195}" type="sibTrans" cxnId="{93CEBFE6-BC21-49C6-AF9E-E8792AE1AF1F}">
      <dgm:prSet/>
      <dgm:spPr/>
      <dgm:t>
        <a:bodyPr/>
        <a:lstStyle/>
        <a:p>
          <a:endParaRPr lang="en-US"/>
        </a:p>
      </dgm:t>
    </dgm:pt>
    <dgm:pt modelId="{BEAEF4FF-B8BB-44A7-B6D8-82A21BF1FB6B}" type="pres">
      <dgm:prSet presAssocID="{E3794911-88B7-4C73-A02D-C5C8FFAA936B}" presName="Name0" presStyleCnt="0">
        <dgm:presLayoutVars>
          <dgm:dir/>
          <dgm:animLvl val="lvl"/>
          <dgm:resizeHandles val="exact"/>
        </dgm:presLayoutVars>
      </dgm:prSet>
      <dgm:spPr/>
      <dgm:t>
        <a:bodyPr/>
        <a:lstStyle/>
        <a:p>
          <a:endParaRPr lang="en-US"/>
        </a:p>
      </dgm:t>
    </dgm:pt>
    <dgm:pt modelId="{84B791AD-54C1-4C72-B18E-F2523FB28D5A}" type="pres">
      <dgm:prSet presAssocID="{C828DB4A-D2F4-405E-9D55-741DB93633F5}" presName="composite" presStyleCnt="0"/>
      <dgm:spPr/>
    </dgm:pt>
    <dgm:pt modelId="{5B6DA1BD-C5D9-4823-A030-207B366048E8}" type="pres">
      <dgm:prSet presAssocID="{C828DB4A-D2F4-405E-9D55-741DB93633F5}" presName="parTx" presStyleLbl="alignNode1" presStyleIdx="0" presStyleCnt="3">
        <dgm:presLayoutVars>
          <dgm:chMax val="0"/>
          <dgm:chPref val="0"/>
          <dgm:bulletEnabled val="1"/>
        </dgm:presLayoutVars>
      </dgm:prSet>
      <dgm:spPr/>
      <dgm:t>
        <a:bodyPr/>
        <a:lstStyle/>
        <a:p>
          <a:endParaRPr lang="en-US"/>
        </a:p>
      </dgm:t>
    </dgm:pt>
    <dgm:pt modelId="{0DC87202-1DE6-4B06-8E5E-625494475137}" type="pres">
      <dgm:prSet presAssocID="{C828DB4A-D2F4-405E-9D55-741DB93633F5}" presName="desTx" presStyleLbl="alignAccFollowNode1" presStyleIdx="0" presStyleCnt="3">
        <dgm:presLayoutVars>
          <dgm:bulletEnabled val="1"/>
        </dgm:presLayoutVars>
      </dgm:prSet>
      <dgm:spPr/>
      <dgm:t>
        <a:bodyPr/>
        <a:lstStyle/>
        <a:p>
          <a:endParaRPr lang="en-US"/>
        </a:p>
      </dgm:t>
    </dgm:pt>
    <dgm:pt modelId="{A06F6BBD-1D91-487D-A6DC-3872EB8C3F67}" type="pres">
      <dgm:prSet presAssocID="{C7BEA556-968E-4BA5-8097-3270429B6913}" presName="space" presStyleCnt="0"/>
      <dgm:spPr/>
    </dgm:pt>
    <dgm:pt modelId="{85E6C9D0-6AEF-479E-8A7D-74D75865EE6F}" type="pres">
      <dgm:prSet presAssocID="{12499113-04B7-4717-A7D8-D340599B1352}" presName="composite" presStyleCnt="0"/>
      <dgm:spPr/>
    </dgm:pt>
    <dgm:pt modelId="{49A1F584-2E1C-40DE-B51B-C53056872B5D}" type="pres">
      <dgm:prSet presAssocID="{12499113-04B7-4717-A7D8-D340599B1352}" presName="parTx" presStyleLbl="alignNode1" presStyleIdx="1" presStyleCnt="3">
        <dgm:presLayoutVars>
          <dgm:chMax val="0"/>
          <dgm:chPref val="0"/>
          <dgm:bulletEnabled val="1"/>
        </dgm:presLayoutVars>
      </dgm:prSet>
      <dgm:spPr/>
      <dgm:t>
        <a:bodyPr/>
        <a:lstStyle/>
        <a:p>
          <a:endParaRPr lang="en-US"/>
        </a:p>
      </dgm:t>
    </dgm:pt>
    <dgm:pt modelId="{163EF243-C7FE-4648-879A-9B4CEC7F001C}" type="pres">
      <dgm:prSet presAssocID="{12499113-04B7-4717-A7D8-D340599B1352}" presName="desTx" presStyleLbl="alignAccFollowNode1" presStyleIdx="1" presStyleCnt="3">
        <dgm:presLayoutVars>
          <dgm:bulletEnabled val="1"/>
        </dgm:presLayoutVars>
      </dgm:prSet>
      <dgm:spPr/>
      <dgm:t>
        <a:bodyPr/>
        <a:lstStyle/>
        <a:p>
          <a:endParaRPr lang="en-US"/>
        </a:p>
      </dgm:t>
    </dgm:pt>
    <dgm:pt modelId="{D0F7BA1D-B84A-49DC-9CF4-E5675DB086E0}" type="pres">
      <dgm:prSet presAssocID="{B56044F9-94BA-448D-894F-51BDCBF98E90}" presName="space" presStyleCnt="0"/>
      <dgm:spPr/>
    </dgm:pt>
    <dgm:pt modelId="{F64A8067-8CD6-419B-A7F8-EE1BCB2E59CD}" type="pres">
      <dgm:prSet presAssocID="{C86B52D9-0648-45DF-94FA-2D8E9BB08E4A}" presName="composite" presStyleCnt="0"/>
      <dgm:spPr/>
    </dgm:pt>
    <dgm:pt modelId="{103D7584-F7CB-482E-99D1-169F7F3D3FD3}" type="pres">
      <dgm:prSet presAssocID="{C86B52D9-0648-45DF-94FA-2D8E9BB08E4A}" presName="parTx" presStyleLbl="alignNode1" presStyleIdx="2" presStyleCnt="3">
        <dgm:presLayoutVars>
          <dgm:chMax val="0"/>
          <dgm:chPref val="0"/>
          <dgm:bulletEnabled val="1"/>
        </dgm:presLayoutVars>
      </dgm:prSet>
      <dgm:spPr/>
      <dgm:t>
        <a:bodyPr/>
        <a:lstStyle/>
        <a:p>
          <a:endParaRPr lang="en-US"/>
        </a:p>
      </dgm:t>
    </dgm:pt>
    <dgm:pt modelId="{9CB23204-5F26-4981-AED8-BDAE36A0BC18}" type="pres">
      <dgm:prSet presAssocID="{C86B52D9-0648-45DF-94FA-2D8E9BB08E4A}" presName="desTx" presStyleLbl="alignAccFollowNode1" presStyleIdx="2" presStyleCnt="3">
        <dgm:presLayoutVars>
          <dgm:bulletEnabled val="1"/>
        </dgm:presLayoutVars>
      </dgm:prSet>
      <dgm:spPr/>
      <dgm:t>
        <a:bodyPr/>
        <a:lstStyle/>
        <a:p>
          <a:endParaRPr lang="en-US"/>
        </a:p>
      </dgm:t>
    </dgm:pt>
  </dgm:ptLst>
  <dgm:cxnLst>
    <dgm:cxn modelId="{93CEBFE6-BC21-49C6-AF9E-E8792AE1AF1F}" srcId="{C86B52D9-0648-45DF-94FA-2D8E9BB08E4A}" destId="{4D9F5593-459E-4B06-AAB3-87C06C5C03C8}" srcOrd="1" destOrd="0" parTransId="{6D5E82A5-5505-4458-9E19-A94ED02C69EF}" sibTransId="{C76CEE65-700A-4E60-8B38-EFBA8DC7F195}"/>
    <dgm:cxn modelId="{7229B163-2CEF-4080-8FAC-C83D57AA2202}" type="presOf" srcId="{6B5A4BFA-3F32-454B-B858-D79395115A13}" destId="{163EF243-C7FE-4648-879A-9B4CEC7F001C}" srcOrd="0" destOrd="1" presId="urn:microsoft.com/office/officeart/2005/8/layout/hList1"/>
    <dgm:cxn modelId="{AB7791EB-AAAC-4CB0-AE32-5E69622896AC}" type="presOf" srcId="{074CE910-E42A-497C-B1E7-47BDD8890692}" destId="{0DC87202-1DE6-4B06-8E5E-625494475137}" srcOrd="0" destOrd="0" presId="urn:microsoft.com/office/officeart/2005/8/layout/hList1"/>
    <dgm:cxn modelId="{6915801E-E264-4D12-BFE7-986457FF1FC2}" type="presOf" srcId="{AB030927-C66E-43BE-B478-2CBDF62DB3D3}" destId="{163EF243-C7FE-4648-879A-9B4CEC7F001C}" srcOrd="0" destOrd="0" presId="urn:microsoft.com/office/officeart/2005/8/layout/hList1"/>
    <dgm:cxn modelId="{50F72E5F-43CD-4961-8D00-8C84766A4993}" srcId="{12499113-04B7-4717-A7D8-D340599B1352}" destId="{6B5A4BFA-3F32-454B-B858-D79395115A13}" srcOrd="1" destOrd="0" parTransId="{CD9E6D2D-9ABE-41CE-899F-997F57CE3AAF}" sibTransId="{2A749206-48E6-4722-9E1E-E71926C4DCB2}"/>
    <dgm:cxn modelId="{AA3B455B-391A-4A92-8463-77CEB7C11077}" srcId="{E3794911-88B7-4C73-A02D-C5C8FFAA936B}" destId="{12499113-04B7-4717-A7D8-D340599B1352}" srcOrd="1" destOrd="0" parTransId="{C27E65F3-750D-40A3-B857-B2403F2DF7F9}" sibTransId="{B56044F9-94BA-448D-894F-51BDCBF98E90}"/>
    <dgm:cxn modelId="{EA7AE261-1243-453B-B898-384B09DCA72E}" srcId="{C828DB4A-D2F4-405E-9D55-741DB93633F5}" destId="{074CE910-E42A-497C-B1E7-47BDD8890692}" srcOrd="0" destOrd="0" parTransId="{EEEE9C50-CB86-4A37-AC3D-4F5CCC2A745D}" sibTransId="{8E05119F-F8C2-4954-95E0-0A51D6F51063}"/>
    <dgm:cxn modelId="{8B0FC4ED-6472-40EE-AAE8-19C5A024919A}" srcId="{C86B52D9-0648-45DF-94FA-2D8E9BB08E4A}" destId="{6B5066A2-5353-4DBC-9BEF-09E4A3607FDC}" srcOrd="0" destOrd="0" parTransId="{0E64723C-E534-4DBC-B02A-B7007E21CBDE}" sibTransId="{E61980C8-B873-45DF-83B3-1F342B148FB6}"/>
    <dgm:cxn modelId="{EF480F25-F12E-4B89-8CD1-E15FAD7372D5}" type="presOf" srcId="{4D9F5593-459E-4B06-AAB3-87C06C5C03C8}" destId="{9CB23204-5F26-4981-AED8-BDAE36A0BC18}" srcOrd="0" destOrd="1" presId="urn:microsoft.com/office/officeart/2005/8/layout/hList1"/>
    <dgm:cxn modelId="{E97C4816-2C74-4286-A08C-ABA5D557F680}" srcId="{12499113-04B7-4717-A7D8-D340599B1352}" destId="{AB030927-C66E-43BE-B478-2CBDF62DB3D3}" srcOrd="0" destOrd="0" parTransId="{0C6BFDCD-DF8D-458C-81C8-E03C877D3086}" sibTransId="{8B8AA71C-F577-4AD5-91B8-E7AE67617012}"/>
    <dgm:cxn modelId="{B151DC84-2EEE-4A08-B469-316BB39C877E}" srcId="{E3794911-88B7-4C73-A02D-C5C8FFAA936B}" destId="{C828DB4A-D2F4-405E-9D55-741DB93633F5}" srcOrd="0" destOrd="0" parTransId="{39F307EE-B3A8-4D27-B054-FF07CF9C8DAF}" sibTransId="{C7BEA556-968E-4BA5-8097-3270429B6913}"/>
    <dgm:cxn modelId="{031C6098-1BB8-4BB1-AF56-124D4A0F9043}" type="presOf" srcId="{6837861C-9A9A-4D26-ADC5-4A365BB4266C}" destId="{0DC87202-1DE6-4B06-8E5E-625494475137}" srcOrd="0" destOrd="1" presId="urn:microsoft.com/office/officeart/2005/8/layout/hList1"/>
    <dgm:cxn modelId="{4609D8EA-5496-4608-A8D7-70AD739F834D}" type="presOf" srcId="{C828DB4A-D2F4-405E-9D55-741DB93633F5}" destId="{5B6DA1BD-C5D9-4823-A030-207B366048E8}" srcOrd="0" destOrd="0" presId="urn:microsoft.com/office/officeart/2005/8/layout/hList1"/>
    <dgm:cxn modelId="{47E5BF76-5B05-485C-9515-B346F1318051}" type="presOf" srcId="{12499113-04B7-4717-A7D8-D340599B1352}" destId="{49A1F584-2E1C-40DE-B51B-C53056872B5D}" srcOrd="0" destOrd="0" presId="urn:microsoft.com/office/officeart/2005/8/layout/hList1"/>
    <dgm:cxn modelId="{C5CBB822-3B66-4714-8483-92221E404D36}" type="presOf" srcId="{E3794911-88B7-4C73-A02D-C5C8FFAA936B}" destId="{BEAEF4FF-B8BB-44A7-B6D8-82A21BF1FB6B}" srcOrd="0" destOrd="0" presId="urn:microsoft.com/office/officeart/2005/8/layout/hList1"/>
    <dgm:cxn modelId="{76C4FC30-EFE6-45FA-BBAA-367AADEF07C3}" type="presOf" srcId="{6B5066A2-5353-4DBC-9BEF-09E4A3607FDC}" destId="{9CB23204-5F26-4981-AED8-BDAE36A0BC18}" srcOrd="0" destOrd="0" presId="urn:microsoft.com/office/officeart/2005/8/layout/hList1"/>
    <dgm:cxn modelId="{2F32FCF6-7C8D-4CE2-BF11-89DEF3000826}" srcId="{E3794911-88B7-4C73-A02D-C5C8FFAA936B}" destId="{C86B52D9-0648-45DF-94FA-2D8E9BB08E4A}" srcOrd="2" destOrd="0" parTransId="{5D563DC6-A9D8-453A-B2F0-A95DDB5B978E}" sibTransId="{FD9D9D6D-3B67-4124-AADE-07E499AB9EF6}"/>
    <dgm:cxn modelId="{E0FB7E94-D3E2-489C-97B7-215A4454A99D}" type="presOf" srcId="{C86B52D9-0648-45DF-94FA-2D8E9BB08E4A}" destId="{103D7584-F7CB-482E-99D1-169F7F3D3FD3}" srcOrd="0" destOrd="0" presId="urn:microsoft.com/office/officeart/2005/8/layout/hList1"/>
    <dgm:cxn modelId="{7C455DE6-A259-44FA-937E-DCCD0838C59E}" srcId="{C828DB4A-D2F4-405E-9D55-741DB93633F5}" destId="{6837861C-9A9A-4D26-ADC5-4A365BB4266C}" srcOrd="1" destOrd="0" parTransId="{04FDB171-0950-48F2-B212-BF114D79DAA5}" sibTransId="{8C7CFC25-C2B9-41E5-B2A2-F256B17A800B}"/>
    <dgm:cxn modelId="{F67C01CB-57D4-4117-AA18-76686497C67C}" type="presParOf" srcId="{BEAEF4FF-B8BB-44A7-B6D8-82A21BF1FB6B}" destId="{84B791AD-54C1-4C72-B18E-F2523FB28D5A}" srcOrd="0" destOrd="0" presId="urn:microsoft.com/office/officeart/2005/8/layout/hList1"/>
    <dgm:cxn modelId="{961F94D9-B402-4589-BADF-6DA6BB633CAF}" type="presParOf" srcId="{84B791AD-54C1-4C72-B18E-F2523FB28D5A}" destId="{5B6DA1BD-C5D9-4823-A030-207B366048E8}" srcOrd="0" destOrd="0" presId="urn:microsoft.com/office/officeart/2005/8/layout/hList1"/>
    <dgm:cxn modelId="{5F9B8505-80AF-4EB2-B711-54AB1973393C}" type="presParOf" srcId="{84B791AD-54C1-4C72-B18E-F2523FB28D5A}" destId="{0DC87202-1DE6-4B06-8E5E-625494475137}" srcOrd="1" destOrd="0" presId="urn:microsoft.com/office/officeart/2005/8/layout/hList1"/>
    <dgm:cxn modelId="{852C22CA-F962-4F2F-9B13-42083C764353}" type="presParOf" srcId="{BEAEF4FF-B8BB-44A7-B6D8-82A21BF1FB6B}" destId="{A06F6BBD-1D91-487D-A6DC-3872EB8C3F67}" srcOrd="1" destOrd="0" presId="urn:microsoft.com/office/officeart/2005/8/layout/hList1"/>
    <dgm:cxn modelId="{F9DD0392-8D1B-4CE6-9DE1-3D9FEBE6273D}" type="presParOf" srcId="{BEAEF4FF-B8BB-44A7-B6D8-82A21BF1FB6B}" destId="{85E6C9D0-6AEF-479E-8A7D-74D75865EE6F}" srcOrd="2" destOrd="0" presId="urn:microsoft.com/office/officeart/2005/8/layout/hList1"/>
    <dgm:cxn modelId="{A2DCA2CD-8166-4AB8-BC5E-6ACD86A9363C}" type="presParOf" srcId="{85E6C9D0-6AEF-479E-8A7D-74D75865EE6F}" destId="{49A1F584-2E1C-40DE-B51B-C53056872B5D}" srcOrd="0" destOrd="0" presId="urn:microsoft.com/office/officeart/2005/8/layout/hList1"/>
    <dgm:cxn modelId="{0A920EF3-09FB-47E2-A27B-90E199EAE1DD}" type="presParOf" srcId="{85E6C9D0-6AEF-479E-8A7D-74D75865EE6F}" destId="{163EF243-C7FE-4648-879A-9B4CEC7F001C}" srcOrd="1" destOrd="0" presId="urn:microsoft.com/office/officeart/2005/8/layout/hList1"/>
    <dgm:cxn modelId="{8AA31E09-17B6-4888-8F97-54303205ADC9}" type="presParOf" srcId="{BEAEF4FF-B8BB-44A7-B6D8-82A21BF1FB6B}" destId="{D0F7BA1D-B84A-49DC-9CF4-E5675DB086E0}" srcOrd="3" destOrd="0" presId="urn:microsoft.com/office/officeart/2005/8/layout/hList1"/>
    <dgm:cxn modelId="{D86FB2BF-FD88-4927-BE85-148DEB57A9BE}" type="presParOf" srcId="{BEAEF4FF-B8BB-44A7-B6D8-82A21BF1FB6B}" destId="{F64A8067-8CD6-419B-A7F8-EE1BCB2E59CD}" srcOrd="4" destOrd="0" presId="urn:microsoft.com/office/officeart/2005/8/layout/hList1"/>
    <dgm:cxn modelId="{CB55B4F6-4740-4DD4-84F0-694E33FB7BAD}" type="presParOf" srcId="{F64A8067-8CD6-419B-A7F8-EE1BCB2E59CD}" destId="{103D7584-F7CB-482E-99D1-169F7F3D3FD3}" srcOrd="0" destOrd="0" presId="urn:microsoft.com/office/officeart/2005/8/layout/hList1"/>
    <dgm:cxn modelId="{13A77F4F-15D6-4DD7-A29B-553790A36177}" type="presParOf" srcId="{F64A8067-8CD6-419B-A7F8-EE1BCB2E59CD}" destId="{9CB23204-5F26-4981-AED8-BDAE36A0BC18}" srcOrd="1" destOrd="0" presId="urn:microsoft.com/office/officeart/2005/8/layout/hList1"/>
  </dgm:cxnLst>
  <dgm:bg/>
  <dgm:whole/>
</dgm:dataModel>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8AA5F4-9B3E-4E46-9073-B09616C35FBE}" type="datetimeFigureOut">
              <a:rPr lang="en-US" smtClean="0"/>
              <a:pPr/>
              <a:t>12/4/2008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075CB4-8B1F-4C4E-BBFA-BC6A36C4FA8F}"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4075CB4-8B1F-4C4E-BBFA-BC6A36C4FA8F}"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075CB4-8B1F-4C4E-BBFA-BC6A36C4FA8F}"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075CB4-8B1F-4C4E-BBFA-BC6A36C4FA8F}"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4075CB4-8B1F-4C4E-BBFA-BC6A36C4FA8F}"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075CB4-8B1F-4C4E-BBFA-BC6A36C4FA8F}"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075CB4-8B1F-4C4E-BBFA-BC6A36C4FA8F}"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075CB4-8B1F-4C4E-BBFA-BC6A36C4FA8F}"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F79749-50FC-4032-BABD-C566DC224128}" type="datetimeFigureOut">
              <a:rPr lang="en-US" smtClean="0"/>
              <a:pPr/>
              <a:t>12/4/2008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5E5677-5DDD-495A-8D3C-DC3DAB7F22C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F79749-50FC-4032-BABD-C566DC224128}" type="datetimeFigureOut">
              <a:rPr lang="en-US" smtClean="0"/>
              <a:pPr/>
              <a:t>12/4/2008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5E5677-5DDD-495A-8D3C-DC3DAB7F22C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F79749-50FC-4032-BABD-C566DC224128}" type="datetimeFigureOut">
              <a:rPr lang="en-US" smtClean="0"/>
              <a:pPr/>
              <a:t>12/4/2008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5E5677-5DDD-495A-8D3C-DC3DAB7F22C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F79749-50FC-4032-BABD-C566DC224128}" type="datetimeFigureOut">
              <a:rPr lang="en-US" smtClean="0"/>
              <a:pPr/>
              <a:t>12/4/2008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5E5677-5DDD-495A-8D3C-DC3DAB7F22C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F79749-50FC-4032-BABD-C566DC224128}" type="datetimeFigureOut">
              <a:rPr lang="en-US" smtClean="0"/>
              <a:pPr/>
              <a:t>12/4/2008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5E5677-5DDD-495A-8D3C-DC3DAB7F22C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F79749-50FC-4032-BABD-C566DC224128}" type="datetimeFigureOut">
              <a:rPr lang="en-US" smtClean="0"/>
              <a:pPr/>
              <a:t>12/4/2008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5E5677-5DDD-495A-8D3C-DC3DAB7F22C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F79749-50FC-4032-BABD-C566DC224128}" type="datetimeFigureOut">
              <a:rPr lang="en-US" smtClean="0"/>
              <a:pPr/>
              <a:t>12/4/2008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5E5677-5DDD-495A-8D3C-DC3DAB7F22C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F79749-50FC-4032-BABD-C566DC224128}" type="datetimeFigureOut">
              <a:rPr lang="en-US" smtClean="0"/>
              <a:pPr/>
              <a:t>12/4/2008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5E5677-5DDD-495A-8D3C-DC3DAB7F22C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F79749-50FC-4032-BABD-C566DC224128}" type="datetimeFigureOut">
              <a:rPr lang="en-US" smtClean="0"/>
              <a:pPr/>
              <a:t>12/4/2008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5E5677-5DDD-495A-8D3C-DC3DAB7F22C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F79749-50FC-4032-BABD-C566DC224128}" type="datetimeFigureOut">
              <a:rPr lang="en-US" smtClean="0"/>
              <a:pPr/>
              <a:t>12/4/2008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5E5677-5DDD-495A-8D3C-DC3DAB7F22C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F79749-50FC-4032-BABD-C566DC224128}" type="datetimeFigureOut">
              <a:rPr lang="en-US" smtClean="0"/>
              <a:pPr/>
              <a:t>12/4/2008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5E5677-5DDD-495A-8D3C-DC3DAB7F22C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F79749-50FC-4032-BABD-C566DC224128}" type="datetimeFigureOut">
              <a:rPr lang="en-US" smtClean="0"/>
              <a:pPr/>
              <a:t>12/4/2008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5E5677-5DDD-495A-8D3C-DC3DAB7F22C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osec.doc.gov/osy/hspd12/sponsors.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opm.gov/e-qi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osec.doc.gov/osy/NOAA/NOAA_security.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osec.doc.gov/osy/hspd12/applicants.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09600"/>
            <a:ext cx="8839200" cy="2362200"/>
          </a:xfrm>
        </p:spPr>
        <p:txBody>
          <a:bodyPr/>
          <a:lstStyle/>
          <a:p>
            <a:r>
              <a:rPr lang="en-US" dirty="0" smtClean="0"/>
              <a:t>“How can a contractor get a Badge”</a:t>
            </a:r>
            <a:endParaRPr lang="en-US" dirty="0"/>
          </a:p>
        </p:txBody>
      </p:sp>
      <p:sp>
        <p:nvSpPr>
          <p:cNvPr id="3" name="Subtitle 2"/>
          <p:cNvSpPr>
            <a:spLocks noGrp="1"/>
          </p:cNvSpPr>
          <p:nvPr>
            <p:ph type="subTitle" idx="1"/>
          </p:nvPr>
        </p:nvSpPr>
        <p:spPr>
          <a:xfrm>
            <a:off x="685800" y="2362200"/>
            <a:ext cx="7620000" cy="2819400"/>
          </a:xfrm>
        </p:spPr>
        <p:txBody>
          <a:bodyPr>
            <a:normAutofit/>
          </a:bodyPr>
          <a:lstStyle/>
          <a:p>
            <a:r>
              <a:rPr lang="en-US" b="1" dirty="0" smtClean="0">
                <a:solidFill>
                  <a:schemeClr val="tx1"/>
                </a:solidFill>
              </a:rPr>
              <a:t>This information will assist you in the correct process to obtain a Badge for</a:t>
            </a:r>
          </a:p>
          <a:p>
            <a:r>
              <a:rPr lang="en-US" b="1" u="sng" dirty="0" smtClean="0">
                <a:solidFill>
                  <a:schemeClr val="tx1"/>
                </a:solidFill>
              </a:rPr>
              <a:t>New Contractors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Your security duties as a COR</a:t>
            </a:r>
            <a:br>
              <a:rPr lang="en-US" dirty="0" smtClean="0"/>
            </a:br>
            <a:r>
              <a:rPr lang="en-US" dirty="0" smtClean="0"/>
              <a:t> </a:t>
            </a:r>
            <a:r>
              <a:rPr lang="en-US" sz="4000" dirty="0" smtClean="0"/>
              <a:t>Approving Sponsor Official</a:t>
            </a:r>
            <a:endParaRPr lang="en-US" sz="4000" dirty="0"/>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r>
              <a:rPr lang="en-US" dirty="0" smtClean="0"/>
              <a:t>As a COR, you are required to have an NACI on file with the Dept of Commerce.  A NACI is a background required by the new Homeland Security Presidential Directive 12 (HSPD-12).</a:t>
            </a:r>
          </a:p>
          <a:p>
            <a:r>
              <a:rPr lang="en-US" dirty="0" smtClean="0"/>
              <a:t>You must also take the HSPD-12 Sponsor Training</a:t>
            </a:r>
          </a:p>
          <a:p>
            <a:pPr>
              <a:buNone/>
            </a:pPr>
            <a:r>
              <a:rPr lang="en-US" sz="3000" u="sng" dirty="0" smtClean="0">
                <a:solidFill>
                  <a:schemeClr val="accent1"/>
                </a:solidFill>
              </a:rPr>
              <a:t>   </a:t>
            </a:r>
            <a:r>
              <a:rPr lang="en-US" sz="3000" u="sng" dirty="0" smtClean="0">
                <a:solidFill>
                  <a:schemeClr val="accent1"/>
                </a:solidFill>
                <a:hlinkClick r:id="rId3"/>
              </a:rPr>
              <a:t>http://www.osec.doc.gov/osy/hspd12/sponsors.htm</a:t>
            </a:r>
            <a:endParaRPr lang="en-US" dirty="0" smtClean="0"/>
          </a:p>
          <a:p>
            <a:r>
              <a:rPr lang="en-US" dirty="0" smtClean="0"/>
              <a:t>If a contractor is going to be onboard for more than 6 months they will require a NACI background investigation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Your security duties as a COR</a:t>
            </a:r>
            <a:br>
              <a:rPr lang="en-US" dirty="0" smtClean="0"/>
            </a:br>
            <a:r>
              <a:rPr lang="en-US" dirty="0" smtClean="0"/>
              <a:t> </a:t>
            </a:r>
            <a:r>
              <a:rPr lang="en-US" sz="4000" dirty="0" smtClean="0"/>
              <a:t>Approving Sponsor Official, Cont.</a:t>
            </a:r>
            <a:endParaRPr lang="en-US" dirty="0"/>
          </a:p>
        </p:txBody>
      </p:sp>
      <p:sp>
        <p:nvSpPr>
          <p:cNvPr id="3" name="Content Placeholder 2"/>
          <p:cNvSpPr>
            <a:spLocks noGrp="1"/>
          </p:cNvSpPr>
          <p:nvPr>
            <p:ph idx="1"/>
          </p:nvPr>
        </p:nvSpPr>
        <p:spPr/>
        <p:txBody>
          <a:bodyPr>
            <a:normAutofit lnSpcReduction="10000"/>
          </a:bodyPr>
          <a:lstStyle/>
          <a:p>
            <a:r>
              <a:rPr lang="en-US" dirty="0" smtClean="0"/>
              <a:t>Determine if the contractor has an existing investigation from another agency.</a:t>
            </a:r>
          </a:p>
          <a:p>
            <a:r>
              <a:rPr lang="en-US" dirty="0" smtClean="0"/>
              <a:t>The hiring agency should provide a visit request or copy of JPAS/CVS print out with the investigation data.</a:t>
            </a:r>
          </a:p>
          <a:p>
            <a:r>
              <a:rPr lang="en-US" dirty="0" smtClean="0"/>
              <a:t>If  there is no existing investigation please forward information on the next slide your servicing security office. </a:t>
            </a:r>
            <a:br>
              <a:rPr lang="en-US" dirty="0" smtClean="0"/>
            </a:b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077200" cy="1143000"/>
          </a:xfrm>
        </p:spPr>
        <p:txBody>
          <a:bodyPr>
            <a:noAutofit/>
          </a:bodyPr>
          <a:lstStyle/>
          <a:p>
            <a:r>
              <a:rPr lang="en-US" sz="3600" dirty="0" smtClean="0">
                <a:solidFill>
                  <a:srgbClr val="FF0000"/>
                </a:solidFill>
              </a:rPr>
              <a:t>The Following Information is Needed  </a:t>
            </a:r>
            <a:r>
              <a:rPr lang="en-US" sz="2800" dirty="0" smtClean="0"/>
              <a:t>Requesting a Background Investigation for Contractor </a:t>
            </a:r>
            <a:endParaRPr lang="en-US" sz="2800" dirty="0"/>
          </a:p>
        </p:txBody>
      </p:sp>
      <p:sp>
        <p:nvSpPr>
          <p:cNvPr id="3" name="Content Placeholder 2"/>
          <p:cNvSpPr>
            <a:spLocks noGrp="1"/>
          </p:cNvSpPr>
          <p:nvPr>
            <p:ph idx="1"/>
          </p:nvPr>
        </p:nvSpPr>
        <p:spPr>
          <a:xfrm>
            <a:off x="457200" y="1524000"/>
            <a:ext cx="8229600" cy="4602163"/>
          </a:xfrm>
        </p:spPr>
        <p:txBody>
          <a:bodyPr>
            <a:normAutofit fontScale="55000" lnSpcReduction="20000"/>
          </a:bodyPr>
          <a:lstStyle/>
          <a:p>
            <a:pPr>
              <a:buNone/>
            </a:pPr>
            <a:r>
              <a:rPr lang="en-US" dirty="0" smtClean="0"/>
              <a:t>			</a:t>
            </a:r>
            <a:endParaRPr lang="en-US" dirty="0" smtClean="0">
              <a:solidFill>
                <a:srgbClr val="FF0000"/>
              </a:solidFill>
            </a:endParaRPr>
          </a:p>
          <a:p>
            <a:pPr>
              <a:buNone/>
            </a:pPr>
            <a:r>
              <a:rPr lang="en-US" dirty="0" smtClean="0">
                <a:solidFill>
                  <a:srgbClr val="FF0000"/>
                </a:solidFill>
              </a:rPr>
              <a:t>	</a:t>
            </a:r>
            <a:r>
              <a:rPr lang="en-US" dirty="0" smtClean="0"/>
              <a:t>Full Name: </a:t>
            </a:r>
            <a:br>
              <a:rPr lang="en-US" dirty="0" smtClean="0"/>
            </a:br>
            <a:r>
              <a:rPr lang="en-US" dirty="0" smtClean="0"/>
              <a:t>SSN: </a:t>
            </a:r>
            <a:br>
              <a:rPr lang="en-US" dirty="0" smtClean="0"/>
            </a:br>
            <a:r>
              <a:rPr lang="en-US" dirty="0" smtClean="0"/>
              <a:t>Date of Birth </a:t>
            </a:r>
            <a:br>
              <a:rPr lang="en-US" dirty="0" smtClean="0"/>
            </a:br>
            <a:r>
              <a:rPr lang="en-US" dirty="0" smtClean="0"/>
              <a:t>Place of Birth </a:t>
            </a:r>
            <a:br>
              <a:rPr lang="en-US" dirty="0" smtClean="0"/>
            </a:br>
            <a:r>
              <a:rPr lang="en-US" dirty="0" smtClean="0"/>
              <a:t>Citizenship Status </a:t>
            </a:r>
            <a:br>
              <a:rPr lang="en-US" dirty="0" smtClean="0"/>
            </a:br>
            <a:r>
              <a:rPr lang="en-US" dirty="0" smtClean="0"/>
              <a:t>Email address </a:t>
            </a:r>
            <a:br>
              <a:rPr lang="en-US" dirty="0" smtClean="0"/>
            </a:br>
            <a:r>
              <a:rPr lang="en-US" dirty="0" smtClean="0"/>
              <a:t>Position Title </a:t>
            </a:r>
            <a:br>
              <a:rPr lang="en-US" dirty="0" smtClean="0"/>
            </a:br>
            <a:r>
              <a:rPr lang="en-US" dirty="0" smtClean="0"/>
              <a:t>Contracting Company </a:t>
            </a:r>
            <a:br>
              <a:rPr lang="en-US" dirty="0" smtClean="0"/>
            </a:br>
            <a:r>
              <a:rPr lang="en-US" dirty="0" smtClean="0"/>
              <a:t>COTR Name </a:t>
            </a:r>
            <a:br>
              <a:rPr lang="en-US" dirty="0" smtClean="0"/>
            </a:br>
            <a:r>
              <a:rPr lang="en-US" dirty="0" smtClean="0"/>
              <a:t>Accounting CODE: ( Complete Number) </a:t>
            </a:r>
            <a:br>
              <a:rPr lang="en-US" dirty="0" smtClean="0"/>
            </a:br>
            <a:r>
              <a:rPr lang="en-US" dirty="0" smtClean="0"/>
              <a:t>Investigation type required</a:t>
            </a:r>
          </a:p>
          <a:p>
            <a:pPr>
              <a:buNone/>
            </a:pPr>
            <a:r>
              <a:rPr lang="en-US" dirty="0" smtClean="0"/>
              <a:t>	1. Low Risk - NACI</a:t>
            </a:r>
          </a:p>
          <a:p>
            <a:pPr>
              <a:buNone/>
            </a:pPr>
            <a:r>
              <a:rPr lang="en-US" dirty="0" smtClean="0"/>
              <a:t>	2.Moderate Risk - MBI</a:t>
            </a:r>
          </a:p>
          <a:p>
            <a:pPr>
              <a:buNone/>
            </a:pPr>
            <a:r>
              <a:rPr lang="en-US" dirty="0" smtClean="0"/>
              <a:t>	3. High Risk - BI</a:t>
            </a:r>
            <a:br>
              <a:rPr lang="en-US" dirty="0" smtClean="0"/>
            </a:br>
            <a:endParaRPr lang="en-US" dirty="0" smtClean="0"/>
          </a:p>
          <a:p>
            <a:pPr>
              <a:buNone/>
            </a:pPr>
            <a:r>
              <a:rPr lang="en-US" dirty="0" smtClean="0"/>
              <a:t>   All request must come from the COTR to the Office of Security </a:t>
            </a:r>
          </a:p>
          <a:p>
            <a:pPr>
              <a:buNone/>
            </a:pPr>
            <a:r>
              <a:rPr lang="en-US" sz="3600" dirty="0" smtClean="0"/>
              <a:t>  Attn:  Sharlene Savage, Sheri Sells or Gary Aubrecht.  </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                                 </a:t>
            </a:r>
            <a:endParaRPr lang="en-US" dirty="0"/>
          </a:p>
        </p:txBody>
      </p:sp>
      <p:sp>
        <p:nvSpPr>
          <p:cNvPr id="3" name="Content Placeholder 2"/>
          <p:cNvSpPr>
            <a:spLocks noGrp="1"/>
          </p:cNvSpPr>
          <p:nvPr>
            <p:ph idx="1"/>
          </p:nvPr>
        </p:nvSpPr>
        <p:spPr>
          <a:xfrm>
            <a:off x="457200" y="1143000"/>
            <a:ext cx="8229600" cy="5257800"/>
          </a:xfrm>
        </p:spPr>
        <p:txBody>
          <a:bodyPr>
            <a:noAutofit/>
          </a:bodyPr>
          <a:lstStyle/>
          <a:p>
            <a:r>
              <a:rPr lang="en-US" sz="2400" dirty="0" smtClean="0"/>
              <a:t>The applicant will receive an email requesting them to login to the eQip website. </a:t>
            </a:r>
            <a:r>
              <a:rPr lang="en-US" sz="2400" dirty="0" err="1" smtClean="0">
                <a:hlinkClick r:id="rId3"/>
              </a:rPr>
              <a:t>www.opm.gov/e-qip</a:t>
            </a:r>
            <a:r>
              <a:rPr lang="en-US" sz="2400" dirty="0" smtClean="0"/>
              <a:t> Access to this website can be gained once the individual is invited into </a:t>
            </a:r>
            <a:r>
              <a:rPr lang="en-US" sz="2400" dirty="0" err="1" smtClean="0"/>
              <a:t>eQip</a:t>
            </a:r>
            <a:r>
              <a:rPr lang="en-US" sz="2400" dirty="0" smtClean="0"/>
              <a:t>.</a:t>
            </a:r>
          </a:p>
          <a:p>
            <a:pPr>
              <a:buNone/>
            </a:pPr>
            <a:r>
              <a:rPr lang="en-US" sz="2400" dirty="0" smtClean="0"/>
              <a:t> </a:t>
            </a:r>
            <a:endParaRPr lang="en-US" sz="2400" dirty="0" smtClean="0"/>
          </a:p>
          <a:p>
            <a:r>
              <a:rPr lang="en-US" sz="2400" dirty="0" smtClean="0"/>
              <a:t>Applicants only have (7) days to complete this process.</a:t>
            </a:r>
          </a:p>
          <a:p>
            <a:endParaRPr lang="en-US" sz="2400" dirty="0" smtClean="0"/>
          </a:p>
          <a:p>
            <a:r>
              <a:rPr lang="en-US" sz="2400" dirty="0" smtClean="0"/>
              <a:t>Applicant completes online investigation, prints out signature pages, signs and forwards to the COTR or requesting Security Specialist.  </a:t>
            </a:r>
          </a:p>
          <a:p>
            <a:r>
              <a:rPr lang="en-US" sz="2400" dirty="0" smtClean="0"/>
              <a:t>All required documents should be received in the Office of Security within (3)days after completion, investigations will be initiated after all related forms with your original signature have been received.</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fontScale="90000"/>
          </a:bodyPr>
          <a:lstStyle/>
          <a:p>
            <a:r>
              <a:rPr lang="en-US" dirty="0" smtClean="0"/>
              <a:t>Required paper work for a Background Investigation to be submitted to OPM</a:t>
            </a:r>
            <a:endParaRPr lang="en-US" dirty="0"/>
          </a:p>
        </p:txBody>
      </p:sp>
      <p:sp>
        <p:nvSpPr>
          <p:cNvPr id="3" name="Content Placeholder 2"/>
          <p:cNvSpPr>
            <a:spLocks noGrp="1"/>
          </p:cNvSpPr>
          <p:nvPr>
            <p:ph idx="1"/>
          </p:nvPr>
        </p:nvSpPr>
        <p:spPr/>
        <p:txBody>
          <a:bodyPr>
            <a:normAutofit fontScale="55000" lnSpcReduction="20000"/>
          </a:bodyPr>
          <a:lstStyle/>
          <a:p>
            <a:pPr>
              <a:buNone/>
            </a:pPr>
            <a:endParaRPr lang="en-US" dirty="0" smtClean="0"/>
          </a:p>
          <a:p>
            <a:pPr>
              <a:buNone/>
            </a:pPr>
            <a:r>
              <a:rPr lang="en-US" dirty="0"/>
              <a:t> </a:t>
            </a:r>
            <a:r>
              <a:rPr lang="en-US" dirty="0" smtClean="0"/>
              <a:t>   	Electronic Questionnaire </a:t>
            </a:r>
            <a:r>
              <a:rPr lang="en-US" dirty="0"/>
              <a:t>for Investigations Processing </a:t>
            </a:r>
            <a:r>
              <a:rPr lang="en-US" dirty="0" smtClean="0"/>
              <a:t> </a:t>
            </a:r>
          </a:p>
          <a:p>
            <a:pPr>
              <a:buNone/>
            </a:pPr>
            <a:r>
              <a:rPr lang="en-US" dirty="0"/>
              <a:t>	</a:t>
            </a:r>
            <a:r>
              <a:rPr lang="en-US" dirty="0" smtClean="0"/>
              <a:t>(</a:t>
            </a:r>
            <a:r>
              <a:rPr lang="en-US" dirty="0"/>
              <a:t>e-QIP)</a:t>
            </a:r>
            <a:br>
              <a:rPr lang="en-US" dirty="0"/>
            </a:br>
            <a:r>
              <a:rPr lang="en-US" dirty="0" smtClean="0"/>
              <a:t> </a:t>
            </a:r>
            <a:r>
              <a:rPr lang="en-US" dirty="0"/>
              <a:t>FD-258 - Applicant fingerprint </a:t>
            </a:r>
            <a:r>
              <a:rPr lang="en-US" dirty="0" smtClean="0"/>
              <a:t>chart  - The Office of Security has the ability to take fingerprints</a:t>
            </a:r>
            <a:r>
              <a:rPr lang="en-US" dirty="0"/>
              <a:t/>
            </a:r>
            <a:br>
              <a:rPr lang="en-US" dirty="0"/>
            </a:br>
            <a:r>
              <a:rPr lang="en-US" dirty="0" smtClean="0"/>
              <a:t> </a:t>
            </a:r>
          </a:p>
          <a:p>
            <a:pPr>
              <a:buNone/>
            </a:pPr>
            <a:r>
              <a:rPr lang="en-US" dirty="0" smtClean="0"/>
              <a:t>	OF </a:t>
            </a:r>
            <a:r>
              <a:rPr lang="en-US" dirty="0"/>
              <a:t>306 - Declaration for Federal Employment </a:t>
            </a:r>
            <a:br>
              <a:rPr lang="en-US" dirty="0"/>
            </a:br>
            <a:r>
              <a:rPr lang="en-US" dirty="0" smtClean="0"/>
              <a:t> </a:t>
            </a:r>
            <a:r>
              <a:rPr lang="en-US" dirty="0"/>
              <a:t>NOAA Form </a:t>
            </a:r>
            <a:r>
              <a:rPr lang="en-US" dirty="0" smtClean="0"/>
              <a:t>65-8 – completed with accounting code</a:t>
            </a:r>
          </a:p>
          <a:p>
            <a:pPr>
              <a:buNone/>
            </a:pPr>
            <a:r>
              <a:rPr lang="en-US" dirty="0" smtClean="0"/>
              <a:t>	These forms can be found at the Office of Security @NOAA website</a:t>
            </a:r>
          </a:p>
          <a:p>
            <a:pPr>
              <a:buNone/>
            </a:pPr>
            <a:r>
              <a:rPr lang="en-US" dirty="0" smtClean="0"/>
              <a:t>	</a:t>
            </a:r>
            <a:r>
              <a:rPr lang="en-US" dirty="0" smtClean="0">
                <a:hlinkClick r:id="rId3"/>
              </a:rPr>
              <a:t>Office of Security Webpage</a:t>
            </a:r>
            <a:endParaRPr lang="en-US" dirty="0" smtClean="0"/>
          </a:p>
          <a:p>
            <a:pPr>
              <a:buNone/>
            </a:pPr>
            <a:r>
              <a:rPr lang="en-US" dirty="0"/>
              <a:t> </a:t>
            </a:r>
            <a:r>
              <a:rPr lang="en-US" dirty="0" smtClean="0"/>
              <a:t>	 </a:t>
            </a:r>
          </a:p>
          <a:p>
            <a:pPr>
              <a:buNone/>
            </a:pPr>
            <a:r>
              <a:rPr lang="en-US" dirty="0" smtClean="0"/>
              <a:t>	Two </a:t>
            </a:r>
            <a:r>
              <a:rPr lang="en-US" dirty="0"/>
              <a:t>Forms of </a:t>
            </a:r>
            <a:r>
              <a:rPr lang="en-US" dirty="0" smtClean="0"/>
              <a:t>government issued ID</a:t>
            </a:r>
            <a:r>
              <a:rPr lang="en-US" dirty="0"/>
              <a:t/>
            </a:r>
            <a:br>
              <a:rPr lang="en-US" dirty="0"/>
            </a:br>
            <a:r>
              <a:rPr lang="en-US" dirty="0"/>
              <a:t> </a:t>
            </a:r>
            <a:r>
              <a:rPr lang="en-US" dirty="0" smtClean="0"/>
              <a:t>CD-591 and Applicant Training Certificate</a:t>
            </a:r>
          </a:p>
          <a:p>
            <a:pPr>
              <a:buNone/>
            </a:pPr>
            <a:r>
              <a:rPr lang="en-US" dirty="0"/>
              <a:t>	</a:t>
            </a:r>
            <a:endParaRPr lang="en-US" dirty="0" smtClean="0"/>
          </a:p>
          <a:p>
            <a:pPr>
              <a:lnSpc>
                <a:spcPct val="120000"/>
              </a:lnSpc>
              <a:buNone/>
            </a:pPr>
            <a:r>
              <a:rPr lang="en-US" dirty="0"/>
              <a:t>	</a:t>
            </a:r>
            <a:r>
              <a:rPr lang="en-US" sz="2200" dirty="0" smtClean="0"/>
              <a:t>All </a:t>
            </a:r>
            <a:r>
              <a:rPr lang="en-US" sz="2200" dirty="0"/>
              <a:t>contractors </a:t>
            </a:r>
            <a:r>
              <a:rPr lang="en-US" sz="2200" dirty="0" smtClean="0"/>
              <a:t>are required </a:t>
            </a:r>
            <a:r>
              <a:rPr lang="en-US" sz="2200" dirty="0"/>
              <a:t>to complete the OF </a:t>
            </a:r>
            <a:r>
              <a:rPr lang="en-US" sz="2200" dirty="0" smtClean="0"/>
              <a:t>306</a:t>
            </a:r>
            <a:endParaRPr lang="en-US" sz="2200" dirty="0"/>
          </a:p>
          <a:p>
            <a:pPr>
              <a:lnSpc>
                <a:spcPct val="120000"/>
              </a:lnSpc>
              <a:buNone/>
            </a:pPr>
            <a:r>
              <a:rPr lang="en-US" sz="2200" b="1" dirty="0"/>
              <a:t>	</a:t>
            </a:r>
            <a:r>
              <a:rPr lang="en-US" sz="2200" dirty="0" smtClean="0"/>
              <a:t>If </a:t>
            </a:r>
            <a:r>
              <a:rPr lang="en-US" sz="2200" dirty="0"/>
              <a:t>the investigation was completed by another agency more than 6 months ago you </a:t>
            </a:r>
            <a:r>
              <a:rPr lang="en-US" sz="2200" dirty="0" smtClean="0"/>
              <a:t>will be </a:t>
            </a:r>
            <a:r>
              <a:rPr lang="en-US" sz="2200" dirty="0"/>
              <a:t>required to complete an OF 306.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HSPD-12/Applicant Training</a:t>
            </a:r>
            <a:endParaRPr lang="en-US" dirty="0"/>
          </a:p>
        </p:txBody>
      </p:sp>
      <p:sp>
        <p:nvSpPr>
          <p:cNvPr id="3" name="Content Placeholder 2"/>
          <p:cNvSpPr>
            <a:spLocks noGrp="1"/>
          </p:cNvSpPr>
          <p:nvPr>
            <p:ph idx="1"/>
          </p:nvPr>
        </p:nvSpPr>
        <p:spPr/>
        <p:txBody>
          <a:bodyPr/>
          <a:lstStyle/>
          <a:p>
            <a:r>
              <a:rPr lang="en-US" dirty="0" smtClean="0"/>
              <a:t>This is the link to the Applicant Training page.  </a:t>
            </a:r>
            <a:r>
              <a:rPr lang="en-US" u="sng" dirty="0" smtClean="0">
                <a:hlinkClick r:id="rId2"/>
              </a:rPr>
              <a:t>http://www.osec.doc.gov/osy/hspd12/applicants.htm</a:t>
            </a:r>
            <a:r>
              <a:rPr lang="en-US" u="sng" dirty="0" smtClean="0"/>
              <a:t>. </a:t>
            </a:r>
            <a:r>
              <a:rPr lang="en-US" dirty="0" smtClean="0"/>
              <a:t> You will be prompted to click on the Blue “CLICK HERE” button, which will take you to a page where you need to fill in the form.  Go to the next page and print off the certificate. The certificate has an Alpha Numeric code which you need to give to the Sponsor.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a:bodyPr>
          <a:lstStyle/>
          <a:p>
            <a:r>
              <a:rPr lang="en-US" sz="1600" b="1" dirty="0" smtClean="0">
                <a:latin typeface="Bell MT" pitchFamily="18" charset="0"/>
              </a:rPr>
              <a:t>Some ACCEPTABLE DOCUMENTS</a:t>
            </a:r>
            <a:r>
              <a:rPr lang="en-US" sz="1600" dirty="0" smtClean="0">
                <a:latin typeface="Bell MT" pitchFamily="18" charset="0"/>
              </a:rPr>
              <a:t/>
            </a:r>
            <a:br>
              <a:rPr lang="en-US" sz="1600" dirty="0" smtClean="0">
                <a:latin typeface="Bell MT" pitchFamily="18" charset="0"/>
              </a:rPr>
            </a:br>
            <a:r>
              <a:rPr lang="en-US" sz="1600" b="1" dirty="0" smtClean="0">
                <a:latin typeface="Bell MT" pitchFamily="18" charset="0"/>
              </a:rPr>
              <a:t>that Establish</a:t>
            </a:r>
            <a:r>
              <a:rPr lang="en-US" sz="1600" dirty="0" smtClean="0">
                <a:latin typeface="Bell MT" pitchFamily="18" charset="0"/>
              </a:rPr>
              <a:t> </a:t>
            </a:r>
            <a:r>
              <a:rPr lang="en-US" sz="1600" b="1" dirty="0" smtClean="0">
                <a:latin typeface="Bell MT" pitchFamily="18" charset="0"/>
              </a:rPr>
              <a:t>Identity</a:t>
            </a:r>
            <a:endParaRPr lang="en-US" sz="1600" dirty="0">
              <a:latin typeface="Bell MT" pitchFamily="18" charset="0"/>
            </a:endParaRPr>
          </a:p>
        </p:txBody>
      </p:sp>
      <p:graphicFrame>
        <p:nvGraphicFramePr>
          <p:cNvPr id="109" name="Content Placeholder 108"/>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to Duty</a:t>
            </a:r>
            <a:endParaRPr lang="en-US" dirty="0"/>
          </a:p>
        </p:txBody>
      </p:sp>
      <p:sp>
        <p:nvSpPr>
          <p:cNvPr id="3" name="Content Placeholder 2"/>
          <p:cNvSpPr>
            <a:spLocks noGrp="1"/>
          </p:cNvSpPr>
          <p:nvPr>
            <p:ph idx="1"/>
          </p:nvPr>
        </p:nvSpPr>
        <p:spPr>
          <a:xfrm>
            <a:off x="457200" y="1371600"/>
            <a:ext cx="8229600" cy="4754563"/>
          </a:xfrm>
        </p:spPr>
        <p:txBody>
          <a:bodyPr anchor="ctr">
            <a:normAutofit fontScale="47500" lnSpcReduction="20000"/>
          </a:bodyPr>
          <a:lstStyle/>
          <a:p>
            <a:pPr>
              <a:lnSpc>
                <a:spcPct val="220000"/>
              </a:lnSpc>
            </a:pPr>
            <a:r>
              <a:rPr lang="en-US" sz="3800" dirty="0"/>
              <a:t>A</a:t>
            </a:r>
            <a:r>
              <a:rPr lang="en-US" sz="3800" dirty="0" smtClean="0"/>
              <a:t>ll </a:t>
            </a:r>
            <a:r>
              <a:rPr lang="en-US" sz="3800" dirty="0"/>
              <a:t>n</a:t>
            </a:r>
            <a:r>
              <a:rPr lang="en-US" sz="3800" dirty="0" smtClean="0"/>
              <a:t>ew </a:t>
            </a:r>
            <a:r>
              <a:rPr lang="en-US" sz="3800" dirty="0"/>
              <a:t>c</a:t>
            </a:r>
            <a:r>
              <a:rPr lang="en-US" sz="3800" dirty="0" smtClean="0"/>
              <a:t>ontractors must have a </a:t>
            </a:r>
            <a:r>
              <a:rPr lang="en-US" sz="3800" u="sng" dirty="0" smtClean="0">
                <a:solidFill>
                  <a:srgbClr val="FF0000"/>
                </a:solidFill>
              </a:rPr>
              <a:t>COTR Escort </a:t>
            </a:r>
            <a:r>
              <a:rPr lang="en-US" sz="3800" dirty="0" smtClean="0"/>
              <a:t>them to the Office of Security for initial badging. </a:t>
            </a:r>
          </a:p>
          <a:p>
            <a:pPr>
              <a:lnSpc>
                <a:spcPct val="220000"/>
              </a:lnSpc>
            </a:pPr>
            <a:r>
              <a:rPr lang="en-US" sz="3800" dirty="0" smtClean="0"/>
              <a:t>All documents must be signed and dated or your request will not be processed. </a:t>
            </a:r>
          </a:p>
          <a:p>
            <a:pPr>
              <a:lnSpc>
                <a:spcPct val="220000"/>
              </a:lnSpc>
            </a:pPr>
            <a:r>
              <a:rPr lang="en-US" sz="3800" dirty="0" smtClean="0"/>
              <a:t>Contractor badges must include the ending date for the contract</a:t>
            </a:r>
            <a:r>
              <a:rPr lang="en-US" sz="3800" dirty="0" smtClean="0"/>
              <a:t>.</a:t>
            </a:r>
          </a:p>
          <a:p>
            <a:pPr>
              <a:lnSpc>
                <a:spcPct val="220000"/>
              </a:lnSpc>
            </a:pPr>
            <a:r>
              <a:rPr lang="en-US" sz="3800" dirty="0" smtClean="0"/>
              <a:t>If you need security assistance contact the Office of Security at 301-713-0954 </a:t>
            </a:r>
          </a:p>
          <a:p>
            <a:endParaRPr lang="en-US" dirty="0"/>
          </a:p>
          <a:p>
            <a:pPr algn="ctr">
              <a:buNone/>
            </a:pPr>
            <a:endParaRPr lang="en-US" dirty="0" smtClean="0"/>
          </a:p>
          <a:p>
            <a:pPr algn="ctr">
              <a:buNone/>
            </a:pPr>
            <a:r>
              <a:rPr lang="en-US" dirty="0" smtClean="0"/>
              <a:t>“Security is Everyone’s Responsibility”</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429</Words>
  <Application>Microsoft Office PowerPoint</Application>
  <PresentationFormat>On-screen Show (4:3)</PresentationFormat>
  <Paragraphs>67</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“How can a contractor get a Badge”</vt:lpstr>
      <vt:lpstr>Your security duties as a COR  Approving Sponsor Official</vt:lpstr>
      <vt:lpstr>Your security duties as a COR  Approving Sponsor Official, Cont.</vt:lpstr>
      <vt:lpstr>The Following Information is Needed  Requesting a Background Investigation for Contractor </vt:lpstr>
      <vt:lpstr>What’s Next?                                 </vt:lpstr>
      <vt:lpstr>Required paper work for a Background Investigation to be submitted to OPM</vt:lpstr>
      <vt:lpstr>HSPD-12/Applicant Training</vt:lpstr>
      <vt:lpstr>Some ACCEPTABLE DOCUMENTS that Establish Identity</vt:lpstr>
      <vt:lpstr>Report to Duty</vt:lpstr>
    </vt:vector>
  </TitlesOfParts>
  <Company>NOAA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Get a Badge”</dc:title>
  <dc:creator>ssells</dc:creator>
  <cp:lastModifiedBy>rduncan</cp:lastModifiedBy>
  <cp:revision>76</cp:revision>
  <dcterms:created xsi:type="dcterms:W3CDTF">2008-10-09T14:45:39Z</dcterms:created>
  <dcterms:modified xsi:type="dcterms:W3CDTF">2008-12-04T19:22:03Z</dcterms:modified>
</cp:coreProperties>
</file>