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300" r:id="rId2"/>
    <p:sldId id="458" r:id="rId3"/>
    <p:sldId id="455" r:id="rId4"/>
    <p:sldId id="461" r:id="rId5"/>
    <p:sldId id="457" r:id="rId6"/>
    <p:sldId id="459" r:id="rId7"/>
    <p:sldId id="456" r:id="rId8"/>
    <p:sldId id="462" r:id="rId9"/>
    <p:sldId id="464" r:id="rId10"/>
    <p:sldId id="460" r:id="rId11"/>
    <p:sldId id="423" r:id="rId12"/>
    <p:sldId id="449" r:id="rId13"/>
    <p:sldId id="450" r:id="rId14"/>
    <p:sldId id="454" r:id="rId15"/>
  </p:sldIdLst>
  <p:sldSz cx="9144000" cy="6858000" type="screen4x3"/>
  <p:notesSz cx="69850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FFFF99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FFFF99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FFFF99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FFFF99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kern="1200">
        <a:solidFill>
          <a:srgbClr val="FFFF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01258"/>
    <a:srgbClr val="180F9B"/>
    <a:srgbClr val="FFFFFF"/>
    <a:srgbClr val="002F57"/>
    <a:srgbClr val="FFCC99"/>
    <a:srgbClr val="99CCFF"/>
    <a:srgbClr val="CCECFF"/>
    <a:srgbClr val="FFFF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8" autoAdjust="0"/>
    <p:restoredTop sz="94728" autoAdjust="0"/>
  </p:normalViewPr>
  <p:slideViewPr>
    <p:cSldViewPr>
      <p:cViewPr>
        <p:scale>
          <a:sx n="66" d="100"/>
          <a:sy n="66" d="100"/>
        </p:scale>
        <p:origin x="-1590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405313"/>
            <a:ext cx="5127625" cy="417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31" tIns="45257" rIns="92131" bIns="45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4750" y="693738"/>
            <a:ext cx="4637088" cy="3478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1973" name="Picture 5" descr="ident_4_onscreen_png"/>
          <p:cNvPicPr>
            <a:picLocks noChangeAspect="1" noChangeArrowheads="1"/>
          </p:cNvPicPr>
          <p:nvPr/>
        </p:nvPicPr>
        <p:blipFill>
          <a:blip r:embed="rId2">
            <a:lum bright="10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3" cstate="print">
            <a:lum bright="10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924800" cy="2514600"/>
          </a:xfrm>
        </p:spPr>
        <p:txBody>
          <a:bodyPr/>
          <a:lstStyle/>
          <a:p>
            <a:pPr algn="ctr"/>
            <a:r>
              <a:rPr lang="en-US"/>
              <a:t>USGS Instantaneous Data Archive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81600"/>
            <a:ext cx="83058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SWD USACE/NWS/USGS Meeting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March 27, 2007</a:t>
            </a:r>
            <a:endParaRPr lang="en-US" sz="2400" dirty="0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133600" y="3657600"/>
            <a:ext cx="3574506" cy="119776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Phil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Turnipseed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P.E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Surface Water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Reston, Virginia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Web Interface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6477000" cy="4927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376837" name="Line 5"/>
          <p:cNvSpPr>
            <a:spLocks noChangeShapeType="1"/>
          </p:cNvSpPr>
          <p:nvPr/>
        </p:nvSpPr>
        <p:spPr bwMode="auto">
          <a:xfrm flipH="1" flipV="1">
            <a:off x="2667000" y="5181600"/>
            <a:ext cx="13716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667000" y="5715000"/>
            <a:ext cx="13716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3886200" y="5334000"/>
            <a:ext cx="3124200" cy="1196975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algn="l"/>
            <a:r>
              <a:rPr lang="en-US" sz="2400" dirty="0">
                <a:solidFill>
                  <a:schemeClr val="bg1"/>
                </a:solidFill>
              </a:rPr>
              <a:t>Search by:</a:t>
            </a:r>
          </a:p>
          <a:p>
            <a:pPr marL="228600" indent="-228600" algn="l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Geographic Area</a:t>
            </a:r>
          </a:p>
          <a:p>
            <a:pPr marL="228600" indent="-228600" algn="l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Site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IDA Site Page </a:t>
            </a:r>
          </a:p>
        </p:txBody>
      </p:sp>
      <p:sp>
        <p:nvSpPr>
          <p:cNvPr id="327694" name="Text Box 14"/>
          <p:cNvSpPr txBox="1">
            <a:spLocks noChangeArrowheads="1"/>
          </p:cNvSpPr>
          <p:nvPr/>
        </p:nvSpPr>
        <p:spPr bwMode="auto">
          <a:xfrm>
            <a:off x="228600" y="1752600"/>
            <a:ext cx="2971800" cy="3592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of available data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data values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 summary report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Retrieve data</a:t>
            </a:r>
          </a:p>
        </p:txBody>
      </p:sp>
      <p:pic>
        <p:nvPicPr>
          <p:cNvPr id="32769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43000"/>
            <a:ext cx="5638800" cy="56443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IDA Site Summary Report</a:t>
            </a:r>
          </a:p>
        </p:txBody>
      </p:sp>
      <p:sp>
        <p:nvSpPr>
          <p:cNvPr id="359432" name="Text Box 8"/>
          <p:cNvSpPr txBox="1">
            <a:spLocks noChangeArrowheads="1"/>
          </p:cNvSpPr>
          <p:nvPr/>
        </p:nvSpPr>
        <p:spPr bwMode="auto">
          <a:xfrm>
            <a:off x="304800" y="2057400"/>
            <a:ext cx="2768600" cy="30781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days per month with data, grouped by accuracy code and water year</a:t>
            </a:r>
          </a:p>
        </p:txBody>
      </p:sp>
      <p:pic>
        <p:nvPicPr>
          <p:cNvPr id="3594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6019800" cy="55766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IDA Data Retrieval</a:t>
            </a: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2514600" cy="3592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 date retrieved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Header has  field definitions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values</a:t>
            </a:r>
          </a:p>
          <a:p>
            <a:pPr marL="228600" indent="-228600" algn="l">
              <a:spcBef>
                <a:spcPct val="4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 codes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371600"/>
            <a:ext cx="5591633" cy="51800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Plans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3152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Term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Populate with discharge data from all WSCs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to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USACE 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NWS after additional WSCs have added data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to the Public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other data types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chemeClr val="bg1"/>
              </a:buClr>
              <a:buSzTx/>
              <a:buFontTx/>
              <a:buChar char="•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18 month gap between IDA and </a:t>
            </a:r>
            <a:r>
              <a:rPr lang="en-US" sz="24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NWISWeb</a:t>
            </a: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USGS “Instantaneous Data”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7620000" cy="4443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Historically, USGS has primarily published daily data (mean, max, min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“Instantaneous Data” – 5 minute to 60 minute data used to compute the daily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(typically 15-min);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data are stored in the WSC NWIS database from mid-1980s, but generally not “cleaned up” to publication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standards;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USGS Instantaneous Data Archive (IDA)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8001000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6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publicly-accessible repository of available instantaneous data corresponding to the period of published daily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Challenges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7467600" cy="49649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Numerous instantaneous data types (discharge, stage, water quality, precipitation, etc)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storage formats (NWIS, spreadsheets, </a:t>
            </a:r>
            <a:r>
              <a:rPr lang="en-US" sz="2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</a:t>
            </a:r>
            <a:r>
              <a:rPr lang="en-US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tape, graphical charts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etc)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data not cleaned up to daily value “publication standards” (backwater, instrumentation problems, spikes, etc)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data sources (primary and backup recorders, instrumentation updates, etc)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time consuming and expensive to clean-up historical data (one site with 15-min data for 20 years has over 700,000 data points)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Initial System Design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543800" cy="3589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Discharge data only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historical data already in NWIS database (generally from mid-1980s)</a:t>
            </a:r>
          </a:p>
          <a:p>
            <a:pPr marL="231775" indent="-231775" algn="l">
              <a:spcBef>
                <a:spcPct val="60000"/>
              </a:spcBef>
              <a:buFontTx/>
              <a:buChar char="•"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quality assured using automated and manual checks, but not processed and corrected to similar “publication standards” as daily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Discharge Data Automated QA Tests</a:t>
            </a: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153400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6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daily mean value from instantaneous data, compare to published daily mean, assign QA code based on comparison.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371600" y="3429000"/>
            <a:ext cx="6777497" cy="181331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0 – near zero values</a:t>
            </a:r>
          </a:p>
          <a:p>
            <a:pPr algn="l"/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1 – matches within 1 percent</a:t>
            </a:r>
          </a:p>
          <a:p>
            <a:pPr algn="l"/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2 – matches from 1 to 5 percent</a:t>
            </a:r>
          </a:p>
          <a:p>
            <a:pPr algn="l"/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 3 – matches from 5 to 10 percent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endParaRPr lang="en-US" sz="360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versus NWISWeb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75438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spcBef>
                <a:spcPct val="10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NWISWeb – real-time instantaneous data, most recent 30 days</a:t>
            </a:r>
          </a:p>
          <a:p>
            <a:pPr algn="l">
              <a:spcBef>
                <a:spcPct val="10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– instantaneous data corresponding to period of published daily data</a:t>
            </a:r>
          </a:p>
          <a:p>
            <a:pPr algn="l">
              <a:spcBef>
                <a:spcPct val="100000"/>
              </a:spcBef>
            </a:pP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gap up to 18 months between data in NWISWeb and data in 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4343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7387"/>
            <a:ext cx="6660950" cy="617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362200"/>
            <a:ext cx="4343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15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43434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83140"/>
            <a:ext cx="6773480" cy="62748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blue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ark-blue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rk-blue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blue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blue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blue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blue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blue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blue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D:\PPoint\USGStemplates\dark-blue-template.pot</Template>
  <TotalTime>5135</TotalTime>
  <Pages>4</Pages>
  <Words>459</Words>
  <Application>Microsoft PowerPoint 4.0</Application>
  <PresentationFormat>On-screen Show (4:3)</PresentationFormat>
  <Paragraphs>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Wingdings</vt:lpstr>
      <vt:lpstr>dark-blue-template</vt:lpstr>
      <vt:lpstr>USGS Instantaneous Data Archive</vt:lpstr>
      <vt:lpstr>What are USGS “Instantaneous Data”</vt:lpstr>
      <vt:lpstr>What is the USGS Instantaneous Data Archive (IDA)</vt:lpstr>
      <vt:lpstr>IDA Challenges</vt:lpstr>
      <vt:lpstr>IDA Initial System Design</vt:lpstr>
      <vt:lpstr>IDA Discharge Data Automated QA Tests</vt:lpstr>
      <vt:lpstr>IDA versus NWISWeb</vt:lpstr>
      <vt:lpstr>IDA Current Status</vt:lpstr>
      <vt:lpstr>IDA Current Status</vt:lpstr>
      <vt:lpstr>IDA Web Interface</vt:lpstr>
      <vt:lpstr>Example IDA Site Page </vt:lpstr>
      <vt:lpstr>Example IDA Site Summary Report</vt:lpstr>
      <vt:lpstr>Example IDA Data Retrieval</vt:lpstr>
      <vt:lpstr>IDA Plans</vt:lpstr>
    </vt:vector>
  </TitlesOfParts>
  <Company>USGS</Company>
  <LinksUpToDate>false</LinksUpToDate>
  <SharedDoc>false</SharedDoc>
  <HyperlinkBase>http://www.usgs.gov/visual-id/specs/slides/slide.html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COE/NWS/USGS 2006 Meeting</dc:title>
  <dc:subject>Instantaneous Data Archive presentation</dc:subject>
  <dc:creator>tortel</dc:creator>
  <cp:keywords/>
  <cp:lastModifiedBy>D. Phil Turnipseed</cp:lastModifiedBy>
  <cp:revision>261</cp:revision>
  <cp:lastPrinted>1998-03-23T17:09:44Z</cp:lastPrinted>
  <dcterms:created xsi:type="dcterms:W3CDTF">2004-09-13T16:33:04Z</dcterms:created>
  <dcterms:modified xsi:type="dcterms:W3CDTF">2007-03-27T03:05:01Z</dcterms:modified>
</cp:coreProperties>
</file>