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C76F-0861-4DAD-877B-99552ABDBE0A}" type="datetimeFigureOut">
              <a:rPr lang="en-US" smtClean="0"/>
              <a:t>7/16/2008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A73-210E-4D08-BF0E-61B97A083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C76F-0861-4DAD-877B-99552ABDBE0A}" type="datetimeFigureOut">
              <a:rPr lang="en-US" smtClean="0"/>
              <a:t>7/16/2008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A73-210E-4D08-BF0E-61B97A083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C76F-0861-4DAD-877B-99552ABDBE0A}" type="datetimeFigureOut">
              <a:rPr lang="en-US" smtClean="0"/>
              <a:t>7/16/2008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A73-210E-4D08-BF0E-61B97A083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C76F-0861-4DAD-877B-99552ABDBE0A}" type="datetimeFigureOut">
              <a:rPr lang="en-US" smtClean="0"/>
              <a:t>7/16/2008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A73-210E-4D08-BF0E-61B97A083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C76F-0861-4DAD-877B-99552ABDBE0A}" type="datetimeFigureOut">
              <a:rPr lang="en-US" smtClean="0"/>
              <a:t>7/16/2008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A73-210E-4D08-BF0E-61B97A083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C76F-0861-4DAD-877B-99552ABDBE0A}" type="datetimeFigureOut">
              <a:rPr lang="en-US" smtClean="0"/>
              <a:t>7/16/2008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A73-210E-4D08-BF0E-61B97A083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C76F-0861-4DAD-877B-99552ABDBE0A}" type="datetimeFigureOut">
              <a:rPr lang="en-US" smtClean="0"/>
              <a:t>7/16/2008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A73-210E-4D08-BF0E-61B97A083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C76F-0861-4DAD-877B-99552ABDBE0A}" type="datetimeFigureOut">
              <a:rPr lang="en-US" smtClean="0"/>
              <a:t>7/16/2008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A73-210E-4D08-BF0E-61B97A083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C76F-0861-4DAD-877B-99552ABDBE0A}" type="datetimeFigureOut">
              <a:rPr lang="en-US" smtClean="0"/>
              <a:t>7/16/2008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A73-210E-4D08-BF0E-61B97A083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C76F-0861-4DAD-877B-99552ABDBE0A}" type="datetimeFigureOut">
              <a:rPr lang="en-US" smtClean="0"/>
              <a:t>7/16/2008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A73-210E-4D08-BF0E-61B97A083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C76F-0861-4DAD-877B-99552ABDBE0A}" type="datetimeFigureOut">
              <a:rPr lang="en-US" smtClean="0"/>
              <a:t>7/16/2008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EA73-210E-4D08-BF0E-61B97A0837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8C76F-0861-4DAD-877B-99552ABDBE0A}" type="datetimeFigureOut">
              <a:rPr lang="en-US" smtClean="0"/>
              <a:t>7/16/2008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0EA73-210E-4D08-BF0E-61B97A0837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"/>
            <a:ext cx="6946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Load Lock Gun2 Status Update &amp; (Revisionist?) History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858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Load lock gun worked very well in the Test Cave, with very good photocathode lifetime.</a:t>
            </a:r>
          </a:p>
          <a:p>
            <a:endParaRPr lang="en-US" dirty="0"/>
          </a:p>
          <a:p>
            <a:r>
              <a:rPr lang="en-US" dirty="0" smtClean="0"/>
              <a:t>Once installed in CEBAF (7/07) the gun functioned well, but with very poor lifetime.</a:t>
            </a:r>
          </a:p>
          <a:p>
            <a:endParaRPr lang="en-US" dirty="0"/>
          </a:p>
          <a:p>
            <a:r>
              <a:rPr lang="en-US" dirty="0" smtClean="0"/>
              <a:t>During the 9 months of Physics we used every opportunity to investigate what changed…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Vacuum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Extractor gauge indicated vacuum OK, but what about small leak?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Leak checking suffered from no HV RGA and noisy Prep RGA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Hi-potting HV ion pump eventually lead to FE pump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HV chamber received RGA and new pump =&gt; found vacuum OK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New pump broke during bake out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Vacuum work has not been straight-forward, however, appears OK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Laser </a:t>
            </a:r>
            <a:r>
              <a:rPr lang="en-US" b="1" dirty="0" err="1" smtClean="0"/>
              <a:t>retroreflection</a:t>
            </a:r>
            <a:endParaRPr lang="en-US" b="1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All measurements in Test Cave extracted the unused laser light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This is not the case in CEBAF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Very difficult to troubleshoot/fix with NEG tube and infrared laser</a:t>
            </a:r>
          </a:p>
          <a:p>
            <a:endParaRPr lang="en-US" dirty="0"/>
          </a:p>
          <a:p>
            <a:r>
              <a:rPr lang="en-US" dirty="0" smtClean="0"/>
              <a:t>Primary job for the SAD is to understand and fix LLGUN2 problem.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763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6/12 – Virgin </a:t>
            </a:r>
            <a:r>
              <a:rPr lang="en-US" dirty="0" err="1" smtClean="0"/>
              <a:t>superlattice</a:t>
            </a:r>
            <a:r>
              <a:rPr lang="en-US" dirty="0" smtClean="0"/>
              <a:t> (SLSP-5246-1) + Verdi DC green laser installed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QE ~1% @780nm and ~15% @ 532nm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Verdi helps because the beam case be easily seen in a safe way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6/17 – Again, we tried to move the gun to see a laser </a:t>
            </a:r>
            <a:r>
              <a:rPr lang="en-US" dirty="0" err="1" smtClean="0"/>
              <a:t>retroreflection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Never a clean reflection from wafer, often a reflection from metal surface (NEG tube)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Single NEG bellows constrains location/angle of HV chamber (and photocathode)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Best effort alignment =&gt; lifetime still poor, with “mock up” of Test Cave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Lifetime still low in 0.25-0.4 </a:t>
            </a:r>
            <a:r>
              <a:rPr lang="en-US" dirty="0" err="1" smtClean="0"/>
              <a:t>mA</a:t>
            </a:r>
            <a:r>
              <a:rPr lang="en-US" dirty="0" smtClean="0"/>
              <a:t> range w/ fiber laser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Did not run w/ DC?  Decided not right direction…</a:t>
            </a:r>
          </a:p>
          <a:p>
            <a:endParaRPr lang="en-US" dirty="0"/>
          </a:p>
          <a:p>
            <a:r>
              <a:rPr lang="en-US" dirty="0" smtClean="0"/>
              <a:t>6/19 – Replace NEG tube with vacuum windows</a:t>
            </a:r>
            <a:endParaRPr lang="en-US" b="1" dirty="0" smtClean="0"/>
          </a:p>
          <a:p>
            <a:pPr lvl="1"/>
            <a:r>
              <a:rPr lang="en-US" b="1" dirty="0" smtClean="0"/>
              <a:t>Gun side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Take advantage of venting HV chamber, so replaced ion pump =&gt; goes well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Able to visually inspect photocathode in/with electrodes =&gt; looks OK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Added window</a:t>
            </a:r>
            <a:endParaRPr lang="en-US" b="1" dirty="0" smtClean="0"/>
          </a:p>
          <a:p>
            <a:pPr lvl="1"/>
            <a:r>
              <a:rPr lang="en-US" b="1" dirty="0" smtClean="0"/>
              <a:t>Valve side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Take opportunity to add “diagnostics cross” w/ RGA =&gt; leaky issues, but finally OK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Added window</a:t>
            </a:r>
            <a:endParaRPr lang="en-US" b="1" dirty="0" smtClean="0"/>
          </a:p>
          <a:p>
            <a:pPr lvl="1"/>
            <a:r>
              <a:rPr lang="en-US" b="1" dirty="0" smtClean="0"/>
              <a:t>Diagnosis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RGA leak check =&gt; OK, no leaks found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Visual alignment =&gt; clearly see laser window aperture is OK, although window hazy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Laser alignment =&gt; first time to see reflected Verdi from photocathode =&gt; ~1 deg off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76200"/>
            <a:ext cx="744242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7/2 – Bake HV chamber so we can transfer pucks</a:t>
            </a:r>
          </a:p>
          <a:p>
            <a:r>
              <a:rPr lang="en-US" dirty="0" smtClean="0"/>
              <a:t>Took opportunity to test integrity of HV support tube =&gt; OK, laser spot steady</a:t>
            </a:r>
          </a:p>
          <a:p>
            <a:r>
              <a:rPr lang="en-US" dirty="0" smtClean="0"/>
              <a:t>HV chamber </a:t>
            </a:r>
            <a:r>
              <a:rPr lang="en-US" dirty="0" err="1" smtClean="0"/>
              <a:t>bakeout</a:t>
            </a:r>
            <a:r>
              <a:rPr lang="en-US" dirty="0" smtClean="0"/>
              <a:t> =&gt; goes very well</a:t>
            </a:r>
          </a:p>
          <a:p>
            <a:endParaRPr lang="en-US" dirty="0"/>
          </a:p>
          <a:p>
            <a:r>
              <a:rPr lang="en-US" dirty="0" smtClean="0"/>
              <a:t>7/7 – Tested puck4 (bulk anodized wafer)</a:t>
            </a:r>
          </a:p>
          <a:p>
            <a:r>
              <a:rPr lang="en-US" dirty="0" smtClean="0"/>
              <a:t>Very reproducible, laser spot reproduces</a:t>
            </a:r>
          </a:p>
          <a:p>
            <a:endParaRPr lang="en-US" dirty="0"/>
          </a:p>
          <a:p>
            <a:r>
              <a:rPr lang="en-US" dirty="0" smtClean="0"/>
              <a:t>7/8 – Tested all 4 pucks</a:t>
            </a:r>
          </a:p>
          <a:p>
            <a:r>
              <a:rPr lang="en-US" dirty="0" smtClean="0"/>
              <a:t>Put each in at 6 orientations, measured reflection at 3 locations</a:t>
            </a:r>
          </a:p>
        </p:txBody>
      </p:sp>
      <p:pic>
        <p:nvPicPr>
          <p:cNvPr id="5125" name="Picture 5" descr="M:\inj_group\Archive\LLGUN2\080708\retroreflection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8763000" cy="4114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228600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Puck 4</a:t>
            </a:r>
            <a:endParaRPr lang="en-US" dirty="0"/>
          </a:p>
        </p:txBody>
      </p:sp>
      <p:pic>
        <p:nvPicPr>
          <p:cNvPr id="1027" name="Picture 3" descr="C:\Documents and Settings\grames\Desktop\080708\puck4res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1175" y="1181100"/>
            <a:ext cx="7286625" cy="5600700"/>
          </a:xfrm>
          <a:prstGeom prst="rect">
            <a:avLst/>
          </a:prstGeom>
          <a:noFill/>
        </p:spPr>
      </p:pic>
      <p:pic>
        <p:nvPicPr>
          <p:cNvPr id="1026" name="Picture 2" descr="C:\Documents and Settings\grames\Desktop\080708\101MSDCF\p1_puck4_zoom.JPG"/>
          <p:cNvPicPr>
            <a:picLocks noChangeAspect="1" noChangeArrowheads="1"/>
          </p:cNvPicPr>
          <p:nvPr/>
        </p:nvPicPr>
        <p:blipFill>
          <a:blip r:embed="rId3" cstate="print">
            <a:lum bright="23000"/>
          </a:blip>
          <a:srcRect/>
          <a:stretch>
            <a:fillRect/>
          </a:stretch>
        </p:blipFill>
        <p:spPr bwMode="auto">
          <a:xfrm>
            <a:off x="304800" y="685801"/>
            <a:ext cx="1885098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228600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Puck 3</a:t>
            </a:r>
            <a:endParaRPr lang="en-US" dirty="0"/>
          </a:p>
        </p:txBody>
      </p:sp>
      <p:pic>
        <p:nvPicPr>
          <p:cNvPr id="2051" name="Picture 3" descr="C:\Documents and Settings\grames\Desktop\080708\puck3res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7850" y="1190625"/>
            <a:ext cx="7219950" cy="5591175"/>
          </a:xfrm>
          <a:prstGeom prst="rect">
            <a:avLst/>
          </a:prstGeom>
          <a:noFill/>
        </p:spPr>
      </p:pic>
      <p:pic>
        <p:nvPicPr>
          <p:cNvPr id="2050" name="Picture 2" descr="C:\Documents and Settings\grames\Desktop\080708\101MSDCF\p8_puck3_zoom.JPG"/>
          <p:cNvPicPr>
            <a:picLocks noChangeAspect="1" noChangeArrowheads="1"/>
          </p:cNvPicPr>
          <p:nvPr/>
        </p:nvPicPr>
        <p:blipFill>
          <a:blip r:embed="rId3">
            <a:lum bright="19000" contrast="1000"/>
          </a:blip>
          <a:srcRect/>
          <a:stretch>
            <a:fillRect/>
          </a:stretch>
        </p:blipFill>
        <p:spPr bwMode="auto">
          <a:xfrm>
            <a:off x="304800" y="6858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grames\Desktop\080708\101MSDCF\p15_puck8_end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1" y="2721210"/>
            <a:ext cx="1600199" cy="139359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9600" y="381000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Puck 8</a:t>
            </a:r>
            <a:endParaRPr lang="en-US" dirty="0"/>
          </a:p>
        </p:txBody>
      </p:sp>
      <p:pic>
        <p:nvPicPr>
          <p:cNvPr id="3076" name="Picture 4" descr="C:\Documents and Settings\grames\Desktop\080708\puck8resu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3100" y="1266825"/>
            <a:ext cx="7200900" cy="5591175"/>
          </a:xfrm>
          <a:prstGeom prst="rect">
            <a:avLst/>
          </a:prstGeom>
          <a:noFill/>
        </p:spPr>
      </p:pic>
      <p:pic>
        <p:nvPicPr>
          <p:cNvPr id="3074" name="Picture 2" descr="C:\Documents and Settings\grames\Desktop\080708\101MSDCF\p11_puck8_zoo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762000"/>
            <a:ext cx="1577515" cy="144779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52400" y="2297668"/>
            <a:ext cx="1610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=&gt; cracked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457200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Puck 6</a:t>
            </a:r>
            <a:endParaRPr lang="en-US" dirty="0"/>
          </a:p>
        </p:txBody>
      </p:sp>
      <p:pic>
        <p:nvPicPr>
          <p:cNvPr id="4099" name="Picture 3" descr="C:\Documents and Settings\grames\Desktop\080708\puck6res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219200"/>
            <a:ext cx="7258050" cy="5610225"/>
          </a:xfrm>
          <a:prstGeom prst="rect">
            <a:avLst/>
          </a:prstGeom>
          <a:noFill/>
        </p:spPr>
      </p:pic>
      <p:pic>
        <p:nvPicPr>
          <p:cNvPr id="4098" name="Picture 2" descr="C:\Documents and Settings\grames\Desktop\080708\101MSDCF\p16_puck6_zo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90600"/>
            <a:ext cx="1874853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685800"/>
          <a:ext cx="88392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143000"/>
                <a:gridCol w="1143000"/>
                <a:gridCol w="838200"/>
                <a:gridCol w="914400"/>
                <a:gridCol w="1524000"/>
                <a:gridCol w="1447800"/>
                <a:gridCol w="11430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Retro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 [deg]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RMS [deg]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Tilt [deg]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SL5246-1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-0.55, -0.91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1.62, 1.67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AXT-5mm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-0.73, -0.85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0.74, 0.86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S6967-1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Cracked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-0.73, -1.02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1.23, 1.51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SL5245-3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OK</a:t>
                      </a:r>
                      <a:r>
                        <a:rPr lang="en-US" baseline="0" dirty="0" smtClean="0"/>
                        <a:t> (edge)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-0.61, -0.76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0.68, 0.90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95600" y="152400"/>
            <a:ext cx="3323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Retroreflection</a:t>
            </a:r>
            <a:r>
              <a:rPr lang="en-US" sz="2400" dirty="0" smtClean="0"/>
              <a:t> Summary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895600"/>
            <a:ext cx="798308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7/10 - To validate our conclusions, we’ll replace two BAD pucks with test pucks: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One polished to a mirror surface (removes uncertainty of wafer mounting)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One bulk mounted per “best practice”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/>
            <a:r>
              <a:rPr lang="en-US" dirty="0" smtClean="0"/>
              <a:t>Use “new” QA process (measure </a:t>
            </a:r>
            <a:r>
              <a:rPr lang="en-US" dirty="0" err="1" smtClean="0"/>
              <a:t>retroreflection</a:t>
            </a:r>
            <a:r>
              <a:rPr lang="en-US" dirty="0" smtClean="0"/>
              <a:t> from rotated puck or sample):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Mirror reference ~0.05 deg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Polished puck</a:t>
            </a:r>
          </a:p>
          <a:p>
            <a:pPr lvl="2"/>
            <a:r>
              <a:rPr lang="en-US" dirty="0"/>
              <a:t>	</a:t>
            </a:r>
            <a:r>
              <a:rPr lang="en-US" dirty="0" smtClean="0"/>
              <a:t>w/ lint free ~0.2 deg</a:t>
            </a:r>
          </a:p>
          <a:p>
            <a:pPr lvl="2"/>
            <a:r>
              <a:rPr lang="en-US" dirty="0"/>
              <a:t>	</a:t>
            </a:r>
            <a:r>
              <a:rPr lang="en-US" dirty="0" err="1" smtClean="0"/>
              <a:t>wo</a:t>
            </a:r>
            <a:r>
              <a:rPr lang="en-US" dirty="0" smtClean="0"/>
              <a:t>/ lint free ~0.1 deg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Puck w/ wafer </a:t>
            </a:r>
            <a:r>
              <a:rPr lang="en-US" dirty="0" err="1" smtClean="0"/>
              <a:t>wo</a:t>
            </a:r>
            <a:r>
              <a:rPr lang="en-US" dirty="0" smtClean="0"/>
              <a:t>/ lint free ~0.2 deg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85800"/>
            <a:ext cx="789511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7/17 - What’s now &amp; next (last?)…</a:t>
            </a:r>
          </a:p>
          <a:p>
            <a:pPr lvl="1"/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Complete puck transfer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Verify alignment with QA’d pucks (mirror puck &amp; wafer puck)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If OK, set gun into final position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Survey group measure position of gun &amp; laser reference line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Install new 2-bellows NEG tube (vent cross + HV + new pedestal)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HV + NEG </a:t>
            </a:r>
            <a:r>
              <a:rPr lang="en-US" dirty="0" err="1" smtClean="0"/>
              <a:t>bakeout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Survey group set solenoid on laser reference line, verify HV chamber still OK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Recheck laser </a:t>
            </a:r>
            <a:r>
              <a:rPr lang="en-US" dirty="0" err="1" smtClean="0"/>
              <a:t>retroreflection</a:t>
            </a:r>
            <a:r>
              <a:rPr lang="en-US" dirty="0"/>
              <a:t> </a:t>
            </a:r>
            <a:r>
              <a:rPr lang="en-US" dirty="0" smtClean="0"/>
              <a:t>vs. rotation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If possible, make a photocathode, beam and check lifetime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If OK, load 4 final pucks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Pass out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739</Words>
  <Application>Microsoft Office PowerPoint</Application>
  <PresentationFormat>On-screen Show (4:3)</PresentationFormat>
  <Paragraphs>122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grames</dc:creator>
  <cp:lastModifiedBy>grames</cp:lastModifiedBy>
  <cp:revision>9</cp:revision>
  <dcterms:created xsi:type="dcterms:W3CDTF">2008-07-16T20:54:26Z</dcterms:created>
  <dcterms:modified xsi:type="dcterms:W3CDTF">2008-07-17T13:09:50Z</dcterms:modified>
</cp:coreProperties>
</file>