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3832800" cy="35661600"/>
  <p:notesSz cx="7035800" cy="9194800"/>
  <p:defaultTextStyle>
    <a:defPPr>
      <a:defRPr lang="en-US"/>
    </a:defPPr>
    <a:lvl1pPr algn="l" rtl="0" fontAlgn="base">
      <a:spcBef>
        <a:spcPct val="0"/>
      </a:spcBef>
      <a:spcAft>
        <a:spcPct val="0"/>
      </a:spcAft>
      <a:defRPr sz="8400"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sz="8400"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sz="8400"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sz="8400"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sz="8400" kern="1200">
        <a:solidFill>
          <a:schemeClr val="tx1"/>
        </a:solidFill>
        <a:latin typeface="Arial" charset="0"/>
        <a:ea typeface="ＭＳ Ｐゴシック" pitchFamily="-110" charset="-128"/>
        <a:cs typeface="+mn-cs"/>
      </a:defRPr>
    </a:lvl5pPr>
    <a:lvl6pPr marL="2286000" algn="l" defTabSz="914400" rtl="0" eaLnBrk="1" latinLnBrk="0" hangingPunct="1">
      <a:defRPr sz="8400" kern="1200">
        <a:solidFill>
          <a:schemeClr val="tx1"/>
        </a:solidFill>
        <a:latin typeface="Arial" charset="0"/>
        <a:ea typeface="ＭＳ Ｐゴシック" pitchFamily="-110" charset="-128"/>
        <a:cs typeface="+mn-cs"/>
      </a:defRPr>
    </a:lvl6pPr>
    <a:lvl7pPr marL="2743200" algn="l" defTabSz="914400" rtl="0" eaLnBrk="1" latinLnBrk="0" hangingPunct="1">
      <a:defRPr sz="8400" kern="1200">
        <a:solidFill>
          <a:schemeClr val="tx1"/>
        </a:solidFill>
        <a:latin typeface="Arial" charset="0"/>
        <a:ea typeface="ＭＳ Ｐゴシック" pitchFamily="-110" charset="-128"/>
        <a:cs typeface="+mn-cs"/>
      </a:defRPr>
    </a:lvl7pPr>
    <a:lvl8pPr marL="3200400" algn="l" defTabSz="914400" rtl="0" eaLnBrk="1" latinLnBrk="0" hangingPunct="1">
      <a:defRPr sz="8400" kern="1200">
        <a:solidFill>
          <a:schemeClr val="tx1"/>
        </a:solidFill>
        <a:latin typeface="Arial" charset="0"/>
        <a:ea typeface="ＭＳ Ｐゴシック" pitchFamily="-110" charset="-128"/>
        <a:cs typeface="+mn-cs"/>
      </a:defRPr>
    </a:lvl8pPr>
    <a:lvl9pPr marL="3657600" algn="l" defTabSz="914400" rtl="0" eaLnBrk="1" latinLnBrk="0" hangingPunct="1">
      <a:defRPr sz="8400"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16" d="100"/>
          <a:sy n="16" d="100"/>
        </p:scale>
        <p:origin x="-1284" y="-138"/>
      </p:cViewPr>
      <p:guideLst>
        <p:guide orient="horz" pos="11232"/>
        <p:guide pos="11195"/>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9588" cy="460375"/>
          </a:xfrm>
          <a:prstGeom prst="rect">
            <a:avLst/>
          </a:prstGeom>
        </p:spPr>
        <p:txBody>
          <a:bodyPr vert="horz" lIns="91440" tIns="45720" rIns="91440" bIns="45720" rtlCol="0"/>
          <a:lstStyle>
            <a:lvl1pPr algn="r">
              <a:defRPr sz="1200"/>
            </a:lvl1pPr>
          </a:lstStyle>
          <a:p>
            <a:fld id="{E2E73BA8-27BF-4050-9F7F-8BDAF26ED852}" type="datetimeFigureOut">
              <a:rPr lang="en-US" smtClean="0"/>
              <a:pPr/>
              <a:t>2/16/2009</a:t>
            </a:fld>
            <a:endParaRPr lang="en-US"/>
          </a:p>
        </p:txBody>
      </p:sp>
      <p:sp>
        <p:nvSpPr>
          <p:cNvPr id="4" name="Slide Image Placeholder 3"/>
          <p:cNvSpPr>
            <a:spLocks noGrp="1" noRot="1" noChangeAspect="1"/>
          </p:cNvSpPr>
          <p:nvPr>
            <p:ph type="sldImg" idx="2"/>
          </p:nvPr>
        </p:nvSpPr>
        <p:spPr>
          <a:xfrm>
            <a:off x="1882775" y="688975"/>
            <a:ext cx="3270250" cy="3448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367213"/>
            <a:ext cx="5629275" cy="41386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2838"/>
            <a:ext cx="304958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732838"/>
            <a:ext cx="3049588" cy="460375"/>
          </a:xfrm>
          <a:prstGeom prst="rect">
            <a:avLst/>
          </a:prstGeom>
        </p:spPr>
        <p:txBody>
          <a:bodyPr vert="horz" lIns="91440" tIns="45720" rIns="91440" bIns="45720" rtlCol="0" anchor="b"/>
          <a:lstStyle>
            <a:lvl1pPr algn="r">
              <a:defRPr sz="1200"/>
            </a:lvl1pPr>
          </a:lstStyle>
          <a:p>
            <a:fld id="{43387A28-3E53-45EC-9246-4F13AD767A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38172" y="11078386"/>
            <a:ext cx="28756456" cy="7644218"/>
          </a:xfrm>
        </p:spPr>
        <p:txBody>
          <a:bodyPr/>
          <a:lstStyle/>
          <a:p>
            <a:r>
              <a:rPr lang="en-US" smtClean="0"/>
              <a:t>Click to edit Master title style</a:t>
            </a:r>
            <a:endParaRPr lang="en-US"/>
          </a:p>
        </p:txBody>
      </p:sp>
      <p:sp>
        <p:nvSpPr>
          <p:cNvPr id="3" name="Subtitle 2"/>
          <p:cNvSpPr>
            <a:spLocks noGrp="1"/>
          </p:cNvSpPr>
          <p:nvPr>
            <p:ph type="subTitle" idx="1"/>
          </p:nvPr>
        </p:nvSpPr>
        <p:spPr>
          <a:xfrm>
            <a:off x="5074565" y="20208504"/>
            <a:ext cx="23683672" cy="911299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979192-AE80-4EDC-8087-83C35E0642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A3D8B5-1C05-430B-A867-62937F169D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529137" y="1427940"/>
            <a:ext cx="7610956" cy="304267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2709" y="1427940"/>
            <a:ext cx="22665555" cy="304267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943ACF-3DEA-4EB4-87C1-669024D3CA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70730B-1106-4F33-877D-BB332BE0E5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73446" y="22915529"/>
            <a:ext cx="28756456" cy="708305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73446" y="15114554"/>
            <a:ext cx="28756456" cy="7800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CF535E-2177-4477-81FE-4A4F3AAB1A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2709" y="8321304"/>
            <a:ext cx="15138255" cy="235333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001836" y="8321304"/>
            <a:ext cx="15138256" cy="235333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2F7AB2-E75D-4716-AD24-507BE2438D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90928" y="1427939"/>
            <a:ext cx="30450944" cy="5943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90929" y="7982760"/>
            <a:ext cx="14949584" cy="33261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90929" y="11308912"/>
            <a:ext cx="14949584" cy="205470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186949" y="7982760"/>
            <a:ext cx="14954923" cy="33261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7186949" y="11308912"/>
            <a:ext cx="14954923" cy="205470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4CAE6E4-8CC2-4970-BC3F-D81104317D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D98908-9F32-47E5-A6A0-B121B0121D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C7207D-F9E4-4AF1-A152-2884A937D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0929" y="1420036"/>
            <a:ext cx="11131646" cy="604239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228398" y="1420036"/>
            <a:ext cx="18913475" cy="30435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90929" y="7462433"/>
            <a:ext cx="11131646" cy="24393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5AAC93-2DC2-425C-AAB8-CCE9931CEE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31998" y="24962593"/>
            <a:ext cx="20300037" cy="294808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631998" y="3186518"/>
            <a:ext cx="20300037" cy="21396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631998" y="27910682"/>
            <a:ext cx="20300037" cy="41850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CF08D5-8F06-4775-A7CE-9C6BA42F85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709" y="1427939"/>
            <a:ext cx="30447384" cy="5943600"/>
          </a:xfrm>
          <a:prstGeom prst="rect">
            <a:avLst/>
          </a:prstGeom>
          <a:noFill/>
          <a:ln w="9525">
            <a:noFill/>
            <a:miter lim="800000"/>
            <a:headEnd/>
            <a:tailEnd/>
          </a:ln>
        </p:spPr>
        <p:txBody>
          <a:bodyPr vert="horz" wrap="square" lIns="426522" tIns="213261" rIns="426522" bIns="21326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92709" y="8321304"/>
            <a:ext cx="30447384" cy="23533336"/>
          </a:xfrm>
          <a:prstGeom prst="rect">
            <a:avLst/>
          </a:prstGeom>
          <a:noFill/>
          <a:ln w="9525">
            <a:noFill/>
            <a:miter lim="800000"/>
            <a:headEnd/>
            <a:tailEnd/>
          </a:ln>
        </p:spPr>
        <p:txBody>
          <a:bodyPr vert="horz" wrap="square" lIns="426522" tIns="213261" rIns="426522" bIns="21326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92709" y="32473765"/>
            <a:ext cx="78921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defRPr sz="6500"/>
            </a:lvl1pPr>
          </a:lstStyle>
          <a:p>
            <a:pPr>
              <a:defRPr/>
            </a:pPr>
            <a:endParaRPr lang="en-US"/>
          </a:p>
        </p:txBody>
      </p:sp>
      <p:sp>
        <p:nvSpPr>
          <p:cNvPr id="1029" name="Rectangle 5"/>
          <p:cNvSpPr>
            <a:spLocks noGrp="1" noChangeArrowheads="1"/>
          </p:cNvSpPr>
          <p:nvPr>
            <p:ph type="ftr" sz="quarter" idx="3"/>
          </p:nvPr>
        </p:nvSpPr>
        <p:spPr bwMode="auto">
          <a:xfrm>
            <a:off x="11560609" y="32473765"/>
            <a:ext cx="107115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lgn="ctr">
              <a:defRPr sz="6500"/>
            </a:lvl1pPr>
          </a:lstStyle>
          <a:p>
            <a:pPr>
              <a:defRPr/>
            </a:pPr>
            <a:endParaRPr lang="en-US"/>
          </a:p>
        </p:txBody>
      </p:sp>
      <p:sp>
        <p:nvSpPr>
          <p:cNvPr id="1030" name="Rectangle 6"/>
          <p:cNvSpPr>
            <a:spLocks noGrp="1" noChangeArrowheads="1"/>
          </p:cNvSpPr>
          <p:nvPr>
            <p:ph type="sldNum" sz="quarter" idx="4"/>
          </p:nvPr>
        </p:nvSpPr>
        <p:spPr bwMode="auto">
          <a:xfrm>
            <a:off x="24247909" y="32473765"/>
            <a:ext cx="7892184" cy="2476500"/>
          </a:xfrm>
          <a:prstGeom prst="rect">
            <a:avLst/>
          </a:prstGeom>
          <a:noFill/>
          <a:ln w="9525">
            <a:noFill/>
            <a:miter lim="800000"/>
            <a:headEnd/>
            <a:tailEnd/>
          </a:ln>
          <a:effectLst/>
        </p:spPr>
        <p:txBody>
          <a:bodyPr vert="horz" wrap="square" lIns="426522" tIns="213261" rIns="426522" bIns="213261" numCol="1" anchor="t" anchorCtr="0" compatLnSpc="1">
            <a:prstTxWarp prst="textNoShape">
              <a:avLst/>
            </a:prstTxWarp>
          </a:bodyPr>
          <a:lstStyle>
            <a:lvl1pPr algn="r">
              <a:defRPr sz="6500"/>
            </a:lvl1pPr>
          </a:lstStyle>
          <a:p>
            <a:pPr>
              <a:defRPr/>
            </a:pPr>
            <a:fld id="{FB5B4940-9F47-402E-A38B-2771C55558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4025" rtl="0" eaLnBrk="0" fontAlgn="base" hangingPunct="0">
        <a:spcBef>
          <a:spcPct val="0"/>
        </a:spcBef>
        <a:spcAft>
          <a:spcPct val="0"/>
        </a:spcAft>
        <a:defRPr sz="20500">
          <a:solidFill>
            <a:schemeClr val="tx2"/>
          </a:solidFill>
          <a:latin typeface="+mj-lt"/>
          <a:ea typeface="ＭＳ Ｐゴシック" pitchFamily="-110" charset="-128"/>
          <a:cs typeface="+mj-cs"/>
        </a:defRPr>
      </a:lvl1pPr>
      <a:lvl2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2pPr>
      <a:lvl3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3pPr>
      <a:lvl4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4pPr>
      <a:lvl5pPr algn="ctr" defTabSz="4264025" rtl="0" eaLnBrk="0" fontAlgn="base" hangingPunct="0">
        <a:spcBef>
          <a:spcPct val="0"/>
        </a:spcBef>
        <a:spcAft>
          <a:spcPct val="0"/>
        </a:spcAft>
        <a:defRPr sz="20500">
          <a:solidFill>
            <a:schemeClr val="tx2"/>
          </a:solidFill>
          <a:latin typeface="Arial" charset="0"/>
          <a:ea typeface="ＭＳ Ｐゴシック" pitchFamily="-110" charset="-128"/>
        </a:defRPr>
      </a:lvl5pPr>
      <a:lvl6pPr marL="457200" algn="ctr" defTabSz="4264025" rtl="0" fontAlgn="base">
        <a:spcBef>
          <a:spcPct val="0"/>
        </a:spcBef>
        <a:spcAft>
          <a:spcPct val="0"/>
        </a:spcAft>
        <a:defRPr sz="20500">
          <a:solidFill>
            <a:schemeClr val="tx2"/>
          </a:solidFill>
          <a:latin typeface="Arial" charset="0"/>
        </a:defRPr>
      </a:lvl6pPr>
      <a:lvl7pPr marL="914400" algn="ctr" defTabSz="4264025" rtl="0" fontAlgn="base">
        <a:spcBef>
          <a:spcPct val="0"/>
        </a:spcBef>
        <a:spcAft>
          <a:spcPct val="0"/>
        </a:spcAft>
        <a:defRPr sz="20500">
          <a:solidFill>
            <a:schemeClr val="tx2"/>
          </a:solidFill>
          <a:latin typeface="Arial" charset="0"/>
        </a:defRPr>
      </a:lvl7pPr>
      <a:lvl8pPr marL="1371600" algn="ctr" defTabSz="4264025" rtl="0" fontAlgn="base">
        <a:spcBef>
          <a:spcPct val="0"/>
        </a:spcBef>
        <a:spcAft>
          <a:spcPct val="0"/>
        </a:spcAft>
        <a:defRPr sz="20500">
          <a:solidFill>
            <a:schemeClr val="tx2"/>
          </a:solidFill>
          <a:latin typeface="Arial" charset="0"/>
        </a:defRPr>
      </a:lvl8pPr>
      <a:lvl9pPr marL="1828800" algn="ctr" defTabSz="4264025" rtl="0" fontAlgn="base">
        <a:spcBef>
          <a:spcPct val="0"/>
        </a:spcBef>
        <a:spcAft>
          <a:spcPct val="0"/>
        </a:spcAft>
        <a:defRPr sz="20500">
          <a:solidFill>
            <a:schemeClr val="tx2"/>
          </a:solidFill>
          <a:latin typeface="Arial" charset="0"/>
        </a:defRPr>
      </a:lvl9pPr>
    </p:titleStyle>
    <p:bodyStyle>
      <a:lvl1pPr marL="1598613" indent="-1598613" algn="l" defTabSz="4264025" rtl="0" eaLnBrk="0" fontAlgn="base" hangingPunct="0">
        <a:spcBef>
          <a:spcPct val="20000"/>
        </a:spcBef>
        <a:spcAft>
          <a:spcPct val="0"/>
        </a:spcAft>
        <a:buChar char="•"/>
        <a:defRPr sz="14900">
          <a:solidFill>
            <a:schemeClr val="tx1"/>
          </a:solidFill>
          <a:latin typeface="+mn-lt"/>
          <a:ea typeface="ＭＳ Ｐゴシック" pitchFamily="-110" charset="-128"/>
          <a:cs typeface="+mn-cs"/>
        </a:defRPr>
      </a:lvl1pPr>
      <a:lvl2pPr marL="3465513" indent="-1331913" algn="l" defTabSz="4264025" rtl="0" eaLnBrk="0" fontAlgn="base" hangingPunct="0">
        <a:spcBef>
          <a:spcPct val="20000"/>
        </a:spcBef>
        <a:spcAft>
          <a:spcPct val="0"/>
        </a:spcAft>
        <a:buChar char="–"/>
        <a:defRPr sz="13100">
          <a:solidFill>
            <a:schemeClr val="tx1"/>
          </a:solidFill>
          <a:latin typeface="+mn-lt"/>
          <a:ea typeface="ＭＳ Ｐゴシック" pitchFamily="-110" charset="-128"/>
        </a:defRPr>
      </a:lvl2pPr>
      <a:lvl3pPr marL="5330825" indent="-1066800" algn="l" defTabSz="4264025" rtl="0" eaLnBrk="0" fontAlgn="base" hangingPunct="0">
        <a:spcBef>
          <a:spcPct val="20000"/>
        </a:spcBef>
        <a:spcAft>
          <a:spcPct val="0"/>
        </a:spcAft>
        <a:buChar char="•"/>
        <a:defRPr sz="11200">
          <a:solidFill>
            <a:schemeClr val="tx1"/>
          </a:solidFill>
          <a:latin typeface="+mn-lt"/>
          <a:ea typeface="ＭＳ Ｐゴシック" pitchFamily="-110" charset="-128"/>
        </a:defRPr>
      </a:lvl3pPr>
      <a:lvl4pPr marL="7464425" indent="-1066800" algn="l" defTabSz="4264025" rtl="0" eaLnBrk="0" fontAlgn="base" hangingPunct="0">
        <a:spcBef>
          <a:spcPct val="20000"/>
        </a:spcBef>
        <a:spcAft>
          <a:spcPct val="0"/>
        </a:spcAft>
        <a:buChar char="–"/>
        <a:defRPr sz="9300">
          <a:solidFill>
            <a:schemeClr val="tx1"/>
          </a:solidFill>
          <a:latin typeface="+mn-lt"/>
          <a:ea typeface="ＭＳ Ｐゴシック" pitchFamily="-110" charset="-128"/>
        </a:defRPr>
      </a:lvl4pPr>
      <a:lvl5pPr marL="9598025" indent="-1066800" algn="l" defTabSz="4264025" rtl="0" eaLnBrk="0" fontAlgn="base" hangingPunct="0">
        <a:spcBef>
          <a:spcPct val="20000"/>
        </a:spcBef>
        <a:spcAft>
          <a:spcPct val="0"/>
        </a:spcAft>
        <a:buChar char="»"/>
        <a:defRPr sz="9300">
          <a:solidFill>
            <a:schemeClr val="tx1"/>
          </a:solidFill>
          <a:latin typeface="+mn-lt"/>
          <a:ea typeface="ＭＳ Ｐゴシック" pitchFamily="-110" charset="-128"/>
        </a:defRPr>
      </a:lvl5pPr>
      <a:lvl6pPr marL="10055225" indent="-1066800" algn="l" defTabSz="4264025" rtl="0" fontAlgn="base">
        <a:spcBef>
          <a:spcPct val="20000"/>
        </a:spcBef>
        <a:spcAft>
          <a:spcPct val="0"/>
        </a:spcAft>
        <a:buChar char="»"/>
        <a:defRPr sz="9300">
          <a:solidFill>
            <a:schemeClr val="tx1"/>
          </a:solidFill>
          <a:latin typeface="+mn-lt"/>
        </a:defRPr>
      </a:lvl6pPr>
      <a:lvl7pPr marL="10512425" indent="-1066800" algn="l" defTabSz="4264025" rtl="0" fontAlgn="base">
        <a:spcBef>
          <a:spcPct val="20000"/>
        </a:spcBef>
        <a:spcAft>
          <a:spcPct val="0"/>
        </a:spcAft>
        <a:buChar char="»"/>
        <a:defRPr sz="9300">
          <a:solidFill>
            <a:schemeClr val="tx1"/>
          </a:solidFill>
          <a:latin typeface="+mn-lt"/>
        </a:defRPr>
      </a:lvl7pPr>
      <a:lvl8pPr marL="10969625" indent="-1066800" algn="l" defTabSz="4264025" rtl="0" fontAlgn="base">
        <a:spcBef>
          <a:spcPct val="20000"/>
        </a:spcBef>
        <a:spcAft>
          <a:spcPct val="0"/>
        </a:spcAft>
        <a:buChar char="»"/>
        <a:defRPr sz="9300">
          <a:solidFill>
            <a:schemeClr val="tx1"/>
          </a:solidFill>
          <a:latin typeface="+mn-lt"/>
        </a:defRPr>
      </a:lvl8pPr>
      <a:lvl9pPr marL="11426825" indent="-1066800" algn="l" defTabSz="4264025" rtl="0" fontAlgn="base">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4"/>
          <p:cNvSpPr txBox="1">
            <a:spLocks noChangeArrowheads="1"/>
          </p:cNvSpPr>
          <p:nvPr/>
        </p:nvSpPr>
        <p:spPr bwMode="auto">
          <a:xfrm>
            <a:off x="2819400" y="139633"/>
            <a:ext cx="28023127" cy="1368032"/>
          </a:xfrm>
          <a:prstGeom prst="rect">
            <a:avLst/>
          </a:prstGeom>
          <a:noFill/>
          <a:ln w="9525">
            <a:noFill/>
            <a:miter lim="800000"/>
            <a:headEnd/>
            <a:tailEnd/>
          </a:ln>
        </p:spPr>
        <p:txBody>
          <a:bodyPr lIns="74642" tIns="37321" rIns="74642" bIns="37321">
            <a:spAutoFit/>
          </a:bodyPr>
          <a:lstStyle/>
          <a:p>
            <a:pPr algn="ctr" defTabSz="746125"/>
            <a:r>
              <a:rPr lang="en-US" b="1">
                <a:solidFill>
                  <a:srgbClr val="A50021"/>
                </a:solidFill>
              </a:rPr>
              <a:t>A Code Inspection Process for Security Reviews</a:t>
            </a:r>
          </a:p>
        </p:txBody>
      </p:sp>
      <p:sp>
        <p:nvSpPr>
          <p:cNvPr id="2051" name="Text Box 58"/>
          <p:cNvSpPr txBox="1">
            <a:spLocks noChangeArrowheads="1"/>
          </p:cNvSpPr>
          <p:nvPr/>
        </p:nvSpPr>
        <p:spPr bwMode="auto">
          <a:xfrm>
            <a:off x="2990273" y="1517515"/>
            <a:ext cx="27489150" cy="1614254"/>
          </a:xfrm>
          <a:prstGeom prst="rect">
            <a:avLst/>
          </a:prstGeom>
          <a:noFill/>
          <a:ln w="9525">
            <a:noFill/>
            <a:miter lim="800000"/>
            <a:headEnd/>
            <a:tailEnd/>
          </a:ln>
        </p:spPr>
        <p:txBody>
          <a:bodyPr lIns="74642" tIns="37321" rIns="74642" bIns="37321">
            <a:spAutoFit/>
          </a:bodyPr>
          <a:lstStyle/>
          <a:p>
            <a:pPr algn="ctr" defTabSz="746125"/>
            <a:r>
              <a:rPr lang="en-US" sz="3600" dirty="0">
                <a:solidFill>
                  <a:srgbClr val="A50021"/>
                </a:solidFill>
                <a:cs typeface="Arial" charset="0"/>
              </a:rPr>
              <a:t>Gabriele Garzoglio</a:t>
            </a:r>
          </a:p>
          <a:p>
            <a:pPr algn="ctr" defTabSz="746125">
              <a:lnSpc>
                <a:spcPct val="150000"/>
              </a:lnSpc>
            </a:pPr>
            <a:r>
              <a:rPr lang="en-US" sz="3600" baseline="30000" dirty="0">
                <a:solidFill>
                  <a:srgbClr val="A50021"/>
                </a:solidFill>
                <a:cs typeface="Arial" charset="0"/>
              </a:rPr>
              <a:t>( garzoglio@fnal.gov )</a:t>
            </a:r>
          </a:p>
          <a:p>
            <a:pPr algn="ctr" defTabSz="746125"/>
            <a:r>
              <a:rPr lang="en-US" sz="2800" dirty="0">
                <a:solidFill>
                  <a:srgbClr val="A50021"/>
                </a:solidFill>
                <a:cs typeface="Arial" charset="0"/>
              </a:rPr>
              <a:t>Computing Division, Fermilab, Batavia, IL</a:t>
            </a:r>
          </a:p>
        </p:txBody>
      </p:sp>
      <p:sp>
        <p:nvSpPr>
          <p:cNvPr id="2052" name="Line 59"/>
          <p:cNvSpPr>
            <a:spLocks noChangeShapeType="1"/>
          </p:cNvSpPr>
          <p:nvPr/>
        </p:nvSpPr>
        <p:spPr bwMode="auto">
          <a:xfrm>
            <a:off x="0" y="3199082"/>
            <a:ext cx="33832800" cy="1318"/>
          </a:xfrm>
          <a:prstGeom prst="line">
            <a:avLst/>
          </a:prstGeom>
          <a:noFill/>
          <a:ln w="101600">
            <a:solidFill>
              <a:srgbClr val="990033"/>
            </a:solidFill>
            <a:round/>
            <a:headEnd/>
            <a:tailEnd/>
          </a:ln>
        </p:spPr>
        <p:txBody>
          <a:bodyPr/>
          <a:lstStyle/>
          <a:p>
            <a:endParaRPr lang="en-US"/>
          </a:p>
        </p:txBody>
      </p:sp>
      <p:pic>
        <p:nvPicPr>
          <p:cNvPr id="2057" name="Picture 179" descr="fermi38"/>
          <p:cNvPicPr>
            <a:picLocks noChangeAspect="1" noChangeArrowheads="1"/>
          </p:cNvPicPr>
          <p:nvPr/>
        </p:nvPicPr>
        <p:blipFill>
          <a:blip r:embed="rId2"/>
          <a:srcRect/>
          <a:stretch>
            <a:fillRect/>
          </a:stretch>
        </p:blipFill>
        <p:spPr bwMode="auto">
          <a:xfrm>
            <a:off x="1676400" y="418488"/>
            <a:ext cx="1981200" cy="1791312"/>
          </a:xfrm>
          <a:prstGeom prst="rect">
            <a:avLst/>
          </a:prstGeom>
          <a:noFill/>
          <a:ln w="9525">
            <a:noFill/>
            <a:miter lim="800000"/>
            <a:headEnd/>
            <a:tailEnd/>
          </a:ln>
        </p:spPr>
      </p:pic>
      <p:pic>
        <p:nvPicPr>
          <p:cNvPr id="2058" name="Picture 179" descr="fermi38"/>
          <p:cNvPicPr>
            <a:picLocks noChangeAspect="1" noChangeArrowheads="1"/>
          </p:cNvPicPr>
          <p:nvPr/>
        </p:nvPicPr>
        <p:blipFill>
          <a:blip r:embed="rId2"/>
          <a:srcRect/>
          <a:stretch>
            <a:fillRect/>
          </a:stretch>
        </p:blipFill>
        <p:spPr bwMode="auto">
          <a:xfrm>
            <a:off x="30175200" y="418488"/>
            <a:ext cx="1981200" cy="1791312"/>
          </a:xfrm>
          <a:prstGeom prst="rect">
            <a:avLst/>
          </a:prstGeom>
          <a:noFill/>
          <a:ln w="9525">
            <a:noFill/>
            <a:miter lim="800000"/>
            <a:headEnd/>
            <a:tailEnd/>
          </a:ln>
        </p:spPr>
      </p:pic>
      <p:sp>
        <p:nvSpPr>
          <p:cNvPr id="106" name="Rounded Rectangle 105"/>
          <p:cNvSpPr/>
          <p:nvPr/>
        </p:nvSpPr>
        <p:spPr>
          <a:xfrm>
            <a:off x="1257300" y="15956280"/>
            <a:ext cx="9220200" cy="12039600"/>
          </a:xfrm>
          <a:prstGeom prst="roundRect">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2800" b="1" dirty="0" smtClean="0">
                <a:solidFill>
                  <a:srgbClr val="000000"/>
                </a:solidFill>
              </a:rPr>
              <a:t>SCOPE.</a:t>
            </a:r>
          </a:p>
          <a:p>
            <a:pPr algn="ctr" defTabSz="4264025"/>
            <a:r>
              <a:rPr lang="en-US" sz="2800" b="1" dirty="0" smtClean="0">
                <a:solidFill>
                  <a:srgbClr val="000000"/>
                </a:solidFill>
              </a:rPr>
              <a:t>GOALS. </a:t>
            </a:r>
            <a:br>
              <a:rPr lang="en-US" sz="2800" b="1" dirty="0" smtClean="0">
                <a:solidFill>
                  <a:srgbClr val="000000"/>
                </a:solidFill>
              </a:rPr>
            </a:br>
            <a:r>
              <a:rPr lang="en-US" sz="2800" b="1" dirty="0" smtClean="0">
                <a:solidFill>
                  <a:srgbClr val="000000"/>
                </a:solidFill>
              </a:rPr>
              <a:t>LESSONS LEARNED.</a:t>
            </a:r>
          </a:p>
          <a:p>
            <a:pPr defTabSz="4264025"/>
            <a:endParaRPr lang="en-US" sz="2400" dirty="0" smtClean="0"/>
          </a:p>
          <a:p>
            <a:pPr algn="just" defTabSz="4264025"/>
            <a:r>
              <a:rPr lang="en-US" sz="2400" dirty="0" smtClean="0">
                <a:solidFill>
                  <a:schemeClr val="tx1"/>
                </a:solidFill>
              </a:rPr>
              <a:t>This work defines a process to assess security issues of a software artifact. Goals of the process are to identify technical risks associated with the application and the impact of these technical risks. The focus is on studying security issues within the code itself, rather than with the operations of the software. </a:t>
            </a:r>
          </a:p>
          <a:p>
            <a:pPr algn="just" defTabSz="4264025"/>
            <a:endParaRPr lang="en-US" sz="2400" dirty="0" smtClean="0">
              <a:solidFill>
                <a:schemeClr val="tx1"/>
              </a:solidFill>
            </a:endParaRPr>
          </a:p>
          <a:p>
            <a:pPr algn="just" defTabSz="4264025"/>
            <a:r>
              <a:rPr lang="en-US" sz="2400" dirty="0" smtClean="0">
                <a:solidFill>
                  <a:schemeClr val="tx1"/>
                </a:solidFill>
              </a:rPr>
              <a:t>To achieve these goals, the reviewers should study the software artifact with the following in mind:</a:t>
            </a:r>
          </a:p>
          <a:p>
            <a:pPr marL="346075" indent="-346075" algn="just" defTabSz="4264025">
              <a:buFont typeface="Arial" charset="0"/>
              <a:buChar char="•"/>
              <a:tabLst>
                <a:tab pos="346075" algn="l"/>
              </a:tabLst>
            </a:pPr>
            <a:r>
              <a:rPr lang="en-US" sz="2400" dirty="0" smtClean="0">
                <a:solidFill>
                  <a:schemeClr val="tx1"/>
                </a:solidFill>
              </a:rPr>
              <a:t>What are the business context and risk? What does the software do and protect?</a:t>
            </a:r>
          </a:p>
          <a:p>
            <a:pPr marL="346075" indent="-346075" algn="just" defTabSz="4264025">
              <a:buFont typeface="Arial" charset="0"/>
              <a:buChar char="•"/>
              <a:tabLst>
                <a:tab pos="346075" algn="l"/>
              </a:tabLst>
            </a:pPr>
            <a:r>
              <a:rPr lang="en-US" sz="2400" dirty="0" smtClean="0">
                <a:solidFill>
                  <a:schemeClr val="tx1"/>
                </a:solidFill>
              </a:rPr>
              <a:t>What does an exploiter gain? What is the threat and exploit community?</a:t>
            </a:r>
          </a:p>
          <a:p>
            <a:pPr marL="346075" indent="-346075" algn="just" defTabSz="4264025">
              <a:buFont typeface="Arial" charset="0"/>
              <a:buChar char="•"/>
              <a:tabLst>
                <a:tab pos="346075" algn="l"/>
              </a:tabLst>
            </a:pPr>
            <a:r>
              <a:rPr lang="en-US" sz="2400" dirty="0" smtClean="0">
                <a:solidFill>
                  <a:schemeClr val="tx1"/>
                </a:solidFill>
              </a:rPr>
              <a:t>What defects can be exploited? What are the potential vulnerabilities?</a:t>
            </a:r>
          </a:p>
          <a:p>
            <a:pPr marL="346075" indent="-346075" algn="just" defTabSz="4264025">
              <a:buFont typeface="Arial" charset="0"/>
              <a:buChar char="•"/>
              <a:tabLst>
                <a:tab pos="346075" algn="l"/>
              </a:tabLst>
            </a:pPr>
            <a:r>
              <a:rPr lang="en-US" sz="2400" dirty="0" smtClean="0">
                <a:solidFill>
                  <a:schemeClr val="tx1"/>
                </a:solidFill>
              </a:rPr>
              <a:t>Loosely defining risks as </a:t>
            </a:r>
            <a:r>
              <a:rPr lang="en-US" sz="2400" i="1" dirty="0" smtClean="0">
                <a:solidFill>
                  <a:schemeClr val="tx1"/>
                </a:solidFill>
              </a:rPr>
              <a:t>vulnerabilities x threats</a:t>
            </a:r>
            <a:r>
              <a:rPr lang="en-US" sz="2400" dirty="0" smtClean="0">
                <a:solidFill>
                  <a:schemeClr val="tx1"/>
                </a:solidFill>
              </a:rPr>
              <a:t>, what are the risks?</a:t>
            </a:r>
          </a:p>
          <a:p>
            <a:pPr algn="just" defTabSz="4264025"/>
            <a:endParaRPr lang="en-US" sz="2400" dirty="0" smtClean="0"/>
          </a:p>
          <a:p>
            <a:pPr algn="just" defTabSz="4264025"/>
            <a:r>
              <a:rPr lang="en-US" sz="2400" dirty="0" smtClean="0">
                <a:solidFill>
                  <a:schemeClr val="tx1"/>
                </a:solidFill>
              </a:rPr>
              <a:t>These are a few of the lessons learned from our experiences. </a:t>
            </a:r>
          </a:p>
          <a:p>
            <a:pPr marL="346075" indent="-346075" algn="just" defTabSz="4264025">
              <a:buFont typeface="Arial" charset="0"/>
              <a:buChar char="•"/>
              <a:tabLst>
                <a:tab pos="346075" algn="l"/>
              </a:tabLst>
            </a:pPr>
            <a:r>
              <a:rPr lang="en-US" sz="2400" dirty="0" smtClean="0">
                <a:solidFill>
                  <a:schemeClr val="tx1"/>
                </a:solidFill>
              </a:rPr>
              <a:t>Not all reviews require the same level of formalism. For small software components, it may be sufficient to focus on the code review only.</a:t>
            </a:r>
          </a:p>
          <a:p>
            <a:pPr marL="346075" indent="-346075" algn="just" defTabSz="4264025">
              <a:buFont typeface="Arial" charset="0"/>
              <a:buChar char="•"/>
              <a:tabLst>
                <a:tab pos="346075" algn="l"/>
              </a:tabLst>
            </a:pPr>
            <a:r>
              <a:rPr lang="en-US" sz="2400" dirty="0">
                <a:solidFill>
                  <a:schemeClr val="tx1"/>
                </a:solidFill>
              </a:rPr>
              <a:t>R</a:t>
            </a:r>
            <a:r>
              <a:rPr lang="en-US" sz="2400" dirty="0" smtClean="0">
                <a:solidFill>
                  <a:schemeClr val="tx1"/>
                </a:solidFill>
              </a:rPr>
              <a:t>unning application tests is the most useful technique to show software problems to Authors</a:t>
            </a:r>
            <a:endParaRPr lang="en-US" sz="2400" dirty="0">
              <a:solidFill>
                <a:schemeClr val="tx1"/>
              </a:solidFill>
            </a:endParaRPr>
          </a:p>
        </p:txBody>
      </p:sp>
      <p:grpSp>
        <p:nvGrpSpPr>
          <p:cNvPr id="165" name="Group 164"/>
          <p:cNvGrpSpPr/>
          <p:nvPr/>
        </p:nvGrpSpPr>
        <p:grpSpPr>
          <a:xfrm>
            <a:off x="1447800" y="3429000"/>
            <a:ext cx="8839200" cy="12237720"/>
            <a:chOff x="1295400" y="3886200"/>
            <a:chExt cx="7844590" cy="12725400"/>
          </a:xfrm>
        </p:grpSpPr>
        <p:sp>
          <p:nvSpPr>
            <p:cNvPr id="101" name="Rounded Rectangle 100"/>
            <p:cNvSpPr/>
            <p:nvPr/>
          </p:nvSpPr>
          <p:spPr>
            <a:xfrm>
              <a:off x="1295400" y="3886200"/>
              <a:ext cx="7844590" cy="12725400"/>
            </a:xfrm>
            <a:prstGeom prst="roundRect">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746125" eaLnBrk="0" hangingPunct="0"/>
              <a:r>
                <a:rPr lang="en-US" sz="2800" b="1" dirty="0" smtClean="0">
                  <a:solidFill>
                    <a:schemeClr val="tx1"/>
                  </a:solidFill>
                  <a:cs typeface="Arial" charset="0"/>
                </a:rPr>
                <a:t>INTRODUCTION</a:t>
              </a:r>
            </a:p>
            <a:p>
              <a:pPr algn="just" defTabSz="746125" eaLnBrk="0" hangingPunct="0"/>
              <a:endParaRPr lang="en-US" sz="2400" dirty="0" smtClean="0">
                <a:solidFill>
                  <a:schemeClr val="tx1"/>
                </a:solidFill>
                <a:cs typeface="Arial" charset="0"/>
              </a:endParaRPr>
            </a:p>
            <a:p>
              <a:pPr algn="just" defTabSz="746125" eaLnBrk="0" hangingPunct="0">
                <a:tabLst>
                  <a:tab pos="1487488" algn="l"/>
                </a:tabLst>
              </a:pPr>
              <a:r>
                <a:rPr lang="en-US" sz="2400" dirty="0" smtClean="0">
                  <a:solidFill>
                    <a:schemeClr val="tx1"/>
                  </a:solidFill>
                  <a:cs typeface="Arial" charset="0"/>
                </a:rPr>
                <a:t>	In recent years, it has become more 	and 	more evident that software threat 	communities are taking an increasing interest in Grid infrastructures. To mitigate the security risk associated with the increased numbers of attacks, the Grid software development community needs to scale up effort to reduce software vulnerabilities. This can be achieved by introducing security review processes as a standard project management practice.</a:t>
              </a:r>
            </a:p>
            <a:p>
              <a:pPr algn="just" defTabSz="746125" eaLnBrk="0" hangingPunct="0"/>
              <a:endParaRPr lang="en-US" sz="2400" dirty="0" smtClean="0">
                <a:solidFill>
                  <a:schemeClr val="tx1"/>
                </a:solidFill>
                <a:cs typeface="Arial" charset="0"/>
              </a:endParaRPr>
            </a:p>
            <a:p>
              <a:pPr algn="just" defTabSz="746125" eaLnBrk="0" hangingPunct="0"/>
              <a:r>
                <a:rPr lang="en-US" sz="2400" dirty="0" smtClean="0">
                  <a:solidFill>
                    <a:schemeClr val="tx1"/>
                  </a:solidFill>
                  <a:cs typeface="Arial" charset="0"/>
                </a:rPr>
                <a:t>The Grid Facilities Department of the Fermilab Computing Division has developed a code inspection process, tailored to reviewing security properties of software. The goal of the process is to identify technical risks associated with an application and their impact.</a:t>
              </a:r>
            </a:p>
            <a:p>
              <a:pPr algn="just" defTabSz="746125" eaLnBrk="0" hangingPunct="0"/>
              <a:endParaRPr lang="en-US" sz="2400" dirty="0" smtClean="0">
                <a:solidFill>
                  <a:schemeClr val="tx1"/>
                </a:solidFill>
                <a:cs typeface="Arial" charset="0"/>
              </a:endParaRPr>
            </a:p>
            <a:p>
              <a:pPr algn="just" defTabSz="746125" eaLnBrk="0" hangingPunct="0"/>
              <a:r>
                <a:rPr lang="en-US" sz="2400" dirty="0" smtClean="0">
                  <a:solidFill>
                    <a:schemeClr val="tx1"/>
                  </a:solidFill>
                  <a:cs typeface="Arial" charset="0"/>
                </a:rPr>
                <a:t>This is achieved by focusing on the business needs of the application (what it does and protects), on understanding threats and exploit communities (what an exploiter gains), and on uncovering potential vulnerabilities (what defects can be exploited). The desired outcome of the process is an improvement of the quality of the software artifact and an enhanced understanding of possible mitigation strategies for residual risks.</a:t>
              </a:r>
            </a:p>
            <a:p>
              <a:pPr algn="just" defTabSz="746125" eaLnBrk="0" hangingPunct="0"/>
              <a:endParaRPr lang="en-US" sz="2400" dirty="0" smtClean="0">
                <a:solidFill>
                  <a:schemeClr val="tx1"/>
                </a:solidFill>
                <a:cs typeface="Arial" charset="0"/>
              </a:endParaRPr>
            </a:p>
            <a:p>
              <a:pPr algn="just" defTabSz="746125" eaLnBrk="0" hangingPunct="0"/>
              <a:r>
                <a:rPr lang="en-US" sz="2400" dirty="0" smtClean="0">
                  <a:solidFill>
                    <a:schemeClr val="tx1"/>
                  </a:solidFill>
                  <a:cs typeface="Arial" charset="0"/>
                </a:rPr>
                <a:t>This poster describes the inspection process and lessons learned on applying it to Grid middleware.</a:t>
              </a:r>
            </a:p>
          </p:txBody>
        </p:sp>
        <p:pic>
          <p:nvPicPr>
            <p:cNvPr id="2063" name="Picture 15"/>
            <p:cNvPicPr>
              <a:picLocks noChangeAspect="1" noChangeArrowheads="1"/>
            </p:cNvPicPr>
            <p:nvPr/>
          </p:nvPicPr>
          <p:blipFill>
            <a:blip r:embed="rId3">
              <a:clrChange>
                <a:clrFrom>
                  <a:srgbClr val="FCFDFF"/>
                </a:clrFrom>
                <a:clrTo>
                  <a:srgbClr val="FCFDFF">
                    <a:alpha val="0"/>
                  </a:srgbClr>
                </a:clrTo>
              </a:clrChange>
            </a:blip>
            <a:srcRect/>
            <a:stretch>
              <a:fillRect/>
            </a:stretch>
          </p:blipFill>
          <p:spPr bwMode="auto">
            <a:xfrm>
              <a:off x="1971658" y="4038600"/>
              <a:ext cx="889000" cy="2362200"/>
            </a:xfrm>
            <a:prstGeom prst="rect">
              <a:avLst/>
            </a:prstGeom>
            <a:noFill/>
            <a:ln w="9525">
              <a:noFill/>
              <a:miter lim="800000"/>
              <a:headEnd/>
              <a:tailEnd/>
            </a:ln>
            <a:effectLst/>
          </p:spPr>
        </p:pic>
      </p:grpSp>
      <p:sp>
        <p:nvSpPr>
          <p:cNvPr id="102" name="Rounded Rectangle 101"/>
          <p:cNvSpPr/>
          <p:nvPr/>
        </p:nvSpPr>
        <p:spPr>
          <a:xfrm>
            <a:off x="24612600" y="3429000"/>
            <a:ext cx="7844590" cy="9144000"/>
          </a:xfrm>
          <a:prstGeom prst="roundRect">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2800" b="1" dirty="0" smtClean="0">
                <a:solidFill>
                  <a:schemeClr val="tx1"/>
                </a:solidFill>
              </a:rPr>
              <a:t>CONCLUSIONS</a:t>
            </a:r>
          </a:p>
          <a:p>
            <a:pPr algn="ctr" defTabSz="4264025"/>
            <a:endParaRPr lang="en-US" sz="2400" dirty="0" smtClean="0">
              <a:solidFill>
                <a:schemeClr val="tx1"/>
              </a:solidFill>
            </a:endParaRPr>
          </a:p>
          <a:p>
            <a:pPr algn="just" defTabSz="4264025">
              <a:tabLst>
                <a:tab pos="1487488" algn="l"/>
              </a:tabLst>
            </a:pPr>
            <a:r>
              <a:rPr lang="en-US" sz="2400" dirty="0" smtClean="0">
                <a:solidFill>
                  <a:schemeClr val="tx1"/>
                </a:solidFill>
              </a:rPr>
              <a:t>	We have developed a software 	inspection process for security reviews. </a:t>
            </a:r>
            <a:r>
              <a:rPr lang="en-US" sz="2400" dirty="0" smtClean="0">
                <a:solidFill>
                  <a:schemeClr val="tx1"/>
                </a:solidFill>
              </a:rPr>
              <a:t>	It defines </a:t>
            </a:r>
            <a:r>
              <a:rPr lang="en-US" sz="2400" dirty="0" smtClean="0">
                <a:solidFill>
                  <a:schemeClr val="tx1"/>
                </a:solidFill>
              </a:rPr>
              <a:t>personnel roles, recommended meetings, and six steps to review the security properties of the investigated software.</a:t>
            </a:r>
          </a:p>
          <a:p>
            <a:pPr algn="just" defTabSz="4264025"/>
            <a:endParaRPr lang="en-US" sz="2400" dirty="0" smtClean="0">
              <a:solidFill>
                <a:schemeClr val="tx1"/>
              </a:solidFill>
            </a:endParaRPr>
          </a:p>
          <a:p>
            <a:pPr algn="just" defTabSz="4264025"/>
            <a:r>
              <a:rPr lang="en-US" sz="2400" dirty="0" smtClean="0">
                <a:solidFill>
                  <a:schemeClr val="tx1"/>
                </a:solidFill>
              </a:rPr>
              <a:t>This security review process was extended from software inspection guidelines that have been successfully used for years at Fermilab. The process has been successfully used on production software at Fermilab and it is continuously being refined.  </a:t>
            </a:r>
          </a:p>
          <a:p>
            <a:pPr algn="ctr" defTabSz="746125" eaLnBrk="0" hangingPunct="0"/>
            <a:endParaRPr lang="en-US" sz="2400" dirty="0" smtClean="0">
              <a:solidFill>
                <a:schemeClr val="tx1"/>
              </a:solidFill>
              <a:cs typeface="Arial" charset="0"/>
            </a:endParaRPr>
          </a:p>
        </p:txBody>
      </p:sp>
      <p:pic>
        <p:nvPicPr>
          <p:cNvPr id="155" name="Picture 15"/>
          <p:cNvPicPr>
            <a:picLocks noChangeAspect="1" noChangeArrowheads="1"/>
          </p:cNvPicPr>
          <p:nvPr/>
        </p:nvPicPr>
        <p:blipFill>
          <a:blip r:embed="rId3">
            <a:clrChange>
              <a:clrFrom>
                <a:srgbClr val="FCFDFF"/>
              </a:clrFrom>
              <a:clrTo>
                <a:srgbClr val="FCFDFF">
                  <a:alpha val="0"/>
                </a:srgbClr>
              </a:clrTo>
            </a:clrChange>
          </a:blip>
          <a:srcRect/>
          <a:stretch>
            <a:fillRect/>
          </a:stretch>
        </p:blipFill>
        <p:spPr bwMode="auto">
          <a:xfrm>
            <a:off x="25298400" y="4800600"/>
            <a:ext cx="889000" cy="2070100"/>
          </a:xfrm>
          <a:prstGeom prst="rect">
            <a:avLst/>
          </a:prstGeom>
          <a:noFill/>
          <a:ln w="9525">
            <a:noFill/>
            <a:miter lim="800000"/>
            <a:headEnd/>
            <a:tailEnd/>
          </a:ln>
          <a:effectLst/>
        </p:spPr>
      </p:pic>
      <p:sp>
        <p:nvSpPr>
          <p:cNvPr id="167" name="Rounded Rectangle 166"/>
          <p:cNvSpPr/>
          <p:nvPr/>
        </p:nvSpPr>
        <p:spPr>
          <a:xfrm>
            <a:off x="990600" y="28285440"/>
            <a:ext cx="9753600" cy="7010400"/>
          </a:xfrm>
          <a:prstGeom prst="roundRect">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2600" b="1" i="1" dirty="0" smtClean="0">
                <a:solidFill>
                  <a:schemeClr val="tx1"/>
                </a:solidFill>
              </a:rPr>
              <a:t>References</a:t>
            </a:r>
          </a:p>
          <a:p>
            <a:pPr defTabSz="4264025"/>
            <a:r>
              <a:rPr lang="en-US" sz="2400" dirty="0" smtClean="0">
                <a:solidFill>
                  <a:schemeClr val="tx1"/>
                </a:solidFill>
              </a:rPr>
              <a:t>[1] The Fagan inspection process at Fermilab:</a:t>
            </a:r>
          </a:p>
          <a:p>
            <a:pPr defTabSz="4264025"/>
            <a:r>
              <a:rPr lang="en-US" sz="2400" dirty="0" smtClean="0">
                <a:solidFill>
                  <a:schemeClr val="tx1"/>
                </a:solidFill>
              </a:rPr>
              <a:t>http://ods.fnal.gov/ods/www/process/faganInsp.html</a:t>
            </a:r>
          </a:p>
          <a:p>
            <a:pPr defTabSz="4264025"/>
            <a:r>
              <a:rPr lang="en-US" sz="2400" dirty="0" smtClean="0">
                <a:solidFill>
                  <a:schemeClr val="tx1"/>
                </a:solidFill>
              </a:rPr>
              <a:t>[2] G. </a:t>
            </a:r>
            <a:r>
              <a:rPr lang="en-US" sz="2400" dirty="0" err="1" smtClean="0">
                <a:solidFill>
                  <a:schemeClr val="tx1"/>
                </a:solidFill>
              </a:rPr>
              <a:t>Hoglund</a:t>
            </a:r>
            <a:r>
              <a:rPr lang="en-US" sz="2400" dirty="0" smtClean="0">
                <a:solidFill>
                  <a:schemeClr val="tx1"/>
                </a:solidFill>
              </a:rPr>
              <a:t> and G. McGraw, “Exploiting Software: How to break the code”, Ed: Addison-Wesley</a:t>
            </a:r>
          </a:p>
          <a:p>
            <a:pPr defTabSz="4264025"/>
            <a:r>
              <a:rPr lang="en-US" sz="2400" dirty="0" smtClean="0">
                <a:solidFill>
                  <a:schemeClr val="tx1"/>
                </a:solidFill>
              </a:rPr>
              <a:t>[3] G. McGraw, “Software Security: Building Security in”, Ed: Addison-Wesley</a:t>
            </a:r>
          </a:p>
          <a:p>
            <a:pPr defTabSz="4264025"/>
            <a:r>
              <a:rPr lang="en-US" sz="2400" dirty="0" smtClean="0">
                <a:solidFill>
                  <a:schemeClr val="tx1"/>
                </a:solidFill>
              </a:rPr>
              <a:t>[4] J. </a:t>
            </a:r>
            <a:r>
              <a:rPr lang="en-US" sz="2400" dirty="0" err="1" smtClean="0">
                <a:solidFill>
                  <a:schemeClr val="tx1"/>
                </a:solidFill>
              </a:rPr>
              <a:t>Viega</a:t>
            </a:r>
            <a:r>
              <a:rPr lang="en-US" sz="2400" dirty="0" smtClean="0">
                <a:solidFill>
                  <a:schemeClr val="tx1"/>
                </a:solidFill>
              </a:rPr>
              <a:t> &amp; G. McGraw, “Building Secure Software”, Ed: Addison-Wesley</a:t>
            </a:r>
          </a:p>
          <a:p>
            <a:pPr defTabSz="4264025"/>
            <a:r>
              <a:rPr lang="en-US" sz="2400" dirty="0" smtClean="0">
                <a:solidFill>
                  <a:schemeClr val="tx1"/>
                </a:solidFill>
              </a:rPr>
              <a:t>[5] Code review tools: http://www.softpanorama.org/SE/code_reviews_and_inspections.shtml</a:t>
            </a:r>
          </a:p>
          <a:p>
            <a:pPr defTabSz="4264025"/>
            <a:r>
              <a:rPr lang="en-US" sz="2400" dirty="0" smtClean="0">
                <a:solidFill>
                  <a:schemeClr val="tx1"/>
                </a:solidFill>
              </a:rPr>
              <a:t>[8] OWASP testing portal:</a:t>
            </a:r>
          </a:p>
          <a:p>
            <a:pPr defTabSz="4264025"/>
            <a:r>
              <a:rPr lang="en-US" sz="2400" dirty="0" smtClean="0">
                <a:solidFill>
                  <a:schemeClr val="tx1"/>
                </a:solidFill>
              </a:rPr>
              <a:t>http://www.owasp.org/index.php/OWASP_Testing_Guide_v2_Table_of_Contents</a:t>
            </a:r>
          </a:p>
          <a:p>
            <a:pPr defTabSz="4264025"/>
            <a:r>
              <a:rPr lang="en-US" sz="2400" dirty="0" smtClean="0">
                <a:solidFill>
                  <a:schemeClr val="tx1"/>
                </a:solidFill>
              </a:rPr>
              <a:t>[9] Resources on </a:t>
            </a:r>
            <a:r>
              <a:rPr lang="en-US" sz="2400" dirty="0" err="1" smtClean="0">
                <a:solidFill>
                  <a:schemeClr val="tx1"/>
                </a:solidFill>
              </a:rPr>
              <a:t>Fuzzing</a:t>
            </a:r>
            <a:r>
              <a:rPr lang="en-US" sz="2400" dirty="0" smtClean="0">
                <a:solidFill>
                  <a:schemeClr val="tx1"/>
                </a:solidFill>
              </a:rPr>
              <a:t> tools:</a:t>
            </a:r>
          </a:p>
          <a:p>
            <a:pPr defTabSz="4264025"/>
            <a:r>
              <a:rPr lang="en-US" sz="2400" dirty="0" smtClean="0">
                <a:solidFill>
                  <a:schemeClr val="tx1"/>
                </a:solidFill>
              </a:rPr>
              <a:t>http://www.dragoslungu.com/2007/05/12/my-favorite-10-web-application-security-fuzzing-tools/</a:t>
            </a:r>
            <a:endParaRPr lang="en-US" sz="2400" b="1" dirty="0" smtClean="0">
              <a:solidFill>
                <a:schemeClr val="tx1"/>
              </a:solidFill>
            </a:endParaRPr>
          </a:p>
          <a:p>
            <a:pPr algn="ctr" defTabSz="4264025"/>
            <a:endParaRPr lang="en-US" sz="2400" dirty="0">
              <a:solidFill>
                <a:schemeClr val="tx1"/>
              </a:solidFill>
            </a:endParaRPr>
          </a:p>
        </p:txBody>
      </p:sp>
      <p:grpSp>
        <p:nvGrpSpPr>
          <p:cNvPr id="157" name="Group 156"/>
          <p:cNvGrpSpPr/>
          <p:nvPr/>
        </p:nvGrpSpPr>
        <p:grpSpPr>
          <a:xfrm>
            <a:off x="11049000" y="3886200"/>
            <a:ext cx="12801600" cy="9144001"/>
            <a:chOff x="10668000" y="3886200"/>
            <a:chExt cx="12801600" cy="9144001"/>
          </a:xfrm>
        </p:grpSpPr>
        <p:sp>
          <p:nvSpPr>
            <p:cNvPr id="66" name="Rounded Rectangle 65"/>
            <p:cNvSpPr/>
            <p:nvPr/>
          </p:nvSpPr>
          <p:spPr>
            <a:xfrm>
              <a:off x="15240000" y="4114801"/>
              <a:ext cx="3733800" cy="8915400"/>
            </a:xfrm>
            <a:prstGeom prst="roundRect">
              <a:avLst/>
            </a:prstGeom>
            <a:gradFill>
              <a:gsLst>
                <a:gs pos="0">
                  <a:srgbClr val="FFF0EB"/>
                </a:gs>
                <a:gs pos="100000">
                  <a:srgbClr val="FFB9A3"/>
                </a:gs>
              </a:gsLst>
              <a:lin ang="5400000" scaled="0"/>
            </a:gradFill>
            <a:ln>
              <a:solidFill>
                <a:srgbClr val="FF9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67" name="Flowchart: Alternate Process 66"/>
            <p:cNvSpPr/>
            <p:nvPr/>
          </p:nvSpPr>
          <p:spPr>
            <a:xfrm>
              <a:off x="15620318" y="487680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Management</a:t>
              </a:r>
              <a:endParaRPr lang="en-US" sz="2400" dirty="0">
                <a:solidFill>
                  <a:schemeClr val="tx1"/>
                </a:solidFill>
                <a:latin typeface="Arial" pitchFamily="34" charset="0"/>
                <a:cs typeface="Arial" pitchFamily="34" charset="0"/>
              </a:endParaRPr>
            </a:p>
          </p:txBody>
        </p:sp>
        <p:sp>
          <p:nvSpPr>
            <p:cNvPr id="68" name="Flowchart: Alternate Process 67"/>
            <p:cNvSpPr/>
            <p:nvPr/>
          </p:nvSpPr>
          <p:spPr>
            <a:xfrm>
              <a:off x="15620318" y="623316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Moderator</a:t>
              </a:r>
              <a:endParaRPr lang="en-US" sz="2400" dirty="0">
                <a:solidFill>
                  <a:schemeClr val="tx1"/>
                </a:solidFill>
                <a:latin typeface="Arial" pitchFamily="34" charset="0"/>
                <a:cs typeface="Arial" pitchFamily="34" charset="0"/>
              </a:endParaRPr>
            </a:p>
          </p:txBody>
        </p:sp>
        <p:sp>
          <p:nvSpPr>
            <p:cNvPr id="69" name="Flowchart: Alternate Process 68"/>
            <p:cNvSpPr/>
            <p:nvPr/>
          </p:nvSpPr>
          <p:spPr>
            <a:xfrm>
              <a:off x="15620318" y="758952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Author</a:t>
              </a:r>
              <a:endParaRPr lang="en-US" sz="2400" dirty="0">
                <a:solidFill>
                  <a:schemeClr val="tx1"/>
                </a:solidFill>
                <a:latin typeface="Arial" pitchFamily="34" charset="0"/>
                <a:cs typeface="Arial" pitchFamily="34" charset="0"/>
              </a:endParaRPr>
            </a:p>
          </p:txBody>
        </p:sp>
        <p:sp>
          <p:nvSpPr>
            <p:cNvPr id="70" name="Flowchart: Alternate Process 69"/>
            <p:cNvSpPr/>
            <p:nvPr/>
          </p:nvSpPr>
          <p:spPr>
            <a:xfrm>
              <a:off x="15620318" y="1030224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Scribe</a:t>
              </a:r>
              <a:endParaRPr lang="en-US" sz="2400" dirty="0">
                <a:solidFill>
                  <a:schemeClr val="tx1"/>
                </a:solidFill>
                <a:latin typeface="Arial" pitchFamily="34" charset="0"/>
                <a:cs typeface="Arial" pitchFamily="34" charset="0"/>
              </a:endParaRPr>
            </a:p>
          </p:txBody>
        </p:sp>
        <p:sp>
          <p:nvSpPr>
            <p:cNvPr id="71" name="Flowchart: Alternate Process 70"/>
            <p:cNvSpPr/>
            <p:nvPr/>
          </p:nvSpPr>
          <p:spPr>
            <a:xfrm>
              <a:off x="15620318" y="1165860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Security Expert</a:t>
              </a:r>
              <a:endParaRPr lang="en-US" sz="2400" dirty="0">
                <a:solidFill>
                  <a:schemeClr val="tx1"/>
                </a:solidFill>
                <a:latin typeface="Arial" pitchFamily="34" charset="0"/>
                <a:cs typeface="Arial" pitchFamily="34" charset="0"/>
              </a:endParaRPr>
            </a:p>
          </p:txBody>
        </p:sp>
        <p:sp>
          <p:nvSpPr>
            <p:cNvPr id="72" name="Flowchart: Alternate Process 71"/>
            <p:cNvSpPr/>
            <p:nvPr/>
          </p:nvSpPr>
          <p:spPr>
            <a:xfrm>
              <a:off x="15604276" y="8945880"/>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Reviewer</a:t>
              </a:r>
              <a:endParaRPr lang="en-US" sz="2400" dirty="0">
                <a:solidFill>
                  <a:schemeClr val="tx1"/>
                </a:solidFill>
                <a:latin typeface="Arial" pitchFamily="34" charset="0"/>
                <a:cs typeface="Arial" pitchFamily="34" charset="0"/>
              </a:endParaRPr>
            </a:p>
          </p:txBody>
        </p:sp>
        <p:sp>
          <p:nvSpPr>
            <p:cNvPr id="73" name="Rectangle 72"/>
            <p:cNvSpPr/>
            <p:nvPr/>
          </p:nvSpPr>
          <p:spPr>
            <a:xfrm>
              <a:off x="17109702" y="4191000"/>
              <a:ext cx="1483098" cy="584775"/>
            </a:xfrm>
            <a:prstGeom prst="rect">
              <a:avLst/>
            </a:prstGeom>
            <a:scene3d>
              <a:camera prst="obliqueTopRight"/>
              <a:lightRig rig="threePt" dir="t"/>
            </a:scene3d>
          </p:spPr>
          <p:txBody>
            <a:bodyPr wrap="none">
              <a:spAutoFit/>
            </a:bodyPr>
            <a:lstStyle/>
            <a:p>
              <a:pPr algn="ctr"/>
              <a:r>
                <a:rPr lang="en-US" sz="3200" b="1" dirty="0" smtClean="0">
                  <a:latin typeface="Arial" pitchFamily="34" charset="0"/>
                  <a:cs typeface="Arial" pitchFamily="34" charset="0"/>
                </a:rPr>
                <a:t>Actors</a:t>
              </a:r>
              <a:endParaRPr lang="en-US" sz="3200" dirty="0"/>
            </a:p>
          </p:txBody>
        </p:sp>
        <p:grpSp>
          <p:nvGrpSpPr>
            <p:cNvPr id="74" name="Group 65"/>
            <p:cNvGrpSpPr/>
            <p:nvPr/>
          </p:nvGrpSpPr>
          <p:grpSpPr>
            <a:xfrm>
              <a:off x="10668000" y="3886200"/>
              <a:ext cx="3733800" cy="2590800"/>
              <a:chOff x="304800" y="4419600"/>
              <a:chExt cx="3733800" cy="2590800"/>
            </a:xfrm>
          </p:grpSpPr>
          <p:sp>
            <p:nvSpPr>
              <p:cNvPr id="98" name="Rounded Rectangular Callout 28"/>
              <p:cNvSpPr/>
              <p:nvPr/>
            </p:nvSpPr>
            <p:spPr>
              <a:xfrm>
                <a:off x="304800" y="4419600"/>
                <a:ext cx="3733800" cy="2590800"/>
              </a:xfrm>
              <a:prstGeom prst="wedgeRoundRectCallout">
                <a:avLst>
                  <a:gd name="adj1" fmla="val 80898"/>
                  <a:gd name="adj2" fmla="val 4669"/>
                  <a:gd name="adj3" fmla="val 16667"/>
                </a:avLst>
              </a:prstGeom>
              <a:gradFill>
                <a:gsLst>
                  <a:gs pos="0">
                    <a:srgbClr val="FFF0EB"/>
                  </a:gs>
                  <a:gs pos="100000">
                    <a:srgbClr val="FFB9A3"/>
                  </a:gs>
                </a:gsLst>
                <a:lin ang="5400000" scaled="0"/>
              </a:gradFill>
              <a:ln>
                <a:solidFill>
                  <a:srgbClr val="FF9979"/>
                </a:solidFill>
              </a:ln>
              <a:effectLst>
                <a:outerShdw blurRad="127000" dist="88900" dir="3600000" algn="ctr" rotWithShape="0">
                  <a:srgbClr val="AC29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pic>
            <p:nvPicPr>
              <p:cNvPr id="99" name="Picture 16" descr="http://www.toonups.com/ClipArt/office_art_female_worker2.png"/>
              <p:cNvPicPr>
                <a:picLocks noChangeAspect="1" noChangeArrowheads="1"/>
              </p:cNvPicPr>
              <p:nvPr/>
            </p:nvPicPr>
            <p:blipFill>
              <a:blip r:embed="rId4"/>
              <a:srcRect/>
              <a:stretch>
                <a:fillRect/>
              </a:stretch>
            </p:blipFill>
            <p:spPr bwMode="auto">
              <a:xfrm>
                <a:off x="533400" y="4527753"/>
                <a:ext cx="533400" cy="2254047"/>
              </a:xfrm>
              <a:prstGeom prst="rect">
                <a:avLst/>
              </a:prstGeom>
              <a:noFill/>
              <a:scene3d>
                <a:camera prst="obliqueTopLeft"/>
                <a:lightRig rig="threePt" dir="t"/>
              </a:scene3d>
            </p:spPr>
          </p:pic>
          <p:sp>
            <p:nvSpPr>
              <p:cNvPr id="100" name="TextBox 99"/>
              <p:cNvSpPr txBox="1"/>
              <p:nvPr/>
            </p:nvSpPr>
            <p:spPr>
              <a:xfrm>
                <a:off x="1143000" y="4471987"/>
                <a:ext cx="2743200" cy="2462213"/>
              </a:xfrm>
              <a:prstGeom prst="rect">
                <a:avLst/>
              </a:prstGeom>
              <a:noFill/>
              <a:scene3d>
                <a:camera prst="obliqueTopLeft"/>
                <a:lightRig rig="threePt" dir="t"/>
              </a:scene3d>
            </p:spPr>
            <p:txBody>
              <a:bodyPr wrap="square" rtlCol="0">
                <a:spAutoFit/>
              </a:bodyPr>
              <a:lstStyle/>
              <a:p>
                <a:pPr algn="just"/>
                <a:r>
                  <a:rPr lang="en-US" sz="1400" dirty="0" smtClean="0"/>
                  <a:t>The line and project management of the personnel participating in the inspection. Management must support the inspection review activity in order for it to be successful. The inspection is typically initiated by a manager with a stake in a software artifact: the selection process for the artifact is outside of the scope of this document.</a:t>
                </a:r>
                <a:endParaRPr lang="en-US" sz="1400" dirty="0"/>
              </a:p>
            </p:txBody>
          </p:sp>
        </p:grpSp>
        <p:grpSp>
          <p:nvGrpSpPr>
            <p:cNvPr id="77" name="Group 78"/>
            <p:cNvGrpSpPr/>
            <p:nvPr/>
          </p:nvGrpSpPr>
          <p:grpSpPr>
            <a:xfrm>
              <a:off x="10668000" y="6934200"/>
              <a:ext cx="3733800" cy="2590800"/>
              <a:chOff x="304800" y="7239000"/>
              <a:chExt cx="3733800" cy="2590800"/>
            </a:xfrm>
          </p:grpSpPr>
          <p:grpSp>
            <p:nvGrpSpPr>
              <p:cNvPr id="92" name="Group 64"/>
              <p:cNvGrpSpPr/>
              <p:nvPr/>
            </p:nvGrpSpPr>
            <p:grpSpPr>
              <a:xfrm>
                <a:off x="304800" y="7239000"/>
                <a:ext cx="3733800" cy="2590800"/>
                <a:chOff x="304800" y="7239000"/>
                <a:chExt cx="3733800" cy="2590800"/>
              </a:xfrm>
            </p:grpSpPr>
            <p:sp>
              <p:nvSpPr>
                <p:cNvPr id="94" name="Rounded Rectangular Callout 93"/>
                <p:cNvSpPr/>
                <p:nvPr/>
              </p:nvSpPr>
              <p:spPr>
                <a:xfrm>
                  <a:off x="304800" y="7239000"/>
                  <a:ext cx="3733800" cy="2590800"/>
                </a:xfrm>
                <a:prstGeom prst="wedgeRoundRectCallout">
                  <a:avLst>
                    <a:gd name="adj1" fmla="val 80843"/>
                    <a:gd name="adj2" fmla="val -6929"/>
                    <a:gd name="adj3" fmla="val 16667"/>
                  </a:avLst>
                </a:prstGeom>
                <a:gradFill>
                  <a:gsLst>
                    <a:gs pos="0">
                      <a:srgbClr val="FFF0EB"/>
                    </a:gs>
                    <a:gs pos="100000">
                      <a:srgbClr val="FFB9A3"/>
                    </a:gs>
                  </a:gsLst>
                  <a:lin ang="5400000" scaled="0"/>
                </a:gradFill>
                <a:ln>
                  <a:solidFill>
                    <a:srgbClr val="FF9979"/>
                  </a:solidFill>
                </a:ln>
                <a:effectLst>
                  <a:outerShdw blurRad="127000" dist="88900" dir="3600000" algn="ctr" rotWithShape="0">
                    <a:srgbClr val="AC29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95" name="TextBox 94"/>
                <p:cNvSpPr txBox="1"/>
                <p:nvPr/>
              </p:nvSpPr>
              <p:spPr>
                <a:xfrm>
                  <a:off x="1447800" y="7291387"/>
                  <a:ext cx="2514600" cy="2462213"/>
                </a:xfrm>
                <a:prstGeom prst="rect">
                  <a:avLst/>
                </a:prstGeom>
                <a:noFill/>
                <a:scene3d>
                  <a:camera prst="obliqueTopLeft"/>
                  <a:lightRig rig="threePt" dir="t"/>
                </a:scene3d>
              </p:spPr>
              <p:txBody>
                <a:bodyPr wrap="square" rtlCol="0">
                  <a:spAutoFit/>
                </a:bodyPr>
                <a:lstStyle/>
                <a:p>
                  <a:pPr algn="just">
                    <a:tabLst>
                      <a:tab pos="519113" algn="l"/>
                    </a:tabLst>
                  </a:pPr>
                  <a:r>
                    <a:rPr lang="en-US" sz="1400" dirty="0" smtClean="0"/>
                    <a:t>The main developer(s) of the software artifact. Author(s) 	are  	responsible for 	working 	with 	the Reviewers, 	providing material and expertise on the artifact. Author(s) are also responsible for following up with the recommendations for 	improving the artifact.</a:t>
                  </a:r>
                  <a:endParaRPr lang="en-US" sz="1400" dirty="0"/>
                </a:p>
              </p:txBody>
            </p:sp>
          </p:grpSp>
          <p:pic>
            <p:nvPicPr>
              <p:cNvPr id="93" name="Picture 8" descr="http://www.toonups.com/ClipArt/office_art_bob1.png"/>
              <p:cNvPicPr>
                <a:picLocks noChangeAspect="1" noChangeArrowheads="1"/>
              </p:cNvPicPr>
              <p:nvPr/>
            </p:nvPicPr>
            <p:blipFill>
              <a:blip r:embed="rId5"/>
              <a:srcRect/>
              <a:stretch>
                <a:fillRect/>
              </a:stretch>
            </p:blipFill>
            <p:spPr bwMode="auto">
              <a:xfrm>
                <a:off x="381000" y="7543800"/>
                <a:ext cx="1524000" cy="2133600"/>
              </a:xfrm>
              <a:prstGeom prst="rect">
                <a:avLst/>
              </a:prstGeom>
              <a:noFill/>
              <a:scene3d>
                <a:camera prst="obliqueTopLeft"/>
                <a:lightRig rig="threePt" dir="t"/>
              </a:scene3d>
            </p:spPr>
          </p:pic>
        </p:grpSp>
        <p:grpSp>
          <p:nvGrpSpPr>
            <p:cNvPr id="78" name="Group 75"/>
            <p:cNvGrpSpPr/>
            <p:nvPr/>
          </p:nvGrpSpPr>
          <p:grpSpPr>
            <a:xfrm>
              <a:off x="19659600" y="7086600"/>
              <a:ext cx="3733800" cy="2590800"/>
              <a:chOff x="9296400" y="7924800"/>
              <a:chExt cx="3733800" cy="2590800"/>
            </a:xfrm>
          </p:grpSpPr>
          <p:grpSp>
            <p:nvGrpSpPr>
              <p:cNvPr id="88" name="Group 57"/>
              <p:cNvGrpSpPr/>
              <p:nvPr/>
            </p:nvGrpSpPr>
            <p:grpSpPr>
              <a:xfrm>
                <a:off x="9296400" y="7924800"/>
                <a:ext cx="3733800" cy="2590800"/>
                <a:chOff x="9296400" y="5486400"/>
                <a:chExt cx="3733800" cy="1981200"/>
              </a:xfrm>
              <a:effectLst>
                <a:outerShdw blurRad="127000" dist="88900" dir="3600000" algn="ctr" rotWithShape="0">
                  <a:srgbClr val="AC2900"/>
                </a:outerShdw>
              </a:effectLst>
              <a:scene3d>
                <a:camera prst="obliqueTopLeft"/>
                <a:lightRig rig="threePt" dir="t"/>
              </a:scene3d>
            </p:grpSpPr>
            <p:sp>
              <p:nvSpPr>
                <p:cNvPr id="90" name="Rounded Rectangular Callout 89"/>
                <p:cNvSpPr/>
                <p:nvPr/>
              </p:nvSpPr>
              <p:spPr>
                <a:xfrm>
                  <a:off x="9296400" y="5486400"/>
                  <a:ext cx="3733800" cy="1981200"/>
                </a:xfrm>
                <a:prstGeom prst="wedgeRoundRectCallout">
                  <a:avLst>
                    <a:gd name="adj1" fmla="val -78889"/>
                    <a:gd name="adj2" fmla="val 40039"/>
                    <a:gd name="adj3" fmla="val 16667"/>
                  </a:avLst>
                </a:prstGeom>
                <a:gradFill>
                  <a:gsLst>
                    <a:gs pos="0">
                      <a:srgbClr val="FFF0EB"/>
                    </a:gs>
                    <a:gs pos="100000">
                      <a:srgbClr val="FFB9A3"/>
                    </a:gs>
                  </a:gsLst>
                  <a:lin ang="5400000" scaled="0"/>
                </a:gradFill>
                <a:ln>
                  <a:solidFill>
                    <a:srgbClr val="FF9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91" name="TextBox 90"/>
                <p:cNvSpPr txBox="1"/>
                <p:nvPr/>
              </p:nvSpPr>
              <p:spPr>
                <a:xfrm>
                  <a:off x="10287000" y="5572149"/>
                  <a:ext cx="2514600" cy="1882869"/>
                </a:xfrm>
                <a:prstGeom prst="rect">
                  <a:avLst/>
                </a:prstGeom>
                <a:noFill/>
              </p:spPr>
              <p:txBody>
                <a:bodyPr wrap="square" rtlCol="0">
                  <a:spAutoFit/>
                </a:bodyPr>
                <a:lstStyle/>
                <a:p>
                  <a:pPr algn="just">
                    <a:tabLst>
                      <a:tab pos="177800" algn="l"/>
                    </a:tabLst>
                  </a:pPr>
                  <a:r>
                    <a:rPr lang="en-US" sz="1400" dirty="0" smtClean="0"/>
                    <a:t>A person reviewing the software artifact. Reviewers typically have particular expertise or interest in the domain of the software artifact. One of the Reviewers, called the Editor, is responsible for </a:t>
                  </a:r>
                  <a:r>
                    <a:rPr lang="en-US" sz="1400" dirty="0" smtClean="0"/>
                    <a:t>	documenting </a:t>
                  </a:r>
                  <a:r>
                    <a:rPr lang="en-US" sz="1400" dirty="0" smtClean="0"/>
                    <a:t>the outcomes </a:t>
                  </a:r>
                  <a:r>
                    <a:rPr lang="en-US" sz="1400" dirty="0" smtClean="0"/>
                    <a:t>	of </a:t>
                  </a:r>
                  <a:r>
                    <a:rPr lang="en-US" sz="1400" dirty="0" smtClean="0"/>
                    <a:t>	their review in a Security 	Review Report. </a:t>
                  </a:r>
                  <a:endParaRPr lang="en-US" sz="1400" dirty="0"/>
                </a:p>
              </p:txBody>
            </p:sp>
          </p:grpSp>
          <p:pic>
            <p:nvPicPr>
              <p:cNvPr id="89" name="Picture 34" descr="http://www.toonups.com/ClipArt/office_art_tall_guy5.png"/>
              <p:cNvPicPr>
                <a:picLocks noChangeAspect="1" noChangeArrowheads="1"/>
              </p:cNvPicPr>
              <p:nvPr/>
            </p:nvPicPr>
            <p:blipFill>
              <a:blip r:embed="rId6"/>
              <a:srcRect/>
              <a:stretch>
                <a:fillRect/>
              </a:stretch>
            </p:blipFill>
            <p:spPr bwMode="auto">
              <a:xfrm flipH="1">
                <a:off x="9448800" y="8153400"/>
                <a:ext cx="940904" cy="2133600"/>
              </a:xfrm>
              <a:prstGeom prst="rect">
                <a:avLst/>
              </a:prstGeom>
              <a:noFill/>
              <a:scene3d>
                <a:camera prst="obliqueTopLeft"/>
                <a:lightRig rig="threePt" dir="t"/>
              </a:scene3d>
            </p:spPr>
          </p:pic>
        </p:grpSp>
        <p:grpSp>
          <p:nvGrpSpPr>
            <p:cNvPr id="80" name="Group 76"/>
            <p:cNvGrpSpPr/>
            <p:nvPr/>
          </p:nvGrpSpPr>
          <p:grpSpPr>
            <a:xfrm>
              <a:off x="19735800" y="10134600"/>
              <a:ext cx="3733800" cy="2209800"/>
              <a:chOff x="9372600" y="10820400"/>
              <a:chExt cx="3733800" cy="2209800"/>
            </a:xfrm>
          </p:grpSpPr>
          <p:sp>
            <p:nvSpPr>
              <p:cNvPr id="81" name="Rounded Rectangular Callout 80"/>
              <p:cNvSpPr/>
              <p:nvPr/>
            </p:nvSpPr>
            <p:spPr>
              <a:xfrm>
                <a:off x="9372600" y="10820400"/>
                <a:ext cx="3733800" cy="2209800"/>
              </a:xfrm>
              <a:prstGeom prst="wedgeRoundRectCallout">
                <a:avLst>
                  <a:gd name="adj1" fmla="val -80969"/>
                  <a:gd name="adj2" fmla="val 38985"/>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C2900"/>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pic>
            <p:nvPicPr>
              <p:cNvPr id="82" name="Picture 20" descr="http://www.toonups.com/ClipArt/office_art_man_executive_1.png"/>
              <p:cNvPicPr>
                <a:picLocks noChangeAspect="1" noChangeArrowheads="1"/>
              </p:cNvPicPr>
              <p:nvPr/>
            </p:nvPicPr>
            <p:blipFill>
              <a:blip r:embed="rId7"/>
              <a:srcRect/>
              <a:stretch>
                <a:fillRect/>
              </a:stretch>
            </p:blipFill>
            <p:spPr bwMode="auto">
              <a:xfrm>
                <a:off x="9473230" y="10972800"/>
                <a:ext cx="1194770" cy="1981200"/>
              </a:xfrm>
              <a:prstGeom prst="rect">
                <a:avLst/>
              </a:prstGeom>
              <a:noFill/>
              <a:scene3d>
                <a:camera prst="obliqueTopLeft"/>
                <a:lightRig rig="threePt" dir="t"/>
              </a:scene3d>
            </p:spPr>
          </p:pic>
          <p:sp>
            <p:nvSpPr>
              <p:cNvPr id="83" name="TextBox 82"/>
              <p:cNvSpPr txBox="1"/>
              <p:nvPr/>
            </p:nvSpPr>
            <p:spPr>
              <a:xfrm>
                <a:off x="10515600" y="10972800"/>
                <a:ext cx="2286000" cy="1600438"/>
              </a:xfrm>
              <a:prstGeom prst="rect">
                <a:avLst/>
              </a:prstGeom>
              <a:noFill/>
              <a:scene3d>
                <a:camera prst="obliqueTopLeft"/>
                <a:lightRig rig="threePt" dir="t"/>
              </a:scene3d>
            </p:spPr>
            <p:txBody>
              <a:bodyPr wrap="square" rtlCol="0">
                <a:spAutoFit/>
              </a:bodyPr>
              <a:lstStyle/>
              <a:p>
                <a:pPr algn="just">
                  <a:tabLst>
                    <a:tab pos="177800" algn="l"/>
                  </a:tabLst>
                </a:pPr>
                <a:r>
                  <a:rPr lang="en-US" sz="1400" dirty="0"/>
                  <a:t>A</a:t>
                </a:r>
                <a:r>
                  <a:rPr lang="en-US" sz="1400" dirty="0" smtClean="0"/>
                  <a:t> representative of the Security Team in the organization. His/her input 	is 	useful to 	weight the 	sensitivity of the issues 	exposed by the review.</a:t>
                </a:r>
                <a:endParaRPr lang="en-US" sz="1400" dirty="0"/>
              </a:p>
            </p:txBody>
          </p:sp>
        </p:grpSp>
        <p:grpSp>
          <p:nvGrpSpPr>
            <p:cNvPr id="148" name="Group 147"/>
            <p:cNvGrpSpPr/>
            <p:nvPr/>
          </p:nvGrpSpPr>
          <p:grpSpPr>
            <a:xfrm>
              <a:off x="10744200" y="9982200"/>
              <a:ext cx="3733800" cy="2590800"/>
              <a:chOff x="10744200" y="9982200"/>
              <a:chExt cx="3733800" cy="2590800"/>
            </a:xfrm>
          </p:grpSpPr>
          <p:sp>
            <p:nvSpPr>
              <p:cNvPr id="86" name="Rounded Rectangular Callout 85"/>
              <p:cNvSpPr/>
              <p:nvPr/>
            </p:nvSpPr>
            <p:spPr>
              <a:xfrm>
                <a:off x="10744200" y="9982200"/>
                <a:ext cx="3733800" cy="2590800"/>
              </a:xfrm>
              <a:prstGeom prst="wedgeRoundRectCallout">
                <a:avLst>
                  <a:gd name="adj1" fmla="val 79915"/>
                  <a:gd name="adj2" fmla="val -18690"/>
                  <a:gd name="adj3" fmla="val 16667"/>
                </a:avLst>
              </a:prstGeom>
              <a:gradFill>
                <a:gsLst>
                  <a:gs pos="0">
                    <a:srgbClr val="FFF0EB"/>
                  </a:gs>
                  <a:gs pos="100000">
                    <a:srgbClr val="FFB9A3"/>
                  </a:gs>
                </a:gsLst>
                <a:lin ang="5400000" scaled="0"/>
              </a:gradFill>
              <a:ln>
                <a:solidFill>
                  <a:srgbClr val="FF9979"/>
                </a:solidFill>
              </a:ln>
              <a:effectLst>
                <a:outerShdw blurRad="127000" dist="88900" dir="3600000" algn="ctr" rotWithShape="0">
                  <a:srgbClr val="AC29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87" name="TextBox 86"/>
              <p:cNvSpPr txBox="1"/>
              <p:nvPr/>
            </p:nvSpPr>
            <p:spPr>
              <a:xfrm>
                <a:off x="11582400" y="10157936"/>
                <a:ext cx="2743200" cy="738664"/>
              </a:xfrm>
              <a:prstGeom prst="rect">
                <a:avLst/>
              </a:prstGeom>
              <a:noFill/>
              <a:scene3d>
                <a:camera prst="obliqueTopLeft"/>
                <a:lightRig rig="threePt" dir="t"/>
              </a:scene3d>
            </p:spPr>
            <p:txBody>
              <a:bodyPr wrap="square" rtlCol="0">
                <a:spAutoFit/>
              </a:bodyPr>
              <a:lstStyle/>
              <a:p>
                <a:pPr algn="just"/>
                <a:r>
                  <a:rPr lang="en-US" sz="1400" dirty="0" smtClean="0"/>
                  <a:t>A person participating in the meetings and taking notes on behalf of the group.</a:t>
                </a:r>
                <a:endParaRPr lang="en-US" sz="1400" dirty="0"/>
              </a:p>
            </p:txBody>
          </p:sp>
          <p:pic>
            <p:nvPicPr>
              <p:cNvPr id="147" name="Picture 146" descr="office_art_guy_in_glasses_move copy.jpg"/>
              <p:cNvPicPr>
                <a:picLocks noChangeAspect="1"/>
              </p:cNvPicPr>
              <p:nvPr/>
            </p:nvPicPr>
            <p:blipFill>
              <a:blip r:embed="rId8">
                <a:clrChange>
                  <a:clrFrom>
                    <a:srgbClr val="FFFFFF"/>
                  </a:clrFrom>
                  <a:clrTo>
                    <a:srgbClr val="FFFFFF">
                      <a:alpha val="0"/>
                    </a:srgbClr>
                  </a:clrTo>
                </a:clrChange>
              </a:blip>
              <a:stretch>
                <a:fillRect/>
              </a:stretch>
            </p:blipFill>
            <p:spPr>
              <a:xfrm>
                <a:off x="10934700" y="10172700"/>
                <a:ext cx="780317" cy="2254250"/>
              </a:xfrm>
              <a:prstGeom prst="rect">
                <a:avLst/>
              </a:prstGeom>
            </p:spPr>
          </p:pic>
        </p:grpSp>
        <p:grpSp>
          <p:nvGrpSpPr>
            <p:cNvPr id="154" name="Group 153"/>
            <p:cNvGrpSpPr/>
            <p:nvPr/>
          </p:nvGrpSpPr>
          <p:grpSpPr>
            <a:xfrm>
              <a:off x="19659600" y="4310582"/>
              <a:ext cx="3733800" cy="2318818"/>
              <a:chOff x="19659600" y="4310582"/>
              <a:chExt cx="3733800" cy="2318818"/>
            </a:xfrm>
          </p:grpSpPr>
          <p:sp>
            <p:nvSpPr>
              <p:cNvPr id="96" name="Rounded Rectangular Callout 95"/>
              <p:cNvSpPr/>
              <p:nvPr/>
            </p:nvSpPr>
            <p:spPr>
              <a:xfrm>
                <a:off x="19659600" y="4324350"/>
                <a:ext cx="3733800" cy="2305050"/>
              </a:xfrm>
              <a:prstGeom prst="wedgeRoundRectCallout">
                <a:avLst>
                  <a:gd name="adj1" fmla="val -77427"/>
                  <a:gd name="adj2" fmla="val 52740"/>
                  <a:gd name="adj3" fmla="val 16667"/>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97" name="TextBox 96"/>
              <p:cNvSpPr txBox="1"/>
              <p:nvPr/>
            </p:nvSpPr>
            <p:spPr>
              <a:xfrm>
                <a:off x="20669250" y="4495562"/>
                <a:ext cx="2419350" cy="1600438"/>
              </a:xfrm>
              <a:prstGeom prst="rect">
                <a:avLst/>
              </a:prstGeom>
              <a:noFill/>
              <a:scene3d>
                <a:camera prst="obliqueTopLeft"/>
                <a:lightRig rig="threePt" dir="t"/>
              </a:scene3d>
            </p:spPr>
            <p:txBody>
              <a:bodyPr wrap="square" rtlCol="0">
                <a:spAutoFit/>
              </a:bodyPr>
              <a:lstStyle/>
              <a:p>
                <a:pPr algn="just"/>
                <a:r>
                  <a:rPr lang="en-US" sz="1400" dirty="0" smtClean="0"/>
                  <a:t>The person responsible for the inspection and for running the process.</a:t>
                </a:r>
              </a:p>
              <a:p>
                <a:pPr algn="just"/>
                <a:r>
                  <a:rPr lang="en-US" sz="1400" dirty="0" smtClean="0"/>
                  <a:t>The Moderator collaborates with Management to appoint the personnel participating in the review. </a:t>
                </a:r>
                <a:endParaRPr lang="en-US" sz="1400" dirty="0"/>
              </a:p>
            </p:txBody>
          </p:sp>
          <p:pic>
            <p:nvPicPr>
              <p:cNvPr id="149" name="Picture 148" descr="Picture1_asian.jpg"/>
              <p:cNvPicPr>
                <a:picLocks noChangeAspect="1"/>
              </p:cNvPicPr>
              <p:nvPr/>
            </p:nvPicPr>
            <p:blipFill>
              <a:blip r:embed="rId9">
                <a:clrChange>
                  <a:clrFrom>
                    <a:srgbClr val="FFFFFF"/>
                  </a:clrFrom>
                  <a:clrTo>
                    <a:srgbClr val="FFFFFF">
                      <a:alpha val="0"/>
                    </a:srgbClr>
                  </a:clrTo>
                </a:clrChange>
              </a:blip>
              <a:stretch>
                <a:fillRect/>
              </a:stretch>
            </p:blipFill>
            <p:spPr>
              <a:xfrm>
                <a:off x="19735801" y="4310582"/>
                <a:ext cx="1104900" cy="2242618"/>
              </a:xfrm>
              <a:prstGeom prst="rect">
                <a:avLst/>
              </a:prstGeom>
            </p:spPr>
          </p:pic>
        </p:grpSp>
      </p:grpSp>
      <p:grpSp>
        <p:nvGrpSpPr>
          <p:cNvPr id="188" name="Group 187"/>
          <p:cNvGrpSpPr/>
          <p:nvPr/>
        </p:nvGrpSpPr>
        <p:grpSpPr>
          <a:xfrm>
            <a:off x="11643756" y="13289280"/>
            <a:ext cx="11277600" cy="18364200"/>
            <a:chOff x="11643756" y="13716000"/>
            <a:chExt cx="11277600" cy="18364200"/>
          </a:xfrm>
        </p:grpSpPr>
        <p:sp>
          <p:nvSpPr>
            <p:cNvPr id="18" name="Rounded Rectangle 17"/>
            <p:cNvSpPr/>
            <p:nvPr/>
          </p:nvSpPr>
          <p:spPr>
            <a:xfrm>
              <a:off x="11643756" y="13716000"/>
              <a:ext cx="11277600" cy="18364200"/>
            </a:xfrm>
            <a:prstGeom prst="roundRect">
              <a:avLst/>
            </a:prstGeom>
            <a:gradFill>
              <a:gsLst>
                <a:gs pos="0">
                  <a:srgbClr val="FFF0EB"/>
                </a:gs>
                <a:gs pos="100000">
                  <a:srgbClr val="FFB9A3"/>
                </a:gs>
              </a:gsLst>
              <a:lin ang="5400000" scaled="0"/>
            </a:gradFill>
            <a:ln>
              <a:solidFill>
                <a:srgbClr val="FF9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19" name="Flowchart: Alternate Process 18"/>
            <p:cNvSpPr/>
            <p:nvPr/>
          </p:nvSpPr>
          <p:spPr>
            <a:xfrm>
              <a:off x="15301356" y="15142998"/>
              <a:ext cx="4114800"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Appoint </a:t>
              </a:r>
            </a:p>
            <a:p>
              <a:pPr algn="ctr"/>
              <a:r>
                <a:rPr lang="en-US" sz="2400" dirty="0" smtClean="0">
                  <a:solidFill>
                    <a:schemeClr val="tx1"/>
                  </a:solidFill>
                  <a:latin typeface="Arial" pitchFamily="34" charset="0"/>
                  <a:cs typeface="Arial" pitchFamily="34" charset="0"/>
                </a:rPr>
                <a:t>Moderator</a:t>
              </a:r>
              <a:endParaRPr lang="en-US" sz="2400" dirty="0">
                <a:solidFill>
                  <a:schemeClr val="tx1"/>
                </a:solidFill>
                <a:latin typeface="Arial" pitchFamily="34" charset="0"/>
                <a:cs typeface="Arial" pitchFamily="34" charset="0"/>
              </a:endParaRPr>
            </a:p>
          </p:txBody>
        </p:sp>
        <p:sp>
          <p:nvSpPr>
            <p:cNvPr id="20" name="Flowchart: Alternate Process 19"/>
            <p:cNvSpPr/>
            <p:nvPr/>
          </p:nvSpPr>
          <p:spPr>
            <a:xfrm>
              <a:off x="15301356" y="16862016"/>
              <a:ext cx="4114800"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Appoint </a:t>
              </a:r>
            </a:p>
            <a:p>
              <a:pPr algn="ctr"/>
              <a:r>
                <a:rPr lang="en-US" sz="2400" dirty="0" smtClean="0">
                  <a:solidFill>
                    <a:schemeClr val="tx1"/>
                  </a:solidFill>
                  <a:latin typeface="Arial" pitchFamily="34" charset="0"/>
                  <a:cs typeface="Arial" pitchFamily="34" charset="0"/>
                </a:rPr>
                <a:t>Author</a:t>
              </a:r>
              <a:endParaRPr lang="en-US" sz="2400" dirty="0">
                <a:solidFill>
                  <a:schemeClr val="tx1"/>
                </a:solidFill>
                <a:latin typeface="Arial" pitchFamily="34" charset="0"/>
                <a:cs typeface="Arial" pitchFamily="34" charset="0"/>
              </a:endParaRPr>
            </a:p>
          </p:txBody>
        </p:sp>
        <p:sp>
          <p:nvSpPr>
            <p:cNvPr id="21" name="Flowchart: Decision 20"/>
            <p:cNvSpPr/>
            <p:nvPr/>
          </p:nvSpPr>
          <p:spPr>
            <a:xfrm>
              <a:off x="15868000" y="18662144"/>
              <a:ext cx="3143315" cy="2165778"/>
            </a:xfrm>
            <a:prstGeom prst="flowChartDecision">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000" b="1" dirty="0" smtClean="0">
                  <a:solidFill>
                    <a:schemeClr val="tx1"/>
                  </a:solidFill>
                  <a:latin typeface="Arial" pitchFamily="34" charset="0"/>
                  <a:cs typeface="Arial" pitchFamily="34" charset="0"/>
                </a:rPr>
                <a:t>Is review worth it?</a:t>
              </a:r>
            </a:p>
          </p:txBody>
        </p:sp>
        <p:sp>
          <p:nvSpPr>
            <p:cNvPr id="22" name="Flowchart: Alternate Process 21"/>
            <p:cNvSpPr/>
            <p:nvPr/>
          </p:nvSpPr>
          <p:spPr>
            <a:xfrm>
              <a:off x="11948556" y="19140303"/>
              <a:ext cx="3539483"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Appoint </a:t>
              </a:r>
            </a:p>
            <a:p>
              <a:pPr algn="ctr"/>
              <a:r>
                <a:rPr lang="en-US" sz="2400" dirty="0" smtClean="0">
                  <a:solidFill>
                    <a:schemeClr val="tx1"/>
                  </a:solidFill>
                  <a:latin typeface="Arial" pitchFamily="34" charset="0"/>
                  <a:cs typeface="Arial" pitchFamily="34" charset="0"/>
                </a:rPr>
                <a:t>Reviewers</a:t>
              </a:r>
              <a:endParaRPr lang="en-US" sz="2400" dirty="0">
                <a:solidFill>
                  <a:schemeClr val="tx1"/>
                </a:solidFill>
                <a:latin typeface="Arial" pitchFamily="34" charset="0"/>
                <a:cs typeface="Arial" pitchFamily="34" charset="0"/>
              </a:endParaRPr>
            </a:p>
          </p:txBody>
        </p:sp>
        <p:sp>
          <p:nvSpPr>
            <p:cNvPr id="23" name="Flowchart: Alternate Process 22"/>
            <p:cNvSpPr/>
            <p:nvPr/>
          </p:nvSpPr>
          <p:spPr>
            <a:xfrm>
              <a:off x="19428224" y="19133099"/>
              <a:ext cx="3022418"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Inspection</a:t>
              </a:r>
            </a:p>
            <a:p>
              <a:pPr algn="ctr"/>
              <a:r>
                <a:rPr lang="en-US" sz="2400" dirty="0" smtClean="0">
                  <a:solidFill>
                    <a:schemeClr val="tx1"/>
                  </a:solidFill>
                  <a:latin typeface="Arial" pitchFamily="34" charset="0"/>
                  <a:cs typeface="Arial" pitchFamily="34" charset="0"/>
                </a:rPr>
                <a:t>Report</a:t>
              </a:r>
              <a:endParaRPr lang="en-US" sz="2400" dirty="0">
                <a:solidFill>
                  <a:schemeClr val="tx1"/>
                </a:solidFill>
                <a:latin typeface="Arial" pitchFamily="34" charset="0"/>
                <a:cs typeface="Arial" pitchFamily="34" charset="0"/>
              </a:endParaRPr>
            </a:p>
          </p:txBody>
        </p:sp>
        <p:sp>
          <p:nvSpPr>
            <p:cNvPr id="24" name="Flowchart: Connector 23"/>
            <p:cNvSpPr/>
            <p:nvPr/>
          </p:nvSpPr>
          <p:spPr>
            <a:xfrm>
              <a:off x="20692458" y="20854729"/>
              <a:ext cx="476298" cy="481271"/>
            </a:xfrm>
            <a:prstGeom prst="flowChartConnector">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endParaRPr lang="en-US" sz="2400" dirty="0" smtClean="0">
                <a:solidFill>
                  <a:schemeClr val="tx1"/>
                </a:solidFill>
                <a:latin typeface="Arial" pitchFamily="34" charset="0"/>
                <a:cs typeface="Arial" pitchFamily="34" charset="0"/>
              </a:endParaRPr>
            </a:p>
          </p:txBody>
        </p:sp>
        <p:sp>
          <p:nvSpPr>
            <p:cNvPr id="25" name="Flowchart: Alternate Process 24"/>
            <p:cNvSpPr/>
            <p:nvPr/>
          </p:nvSpPr>
          <p:spPr>
            <a:xfrm>
              <a:off x="11948556" y="20835959"/>
              <a:ext cx="3539483"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Appoint </a:t>
              </a:r>
            </a:p>
            <a:p>
              <a:pPr algn="ctr"/>
              <a:r>
                <a:rPr lang="en-US" sz="2400" dirty="0" smtClean="0">
                  <a:solidFill>
                    <a:schemeClr val="tx1"/>
                  </a:solidFill>
                  <a:latin typeface="Arial" pitchFamily="34" charset="0"/>
                  <a:cs typeface="Arial" pitchFamily="34" charset="0"/>
                </a:rPr>
                <a:t>Scribe</a:t>
              </a:r>
              <a:endParaRPr lang="en-US" sz="2400" dirty="0">
                <a:solidFill>
                  <a:schemeClr val="tx1"/>
                </a:solidFill>
                <a:latin typeface="Arial" pitchFamily="34" charset="0"/>
                <a:cs typeface="Arial" pitchFamily="34" charset="0"/>
              </a:endParaRPr>
            </a:p>
          </p:txBody>
        </p:sp>
        <p:sp>
          <p:nvSpPr>
            <p:cNvPr id="26" name="Flowchart: Alternate Process 25"/>
            <p:cNvSpPr/>
            <p:nvPr/>
          </p:nvSpPr>
          <p:spPr>
            <a:xfrm>
              <a:off x="11948556" y="22531615"/>
              <a:ext cx="3539483"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Hold </a:t>
              </a:r>
            </a:p>
            <a:p>
              <a:pPr algn="ctr"/>
              <a:r>
                <a:rPr lang="en-US" sz="2400" dirty="0" smtClean="0">
                  <a:solidFill>
                    <a:schemeClr val="tx1"/>
                  </a:solidFill>
                  <a:latin typeface="Arial" pitchFamily="34" charset="0"/>
                  <a:cs typeface="Arial" pitchFamily="34" charset="0"/>
                </a:rPr>
                <a:t>Initial</a:t>
              </a:r>
            </a:p>
            <a:p>
              <a:pPr algn="ctr"/>
              <a:r>
                <a:rPr lang="en-US" sz="2400" dirty="0" smtClean="0">
                  <a:solidFill>
                    <a:schemeClr val="tx1"/>
                  </a:solidFill>
                  <a:latin typeface="Arial" pitchFamily="34" charset="0"/>
                  <a:cs typeface="Arial" pitchFamily="34" charset="0"/>
                </a:rPr>
                <a:t>Briefing</a:t>
              </a:r>
              <a:endParaRPr lang="en-US" sz="2400" dirty="0">
                <a:solidFill>
                  <a:schemeClr val="tx1"/>
                </a:solidFill>
                <a:latin typeface="Arial" pitchFamily="34" charset="0"/>
                <a:cs typeface="Arial" pitchFamily="34" charset="0"/>
              </a:endParaRPr>
            </a:p>
          </p:txBody>
        </p:sp>
        <p:sp>
          <p:nvSpPr>
            <p:cNvPr id="27" name="Flowchart: Alternate Process 26"/>
            <p:cNvSpPr/>
            <p:nvPr/>
          </p:nvSpPr>
          <p:spPr>
            <a:xfrm>
              <a:off x="11948556" y="24227271"/>
              <a:ext cx="3539483" cy="1237588"/>
            </a:xfrm>
            <a:prstGeom prst="flowChartAlternateProcess">
              <a:avLst/>
            </a:prstGeom>
            <a:gradFill>
              <a:gsLst>
                <a:gs pos="0">
                  <a:srgbClr val="FFF0EB"/>
                </a:gs>
                <a:gs pos="100000">
                  <a:srgbClr val="FFB9A3"/>
                </a:gs>
              </a:gsLst>
              <a:lin ang="5400000" scaled="0"/>
            </a:gradFill>
            <a:ln w="60325">
              <a:solidFill>
                <a:srgbClr val="FF0000"/>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b="1" dirty="0" smtClean="0">
                  <a:solidFill>
                    <a:schemeClr val="tx1"/>
                  </a:solidFill>
                  <a:latin typeface="Arial" pitchFamily="34" charset="0"/>
                  <a:cs typeface="Arial" pitchFamily="34" charset="0"/>
                </a:rPr>
                <a:t>Perform</a:t>
              </a:r>
            </a:p>
            <a:p>
              <a:pPr algn="ctr"/>
              <a:r>
                <a:rPr lang="en-US" sz="2400" b="1" dirty="0" smtClean="0">
                  <a:solidFill>
                    <a:schemeClr val="tx1"/>
                  </a:solidFill>
                  <a:latin typeface="Arial" pitchFamily="34" charset="0"/>
                  <a:cs typeface="Arial" pitchFamily="34" charset="0"/>
                </a:rPr>
                <a:t>Review</a:t>
              </a:r>
              <a:endParaRPr lang="en-US" sz="2400" b="1" dirty="0">
                <a:solidFill>
                  <a:schemeClr val="tx1"/>
                </a:solidFill>
                <a:latin typeface="Arial" pitchFamily="34" charset="0"/>
                <a:cs typeface="Arial" pitchFamily="34" charset="0"/>
              </a:endParaRPr>
            </a:p>
          </p:txBody>
        </p:sp>
        <p:sp>
          <p:nvSpPr>
            <p:cNvPr id="28" name="Flowchart: Alternate Process 27"/>
            <p:cNvSpPr/>
            <p:nvPr/>
          </p:nvSpPr>
          <p:spPr>
            <a:xfrm>
              <a:off x="11948556" y="25922927"/>
              <a:ext cx="3539483"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Inspection</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Meeting</a:t>
              </a:r>
              <a:endParaRPr lang="en-US" sz="2400" dirty="0">
                <a:solidFill>
                  <a:schemeClr val="tx1"/>
                </a:solidFill>
                <a:latin typeface="Arial" pitchFamily="34" charset="0"/>
                <a:cs typeface="Arial" pitchFamily="34" charset="0"/>
              </a:endParaRPr>
            </a:p>
          </p:txBody>
        </p:sp>
        <p:sp>
          <p:nvSpPr>
            <p:cNvPr id="29" name="Flowchart: Alternate Process 28"/>
            <p:cNvSpPr/>
            <p:nvPr/>
          </p:nvSpPr>
          <p:spPr>
            <a:xfrm>
              <a:off x="11948556" y="27618583"/>
              <a:ext cx="3539483" cy="1237588"/>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Inspection</a:t>
              </a:r>
            </a:p>
            <a:p>
              <a:pPr algn="ctr"/>
              <a:r>
                <a:rPr lang="en-US" sz="2400" dirty="0" smtClean="0">
                  <a:solidFill>
                    <a:schemeClr val="tx1"/>
                  </a:solidFill>
                  <a:latin typeface="Arial" pitchFamily="34" charset="0"/>
                  <a:cs typeface="Arial" pitchFamily="34" charset="0"/>
                </a:rPr>
                <a:t>Report</a:t>
              </a:r>
              <a:endParaRPr lang="en-US" sz="2400" dirty="0">
                <a:solidFill>
                  <a:schemeClr val="tx1"/>
                </a:solidFill>
                <a:latin typeface="Arial" pitchFamily="34" charset="0"/>
                <a:cs typeface="Arial" pitchFamily="34" charset="0"/>
              </a:endParaRPr>
            </a:p>
          </p:txBody>
        </p:sp>
        <p:sp>
          <p:nvSpPr>
            <p:cNvPr id="31" name="Flowchart: Connector 30"/>
            <p:cNvSpPr/>
            <p:nvPr/>
          </p:nvSpPr>
          <p:spPr>
            <a:xfrm>
              <a:off x="13486204" y="31013400"/>
              <a:ext cx="457200" cy="460707"/>
            </a:xfrm>
            <a:prstGeom prst="flowChartConnector">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endParaRPr lang="en-US" sz="2400" dirty="0" smtClean="0">
                <a:solidFill>
                  <a:schemeClr val="tx1"/>
                </a:solidFill>
                <a:latin typeface="Arial" pitchFamily="34" charset="0"/>
                <a:cs typeface="Arial" pitchFamily="34" charset="0"/>
              </a:endParaRPr>
            </a:p>
          </p:txBody>
        </p:sp>
        <p:cxnSp>
          <p:nvCxnSpPr>
            <p:cNvPr id="32" name="Straight Arrow Connector 31"/>
            <p:cNvCxnSpPr>
              <a:stCxn id="19" idx="2"/>
              <a:endCxn id="20" idx="0"/>
            </p:cNvCxnSpPr>
            <p:nvPr/>
          </p:nvCxnSpPr>
          <p:spPr>
            <a:xfrm rot="5400000">
              <a:off x="17118041" y="16621301"/>
              <a:ext cx="48143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17218532" y="18386338"/>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3500631" y="20616082"/>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13500631" y="22348181"/>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13500631" y="24017486"/>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13500631" y="25702488"/>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13500631" y="27418888"/>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13500631" y="29088195"/>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13500631" y="30804594"/>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1" idx="3"/>
              <a:endCxn id="23" idx="1"/>
            </p:cNvCxnSpPr>
            <p:nvPr/>
          </p:nvCxnSpPr>
          <p:spPr>
            <a:xfrm>
              <a:off x="19011315" y="19745033"/>
              <a:ext cx="416909" cy="68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1" idx="1"/>
              <a:endCxn id="22" idx="3"/>
            </p:cNvCxnSpPr>
            <p:nvPr/>
          </p:nvCxnSpPr>
          <p:spPr>
            <a:xfrm rot="10800000" flipV="1">
              <a:off x="15488040" y="19745033"/>
              <a:ext cx="379961" cy="14064"/>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20718437" y="20621316"/>
              <a:ext cx="450032" cy="2160"/>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8763618" y="19105992"/>
              <a:ext cx="669682" cy="545312"/>
            </a:xfrm>
            <a:prstGeom prst="rect">
              <a:avLst/>
            </a:prstGeom>
            <a:scene3d>
              <a:camera prst="obliqueTopRight"/>
              <a:lightRig rig="threePt" dir="t"/>
            </a:scene3d>
          </p:spPr>
          <p:txBody>
            <a:bodyPr wrap="none">
              <a:spAutoFit/>
            </a:bodyPr>
            <a:lstStyle/>
            <a:p>
              <a:r>
                <a:rPr lang="en-US" sz="1800" b="1" dirty="0" smtClean="0">
                  <a:latin typeface="Arial" pitchFamily="34" charset="0"/>
                  <a:cs typeface="Arial" pitchFamily="34" charset="0"/>
                </a:rPr>
                <a:t>No</a:t>
              </a:r>
              <a:endParaRPr lang="en-US" sz="1800" dirty="0"/>
            </a:p>
          </p:txBody>
        </p:sp>
        <p:sp>
          <p:nvSpPr>
            <p:cNvPr id="45" name="Rectangle 44"/>
            <p:cNvSpPr/>
            <p:nvPr/>
          </p:nvSpPr>
          <p:spPr>
            <a:xfrm>
              <a:off x="15529530" y="19048429"/>
              <a:ext cx="791846" cy="545312"/>
            </a:xfrm>
            <a:prstGeom prst="rect">
              <a:avLst/>
            </a:prstGeom>
            <a:scene3d>
              <a:camera prst="obliqueTopRight"/>
              <a:lightRig rig="threePt" dir="t"/>
            </a:scene3d>
          </p:spPr>
          <p:txBody>
            <a:bodyPr wrap="none">
              <a:spAutoFit/>
            </a:bodyPr>
            <a:lstStyle/>
            <a:p>
              <a:r>
                <a:rPr lang="en-US" sz="1800" b="1" dirty="0" smtClean="0">
                  <a:latin typeface="Arial" pitchFamily="34" charset="0"/>
                  <a:cs typeface="Arial" pitchFamily="34" charset="0"/>
                </a:rPr>
                <a:t>Yes</a:t>
              </a:r>
              <a:endParaRPr lang="en-US" sz="1800" dirty="0"/>
            </a:p>
          </p:txBody>
        </p:sp>
        <p:sp>
          <p:nvSpPr>
            <p:cNvPr id="103" name="Rectangle 102"/>
            <p:cNvSpPr/>
            <p:nvPr/>
          </p:nvSpPr>
          <p:spPr>
            <a:xfrm>
              <a:off x="14008221" y="14020800"/>
              <a:ext cx="6627135" cy="584775"/>
            </a:xfrm>
            <a:prstGeom prst="rect">
              <a:avLst/>
            </a:prstGeom>
            <a:scene3d>
              <a:camera prst="obliqueTopRight"/>
              <a:lightRig rig="threePt" dir="t"/>
            </a:scene3d>
          </p:spPr>
          <p:txBody>
            <a:bodyPr wrap="none">
              <a:spAutoFit/>
            </a:bodyPr>
            <a:lstStyle/>
            <a:p>
              <a:pPr algn="ctr"/>
              <a:r>
                <a:rPr lang="en-US" sz="3200" b="1" dirty="0" smtClean="0">
                  <a:latin typeface="Arial" pitchFamily="34" charset="0"/>
                  <a:cs typeface="Arial" pitchFamily="34" charset="0"/>
                </a:rPr>
                <a:t>The Software Inspection Process</a:t>
              </a:r>
              <a:endParaRPr lang="en-US" sz="3200" dirty="0"/>
            </a:p>
          </p:txBody>
        </p:sp>
        <p:pic>
          <p:nvPicPr>
            <p:cNvPr id="107" name="Picture 16" descr="http://www.toonups.com/ClipArt/office_art_female_worker2.png"/>
            <p:cNvPicPr>
              <a:picLocks noChangeAspect="1" noChangeArrowheads="1"/>
            </p:cNvPicPr>
            <p:nvPr/>
          </p:nvPicPr>
          <p:blipFill>
            <a:blip r:embed="rId4"/>
            <a:srcRect/>
            <a:stretch>
              <a:fillRect/>
            </a:stretch>
          </p:blipFill>
          <p:spPr bwMode="auto">
            <a:xfrm>
              <a:off x="15568348" y="15076170"/>
              <a:ext cx="291218" cy="1230630"/>
            </a:xfrm>
            <a:prstGeom prst="rect">
              <a:avLst/>
            </a:prstGeom>
            <a:noFill/>
            <a:scene3d>
              <a:camera prst="obliqueTopLeft"/>
              <a:lightRig rig="threePt" dir="t"/>
            </a:scene3d>
          </p:spPr>
        </p:pic>
        <p:pic>
          <p:nvPicPr>
            <p:cNvPr id="109" name="Picture 8" descr="http://www.toonups.com/ClipArt/office_art_bob1.png"/>
            <p:cNvPicPr>
              <a:picLocks noChangeAspect="1" noChangeArrowheads="1"/>
            </p:cNvPicPr>
            <p:nvPr/>
          </p:nvPicPr>
          <p:blipFill>
            <a:blip r:embed="rId5"/>
            <a:srcRect/>
            <a:stretch>
              <a:fillRect/>
            </a:stretch>
          </p:blipFill>
          <p:spPr bwMode="auto">
            <a:xfrm>
              <a:off x="18349356" y="16764000"/>
              <a:ext cx="925285" cy="1295400"/>
            </a:xfrm>
            <a:prstGeom prst="rect">
              <a:avLst/>
            </a:prstGeom>
            <a:noFill/>
            <a:scene3d>
              <a:camera prst="obliqueTopLeft"/>
              <a:lightRig rig="threePt" dir="t"/>
            </a:scene3d>
          </p:spPr>
        </p:pic>
        <p:pic>
          <p:nvPicPr>
            <p:cNvPr id="128" name="Picture 34" descr="http://www.toonups.com/ClipArt/office_art_tall_guy5.png"/>
            <p:cNvPicPr>
              <a:picLocks noChangeAspect="1" noChangeArrowheads="1"/>
            </p:cNvPicPr>
            <p:nvPr/>
          </p:nvPicPr>
          <p:blipFill>
            <a:blip r:embed="rId6"/>
            <a:srcRect/>
            <a:stretch>
              <a:fillRect/>
            </a:stretch>
          </p:blipFill>
          <p:spPr bwMode="auto">
            <a:xfrm flipH="1">
              <a:off x="14615556" y="19050000"/>
              <a:ext cx="571263" cy="1295400"/>
            </a:xfrm>
            <a:prstGeom prst="rect">
              <a:avLst/>
            </a:prstGeom>
            <a:noFill/>
            <a:scene3d>
              <a:camera prst="obliqueTopLeft"/>
              <a:lightRig rig="threePt" dir="t"/>
            </a:scene3d>
          </p:spPr>
        </p:pic>
        <p:pic>
          <p:nvPicPr>
            <p:cNvPr id="132" name="Picture 34" descr="http://www.toonups.com/ClipArt/office_art_tall_guy5.png"/>
            <p:cNvPicPr>
              <a:picLocks noChangeAspect="1" noChangeArrowheads="1"/>
            </p:cNvPicPr>
            <p:nvPr/>
          </p:nvPicPr>
          <p:blipFill>
            <a:blip r:embed="rId6"/>
            <a:srcRect/>
            <a:stretch>
              <a:fillRect/>
            </a:stretch>
          </p:blipFill>
          <p:spPr bwMode="auto">
            <a:xfrm flipH="1">
              <a:off x="14272893" y="22479000"/>
              <a:ext cx="571263" cy="1295400"/>
            </a:xfrm>
            <a:prstGeom prst="rect">
              <a:avLst/>
            </a:prstGeom>
            <a:noFill/>
            <a:scene3d>
              <a:camera prst="obliqueTopLeft"/>
              <a:lightRig rig="threePt" dir="t"/>
            </a:scene3d>
          </p:spPr>
        </p:pic>
        <p:pic>
          <p:nvPicPr>
            <p:cNvPr id="134" name="Picture 8" descr="http://www.toonups.com/ClipArt/office_art_bob1.png"/>
            <p:cNvPicPr>
              <a:picLocks noChangeAspect="1" noChangeArrowheads="1"/>
            </p:cNvPicPr>
            <p:nvPr/>
          </p:nvPicPr>
          <p:blipFill>
            <a:blip r:embed="rId5"/>
            <a:srcRect/>
            <a:stretch>
              <a:fillRect/>
            </a:stretch>
          </p:blipFill>
          <p:spPr bwMode="auto">
            <a:xfrm>
              <a:off x="14757071" y="22479000"/>
              <a:ext cx="925285" cy="1295400"/>
            </a:xfrm>
            <a:prstGeom prst="rect">
              <a:avLst/>
            </a:prstGeom>
            <a:noFill/>
            <a:scene3d>
              <a:camera prst="obliqueTopLeft"/>
              <a:lightRig rig="threePt" dir="t"/>
            </a:scene3d>
          </p:spPr>
        </p:pic>
        <p:pic>
          <p:nvPicPr>
            <p:cNvPr id="135" name="Picture 16" descr="http://www.toonups.com/ClipArt/office_art_female_worker2.png"/>
            <p:cNvPicPr>
              <a:picLocks noChangeAspect="1" noChangeArrowheads="1"/>
            </p:cNvPicPr>
            <p:nvPr/>
          </p:nvPicPr>
          <p:blipFill>
            <a:blip r:embed="rId4"/>
            <a:srcRect/>
            <a:stretch>
              <a:fillRect/>
            </a:stretch>
          </p:blipFill>
          <p:spPr bwMode="auto">
            <a:xfrm>
              <a:off x="17206357" y="20333970"/>
              <a:ext cx="291218" cy="1230630"/>
            </a:xfrm>
            <a:prstGeom prst="rect">
              <a:avLst/>
            </a:prstGeom>
            <a:noFill/>
            <a:scene3d>
              <a:camera prst="obliqueTopLeft"/>
              <a:lightRig rig="threePt" dir="t"/>
            </a:scene3d>
          </p:spPr>
        </p:pic>
        <p:pic>
          <p:nvPicPr>
            <p:cNvPr id="137" name="Picture 8" descr="http://www.toonups.com/ClipArt/office_art_bob1.png"/>
            <p:cNvPicPr>
              <a:picLocks noChangeAspect="1" noChangeArrowheads="1"/>
            </p:cNvPicPr>
            <p:nvPr/>
          </p:nvPicPr>
          <p:blipFill>
            <a:blip r:embed="rId5"/>
            <a:srcRect/>
            <a:stretch>
              <a:fillRect/>
            </a:stretch>
          </p:blipFill>
          <p:spPr bwMode="auto">
            <a:xfrm>
              <a:off x="17587356" y="20269200"/>
              <a:ext cx="925285" cy="1295400"/>
            </a:xfrm>
            <a:prstGeom prst="rect">
              <a:avLst/>
            </a:prstGeom>
            <a:noFill/>
            <a:scene3d>
              <a:camera prst="obliqueTopLeft"/>
              <a:lightRig rig="threePt" dir="t"/>
            </a:scene3d>
          </p:spPr>
        </p:pic>
        <p:pic>
          <p:nvPicPr>
            <p:cNvPr id="138" name="Picture 34" descr="http://www.toonups.com/ClipArt/office_art_tall_guy5.png"/>
            <p:cNvPicPr>
              <a:picLocks noChangeAspect="1" noChangeArrowheads="1"/>
            </p:cNvPicPr>
            <p:nvPr/>
          </p:nvPicPr>
          <p:blipFill>
            <a:blip r:embed="rId6"/>
            <a:srcRect/>
            <a:stretch>
              <a:fillRect/>
            </a:stretch>
          </p:blipFill>
          <p:spPr bwMode="auto">
            <a:xfrm flipH="1">
              <a:off x="14539356" y="24079200"/>
              <a:ext cx="571263" cy="1295400"/>
            </a:xfrm>
            <a:prstGeom prst="rect">
              <a:avLst/>
            </a:prstGeom>
            <a:noFill/>
            <a:scene3d>
              <a:camera prst="obliqueTopLeft"/>
              <a:lightRig rig="threePt" dir="t"/>
            </a:scene3d>
          </p:spPr>
        </p:pic>
        <p:pic>
          <p:nvPicPr>
            <p:cNvPr id="139" name="Picture 8" descr="http://www.toonups.com/ClipArt/office_art_bob1.png"/>
            <p:cNvPicPr>
              <a:picLocks noChangeAspect="1" noChangeArrowheads="1"/>
            </p:cNvPicPr>
            <p:nvPr/>
          </p:nvPicPr>
          <p:blipFill>
            <a:blip r:embed="rId5"/>
            <a:srcRect/>
            <a:stretch>
              <a:fillRect/>
            </a:stretch>
          </p:blipFill>
          <p:spPr bwMode="auto">
            <a:xfrm>
              <a:off x="12100956" y="24079200"/>
              <a:ext cx="925285" cy="1295400"/>
            </a:xfrm>
            <a:prstGeom prst="rect">
              <a:avLst/>
            </a:prstGeom>
            <a:noFill/>
            <a:scene3d>
              <a:camera prst="obliqueTopLeft"/>
              <a:lightRig rig="threePt" dir="t"/>
            </a:scene3d>
          </p:spPr>
        </p:pic>
        <p:pic>
          <p:nvPicPr>
            <p:cNvPr id="143" name="Picture 8" descr="http://www.toonups.com/ClipArt/office_art_bob1.png"/>
            <p:cNvPicPr>
              <a:picLocks noChangeAspect="1" noChangeArrowheads="1"/>
            </p:cNvPicPr>
            <p:nvPr/>
          </p:nvPicPr>
          <p:blipFill>
            <a:blip r:embed="rId5"/>
            <a:srcRect/>
            <a:stretch>
              <a:fillRect/>
            </a:stretch>
          </p:blipFill>
          <p:spPr bwMode="auto">
            <a:xfrm>
              <a:off x="14832136" y="25831800"/>
              <a:ext cx="925285" cy="1295400"/>
            </a:xfrm>
            <a:prstGeom prst="rect">
              <a:avLst/>
            </a:prstGeom>
            <a:noFill/>
            <a:scene3d>
              <a:camera prst="obliqueTopLeft"/>
              <a:lightRig rig="threePt" dir="t"/>
            </a:scene3d>
          </p:spPr>
        </p:pic>
        <p:grpSp>
          <p:nvGrpSpPr>
            <p:cNvPr id="158" name="Group 157"/>
            <p:cNvGrpSpPr/>
            <p:nvPr/>
          </p:nvGrpSpPr>
          <p:grpSpPr>
            <a:xfrm>
              <a:off x="18211800" y="22077218"/>
              <a:ext cx="3733800" cy="9067800"/>
              <a:chOff x="24307800" y="22021800"/>
              <a:chExt cx="3733800" cy="9067800"/>
            </a:xfrm>
            <a:effectLst>
              <a:outerShdw blurRad="127000" dist="88900" dir="3600000" algn="ctr" rotWithShape="0">
                <a:srgbClr val="A50021"/>
              </a:outerShdw>
            </a:effectLst>
          </p:grpSpPr>
          <p:sp>
            <p:nvSpPr>
              <p:cNvPr id="156" name="Rounded Rectangular Callout 155"/>
              <p:cNvSpPr/>
              <p:nvPr/>
            </p:nvSpPr>
            <p:spPr>
              <a:xfrm>
                <a:off x="24307800" y="22021800"/>
                <a:ext cx="3733800" cy="9067800"/>
              </a:xfrm>
              <a:prstGeom prst="wedgeRoundRectCallout">
                <a:avLst>
                  <a:gd name="adj1" fmla="val -120527"/>
                  <a:gd name="adj2" fmla="val -19960"/>
                  <a:gd name="adj3" fmla="val 16667"/>
                </a:avLst>
              </a:prstGeom>
              <a:gradFill>
                <a:gsLst>
                  <a:gs pos="0">
                    <a:srgbClr val="FFF0EB"/>
                  </a:gs>
                  <a:gs pos="100000">
                    <a:srgbClr val="FFB9A3"/>
                  </a:gs>
                </a:gsLst>
                <a:lin ang="5400000" scaled="0"/>
              </a:gradFill>
              <a:ln>
                <a:solidFill>
                  <a:srgbClr val="FF9979"/>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sp>
            <p:nvSpPr>
              <p:cNvPr id="47" name="Flowchart: Alternate Process 46"/>
              <p:cNvSpPr/>
              <p:nvPr/>
            </p:nvSpPr>
            <p:spPr>
              <a:xfrm>
                <a:off x="24688118" y="23428496"/>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Application</a:t>
                </a:r>
              </a:p>
              <a:p>
                <a:pPr algn="ctr"/>
                <a:r>
                  <a:rPr lang="en-US" sz="2400" dirty="0" smtClean="0">
                    <a:solidFill>
                      <a:schemeClr val="tx1"/>
                    </a:solidFill>
                    <a:latin typeface="Arial" pitchFamily="34" charset="0"/>
                    <a:cs typeface="Arial" pitchFamily="34" charset="0"/>
                  </a:rPr>
                  <a:t>Review</a:t>
                </a:r>
                <a:endParaRPr lang="en-US" sz="2400" dirty="0">
                  <a:solidFill>
                    <a:schemeClr val="tx1"/>
                  </a:solidFill>
                  <a:latin typeface="Arial" pitchFamily="34" charset="0"/>
                  <a:cs typeface="Arial" pitchFamily="34" charset="0"/>
                </a:endParaRPr>
              </a:p>
            </p:txBody>
          </p:sp>
          <p:sp>
            <p:nvSpPr>
              <p:cNvPr id="48" name="Flowchart: Alternate Process 47"/>
              <p:cNvSpPr/>
              <p:nvPr/>
            </p:nvSpPr>
            <p:spPr>
              <a:xfrm>
                <a:off x="24688118" y="24576939"/>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Abuse Case Analysis</a:t>
                </a:r>
                <a:endParaRPr lang="en-US" sz="2400" dirty="0">
                  <a:solidFill>
                    <a:schemeClr val="tx1"/>
                  </a:solidFill>
                  <a:latin typeface="Arial" pitchFamily="34" charset="0"/>
                  <a:cs typeface="Arial" pitchFamily="34" charset="0"/>
                </a:endParaRPr>
              </a:p>
            </p:txBody>
          </p:sp>
          <p:sp>
            <p:nvSpPr>
              <p:cNvPr id="49" name="Flowchart: Alternate Process 48"/>
              <p:cNvSpPr/>
              <p:nvPr/>
            </p:nvSpPr>
            <p:spPr>
              <a:xfrm>
                <a:off x="24688118" y="25725382"/>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Architectural Risk Analysis</a:t>
                </a:r>
                <a:endParaRPr lang="en-US" sz="2400" dirty="0">
                  <a:solidFill>
                    <a:schemeClr val="tx1"/>
                  </a:solidFill>
                  <a:latin typeface="Arial" pitchFamily="34" charset="0"/>
                  <a:cs typeface="Arial" pitchFamily="34" charset="0"/>
                </a:endParaRPr>
              </a:p>
            </p:txBody>
          </p:sp>
          <p:sp>
            <p:nvSpPr>
              <p:cNvPr id="50" name="Flowchart: Alternate Process 49"/>
              <p:cNvSpPr/>
              <p:nvPr/>
            </p:nvSpPr>
            <p:spPr>
              <a:xfrm>
                <a:off x="24688118" y="28022268"/>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Application Tests</a:t>
                </a:r>
                <a:endParaRPr lang="en-US" sz="2400" dirty="0">
                  <a:solidFill>
                    <a:schemeClr val="tx1"/>
                  </a:solidFill>
                  <a:latin typeface="Arial" pitchFamily="34" charset="0"/>
                  <a:cs typeface="Arial" pitchFamily="34" charset="0"/>
                </a:endParaRPr>
              </a:p>
            </p:txBody>
          </p:sp>
          <p:sp>
            <p:nvSpPr>
              <p:cNvPr id="51" name="Flowchart: Alternate Process 50"/>
              <p:cNvSpPr/>
              <p:nvPr/>
            </p:nvSpPr>
            <p:spPr>
              <a:xfrm>
                <a:off x="24688118" y="29170711"/>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Security Review Report</a:t>
                </a:r>
                <a:endParaRPr lang="en-US" sz="2400" dirty="0">
                  <a:solidFill>
                    <a:schemeClr val="tx1"/>
                  </a:solidFill>
                  <a:latin typeface="Arial" pitchFamily="34" charset="0"/>
                  <a:cs typeface="Arial" pitchFamily="34" charset="0"/>
                </a:endParaRPr>
              </a:p>
            </p:txBody>
          </p:sp>
          <p:sp>
            <p:nvSpPr>
              <p:cNvPr id="52" name="Flowchart: Connector 51"/>
              <p:cNvSpPr/>
              <p:nvPr/>
            </p:nvSpPr>
            <p:spPr>
              <a:xfrm>
                <a:off x="25908000" y="30389714"/>
                <a:ext cx="420670" cy="419100"/>
              </a:xfrm>
              <a:prstGeom prst="flowChartConnector">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endParaRPr lang="en-US" sz="2400" dirty="0" smtClean="0">
                  <a:solidFill>
                    <a:schemeClr val="tx1"/>
                  </a:solidFill>
                  <a:latin typeface="Arial" pitchFamily="34" charset="0"/>
                  <a:cs typeface="Arial" pitchFamily="34" charset="0"/>
                </a:endParaRPr>
              </a:p>
            </p:txBody>
          </p:sp>
          <p:cxnSp>
            <p:nvCxnSpPr>
              <p:cNvPr id="53" name="Straight Arrow Connector 52"/>
              <p:cNvCxnSpPr/>
              <p:nvPr/>
            </p:nvCxnSpPr>
            <p:spPr>
              <a:xfrm rot="5400000">
                <a:off x="25978238" y="24427957"/>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25978238" y="25601082"/>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25978238" y="26731678"/>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25978238" y="27872905"/>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25978238" y="29035398"/>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25978238" y="30250605"/>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sp>
            <p:nvSpPr>
              <p:cNvPr id="59" name="Flowchart: Alternate Process 58"/>
              <p:cNvSpPr/>
              <p:nvPr/>
            </p:nvSpPr>
            <p:spPr>
              <a:xfrm>
                <a:off x="24672076" y="26898599"/>
                <a:ext cx="2876232" cy="838200"/>
              </a:xfrm>
              <a:prstGeom prst="flowChartAlternateProcess">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Code Review</a:t>
                </a:r>
                <a:endParaRPr lang="en-US" sz="2400" dirty="0">
                  <a:solidFill>
                    <a:schemeClr val="tx1"/>
                  </a:solidFill>
                  <a:latin typeface="Arial" pitchFamily="34" charset="0"/>
                  <a:cs typeface="Arial" pitchFamily="34" charset="0"/>
                </a:endParaRPr>
              </a:p>
            </p:txBody>
          </p:sp>
          <p:cxnSp>
            <p:nvCxnSpPr>
              <p:cNvPr id="61" name="Straight Arrow Connector 60"/>
              <p:cNvCxnSpPr/>
              <p:nvPr/>
            </p:nvCxnSpPr>
            <p:spPr>
              <a:xfrm rot="5400000">
                <a:off x="25332108" y="23240205"/>
                <a:ext cx="304800" cy="1588"/>
              </a:xfrm>
              <a:prstGeom prst="straightConnector1">
                <a:avLst/>
              </a:prstGeom>
              <a:ln w="44450">
                <a:solidFill>
                  <a:srgbClr val="541400"/>
                </a:solidFill>
                <a:tailEnd type="stealth" w="lg" len="med"/>
              </a:ln>
              <a:scene3d>
                <a:camera prst="obliqueTopRight"/>
                <a:lightRig rig="threePt" dir="t"/>
              </a:scene3d>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5984200" y="22098000"/>
                <a:ext cx="1758815" cy="1077218"/>
              </a:xfrm>
              <a:prstGeom prst="rect">
                <a:avLst/>
              </a:prstGeom>
              <a:scene3d>
                <a:camera prst="obliqueTopRight"/>
                <a:lightRig rig="threePt" dir="t"/>
              </a:scene3d>
            </p:spPr>
            <p:txBody>
              <a:bodyPr wrap="none">
                <a:spAutoFit/>
              </a:bodyPr>
              <a:lstStyle/>
              <a:p>
                <a:pPr algn="ctr"/>
                <a:r>
                  <a:rPr lang="en-US" sz="3200" b="1" dirty="0" smtClean="0">
                    <a:latin typeface="Arial" pitchFamily="34" charset="0"/>
                    <a:cs typeface="Arial" pitchFamily="34" charset="0"/>
                  </a:rPr>
                  <a:t>Perform</a:t>
                </a:r>
              </a:p>
              <a:p>
                <a:pPr algn="ctr"/>
                <a:r>
                  <a:rPr lang="en-US" sz="3200" b="1" dirty="0" smtClean="0">
                    <a:latin typeface="Arial" pitchFamily="34" charset="0"/>
                    <a:cs typeface="Arial" pitchFamily="34" charset="0"/>
                  </a:rPr>
                  <a:t>Review</a:t>
                </a:r>
                <a:endParaRPr lang="en-US" sz="3200" dirty="0"/>
              </a:p>
            </p:txBody>
          </p:sp>
        </p:grpSp>
        <p:sp>
          <p:nvSpPr>
            <p:cNvPr id="159" name="Flowchart: Connector 158"/>
            <p:cNvSpPr/>
            <p:nvPr/>
          </p:nvSpPr>
          <p:spPr>
            <a:xfrm>
              <a:off x="19162730" y="22610618"/>
              <a:ext cx="420670" cy="419100"/>
            </a:xfrm>
            <a:prstGeom prst="flowChartConnector">
              <a:avLst/>
            </a:prstGeom>
            <a:gradFill>
              <a:gsLst>
                <a:gs pos="0">
                  <a:srgbClr val="FFF0EB"/>
                </a:gs>
                <a:gs pos="100000">
                  <a:srgbClr val="FFB9A3"/>
                </a:gs>
              </a:gsLst>
              <a:lin ang="5400000" scaled="0"/>
            </a:gradFill>
            <a:ln>
              <a:solidFill>
                <a:srgbClr val="FF9979"/>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endParaRPr lang="en-US" sz="2400" dirty="0" smtClean="0">
                <a:solidFill>
                  <a:schemeClr val="tx1"/>
                </a:solidFill>
                <a:latin typeface="Arial" pitchFamily="34" charset="0"/>
                <a:cs typeface="Arial" pitchFamily="34" charset="0"/>
              </a:endParaRPr>
            </a:p>
          </p:txBody>
        </p:sp>
        <p:pic>
          <p:nvPicPr>
            <p:cNvPr id="169" name="Picture 168"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8553174" y="15066818"/>
              <a:ext cx="604457" cy="1226869"/>
            </a:xfrm>
            <a:prstGeom prst="rect">
              <a:avLst/>
            </a:prstGeom>
          </p:spPr>
        </p:pic>
        <p:pic>
          <p:nvPicPr>
            <p:cNvPr id="170" name="Picture 169"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5468600" y="16819418"/>
              <a:ext cx="604457" cy="1226869"/>
            </a:xfrm>
            <a:prstGeom prst="rect">
              <a:avLst/>
            </a:prstGeom>
          </p:spPr>
        </p:pic>
        <p:pic>
          <p:nvPicPr>
            <p:cNvPr id="171" name="Picture 170"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6616743" y="20324618"/>
              <a:ext cx="604457" cy="1226869"/>
            </a:xfrm>
            <a:prstGeom prst="rect">
              <a:avLst/>
            </a:prstGeom>
          </p:spPr>
        </p:pic>
        <p:pic>
          <p:nvPicPr>
            <p:cNvPr id="172" name="Picture 171"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9583400" y="19105418"/>
              <a:ext cx="604457" cy="1226869"/>
            </a:xfrm>
            <a:prstGeom prst="rect">
              <a:avLst/>
            </a:prstGeom>
          </p:spPr>
        </p:pic>
        <p:pic>
          <p:nvPicPr>
            <p:cNvPr id="173" name="Picture 172"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2115800" y="19105418"/>
              <a:ext cx="604457" cy="1226869"/>
            </a:xfrm>
            <a:prstGeom prst="rect">
              <a:avLst/>
            </a:prstGeom>
          </p:spPr>
        </p:pic>
        <p:pic>
          <p:nvPicPr>
            <p:cNvPr id="174" name="Picture 173"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2115800" y="20781818"/>
              <a:ext cx="604457" cy="1226869"/>
            </a:xfrm>
            <a:prstGeom prst="rect">
              <a:avLst/>
            </a:prstGeom>
          </p:spPr>
        </p:pic>
        <p:pic>
          <p:nvPicPr>
            <p:cNvPr id="175" name="Picture 174"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2044743" y="22458218"/>
              <a:ext cx="604457" cy="1226869"/>
            </a:xfrm>
            <a:prstGeom prst="rect">
              <a:avLst/>
            </a:prstGeom>
          </p:spPr>
        </p:pic>
        <p:pic>
          <p:nvPicPr>
            <p:cNvPr id="176" name="Picture 175"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1963400" y="25811018"/>
              <a:ext cx="604457" cy="1226869"/>
            </a:xfrm>
            <a:prstGeom prst="rect">
              <a:avLst/>
            </a:prstGeom>
          </p:spPr>
        </p:pic>
        <p:grpSp>
          <p:nvGrpSpPr>
            <p:cNvPr id="181" name="Group 180"/>
            <p:cNvGrpSpPr/>
            <p:nvPr/>
          </p:nvGrpSpPr>
          <p:grpSpPr>
            <a:xfrm>
              <a:off x="11948556" y="29240018"/>
              <a:ext cx="3539483" cy="1316182"/>
              <a:chOff x="11948556" y="29260800"/>
              <a:chExt cx="3539483" cy="1316182"/>
            </a:xfrm>
          </p:grpSpPr>
          <p:sp>
            <p:nvSpPr>
              <p:cNvPr id="30" name="Flowchart: Alternate Process 29"/>
              <p:cNvSpPr/>
              <p:nvPr/>
            </p:nvSpPr>
            <p:spPr>
              <a:xfrm>
                <a:off x="11948556" y="29335021"/>
                <a:ext cx="3539483" cy="1237588"/>
              </a:xfrm>
              <a:prstGeom prst="flowChartAlternateProcess">
                <a:avLst/>
              </a:prstGeom>
              <a:gradFill>
                <a:gsLst>
                  <a:gs pos="0">
                    <a:srgbClr val="FFF0EB"/>
                  </a:gs>
                  <a:gs pos="100000">
                    <a:srgbClr val="FFB9A3"/>
                  </a:gs>
                </a:gsLst>
                <a:lin ang="5400000" scaled="0"/>
              </a:gradFill>
              <a:ln>
                <a:solidFill>
                  <a:srgbClr val="FF9979">
                    <a:alpha val="50000"/>
                  </a:srgbClr>
                </a:solidFill>
              </a:ln>
              <a:effectLst>
                <a:outerShdw blurRad="139700" dist="127000" dir="3600000" algn="ctr" rotWithShape="0">
                  <a:srgbClr val="AC2900"/>
                </a:outerShdw>
              </a:effectLst>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nchorCtr="0"/>
              <a:lstStyle/>
              <a:p>
                <a:pPr algn="ctr"/>
                <a:r>
                  <a:rPr lang="en-US" sz="2400" dirty="0" smtClean="0">
                    <a:solidFill>
                      <a:schemeClr val="tx1"/>
                    </a:solidFill>
                    <a:latin typeface="Arial" pitchFamily="34" charset="0"/>
                    <a:cs typeface="Arial" pitchFamily="34" charset="0"/>
                  </a:rPr>
                  <a:t>Follow up</a:t>
                </a:r>
              </a:p>
              <a:p>
                <a:pPr algn="ctr"/>
                <a:r>
                  <a:rPr lang="en-US" sz="2400" dirty="0" smtClean="0">
                    <a:solidFill>
                      <a:schemeClr val="tx1"/>
                    </a:solidFill>
                    <a:latin typeface="Arial" pitchFamily="34" charset="0"/>
                    <a:cs typeface="Arial" pitchFamily="34" charset="0"/>
                  </a:rPr>
                  <a:t>Meeting</a:t>
                </a:r>
                <a:endParaRPr lang="en-US" sz="2400" dirty="0">
                  <a:solidFill>
                    <a:schemeClr val="tx1"/>
                  </a:solidFill>
                  <a:latin typeface="Arial" pitchFamily="34" charset="0"/>
                  <a:cs typeface="Arial" pitchFamily="34" charset="0"/>
                </a:endParaRPr>
              </a:p>
            </p:txBody>
          </p:sp>
          <p:pic>
            <p:nvPicPr>
              <p:cNvPr id="146" name="Picture 8" descr="http://www.toonups.com/ClipArt/office_art_bob1.png"/>
              <p:cNvPicPr>
                <a:picLocks noChangeAspect="1" noChangeArrowheads="1"/>
              </p:cNvPicPr>
              <p:nvPr/>
            </p:nvPicPr>
            <p:blipFill>
              <a:blip r:embed="rId5"/>
              <a:srcRect/>
              <a:stretch>
                <a:fillRect/>
              </a:stretch>
            </p:blipFill>
            <p:spPr bwMode="auto">
              <a:xfrm>
                <a:off x="14528471" y="29281582"/>
                <a:ext cx="925285" cy="1295400"/>
              </a:xfrm>
              <a:prstGeom prst="rect">
                <a:avLst/>
              </a:prstGeom>
              <a:noFill/>
              <a:scene3d>
                <a:camera prst="obliqueTopLeft"/>
                <a:lightRig rig="threePt" dir="t"/>
              </a:scene3d>
            </p:spPr>
          </p:pic>
          <p:pic>
            <p:nvPicPr>
              <p:cNvPr id="177" name="Picture 176"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2039600" y="29260800"/>
                <a:ext cx="604457" cy="1226869"/>
              </a:xfrm>
              <a:prstGeom prst="rect">
                <a:avLst/>
              </a:prstGeom>
            </p:spPr>
          </p:pic>
        </p:grpSp>
        <p:pic>
          <p:nvPicPr>
            <p:cNvPr id="178" name="Picture 177" descr="Picture1_asian.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2039600" y="27563618"/>
              <a:ext cx="604457" cy="1226869"/>
            </a:xfrm>
            <a:prstGeom prst="rect">
              <a:avLst/>
            </a:prstGeom>
          </p:spPr>
        </p:pic>
        <p:pic>
          <p:nvPicPr>
            <p:cNvPr id="182" name="Picture 181" descr="office_art_guy_in_glasses_move copy.jpg"/>
            <p:cNvPicPr>
              <a:picLocks noChangeAspect="1"/>
            </p:cNvPicPr>
            <p:nvPr/>
          </p:nvPicPr>
          <p:blipFill>
            <a:blip r:embed="rId11" cstate="print">
              <a:clrChange>
                <a:clrFrom>
                  <a:srgbClr val="FFFFFF"/>
                </a:clrFrom>
                <a:clrTo>
                  <a:srgbClr val="FFFFFF">
                    <a:alpha val="0"/>
                  </a:srgbClr>
                </a:clrTo>
              </a:clrChange>
            </a:blip>
            <a:stretch>
              <a:fillRect/>
            </a:stretch>
          </p:blipFill>
          <p:spPr>
            <a:xfrm>
              <a:off x="14730268" y="20750487"/>
              <a:ext cx="440550" cy="1272701"/>
            </a:xfrm>
            <a:prstGeom prst="rect">
              <a:avLst/>
            </a:prstGeom>
          </p:spPr>
        </p:pic>
        <p:pic>
          <p:nvPicPr>
            <p:cNvPr id="183" name="Picture 182" descr="office_art_guy_in_glasses_move copy.jpg"/>
            <p:cNvPicPr>
              <a:picLocks noChangeAspect="1"/>
            </p:cNvPicPr>
            <p:nvPr/>
          </p:nvPicPr>
          <p:blipFill>
            <a:blip r:embed="rId11" cstate="print">
              <a:clrChange>
                <a:clrFrom>
                  <a:srgbClr val="FFFFFF"/>
                </a:clrFrom>
                <a:clrTo>
                  <a:srgbClr val="FFFFFF">
                    <a:alpha val="0"/>
                  </a:srgbClr>
                </a:clrTo>
              </a:clrChange>
            </a:blip>
            <a:stretch>
              <a:fillRect/>
            </a:stretch>
          </p:blipFill>
          <p:spPr>
            <a:xfrm>
              <a:off x="12437250" y="25811018"/>
              <a:ext cx="440550" cy="1272701"/>
            </a:xfrm>
            <a:prstGeom prst="rect">
              <a:avLst/>
            </a:prstGeom>
          </p:spPr>
        </p:pic>
        <p:pic>
          <p:nvPicPr>
            <p:cNvPr id="184" name="Picture 183" descr="office_art_guy_in_glasses_move copy.jpg"/>
            <p:cNvPicPr>
              <a:picLocks noChangeAspect="1"/>
            </p:cNvPicPr>
            <p:nvPr/>
          </p:nvPicPr>
          <p:blipFill>
            <a:blip r:embed="rId11" cstate="print">
              <a:clrChange>
                <a:clrFrom>
                  <a:srgbClr val="FFFFFF"/>
                </a:clrFrom>
                <a:clrTo>
                  <a:srgbClr val="FFFFFF">
                    <a:alpha val="0"/>
                  </a:srgbClr>
                </a:clrTo>
              </a:clrChange>
            </a:blip>
            <a:stretch>
              <a:fillRect/>
            </a:stretch>
          </p:blipFill>
          <p:spPr>
            <a:xfrm>
              <a:off x="12513450" y="22438385"/>
              <a:ext cx="440550" cy="1272701"/>
            </a:xfrm>
            <a:prstGeom prst="rect">
              <a:avLst/>
            </a:prstGeom>
          </p:spPr>
        </p:pic>
        <p:pic>
          <p:nvPicPr>
            <p:cNvPr id="187" name="Picture 20" descr="http://www.toonups.com/ClipArt/office_art_man_executive_1.png"/>
            <p:cNvPicPr>
              <a:picLocks noChangeAspect="1" noChangeArrowheads="1"/>
            </p:cNvPicPr>
            <p:nvPr/>
          </p:nvPicPr>
          <p:blipFill>
            <a:blip r:embed="rId7"/>
            <a:srcRect/>
            <a:stretch>
              <a:fillRect/>
            </a:stretch>
          </p:blipFill>
          <p:spPr bwMode="auto">
            <a:xfrm>
              <a:off x="14120035" y="25831800"/>
              <a:ext cx="735243" cy="1219200"/>
            </a:xfrm>
            <a:prstGeom prst="rect">
              <a:avLst/>
            </a:prstGeom>
            <a:noFill/>
            <a:scene3d>
              <a:camera prst="obliqueTopLeft"/>
              <a:lightRig rig="threePt" dir="t"/>
            </a:scene3d>
          </p:spPr>
        </p:pic>
        <p:pic>
          <p:nvPicPr>
            <p:cNvPr id="141" name="Picture 34" descr="http://www.toonups.com/ClipArt/office_art_tall_guy5.png"/>
            <p:cNvPicPr>
              <a:picLocks noChangeAspect="1" noChangeArrowheads="1"/>
            </p:cNvPicPr>
            <p:nvPr/>
          </p:nvPicPr>
          <p:blipFill>
            <a:blip r:embed="rId6"/>
            <a:srcRect/>
            <a:stretch>
              <a:fillRect/>
            </a:stretch>
          </p:blipFill>
          <p:spPr bwMode="auto">
            <a:xfrm flipH="1">
              <a:off x="14598909" y="25831800"/>
              <a:ext cx="571263" cy="1295400"/>
            </a:xfrm>
            <a:prstGeom prst="rect">
              <a:avLst/>
            </a:prstGeom>
            <a:noFill/>
            <a:scene3d>
              <a:camera prst="obliqueTopLeft"/>
              <a:lightRig rig="threePt" dir="t"/>
            </a:scene3d>
          </p:spPr>
        </p:pic>
      </p:grpSp>
      <p:sp>
        <p:nvSpPr>
          <p:cNvPr id="160" name="Rounded Rectangular Callout 159"/>
          <p:cNvSpPr/>
          <p:nvPr/>
        </p:nvSpPr>
        <p:spPr>
          <a:xfrm>
            <a:off x="23393400" y="13716000"/>
            <a:ext cx="3810000" cy="3733800"/>
          </a:xfrm>
          <a:prstGeom prst="wedgeRoundRectCallout">
            <a:avLst>
              <a:gd name="adj1" fmla="val -98584"/>
              <a:gd name="adj2" fmla="val 210596"/>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600" b="1" i="1" dirty="0" smtClean="0">
                <a:solidFill>
                  <a:schemeClr val="tx1"/>
                </a:solidFill>
              </a:rPr>
              <a:t>Application Review</a:t>
            </a:r>
          </a:p>
          <a:p>
            <a:pPr algn="ctr" defTabSz="4264025"/>
            <a:endParaRPr lang="en-US" sz="1600" b="1" i="1" dirty="0" smtClean="0">
              <a:solidFill>
                <a:schemeClr val="tx1"/>
              </a:solidFill>
            </a:endParaRPr>
          </a:p>
          <a:p>
            <a:pPr algn="just" defTabSz="4264025"/>
            <a:r>
              <a:rPr lang="en-US" sz="1400" dirty="0" smtClean="0">
                <a:solidFill>
                  <a:schemeClr val="tx1"/>
                </a:solidFill>
              </a:rPr>
              <a:t>This step is useful to familiarize the Reviewers with the software artifact. The principal investigation mechanism consists in reviewing documentation and interviewing the Authors. </a:t>
            </a:r>
          </a:p>
          <a:p>
            <a:pPr algn="just" defTabSz="4264025"/>
            <a:r>
              <a:rPr lang="en-US" sz="1400" dirty="0" smtClean="0">
                <a:solidFill>
                  <a:schemeClr val="tx1"/>
                </a:solidFill>
              </a:rPr>
              <a:t>Following are some issues of interest: General Functionality, Application Environment, Use Cases, Specific Domain Features, Architecture, Relevant Code Portions, Project management practices, Risk Analysis / Security Requirements / Security-related Operations (if available).</a:t>
            </a:r>
            <a:endParaRPr lang="en-US" sz="1400" dirty="0" smtClean="0">
              <a:solidFill>
                <a:schemeClr val="tx1"/>
              </a:solidFill>
              <a:latin typeface="Arial" pitchFamily="34" charset="0"/>
              <a:cs typeface="Arial" pitchFamily="34" charset="0"/>
            </a:endParaRPr>
          </a:p>
        </p:txBody>
      </p:sp>
      <p:sp>
        <p:nvSpPr>
          <p:cNvPr id="161" name="Rounded Rectangular Callout 160"/>
          <p:cNvSpPr/>
          <p:nvPr/>
        </p:nvSpPr>
        <p:spPr>
          <a:xfrm>
            <a:off x="27813000" y="13716000"/>
            <a:ext cx="3810000" cy="5029200"/>
          </a:xfrm>
          <a:prstGeom prst="wedgeRoundRectCallout">
            <a:avLst>
              <a:gd name="adj1" fmla="val -215446"/>
              <a:gd name="adj2" fmla="val 166740"/>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600" b="1" i="1" dirty="0" smtClean="0">
                <a:solidFill>
                  <a:schemeClr val="tx1"/>
                </a:solidFill>
              </a:rPr>
              <a:t>Abuse Case Analysis</a:t>
            </a:r>
          </a:p>
          <a:p>
            <a:pPr algn="ctr" defTabSz="4264025"/>
            <a:endParaRPr lang="en-US" sz="1600" b="1" i="1" dirty="0" smtClean="0">
              <a:solidFill>
                <a:schemeClr val="tx1"/>
              </a:solidFill>
            </a:endParaRPr>
          </a:p>
          <a:p>
            <a:pPr algn="just" defTabSz="4264025"/>
            <a:r>
              <a:rPr lang="en-US" sz="1400" dirty="0" smtClean="0">
                <a:solidFill>
                  <a:schemeClr val="tx1"/>
                </a:solidFill>
              </a:rPr>
              <a:t>Abuse case analysis is discussed in [2] and [3]. "Abuse cases" are malicious ways of misusing the software. Studying abuse cases helps prepare for abnormal or exceptional application behavior. Reviewers can loosely follow the following process:</a:t>
            </a:r>
          </a:p>
          <a:p>
            <a:pPr algn="just" defTabSz="4264025">
              <a:buFont typeface="Arial" charset="0"/>
              <a:buAutoNum type="arabicPeriod"/>
            </a:pPr>
            <a:endParaRPr lang="en-US" sz="1400" dirty="0" smtClean="0">
              <a:solidFill>
                <a:schemeClr val="tx1"/>
              </a:solidFill>
            </a:endParaRPr>
          </a:p>
          <a:p>
            <a:pPr marL="171450" indent="-171450" algn="just" defTabSz="4264025">
              <a:buFont typeface="Arial" charset="0"/>
              <a:buAutoNum type="arabicPeriod"/>
            </a:pPr>
            <a:r>
              <a:rPr lang="en-US" sz="1400" b="1" dirty="0" smtClean="0">
                <a:solidFill>
                  <a:schemeClr val="tx1"/>
                </a:solidFill>
              </a:rPr>
              <a:t>Identify applicable attack patterns</a:t>
            </a:r>
            <a:r>
              <a:rPr lang="en-US" sz="1400" dirty="0" smtClean="0">
                <a:solidFill>
                  <a:schemeClr val="tx1"/>
                </a:solidFill>
              </a:rPr>
              <a:t> [2]. Attack patterns include cross-site scripting attacks, SQL injections, buffer overflows, etc.</a:t>
            </a:r>
          </a:p>
          <a:p>
            <a:pPr marL="171450" indent="-171450" algn="just" defTabSz="4264025">
              <a:buFont typeface="Arial" charset="0"/>
              <a:buAutoNum type="arabicPeriod"/>
            </a:pPr>
            <a:r>
              <a:rPr lang="en-US" sz="1400" dirty="0" smtClean="0">
                <a:solidFill>
                  <a:schemeClr val="tx1"/>
                </a:solidFill>
              </a:rPr>
              <a:t>Using the applicable attack patterns, </a:t>
            </a:r>
            <a:r>
              <a:rPr lang="en-US" sz="1400" b="1" dirty="0" smtClean="0">
                <a:solidFill>
                  <a:schemeClr val="tx1"/>
                </a:solidFill>
              </a:rPr>
              <a:t>build an attack model</a:t>
            </a:r>
            <a:r>
              <a:rPr lang="en-US" sz="1400" dirty="0" smtClean="0">
                <a:solidFill>
                  <a:schemeClr val="tx1"/>
                </a:solidFill>
              </a:rPr>
              <a:t>. [2]</a:t>
            </a:r>
          </a:p>
          <a:p>
            <a:pPr marL="171450" indent="-171450" algn="just" defTabSz="4264025">
              <a:buFont typeface="Arial" charset="0"/>
              <a:buAutoNum type="arabicPeriod"/>
            </a:pPr>
            <a:r>
              <a:rPr lang="en-US" sz="1400" b="1" dirty="0" smtClean="0">
                <a:solidFill>
                  <a:schemeClr val="tx1"/>
                </a:solidFill>
              </a:rPr>
              <a:t>Determine misuses</a:t>
            </a:r>
            <a:r>
              <a:rPr lang="en-US" sz="1400" dirty="0" smtClean="0">
                <a:solidFill>
                  <a:schemeClr val="tx1"/>
                </a:solidFill>
              </a:rPr>
              <a:t> of the software </a:t>
            </a:r>
            <a:r>
              <a:rPr lang="en-US" sz="1400" b="1" dirty="0" smtClean="0">
                <a:solidFill>
                  <a:schemeClr val="tx1"/>
                </a:solidFill>
              </a:rPr>
              <a:t>and abuse cases</a:t>
            </a:r>
          </a:p>
          <a:p>
            <a:pPr algn="just" defTabSz="4264025"/>
            <a:endParaRPr lang="en-US" sz="1400" dirty="0" smtClean="0">
              <a:solidFill>
                <a:schemeClr val="tx1"/>
              </a:solidFill>
            </a:endParaRPr>
          </a:p>
          <a:p>
            <a:pPr algn="just" defTabSz="4264025"/>
            <a:r>
              <a:rPr lang="en-US" sz="1400" dirty="0" smtClean="0">
                <a:solidFill>
                  <a:schemeClr val="tx1"/>
                </a:solidFill>
              </a:rPr>
              <a:t>Remember to talk to the Authors, as they might be already aware of potential abuses of the software.</a:t>
            </a:r>
            <a:endParaRPr lang="en-US" sz="1400" dirty="0" smtClean="0">
              <a:solidFill>
                <a:schemeClr val="tx1"/>
              </a:solidFill>
              <a:latin typeface="Arial" pitchFamily="34" charset="0"/>
              <a:cs typeface="Arial" pitchFamily="34" charset="0"/>
            </a:endParaRPr>
          </a:p>
        </p:txBody>
      </p:sp>
      <p:sp>
        <p:nvSpPr>
          <p:cNvPr id="162" name="Rounded Rectangular Callout 161"/>
          <p:cNvSpPr/>
          <p:nvPr/>
        </p:nvSpPr>
        <p:spPr>
          <a:xfrm>
            <a:off x="27889200" y="19431000"/>
            <a:ext cx="3810000" cy="7315200"/>
          </a:xfrm>
          <a:prstGeom prst="wedgeRoundRectCallout">
            <a:avLst>
              <a:gd name="adj1" fmla="val -216102"/>
              <a:gd name="adj2" fmla="val 37279"/>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600" b="1" i="1" dirty="0" smtClean="0">
                <a:solidFill>
                  <a:schemeClr val="tx1"/>
                </a:solidFill>
              </a:rPr>
              <a:t>Architectural Risk Analysis</a:t>
            </a:r>
          </a:p>
          <a:p>
            <a:pPr algn="ctr" defTabSz="4264025"/>
            <a:endParaRPr lang="en-US" sz="1400" dirty="0" smtClean="0">
              <a:solidFill>
                <a:schemeClr val="tx1"/>
              </a:solidFill>
            </a:endParaRPr>
          </a:p>
          <a:p>
            <a:pPr algn="just" defTabSz="4264025"/>
            <a:r>
              <a:rPr lang="en-US" sz="1400" dirty="0" smtClean="0">
                <a:solidFill>
                  <a:schemeClr val="tx1"/>
                </a:solidFill>
              </a:rPr>
              <a:t>Architectural risk analysis is discussed in [3] and [4]. Reviewers can loosely follow the following process.</a:t>
            </a:r>
          </a:p>
          <a:p>
            <a:pPr marL="177800" indent="-177800" algn="just" defTabSz="4264025"/>
            <a:endParaRPr lang="en-US" sz="1400" dirty="0" smtClean="0">
              <a:solidFill>
                <a:schemeClr val="tx1"/>
              </a:solidFill>
            </a:endParaRPr>
          </a:p>
          <a:p>
            <a:pPr marL="177800" indent="-177800" algn="just" defTabSz="4264025">
              <a:buFont typeface="Arial" charset="0"/>
              <a:buAutoNum type="arabicPeriod"/>
            </a:pPr>
            <a:r>
              <a:rPr lang="en-US" sz="1400" b="1" dirty="0" smtClean="0">
                <a:solidFill>
                  <a:schemeClr val="tx1"/>
                </a:solidFill>
              </a:rPr>
              <a:t>Build a one page architectural overview</a:t>
            </a:r>
            <a:r>
              <a:rPr lang="en-US" sz="1400" dirty="0" smtClean="0">
                <a:solidFill>
                  <a:schemeClr val="tx1"/>
                </a:solidFill>
              </a:rPr>
              <a:t> of the software system, if not available.</a:t>
            </a:r>
            <a:endParaRPr lang="en-US" sz="1400" b="1" dirty="0" smtClean="0">
              <a:solidFill>
                <a:schemeClr val="tx1"/>
              </a:solidFill>
            </a:endParaRPr>
          </a:p>
          <a:p>
            <a:pPr marL="177800" indent="-177800" algn="just" defTabSz="4264025">
              <a:buFont typeface="Arial" charset="0"/>
              <a:buAutoNum type="arabicPeriod"/>
            </a:pPr>
            <a:r>
              <a:rPr lang="en-US" sz="1400" b="1" dirty="0" smtClean="0">
                <a:solidFill>
                  <a:schemeClr val="tx1"/>
                </a:solidFill>
              </a:rPr>
              <a:t>Analyze the architecture</a:t>
            </a:r>
            <a:r>
              <a:rPr lang="en-US" sz="1400" dirty="0" smtClean="0">
                <a:solidFill>
                  <a:schemeClr val="tx1"/>
                </a:solidFill>
              </a:rPr>
              <a:t>, focusing on the following properties. </a:t>
            </a:r>
          </a:p>
          <a:p>
            <a:pPr marL="341313" lvl="1" indent="-176213" algn="just" defTabSz="4264025">
              <a:buFont typeface="Arial" charset="0"/>
              <a:buChar char="•"/>
            </a:pPr>
            <a:r>
              <a:rPr lang="en-US" sz="1400" b="1" dirty="0" smtClean="0">
                <a:solidFill>
                  <a:schemeClr val="tx1"/>
                </a:solidFill>
              </a:rPr>
              <a:t>Attack resistance</a:t>
            </a:r>
            <a:r>
              <a:rPr lang="en-US" sz="1400" dirty="0" smtClean="0">
                <a:solidFill>
                  <a:schemeClr val="tx1"/>
                </a:solidFill>
              </a:rPr>
              <a:t>: how resilient is the application in the face of an attack? </a:t>
            </a:r>
          </a:p>
          <a:p>
            <a:pPr marL="341313" lvl="1" indent="-176213" algn="just" defTabSz="4264025">
              <a:buFont typeface="Arial" charset="0"/>
              <a:buChar char="•"/>
            </a:pPr>
            <a:r>
              <a:rPr lang="en-US" sz="1400" b="1" dirty="0" smtClean="0">
                <a:solidFill>
                  <a:schemeClr val="tx1"/>
                </a:solidFill>
              </a:rPr>
              <a:t>Presence of ambiguity</a:t>
            </a:r>
            <a:r>
              <a:rPr lang="en-US" sz="1400" dirty="0" smtClean="0">
                <a:solidFill>
                  <a:schemeClr val="tx1"/>
                </a:solidFill>
              </a:rPr>
              <a:t>: are there ambiguities in the architecture, in terms of functionality, responsibilities, etc.?</a:t>
            </a:r>
          </a:p>
          <a:p>
            <a:pPr marL="341313" lvl="1" indent="-176213" algn="just" defTabSz="4264025">
              <a:buFont typeface="Arial" charset="0"/>
              <a:buChar char="•"/>
            </a:pPr>
            <a:r>
              <a:rPr lang="en-US" sz="1400" b="1" dirty="0" smtClean="0">
                <a:solidFill>
                  <a:schemeClr val="tx1"/>
                </a:solidFill>
              </a:rPr>
              <a:t>Presence of weaknesses</a:t>
            </a:r>
            <a:r>
              <a:rPr lang="en-US" sz="1400" dirty="0" smtClean="0">
                <a:solidFill>
                  <a:schemeClr val="tx1"/>
                </a:solidFill>
              </a:rPr>
              <a:t>: are there weaknesses built into the architecture, such as single points of failures, communication throttles, etc.? </a:t>
            </a:r>
          </a:p>
          <a:p>
            <a:pPr algn="just" defTabSz="4264025">
              <a:buFont typeface="Arial" charset="0"/>
              <a:buAutoNum type="arabicPeriod"/>
            </a:pPr>
            <a:r>
              <a:rPr lang="en-US" sz="1400" b="1" dirty="0" smtClean="0">
                <a:solidFill>
                  <a:schemeClr val="tx1"/>
                </a:solidFill>
              </a:rPr>
              <a:t>Identify and rank architectural risks</a:t>
            </a:r>
            <a:r>
              <a:rPr lang="en-US" sz="1400" dirty="0" smtClean="0">
                <a:solidFill>
                  <a:schemeClr val="tx1"/>
                </a:solidFill>
              </a:rPr>
              <a:t>. Focus on what the application protects. Understand what would an exploiter gain with a successful attack (threat) and what defects can be exploited (vulnerability). Risks are often loosely defined as the product of threats x vulnerabilities.</a:t>
            </a:r>
          </a:p>
          <a:p>
            <a:pPr algn="just" defTabSz="4264025">
              <a:buFont typeface="Arial" charset="0"/>
              <a:buAutoNum type="arabicPeriod"/>
            </a:pPr>
            <a:r>
              <a:rPr lang="en-US" sz="1400" b="1" dirty="0" smtClean="0">
                <a:solidFill>
                  <a:schemeClr val="tx1"/>
                </a:solidFill>
              </a:rPr>
              <a:t>Define possible mitigation strategies</a:t>
            </a:r>
            <a:r>
              <a:rPr lang="en-US" sz="1400" dirty="0" smtClean="0">
                <a:solidFill>
                  <a:schemeClr val="tx1"/>
                </a:solidFill>
              </a:rPr>
              <a:t> for each risk.</a:t>
            </a:r>
            <a:endParaRPr lang="en-US" sz="1400" dirty="0">
              <a:solidFill>
                <a:schemeClr val="tx1"/>
              </a:solidFill>
            </a:endParaRPr>
          </a:p>
        </p:txBody>
      </p:sp>
      <p:sp>
        <p:nvSpPr>
          <p:cNvPr id="163" name="Rounded Rectangular Callout 162"/>
          <p:cNvSpPr/>
          <p:nvPr/>
        </p:nvSpPr>
        <p:spPr>
          <a:xfrm>
            <a:off x="27889200" y="27325320"/>
            <a:ext cx="3810000" cy="8001000"/>
          </a:xfrm>
          <a:prstGeom prst="wedgeRoundRectCallout">
            <a:avLst>
              <a:gd name="adj1" fmla="val -217224"/>
              <a:gd name="adj2" fmla="val -53832"/>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800" b="1" i="1" dirty="0" smtClean="0">
                <a:solidFill>
                  <a:schemeClr val="tx1"/>
                </a:solidFill>
              </a:rPr>
              <a:t>Code Review</a:t>
            </a:r>
          </a:p>
          <a:p>
            <a:pPr algn="ctr" defTabSz="4264025"/>
            <a:endParaRPr lang="en-US" sz="1800" b="1" i="1" dirty="0" smtClean="0">
              <a:solidFill>
                <a:schemeClr val="tx1"/>
              </a:solidFill>
            </a:endParaRPr>
          </a:p>
          <a:p>
            <a:pPr algn="just" defTabSz="4264025"/>
            <a:r>
              <a:rPr lang="en-US" sz="1600" dirty="0" smtClean="0">
                <a:solidFill>
                  <a:schemeClr val="tx1"/>
                </a:solidFill>
              </a:rPr>
              <a:t>See [3] and [4] for recommendations. In general, it is best to use automated tools to guide the reviewers toward portions of the code more likely to have problems. Some of these tools, have advanced analysis features but are expensive to use. There are various resources on the web that discuss free tools [5].</a:t>
            </a:r>
          </a:p>
          <a:p>
            <a:pPr algn="just" defTabSz="4264025"/>
            <a:endParaRPr lang="en-US" sz="1600" dirty="0" smtClean="0">
              <a:solidFill>
                <a:schemeClr val="tx1"/>
              </a:solidFill>
            </a:endParaRPr>
          </a:p>
          <a:p>
            <a:pPr algn="just" defTabSz="4264025"/>
            <a:r>
              <a:rPr lang="en-US" sz="1600" dirty="0" smtClean="0">
                <a:solidFill>
                  <a:schemeClr val="tx1"/>
                </a:solidFill>
              </a:rPr>
              <a:t>If the code review is done by reading the code, the Reviewer should especially look for the following properties: Input validation and representation, API abuse, Security features, Time and state, Error handling, Code quality, Encapsulation, Environment.</a:t>
            </a:r>
          </a:p>
          <a:p>
            <a:pPr algn="just" defTabSz="4264025"/>
            <a:endParaRPr lang="en-US" sz="1600" dirty="0" smtClean="0">
              <a:solidFill>
                <a:schemeClr val="tx1"/>
              </a:solidFill>
            </a:endParaRPr>
          </a:p>
          <a:p>
            <a:pPr algn="just" defTabSz="4264025"/>
            <a:r>
              <a:rPr lang="en-US" sz="1600" dirty="0" smtClean="0">
                <a:solidFill>
                  <a:schemeClr val="tx1"/>
                </a:solidFill>
              </a:rPr>
              <a:t>Potential concerns are often one of the following:</a:t>
            </a:r>
          </a:p>
          <a:p>
            <a:pPr algn="just" defTabSz="4264025"/>
            <a:r>
              <a:rPr lang="en-US" sz="1600" dirty="0" smtClean="0">
                <a:solidFill>
                  <a:schemeClr val="tx1"/>
                </a:solidFill>
              </a:rPr>
              <a:t>1. An area of the artifact that the Author is uncertain about</a:t>
            </a:r>
          </a:p>
          <a:p>
            <a:pPr algn="just" defTabSz="4264025"/>
            <a:r>
              <a:rPr lang="en-US" sz="1600" dirty="0" smtClean="0">
                <a:solidFill>
                  <a:schemeClr val="tx1"/>
                </a:solidFill>
              </a:rPr>
              <a:t>2. An area that in the past has shown to be problematic</a:t>
            </a:r>
          </a:p>
          <a:p>
            <a:pPr algn="just" defTabSz="4264025"/>
            <a:r>
              <a:rPr lang="en-US" sz="1600" dirty="0" smtClean="0">
                <a:solidFill>
                  <a:schemeClr val="tx1"/>
                </a:solidFill>
              </a:rPr>
              <a:t>3. A special quality that the deliverable must contain (i.e. be memory efficient, incorporate all previous requirements etc.)</a:t>
            </a:r>
            <a:endParaRPr lang="en-US" sz="1600" dirty="0">
              <a:solidFill>
                <a:schemeClr val="tx1"/>
              </a:solidFill>
            </a:endParaRPr>
          </a:p>
        </p:txBody>
      </p:sp>
      <p:sp>
        <p:nvSpPr>
          <p:cNvPr id="166" name="Rounded Rectangular Callout 165"/>
          <p:cNvSpPr/>
          <p:nvPr/>
        </p:nvSpPr>
        <p:spPr>
          <a:xfrm>
            <a:off x="23694390" y="31653480"/>
            <a:ext cx="3810000" cy="3657600"/>
          </a:xfrm>
          <a:prstGeom prst="wedgeRoundRectCallout">
            <a:avLst>
              <a:gd name="adj1" fmla="val -106900"/>
              <a:gd name="adj2" fmla="val -145462"/>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800" b="1" i="1" dirty="0" smtClean="0">
                <a:solidFill>
                  <a:schemeClr val="tx1"/>
                </a:solidFill>
              </a:rPr>
              <a:t>Application tests</a:t>
            </a:r>
          </a:p>
          <a:p>
            <a:pPr algn="just" defTabSz="4264025"/>
            <a:endParaRPr lang="en-US" sz="1800" b="1" i="1" dirty="0">
              <a:solidFill>
                <a:schemeClr val="tx1"/>
              </a:solidFill>
            </a:endParaRPr>
          </a:p>
          <a:p>
            <a:pPr algn="just" defTabSz="4264025"/>
            <a:r>
              <a:rPr lang="en-US" sz="1600" dirty="0" smtClean="0">
                <a:solidFill>
                  <a:schemeClr val="tx1"/>
                </a:solidFill>
              </a:rPr>
              <a:t>There are many types of security testing techniques [3]. The following are a couple of pointers:</a:t>
            </a:r>
          </a:p>
          <a:p>
            <a:pPr marL="117475" indent="-117475" algn="just" defTabSz="4264025">
              <a:buFont typeface="Arial" pitchFamily="34" charset="0"/>
              <a:buChar char="•"/>
            </a:pPr>
            <a:r>
              <a:rPr lang="en-US" sz="1600" dirty="0" smtClean="0">
                <a:solidFill>
                  <a:schemeClr val="tx1"/>
                </a:solidFill>
              </a:rPr>
              <a:t>OWASP [8]: for web-based application, offers step by step guides to uncover security vulnerabilities, using similar attack patterns as in [2].</a:t>
            </a:r>
          </a:p>
          <a:p>
            <a:pPr marL="117475" indent="-117475" algn="just" defTabSz="4264025">
              <a:buFont typeface="Arial" pitchFamily="34" charset="0"/>
              <a:buChar char="•"/>
            </a:pPr>
            <a:r>
              <a:rPr lang="en-US" sz="1600" dirty="0" smtClean="0">
                <a:solidFill>
                  <a:schemeClr val="tx1"/>
                </a:solidFill>
              </a:rPr>
              <a:t>Tools for testing the response of software to a large set of input parameters are called "</a:t>
            </a:r>
            <a:r>
              <a:rPr lang="en-US" sz="1600" dirty="0" err="1" smtClean="0">
                <a:solidFill>
                  <a:schemeClr val="tx1"/>
                </a:solidFill>
              </a:rPr>
              <a:t>fuzzing</a:t>
            </a:r>
            <a:r>
              <a:rPr lang="en-US" sz="1600" dirty="0" smtClean="0">
                <a:solidFill>
                  <a:schemeClr val="tx1"/>
                </a:solidFill>
              </a:rPr>
              <a:t>" tools [9].</a:t>
            </a:r>
          </a:p>
          <a:p>
            <a:pPr algn="ctr" defTabSz="4264025"/>
            <a:endParaRPr lang="en-US" sz="1600" dirty="0">
              <a:solidFill>
                <a:schemeClr val="tx1"/>
              </a:solidFill>
            </a:endParaRPr>
          </a:p>
        </p:txBody>
      </p:sp>
      <p:sp>
        <p:nvSpPr>
          <p:cNvPr id="186" name="Rounded Rectangular Callout 185"/>
          <p:cNvSpPr/>
          <p:nvPr/>
        </p:nvSpPr>
        <p:spPr>
          <a:xfrm>
            <a:off x="18040350" y="32058342"/>
            <a:ext cx="5200650" cy="3235066"/>
          </a:xfrm>
          <a:prstGeom prst="wedgeRoundRectCallout">
            <a:avLst>
              <a:gd name="adj1" fmla="val 8428"/>
              <a:gd name="adj2" fmla="val -122193"/>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defTabSz="4264025"/>
            <a:r>
              <a:rPr lang="en-US" sz="1800" b="1" i="1" dirty="0" smtClean="0">
                <a:solidFill>
                  <a:schemeClr val="tx1"/>
                </a:solidFill>
              </a:rPr>
              <a:t>Write Security Review </a:t>
            </a:r>
            <a:r>
              <a:rPr lang="en-US" sz="1800" b="1" i="1" dirty="0" smtClean="0">
                <a:solidFill>
                  <a:schemeClr val="tx1"/>
                </a:solidFill>
              </a:rPr>
              <a:t>Report</a:t>
            </a:r>
          </a:p>
          <a:p>
            <a:pPr algn="ctr" defTabSz="4264025"/>
            <a:endParaRPr lang="en-US" sz="1800" b="1" i="1" dirty="0" smtClean="0">
              <a:solidFill>
                <a:schemeClr val="tx1"/>
              </a:solidFill>
            </a:endParaRPr>
          </a:p>
          <a:p>
            <a:pPr algn="just" defTabSz="4264025"/>
            <a:r>
              <a:rPr lang="en-US" sz="1600" dirty="0" smtClean="0">
                <a:solidFill>
                  <a:schemeClr val="tx1"/>
                </a:solidFill>
              </a:rPr>
              <a:t>The Security Review report is written by the Editor Reviewer and should </a:t>
            </a:r>
            <a:r>
              <a:rPr lang="en-US" sz="1600" dirty="0" smtClean="0">
                <a:solidFill>
                  <a:schemeClr val="tx1"/>
                </a:solidFill>
              </a:rPr>
              <a:t>include:</a:t>
            </a:r>
            <a:endParaRPr lang="en-US" sz="1600" dirty="0" smtClean="0">
              <a:solidFill>
                <a:schemeClr val="tx1"/>
              </a:solidFill>
            </a:endParaRPr>
          </a:p>
          <a:p>
            <a:pPr algn="just" defTabSz="4264025"/>
            <a:r>
              <a:rPr lang="en-US" sz="1600" dirty="0" smtClean="0">
                <a:solidFill>
                  <a:schemeClr val="tx1"/>
                </a:solidFill>
              </a:rPr>
              <a:t>1. The findings of the review for each of the </a:t>
            </a:r>
            <a:r>
              <a:rPr lang="en-US" sz="1600" dirty="0" smtClean="0">
                <a:solidFill>
                  <a:schemeClr val="tx1"/>
                </a:solidFill>
              </a:rPr>
              <a:t>steps.</a:t>
            </a:r>
            <a:endParaRPr lang="en-US" sz="1600" dirty="0" smtClean="0">
              <a:solidFill>
                <a:schemeClr val="tx1"/>
              </a:solidFill>
            </a:endParaRPr>
          </a:p>
          <a:p>
            <a:pPr algn="just" defTabSz="4264025"/>
            <a:r>
              <a:rPr lang="en-US" sz="1600" dirty="0" smtClean="0">
                <a:solidFill>
                  <a:schemeClr val="tx1"/>
                </a:solidFill>
              </a:rPr>
              <a:t>2. A discussion on: what the application does and protects, the threats and exploit community, potential vulnerabilities, and risks. </a:t>
            </a:r>
          </a:p>
          <a:p>
            <a:pPr algn="just" defTabSz="4264025"/>
            <a:r>
              <a:rPr lang="en-US" sz="1600" dirty="0" smtClean="0">
                <a:solidFill>
                  <a:schemeClr val="tx1"/>
                </a:solidFill>
              </a:rPr>
              <a:t>3. The impact of each risk, by linking risks with the business needs of the application.</a:t>
            </a:r>
          </a:p>
          <a:p>
            <a:pPr algn="just" defTabSz="4264025"/>
            <a:r>
              <a:rPr lang="en-US" sz="1600" dirty="0" smtClean="0">
                <a:solidFill>
                  <a:schemeClr val="tx1"/>
                </a:solidFill>
              </a:rPr>
              <a:t>4. A mitigation analysis for the highest impact risks.</a:t>
            </a:r>
            <a:endParaRPr lang="en-US" sz="1600" dirty="0">
              <a:solidFill>
                <a:schemeClr val="tx1"/>
              </a:solidFill>
            </a:endParaRPr>
          </a:p>
        </p:txBody>
      </p:sp>
      <p:grpSp>
        <p:nvGrpSpPr>
          <p:cNvPr id="180" name="Group 179"/>
          <p:cNvGrpSpPr/>
          <p:nvPr/>
        </p:nvGrpSpPr>
        <p:grpSpPr>
          <a:xfrm>
            <a:off x="11658600" y="32339280"/>
            <a:ext cx="3810000" cy="2985433"/>
            <a:chOff x="11963400" y="32385000"/>
            <a:chExt cx="3810000" cy="2985433"/>
          </a:xfrm>
        </p:grpSpPr>
        <p:sp>
          <p:nvSpPr>
            <p:cNvPr id="150" name="Rounded Rectangular Callout 149"/>
            <p:cNvSpPr/>
            <p:nvPr/>
          </p:nvSpPr>
          <p:spPr>
            <a:xfrm>
              <a:off x="12039600" y="32385000"/>
              <a:ext cx="3733800" cy="2971800"/>
            </a:xfrm>
            <a:prstGeom prst="wedgeRoundRectCallout">
              <a:avLst>
                <a:gd name="adj1" fmla="val -18654"/>
                <a:gd name="adj2" fmla="val -124831"/>
                <a:gd name="adj3" fmla="val 16667"/>
              </a:avLst>
            </a:prstGeom>
            <a:gradFill>
              <a:gsLst>
                <a:gs pos="0">
                  <a:srgbClr val="FFF0EB"/>
                </a:gs>
                <a:gs pos="100000">
                  <a:srgbClr val="FFB9A3"/>
                </a:gs>
              </a:gsLst>
              <a:lin ang="5400000" scaled="0"/>
            </a:gradFill>
            <a:ln>
              <a:solidFill>
                <a:srgbClr val="FF9979"/>
              </a:solidFill>
            </a:ln>
            <a:effectLst>
              <a:outerShdw blurRad="127000" dist="101600" dir="3600000" algn="ctr" rotWithShape="0">
                <a:srgbClr val="A50021"/>
              </a:outerShdw>
            </a:effectLst>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smtClean="0">
                <a:solidFill>
                  <a:schemeClr val="tx1"/>
                </a:solidFill>
                <a:latin typeface="Arial" pitchFamily="34" charset="0"/>
                <a:cs typeface="Arial" pitchFamily="34" charset="0"/>
              </a:endParaRPr>
            </a:p>
          </p:txBody>
        </p:sp>
        <p:pic>
          <p:nvPicPr>
            <p:cNvPr id="179" name="Picture 178" descr="Picture1_asian.jpg"/>
            <p:cNvPicPr>
              <a:picLocks noChangeAspect="1"/>
            </p:cNvPicPr>
            <p:nvPr/>
          </p:nvPicPr>
          <p:blipFill>
            <a:blip r:embed="rId9">
              <a:clrChange>
                <a:clrFrom>
                  <a:srgbClr val="FFFFFF"/>
                </a:clrFrom>
                <a:clrTo>
                  <a:srgbClr val="FFFFFF">
                    <a:alpha val="0"/>
                  </a:srgbClr>
                </a:clrTo>
              </a:clrChange>
            </a:blip>
            <a:stretch>
              <a:fillRect/>
            </a:stretch>
          </p:blipFill>
          <p:spPr>
            <a:xfrm>
              <a:off x="11963400" y="32766000"/>
              <a:ext cx="1104900" cy="2242618"/>
            </a:xfrm>
            <a:prstGeom prst="rect">
              <a:avLst/>
            </a:prstGeom>
          </p:spPr>
        </p:pic>
        <p:sp>
          <p:nvSpPr>
            <p:cNvPr id="151" name="TextBox 150"/>
            <p:cNvSpPr txBox="1"/>
            <p:nvPr/>
          </p:nvSpPr>
          <p:spPr>
            <a:xfrm>
              <a:off x="12801600" y="32385000"/>
              <a:ext cx="2590800" cy="2985433"/>
            </a:xfrm>
            <a:prstGeom prst="rect">
              <a:avLst/>
            </a:prstGeom>
            <a:noFill/>
            <a:scene3d>
              <a:camera prst="obliqueTopLeft"/>
              <a:lightRig rig="threePt" dir="t"/>
            </a:scene3d>
          </p:spPr>
          <p:txBody>
            <a:bodyPr wrap="square" rtlCol="0">
              <a:spAutoFit/>
            </a:bodyPr>
            <a:lstStyle/>
            <a:p>
              <a:pPr algn="ctr" defTabSz="4264025"/>
              <a:r>
                <a:rPr lang="en-US" sz="1600" b="1" i="1" dirty="0" smtClean="0"/>
                <a:t>Deliverables of the Inspection</a:t>
              </a:r>
            </a:p>
            <a:p>
              <a:pPr algn="ctr" defTabSz="4264025"/>
              <a:endParaRPr lang="en-US" sz="1600" b="1" i="1" dirty="0" smtClean="0"/>
            </a:p>
            <a:p>
              <a:pPr algn="just" defTabSz="4264025"/>
              <a:r>
                <a:rPr lang="en-US" sz="1400" dirty="0" smtClean="0"/>
                <a:t>The deliverable of the process is an Inspection Report. This report consists of the Security Review Report from the Reviewers and documentation of relevant discussions between Authors and Reviewers, as compiled by the Moderator using the notes from the Scribe.</a:t>
              </a:r>
              <a:endParaRPr lang="en-US" sz="1400" dirty="0"/>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64025" rtl="0" eaLnBrk="1" fontAlgn="base" latinLnBrk="0" hangingPunct="1">
          <a:lnSpc>
            <a:spcPct val="100000"/>
          </a:lnSpc>
          <a:spcBef>
            <a:spcPct val="0"/>
          </a:spcBef>
          <a:spcAft>
            <a:spcPct val="0"/>
          </a:spcAft>
          <a:buClrTx/>
          <a:buSzTx/>
          <a:buFontTx/>
          <a:buNone/>
          <a:tabLst/>
          <a:defRPr kumimoji="0" lang="en-US" sz="8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264025" rtl="0" eaLnBrk="1" fontAlgn="base" latinLnBrk="0" hangingPunct="1">
          <a:lnSpc>
            <a:spcPct val="100000"/>
          </a:lnSpc>
          <a:spcBef>
            <a:spcPct val="0"/>
          </a:spcBef>
          <a:spcAft>
            <a:spcPct val="0"/>
          </a:spcAft>
          <a:buClrTx/>
          <a:buSzTx/>
          <a:buFontTx/>
          <a:buNone/>
          <a:tabLst/>
          <a:defRPr kumimoji="0" lang="en-US" sz="8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1071</Words>
  <Application>Microsoft PowerPoint</Application>
  <PresentationFormat>Custom</PresentationFormat>
  <Paragraphs>140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Loyola University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jcopell</dc:creator>
  <cp:lastModifiedBy>Gabriele Garzoglio</cp:lastModifiedBy>
  <cp:revision>153</cp:revision>
  <dcterms:created xsi:type="dcterms:W3CDTF">2009-02-06T19:48:10Z</dcterms:created>
  <dcterms:modified xsi:type="dcterms:W3CDTF">2009-02-16T17:51:30Z</dcterms:modified>
</cp:coreProperties>
</file>