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74" r:id="rId4"/>
    <p:sldId id="273" r:id="rId5"/>
    <p:sldId id="272" r:id="rId6"/>
    <p:sldId id="271" r:id="rId7"/>
    <p:sldId id="270" r:id="rId8"/>
    <p:sldId id="278" r:id="rId9"/>
    <p:sldId id="277" r:id="rId10"/>
    <p:sldId id="276" r:id="rId11"/>
    <p:sldId id="27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C9200"/>
    <a:srgbClr val="FFE593"/>
    <a:srgbClr val="4FFF64"/>
    <a:srgbClr val="00B015"/>
    <a:srgbClr val="3C745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82" autoAdjust="0"/>
    <p:restoredTop sz="94660"/>
  </p:normalViewPr>
  <p:slideViewPr>
    <p:cSldViewPr>
      <p:cViewPr varScale="1">
        <p:scale>
          <a:sx n="63" d="100"/>
          <a:sy n="63" d="100"/>
        </p:scale>
        <p:origin x="-12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8431F-6A83-42A2-A7AD-A2D633315C57}" type="datetimeFigureOut">
              <a:rPr lang="en-US" smtClean="0"/>
              <a:pPr/>
              <a:t>12/30/2007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26480-5887-47F3-94A5-65FC37E03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6480-5887-47F3-94A5-65FC37E038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6480-5887-47F3-94A5-65FC37E0389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6480-5887-47F3-94A5-65FC37E0389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6480-5887-47F3-94A5-65FC37E0389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6480-5887-47F3-94A5-65FC37E0389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6480-5887-47F3-94A5-65FC37E0389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6480-5887-47F3-94A5-65FC37E0389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6480-5887-47F3-94A5-65FC37E0389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6480-5887-47F3-94A5-65FC37E0389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6480-5887-47F3-94A5-65FC37E0389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6480-5887-47F3-94A5-65FC37E0389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6480-5887-47F3-94A5-65FC37E0389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9138-B26E-4B42-B0F3-B423B8A004C2}" type="datetimeFigureOut">
              <a:rPr lang="en-US" smtClean="0"/>
              <a:pPr/>
              <a:t>12/30/2007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651D-116F-4518-B2A5-34798FC55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9138-B26E-4B42-B0F3-B423B8A004C2}" type="datetimeFigureOut">
              <a:rPr lang="en-US" smtClean="0"/>
              <a:pPr/>
              <a:t>12/30/2007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651D-116F-4518-B2A5-34798FC55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9138-B26E-4B42-B0F3-B423B8A004C2}" type="datetimeFigureOut">
              <a:rPr lang="en-US" smtClean="0"/>
              <a:pPr/>
              <a:t>12/30/2007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651D-116F-4518-B2A5-34798FC55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9138-B26E-4B42-B0F3-B423B8A004C2}" type="datetimeFigureOut">
              <a:rPr lang="en-US" smtClean="0"/>
              <a:pPr/>
              <a:t>12/30/2007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651D-116F-4518-B2A5-34798FC55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9138-B26E-4B42-B0F3-B423B8A004C2}" type="datetimeFigureOut">
              <a:rPr lang="en-US" smtClean="0"/>
              <a:pPr/>
              <a:t>12/30/2007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651D-116F-4518-B2A5-34798FC55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9138-B26E-4B42-B0F3-B423B8A004C2}" type="datetimeFigureOut">
              <a:rPr lang="en-US" smtClean="0"/>
              <a:pPr/>
              <a:t>12/30/2007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651D-116F-4518-B2A5-34798FC55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9138-B26E-4B42-B0F3-B423B8A004C2}" type="datetimeFigureOut">
              <a:rPr lang="en-US" smtClean="0"/>
              <a:pPr/>
              <a:t>12/30/2007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651D-116F-4518-B2A5-34798FC55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9138-B26E-4B42-B0F3-B423B8A004C2}" type="datetimeFigureOut">
              <a:rPr lang="en-US" smtClean="0"/>
              <a:pPr/>
              <a:t>12/30/2007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651D-116F-4518-B2A5-34798FC55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9138-B26E-4B42-B0F3-B423B8A004C2}" type="datetimeFigureOut">
              <a:rPr lang="en-US" smtClean="0"/>
              <a:pPr/>
              <a:t>12/30/2007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651D-116F-4518-B2A5-34798FC55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9138-B26E-4B42-B0F3-B423B8A004C2}" type="datetimeFigureOut">
              <a:rPr lang="en-US" smtClean="0"/>
              <a:pPr/>
              <a:t>12/30/2007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651D-116F-4518-B2A5-34798FC55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9138-B26E-4B42-B0F3-B423B8A004C2}" type="datetimeFigureOut">
              <a:rPr lang="en-US" smtClean="0"/>
              <a:pPr/>
              <a:t>12/30/2007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651D-116F-4518-B2A5-34798FC55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B9138-B26E-4B42-B0F3-B423B8A004C2}" type="datetimeFigureOut">
              <a:rPr lang="en-US" smtClean="0"/>
              <a:pPr/>
              <a:t>12/30/2007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2651D-116F-4518-B2A5-34798FC55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am.Shamburger@noaa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7000"/>
            <a:lum/>
          </a:blip>
          <a:srcRect/>
          <a:stretch>
            <a:fillRect l="25000" t="18000" r="25000" b="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Weather Events of 2007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 Sam Shamburger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NWS Lake Charles Forecaster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#2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752600"/>
            <a:ext cx="85344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5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IBERIA TORNADO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300" b="1" i="1" dirty="0" smtClean="0">
                <a:solidFill>
                  <a:srgbClr val="FFFF00"/>
                </a:solidFill>
              </a:rPr>
              <a:t>January 4, 2007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/>
              <a:t>Tornado rated strong F1 on Fujita Scale, with 15 mile path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/>
              <a:t>Moved northeast at 50 mph across eastern New Iberia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/>
              <a:t>2 people were killed, 15 people injured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Around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$1.5 million in damage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#1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752600"/>
            <a:ext cx="9144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7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HURRICANE</a:t>
            </a:r>
            <a:r>
              <a:rPr kumimoji="0" lang="en-US" sz="77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HUMBERTO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5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September 13, 2007</a:t>
            </a:r>
            <a:endParaRPr lang="en-US" sz="45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5800" b="1" dirty="0" smtClean="0">
              <a:solidFill>
                <a:srgbClr val="FF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/>
              <a:t>First hurricane to affect area since Hurricane Rita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/>
              <a:t>Landfall east of High Island, TX with biggest impacts to Jefferson &amp; Orange counties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/>
              <a:t>Wind gusts measured up to 85 mph in several locations across Jefferson County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/>
              <a:t>Storm surge of up to 5 feet along coast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/>
              <a:t>Considerable inland flooding with rainfall totals up to 11 inches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/>
              <a:t>Damage totals around $60 million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7000"/>
            <a:lum/>
          </a:blip>
          <a:srcRect/>
          <a:stretch>
            <a:fillRect l="25000" t="18000" r="25000" b="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2895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Sam </a:t>
            </a:r>
            <a:r>
              <a:rPr lang="en-US" dirty="0" err="1" smtClean="0">
                <a:solidFill>
                  <a:schemeClr val="tx1"/>
                </a:solidFill>
              </a:rPr>
              <a:t>Shamburger</a:t>
            </a:r>
            <a:r>
              <a:rPr lang="en-US" dirty="0" smtClean="0">
                <a:solidFill>
                  <a:schemeClr val="tx1"/>
                </a:solidFill>
              </a:rPr>
              <a:t>, Forecaster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NWS Lake Charles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Email: 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Sam.Shamburger@noaa.gov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Phone:  337-477-5285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#10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752600"/>
            <a:ext cx="9144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b="1" dirty="0" smtClean="0">
                <a:solidFill>
                  <a:srgbClr val="FF0000"/>
                </a:solidFill>
              </a:rPr>
              <a:t>UNUSUAL DECEMBER HEAT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i="1" dirty="0" smtClean="0">
                <a:solidFill>
                  <a:srgbClr val="FF0000"/>
                </a:solidFill>
              </a:rPr>
              <a:t>December 8-12, 2007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/>
              <a:t>5 days of record high temperatures in 80s,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/>
              <a:t>record warm minimum temperatures in 60s &amp; 70s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Alexandria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tied all-time December record high</a:t>
            </a:r>
            <a:r>
              <a:rPr lang="en-US" sz="3200" b="1" dirty="0" smtClean="0"/>
              <a:t>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of 83° on four different days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#9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828800"/>
            <a:ext cx="91440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5600" b="1" dirty="0" smtClean="0">
                <a:solidFill>
                  <a:srgbClr val="00B0F0"/>
                </a:solidFill>
              </a:rPr>
              <a:t>EASTER WEEKEND WINTER STORM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300" b="1" i="1" dirty="0" smtClean="0">
                <a:solidFill>
                  <a:srgbClr val="00B0F0"/>
                </a:solidFill>
              </a:rPr>
              <a:t>April 7, 2007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srgbClr val="002060"/>
                </a:solidFill>
              </a:rPr>
              <a:t>Light sleet observed across nearly entire area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srgbClr val="002060"/>
                </a:solidFill>
              </a:rPr>
              <a:t>Mixture of sleet and snow with light accumulations across         Lakes Region of Southeast Texas &amp; Central Louisiana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Temperatures generally remained above freezing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April winter weather observed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across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region in 70 years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#8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752600"/>
            <a:ext cx="9144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b="1" dirty="0" smtClean="0">
                <a:solidFill>
                  <a:srgbClr val="FF0000"/>
                </a:solidFill>
              </a:rPr>
              <a:t>AUGUST 2007 HEATWAVE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i="1" dirty="0" smtClean="0">
                <a:solidFill>
                  <a:srgbClr val="FF0000"/>
                </a:solidFill>
              </a:rPr>
              <a:t>August 10-14, 2007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/>
              <a:t>Five days of record high temperatures in 100s,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/>
              <a:t>record warm minimum temperatures in 70s &amp; 80s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Warmest temperatures across area since   September 2000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#7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752600"/>
            <a:ext cx="9144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92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EFFECTS OF TROPICAL STORM ERIN &amp; HURRICANE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1C92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DEAN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rgbClr val="1C92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i="1" dirty="0" smtClean="0">
                <a:solidFill>
                  <a:srgbClr val="1C9200"/>
                </a:solidFill>
              </a:rPr>
              <a:t>August 16 &amp; August 22, 2007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srgbClr val="0000FF"/>
                </a:solidFill>
              </a:rPr>
              <a:t>Moderate to high waves along coastal areas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0000FF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srgbClr val="0000FF"/>
                </a:solidFill>
              </a:rPr>
              <a:t>High tides caused </a:t>
            </a:r>
            <a:r>
              <a:rPr lang="en-US" sz="3200" b="1" dirty="0" err="1" smtClean="0">
                <a:solidFill>
                  <a:srgbClr val="0000FF"/>
                </a:solidFill>
              </a:rPr>
              <a:t>overwash</a:t>
            </a:r>
            <a:r>
              <a:rPr lang="en-US" sz="3200" b="1" dirty="0" smtClean="0">
                <a:solidFill>
                  <a:srgbClr val="0000FF"/>
                </a:solidFill>
              </a:rPr>
              <a:t> of coastal roadways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0000FF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srgbClr val="0000FF"/>
                </a:solidFill>
              </a:rPr>
              <a:t>School and road closures along coast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6858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#6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905000"/>
            <a:ext cx="9144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b="1" dirty="0" smtClean="0">
                <a:solidFill>
                  <a:srgbClr val="FF0000"/>
                </a:solidFill>
              </a:rPr>
              <a:t>LATE SPRING SEVERE SQUALL LINE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i="1" dirty="0" smtClean="0">
                <a:solidFill>
                  <a:srgbClr val="FF0000"/>
                </a:solidFill>
              </a:rPr>
              <a:t>June 3, 2007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800" b="1" dirty="0" smtClean="0">
              <a:solidFill>
                <a:srgbClr val="FF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srgbClr val="0000FF"/>
                </a:solidFill>
              </a:rPr>
              <a:t>Line of severe thunderstorms caused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srgbClr val="0000FF"/>
                </a:solidFill>
              </a:rPr>
              <a:t>widespread wind gusts of 40 to 70 mph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0000FF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800" b="1" dirty="0" smtClean="0">
              <a:solidFill>
                <a:srgbClr val="0000FF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srgbClr val="0000FF"/>
                </a:solidFill>
              </a:rPr>
              <a:t>Numerous trees &amp; power lines down across entire area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0000FF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srgbClr val="0000FF"/>
                </a:solidFill>
              </a:rPr>
              <a:t>Isolated areas of hail up to quarter size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0000FF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srgbClr val="0000FF"/>
                </a:solidFill>
              </a:rPr>
              <a:t>Power out for several days across interior Southeast Texas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#5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752600"/>
            <a:ext cx="9144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C92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NORTHERN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1C92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VERMILION PARISH FLOODING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rgbClr val="1C92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i="1" dirty="0" smtClean="0">
                <a:solidFill>
                  <a:srgbClr val="1C9200"/>
                </a:solidFill>
              </a:rPr>
              <a:t>June 4, 2007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/>
              <a:t>Training thunderstorms produced narrow area of    10 to 15 inches of rainfall near Maurice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At least 50 homes flooded, with numerous area roadways underwater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#4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752600"/>
            <a:ext cx="9144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5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LAKE</a:t>
            </a:r>
            <a:r>
              <a:rPr kumimoji="0" lang="en-US" sz="5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CHARLES HAILSTORM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b="1" i="1" dirty="0" smtClean="0">
                <a:solidFill>
                  <a:srgbClr val="0000FF"/>
                </a:solidFill>
              </a:rPr>
              <a:t>June 4, 2007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/>
              <a:t>Severe thunderstorm began south of Lufkin &amp; traveled southeast for 150 miles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/>
              <a:t>Numerous reports of hail &amp; wind damage along its path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At least $500,000 in damage from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golfball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-size hail &amp;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winds up to 80 mph across Calcasieu Parish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Worst known hailstorm in history of Lake Charles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#3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752600"/>
            <a:ext cx="9144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6200" b="1" dirty="0" smtClean="0">
                <a:solidFill>
                  <a:srgbClr val="FF0000"/>
                </a:solidFill>
              </a:rPr>
              <a:t>ACADIANA </a:t>
            </a:r>
            <a:r>
              <a:rPr kumimoji="0" lang="en-US" sz="6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TORNADOES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b="1" i="1" dirty="0" smtClean="0">
                <a:solidFill>
                  <a:srgbClr val="FF0000"/>
                </a:solidFill>
              </a:rPr>
              <a:t>February 13, 2007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4 Tornadoes affected South-Central Louisiana from 12am - 2am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C0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Among first tornadoes rated using new Enhanced Fujita Scale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C0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Two Tornadoes rated EF0, with one EF1 &amp; one EF2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C0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Over 100 homes damaged or destroyed by all four tornadoes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C0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Damage totals around $1.5 million dollars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C0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Breaux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Bridge Tornado strongest in our region since 11/23/04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516</Words>
  <Application>Microsoft Office PowerPoint</Application>
  <PresentationFormat>On-screen Show (4:3)</PresentationFormat>
  <Paragraphs>132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Top Weather Events of 2007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Contact Information</vt:lpstr>
    </vt:vector>
  </TitlesOfParts>
  <Company>National Weather Service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Hurricane Season 2007 Recap</dc:title>
  <dc:creator>sam.shamburger</dc:creator>
  <cp:lastModifiedBy>sam.shamburger</cp:lastModifiedBy>
  <cp:revision>119</cp:revision>
  <dcterms:created xsi:type="dcterms:W3CDTF">2007-12-05T15:32:03Z</dcterms:created>
  <dcterms:modified xsi:type="dcterms:W3CDTF">2007-12-30T14:46:55Z</dcterms:modified>
</cp:coreProperties>
</file>