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sldIdLst>
    <p:sldId id="256" r:id="rId2"/>
    <p:sldId id="258" r:id="rId3"/>
    <p:sldId id="262" r:id="rId4"/>
    <p:sldId id="260" r:id="rId5"/>
    <p:sldId id="269" r:id="rId6"/>
    <p:sldId id="268" r:id="rId7"/>
    <p:sldId id="259" r:id="rId8"/>
    <p:sldId id="266" r:id="rId9"/>
    <p:sldId id="265" r:id="rId10"/>
    <p:sldId id="264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3" autoAdjust="0"/>
    <p:restoredTop sz="94660"/>
  </p:normalViewPr>
  <p:slideViewPr>
    <p:cSldViewPr>
      <p:cViewPr varScale="1">
        <p:scale>
          <a:sx n="51" d="100"/>
          <a:sy n="51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1D02-275D-47A5-950A-A7B59D62D759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2A3A-CD82-4DC6-B98D-9DCB34DA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B681E-7A16-4B22-9056-76731FA0946E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45BAE-6D16-4CB3-9D5D-D0F24C3D55C3}" type="slidenum">
              <a:rPr lang="en-US"/>
              <a:pPr/>
              <a:t>4</a:t>
            </a:fld>
            <a:endParaRPr lang="en-US"/>
          </a:p>
        </p:txBody>
      </p:sp>
      <p:sp>
        <p:nvSpPr>
          <p:cNvPr id="4" name="Shape 3"/>
          <p:cNvSpPr txBox="1">
            <a:spLocks noGrp="1" noChangeArrowheads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algn="r" defTabSz="914437"/>
            <a:fld id="{DB2B076D-F358-4449-B217-C797C051D79A}" type="datetime8">
              <a:rPr lang="en-US" sz="1200">
                <a:latin typeface="Times New Roman" pitchFamily="18" charset="0"/>
              </a:rPr>
              <a:pPr algn="r" defTabSz="914437"/>
              <a:t>10/12/2007 2:59 PM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hape 4"/>
          <p:cNvSpPr txBox="1">
            <a:spLocks noGrp="1" noChangeArrowheads="1"/>
          </p:cNvSpPr>
          <p:nvPr/>
        </p:nvSpPr>
        <p:spPr bwMode="auto">
          <a:xfrm>
            <a:off x="5582996" y="8684926"/>
            <a:ext cx="127345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25334CA2-E8D6-4899-9217-A8888F0ABEB3}" type="slidenum">
              <a:rPr lang="en-US" sz="1200">
                <a:latin typeface="Times New Roman" pitchFamily="18" charset="0"/>
              </a:rPr>
              <a:pPr algn="r" defTabSz="914437"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" name="Shape 5"/>
          <p:cNvSpPr txBox="1">
            <a:spLocks noGrp="1" noChangeArrowheads="1"/>
          </p:cNvSpPr>
          <p:nvPr/>
        </p:nvSpPr>
        <p:spPr bwMode="auto">
          <a:xfrm>
            <a:off x="0" y="8791107"/>
            <a:ext cx="5666858" cy="3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defTabSz="914437"/>
            <a:r>
              <a:rPr lang="en-US" sz="800" dirty="0">
                <a:latin typeface="Segoe"/>
                <a:cs typeface="Arial" pitchFamily="34" charset="0"/>
              </a:rPr>
              <a:t>Microsoft Confidential© 2004 Microsoft Corporation. All rights reserved.</a:t>
            </a:r>
          </a:p>
          <a:p>
            <a:pPr defTabSz="914437"/>
            <a:r>
              <a:rPr lang="en-US" sz="800" dirty="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1509" name="Rectangle 4648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464899" name="Rectangle 4648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r>
              <a:rPr lang="en-US">
                <a:latin typeface="Times New Roman" pitchFamily="18" charset="0"/>
              </a:rPr>
              <a:t>That’s “Tonzi” of “Tonzi Ranch”.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E197BF-5A53-4E97-B515-B221A7F0A7AA}" type="datetimeFigureOut">
              <a:rPr lang="en-US" smtClean="0"/>
              <a:pPr/>
              <a:t>10/12/2007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4C80F9-DC70-4367-AED0-C63C0048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wc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Scientific Data Analysis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Deb </a:t>
            </a:r>
            <a:r>
              <a:rPr lang="en-US" dirty="0" err="1" smtClean="0"/>
              <a:t>Agarwal</a:t>
            </a:r>
            <a:endParaRPr lang="en-US" dirty="0" smtClean="0"/>
          </a:p>
          <a:p>
            <a:r>
              <a:rPr lang="en-US" dirty="0" smtClean="0"/>
              <a:t>Berkeley Water Center, University of California, Berkeley</a:t>
            </a:r>
          </a:p>
          <a:p>
            <a:r>
              <a:rPr lang="en-US" dirty="0" smtClean="0">
                <a:hlinkClick r:id="rId2"/>
              </a:rPr>
              <a:t>http://bwc.berkeley.edu</a:t>
            </a:r>
            <a:endParaRPr lang="en-US" dirty="0" smtClean="0"/>
          </a:p>
          <a:p>
            <a:r>
              <a:rPr lang="en-US" dirty="0" smtClean="0"/>
              <a:t>Collaboration with Microsoft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Scientific Data </a:t>
            </a:r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2" name="Content Placeholder 5"/>
          <p:cNvGrpSpPr>
            <a:grpSpLocks noGrp="1" noChangeAspect="1"/>
          </p:cNvGrpSpPr>
          <p:nvPr>
            <p:ph idx="1"/>
          </p:nvPr>
        </p:nvGrpSpPr>
        <p:grpSpPr>
          <a:xfrm>
            <a:off x="457200" y="1752600"/>
            <a:ext cx="8382000" cy="4572000"/>
            <a:chOff x="212725" y="1232092"/>
            <a:chExt cx="8868685" cy="5402071"/>
          </a:xfrm>
        </p:grpSpPr>
        <p:pic>
          <p:nvPicPr>
            <p:cNvPr id="7" name="Picture 3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447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12725" y="3084513"/>
              <a:ext cx="1579457" cy="76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Data Archive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Web Site</a:t>
              </a:r>
            </a:p>
          </p:txBody>
        </p:sp>
        <p:pic>
          <p:nvPicPr>
            <p:cNvPr id="9" name="Picture 5" descr="ornl-csv-fi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209800"/>
              <a:ext cx="1800225" cy="989013"/>
            </a:xfrm>
            <a:prstGeom prst="rect">
              <a:avLst/>
            </a:prstGeom>
            <a:noFill/>
          </p:spPr>
        </p:pic>
        <p:pic>
          <p:nvPicPr>
            <p:cNvPr id="10" name="Picture 6" descr="csv-as-exc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2514600"/>
              <a:ext cx="1800225" cy="915988"/>
            </a:xfrm>
            <a:prstGeom prst="rect">
              <a:avLst/>
            </a:prstGeom>
            <a:noFill/>
          </p:spPr>
        </p:pic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47800" y="2438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74926" y="1789114"/>
              <a:ext cx="1280879" cy="4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CSV Files</a:t>
              </a:r>
            </a:p>
          </p:txBody>
        </p:sp>
        <p:pic>
          <p:nvPicPr>
            <p:cNvPr id="13" name="Picture 9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4800600"/>
              <a:ext cx="1795463" cy="1833563"/>
            </a:xfrm>
            <a:prstGeom prst="rect">
              <a:avLst/>
            </a:prstGeom>
            <a:noFill/>
          </p:spPr>
        </p:pic>
        <p:pic>
          <p:nvPicPr>
            <p:cNvPr id="14" name="Picture 10" descr="MCj040415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2057400" y="3200400"/>
              <a:ext cx="5334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143000" y="5638799"/>
              <a:ext cx="2027153" cy="4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Database Server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5200" y="3810000"/>
              <a:ext cx="1984375" cy="156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4724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5" descr="pivot-tab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2590800"/>
              <a:ext cx="2395538" cy="1169988"/>
            </a:xfrm>
            <a:prstGeom prst="rect">
              <a:avLst/>
            </a:prstGeom>
            <a:noFill/>
          </p:spPr>
        </p:pic>
        <p:pic>
          <p:nvPicPr>
            <p:cNvPr id="20" name="Picture 16" descr="pivot-char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352800"/>
              <a:ext cx="2395538" cy="1169988"/>
            </a:xfrm>
            <a:prstGeom prst="rect">
              <a:avLst/>
            </a:prstGeom>
            <a:noFill/>
          </p:spPr>
        </p:pic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5181600" y="3810000"/>
              <a:ext cx="8382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477000" y="4572000"/>
              <a:ext cx="5334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022726" y="5522913"/>
              <a:ext cx="1362291" cy="4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Data Cube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292062" y="1232092"/>
              <a:ext cx="3789348" cy="109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Reports, Web Services, Pivot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Table and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Pivot Chart,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Matlab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Interface, Statistics Packages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1" descr="data-avail-repo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2362200"/>
              <a:ext cx="190976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" name="Straight Arrow Connector 36"/>
          <p:cNvCxnSpPr>
            <a:stCxn id="13" idx="1"/>
            <a:endCxn id="10" idx="3"/>
          </p:cNvCxnSpPr>
          <p:nvPr/>
        </p:nvCxnSpPr>
        <p:spPr>
          <a:xfrm rot="10800000">
            <a:off x="4406207" y="3225662"/>
            <a:ext cx="2403614" cy="2323029"/>
          </a:xfrm>
          <a:prstGeom prst="straightConnector1">
            <a:avLst/>
          </a:prstGeom>
          <a:ln w="63500">
            <a:solidFill>
              <a:schemeClr val="accent1">
                <a:shade val="50000"/>
                <a:satMod val="103000"/>
                <a:alpha val="3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</a:t>
            </a:r>
            <a:r>
              <a:rPr lang="en-US" dirty="0" smtClean="0"/>
              <a:t>Analysis </a:t>
            </a:r>
            <a:r>
              <a:rPr lang="en-US" dirty="0"/>
              <a:t>Server - Logical Overview</a:t>
            </a:r>
          </a:p>
        </p:txBody>
      </p:sp>
      <p:sp>
        <p:nvSpPr>
          <p:cNvPr id="7" name="Can 6"/>
          <p:cNvSpPr/>
          <p:nvPr/>
        </p:nvSpPr>
        <p:spPr>
          <a:xfrm>
            <a:off x="3048000" y="2209800"/>
            <a:ext cx="1524000" cy="152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Server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828800"/>
            <a:ext cx="152400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Ingest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2895600"/>
            <a:ext cx="1524000" cy="1143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Assessment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1066800"/>
            <a:ext cx="1752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2057400"/>
            <a:ext cx="1828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Cubes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0" y="2971800"/>
            <a:ext cx="18288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Cross-Data Set Quality Assessment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4419600"/>
            <a:ext cx="18288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Specific Computations</a:t>
            </a:r>
            <a:endParaRPr lang="en-US" dirty="0"/>
          </a:p>
        </p:txBody>
      </p:sp>
      <p:cxnSp>
        <p:nvCxnSpPr>
          <p:cNvPr id="16" name="Straight Connector 15"/>
          <p:cNvCxnSpPr>
            <a:stCxn id="9" idx="3"/>
            <a:endCxn id="7" idx="2"/>
          </p:cNvCxnSpPr>
          <p:nvPr/>
        </p:nvCxnSpPr>
        <p:spPr>
          <a:xfrm>
            <a:off x="2057400" y="22098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7" idx="2"/>
          </p:cNvCxnSpPr>
          <p:nvPr/>
        </p:nvCxnSpPr>
        <p:spPr>
          <a:xfrm flipV="1">
            <a:off x="2057400" y="2971800"/>
            <a:ext cx="9906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7" idx="3"/>
          </p:cNvCxnSpPr>
          <p:nvPr/>
        </p:nvCxnSpPr>
        <p:spPr>
          <a:xfrm rot="5400000" flipH="1" flipV="1">
            <a:off x="3429000" y="4038600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  <a:endCxn id="7" idx="4"/>
          </p:cNvCxnSpPr>
          <p:nvPr/>
        </p:nvCxnSpPr>
        <p:spPr>
          <a:xfrm rot="10800000" flipV="1">
            <a:off x="4572000" y="1447800"/>
            <a:ext cx="762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4"/>
            <a:endCxn id="12" idx="1"/>
          </p:cNvCxnSpPr>
          <p:nvPr/>
        </p:nvCxnSpPr>
        <p:spPr>
          <a:xfrm flipV="1">
            <a:off x="4572000" y="24384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  <a:endCxn id="13" idx="1"/>
          </p:cNvCxnSpPr>
          <p:nvPr/>
        </p:nvCxnSpPr>
        <p:spPr>
          <a:xfrm>
            <a:off x="4572000" y="2971800"/>
            <a:ext cx="762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34000" y="4495800"/>
            <a:ext cx="18288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and Global Level Synthesis of Data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Ideal Science Server</a:t>
            </a:r>
            <a:endParaRPr lang="en-US" dirty="0"/>
          </a:p>
        </p:txBody>
      </p:sp>
      <p:pic>
        <p:nvPicPr>
          <p:cNvPr id="6" name="Picture 5" descr="csv-as-exc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1129883" cy="575295"/>
          </a:xfrm>
          <a:prstGeom prst="rect">
            <a:avLst/>
          </a:prstGeom>
        </p:spPr>
      </p:pic>
      <p:pic>
        <p:nvPicPr>
          <p:cNvPr id="7" name="Picture 6" descr="ornl-csv-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400"/>
            <a:ext cx="832474" cy="457200"/>
          </a:xfrm>
          <a:prstGeom prst="rect">
            <a:avLst/>
          </a:prstGeom>
        </p:spPr>
      </p:pic>
      <p:pic>
        <p:nvPicPr>
          <p:cNvPr id="8" name="Picture 7" descr="data-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430845" cy="457200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 rot="5400000">
            <a:off x="1504950" y="3143250"/>
            <a:ext cx="1752600" cy="647700"/>
          </a:xfrm>
          <a:prstGeom prst="trapezoid">
            <a:avLst>
              <a:gd name="adj" fmla="val 8721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2743200" y="2209800"/>
            <a:ext cx="1524000" cy="2362200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0" y="1828800"/>
            <a:ext cx="1981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Standardized Data Mining and Statistical Computations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0" y="3657600"/>
            <a:ext cx="1981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Investigator Supplied Science Computations</a:t>
            </a:r>
            <a:endParaRPr lang="en-US" dirty="0"/>
          </a:p>
        </p:txBody>
      </p:sp>
      <p:pic>
        <p:nvPicPr>
          <p:cNvPr id="14" name="Picture 13" descr="Sharepoint-re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286000"/>
            <a:ext cx="1702480" cy="949395"/>
          </a:xfrm>
          <a:prstGeom prst="rect">
            <a:avLst/>
          </a:prstGeom>
        </p:spPr>
      </p:pic>
      <p:pic>
        <p:nvPicPr>
          <p:cNvPr id="15" name="Picture 14" descr="proclarity-n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3124200"/>
            <a:ext cx="1731114" cy="1160825"/>
          </a:xfrm>
          <a:prstGeom prst="rect">
            <a:avLst/>
          </a:prstGeom>
        </p:spPr>
      </p:pic>
      <p:pic>
        <p:nvPicPr>
          <p:cNvPr id="16" name="Picture 15" descr="pivot-tab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799" y="4114800"/>
            <a:ext cx="1560049" cy="762000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0" idx="4"/>
          </p:cNvCxnSpPr>
          <p:nvPr/>
        </p:nvCxnSpPr>
        <p:spPr>
          <a:xfrm flipV="1">
            <a:off x="4267200" y="2514600"/>
            <a:ext cx="3048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4"/>
            <a:endCxn id="12" idx="1"/>
          </p:cNvCxnSpPr>
          <p:nvPr/>
        </p:nvCxnSpPr>
        <p:spPr>
          <a:xfrm>
            <a:off x="4267200" y="3390900"/>
            <a:ext cx="304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00200" y="1295400"/>
            <a:ext cx="5105400" cy="4419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j019538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029200"/>
            <a:ext cx="914400" cy="836206"/>
          </a:xfrm>
          <a:prstGeom prst="rect">
            <a:avLst/>
          </a:prstGeom>
          <a:noFill/>
        </p:spPr>
      </p:pic>
      <p:pic>
        <p:nvPicPr>
          <p:cNvPr id="19" name="Picture 18" descr="MPj040195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447800"/>
            <a:ext cx="954088" cy="635000"/>
          </a:xfrm>
          <a:prstGeom prst="rect">
            <a:avLst/>
          </a:prstGeom>
          <a:noFill/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1371600"/>
            <a:ext cx="800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lter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4648200" cy="28908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Excellent Data Archives Available</a:t>
            </a:r>
            <a:endParaRPr lang="en-US" dirty="0"/>
          </a:p>
        </p:txBody>
      </p:sp>
      <p:pic>
        <p:nvPicPr>
          <p:cNvPr id="3076" name="Picture 4" descr="climate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86200"/>
            <a:ext cx="4724400" cy="2784475"/>
          </a:xfrm>
          <a:prstGeom prst="rect">
            <a:avLst/>
          </a:prstGeom>
          <a:noFill/>
        </p:spPr>
      </p:pic>
      <p:pic>
        <p:nvPicPr>
          <p:cNvPr id="3077" name="Picture 5" descr="Ameriflux-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4286250" cy="2698750"/>
          </a:xfrm>
          <a:prstGeom prst="rect">
            <a:avLst/>
          </a:prstGeom>
          <a:noFill/>
        </p:spPr>
      </p:pic>
      <p:pic>
        <p:nvPicPr>
          <p:cNvPr id="3078" name="Picture 6" descr="cuahsi-h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09800"/>
            <a:ext cx="5029200" cy="3027363"/>
          </a:xfrm>
          <a:prstGeom prst="rect">
            <a:avLst/>
          </a:prstGeom>
          <a:noFill/>
        </p:spPr>
      </p:pic>
      <p:pic>
        <p:nvPicPr>
          <p:cNvPr id="3079" name="Picture 7" descr="NOAA-hydro-inf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267200"/>
            <a:ext cx="3581400" cy="2111375"/>
          </a:xfrm>
          <a:prstGeom prst="rect">
            <a:avLst/>
          </a:prstGeom>
          <a:noFill/>
        </p:spPr>
      </p:pic>
      <p:pic>
        <p:nvPicPr>
          <p:cNvPr id="3081" name="Picture 9" descr="modis-we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191000"/>
            <a:ext cx="3443288" cy="247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image “http://public.ornl.gov/ameriflux/img/ameriflux_sitemap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5140325" cy="4343400"/>
          </a:xfrm>
          <a:prstGeom prst="rect">
            <a:avLst/>
          </a:prstGeom>
          <a:noFill/>
        </p:spPr>
      </p:pic>
      <p:pic>
        <p:nvPicPr>
          <p:cNvPr id="14339" name="Picture 3" descr="The image “http://public.ornl.gov/ameriflux/img/about-new-2.jpg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905000" cy="3457575"/>
          </a:xfrm>
          <a:prstGeom prst="rect">
            <a:avLst/>
          </a:prstGeom>
          <a:noFill/>
        </p:spPr>
      </p:pic>
      <p:pic>
        <p:nvPicPr>
          <p:cNvPr id="14340" name="Picture 4" descr="The image “http://public.ornl.gov/ameriflux/img/about-new-5.jpg” cannot be displayed, because it contains error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800600"/>
            <a:ext cx="2260600" cy="1624013"/>
          </a:xfrm>
          <a:prstGeom prst="rect">
            <a:avLst/>
          </a:prstGeom>
          <a:noFill/>
        </p:spPr>
      </p:pic>
      <p:pic>
        <p:nvPicPr>
          <p:cNvPr id="14342" name="Picture 6" descr="stats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8" y="304800"/>
            <a:ext cx="3262312" cy="2054225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514600"/>
            <a:ext cx="3276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943600" y="1828800"/>
            <a:ext cx="685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latin typeface="Times" pitchFamily="18" charset="0"/>
            </a:endParaRPr>
          </a:p>
          <a:p>
            <a:pPr algn="ctr"/>
            <a:endParaRPr lang="en-US" sz="3200" b="1">
              <a:latin typeface="Times" pitchFamily="18" charset="0"/>
            </a:endParaRPr>
          </a:p>
          <a:p>
            <a:pPr algn="ctr"/>
            <a:endParaRPr lang="en-US" sz="3200" b="1">
              <a:latin typeface="Times" pitchFamily="18" charset="0"/>
            </a:endParaRPr>
          </a:p>
        </p:txBody>
      </p:sp>
      <p:pic>
        <p:nvPicPr>
          <p:cNvPr id="14345" name="Picture 9" descr="16dayUSVI_alber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832350"/>
            <a:ext cx="3276600" cy="202565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67400" y="2019300"/>
            <a:ext cx="22590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" pitchFamily="18" charset="0"/>
              </a:rPr>
              <a:t>Soils</a:t>
            </a: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r>
              <a:rPr lang="en-US" sz="2400" b="1">
                <a:latin typeface="Times" pitchFamily="18" charset="0"/>
              </a:rPr>
              <a:t>Climate</a:t>
            </a: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endParaRPr lang="en-US" sz="2400" b="1">
              <a:latin typeface="Times" pitchFamily="18" charset="0"/>
            </a:endParaRPr>
          </a:p>
          <a:p>
            <a:r>
              <a:rPr lang="en-US" sz="2400" b="1">
                <a:solidFill>
                  <a:srgbClr val="F4F4F4"/>
                </a:solidFill>
                <a:latin typeface="Times" pitchFamily="18" charset="0"/>
              </a:rPr>
              <a:t>Remote Sensing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60350" y="228600"/>
            <a:ext cx="4969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Typical </a:t>
            </a:r>
            <a:r>
              <a:rPr lang="en-US" sz="2400" b="1" dirty="0">
                <a:latin typeface="Arial" pitchFamily="34" charset="0"/>
              </a:rPr>
              <a:t>Carbon-Climate Datasets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267200" y="4811713"/>
            <a:ext cx="1752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Observatory datasets</a:t>
            </a:r>
          </a:p>
          <a:p>
            <a:endParaRPr lang="en-US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Spatially continuous datasets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724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1054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1054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ctangl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3324225"/>
            <a:ext cx="36131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5"/>
          <p:cNvSpPr txBox="1">
            <a:spLocks noGrp="1"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/>
            <a:fld id="{9EBAB7EC-F397-4919-9A72-2651841D217B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algn="r" eaLnBrk="1" hangingPunct="1"/>
              <a:t>4</a:t>
            </a:fld>
            <a:endParaRPr lang="en-US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63876" name="Title 46387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 lIns="0" rIns="0" bIns="0" anchor="t">
            <a:normAutofit fontScale="90000"/>
          </a:bodyPr>
          <a:lstStyle/>
          <a:p>
            <a:r>
              <a:rPr lang="en-US" sz="4000" dirty="0" smtClean="0"/>
              <a:t>FLUXNET Synthesis Dataset </a:t>
            </a:r>
            <a:r>
              <a:rPr lang="en-US" sz="4000" dirty="0"/>
              <a:t>Overview</a:t>
            </a:r>
          </a:p>
        </p:txBody>
      </p:sp>
      <p:sp>
        <p:nvSpPr>
          <p:cNvPr id="463877" name="Text Placeholder 46387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4800600" cy="50292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sz="2000" dirty="0" smtClean="0"/>
              <a:t>240 </a:t>
            </a:r>
            <a:r>
              <a:rPr lang="en-US" sz="2000" dirty="0"/>
              <a:t>Sites </a:t>
            </a:r>
            <a:r>
              <a:rPr lang="en-US" sz="2000" dirty="0" smtClean="0"/>
              <a:t>around the world and 921 site years of data</a:t>
            </a:r>
            <a:endParaRPr lang="en-US" sz="2000" dirty="0"/>
          </a:p>
          <a:p>
            <a:pPr marL="273050" indent="-273050">
              <a:lnSpc>
                <a:spcPct val="80000"/>
              </a:lnSpc>
            </a:pPr>
            <a:r>
              <a:rPr lang="en-US" sz="2000" dirty="0"/>
              <a:t>Each site reports a minimum of </a:t>
            </a:r>
            <a:r>
              <a:rPr lang="en-US" sz="2000" dirty="0" smtClean="0"/>
              <a:t>22 and more typically 35 </a:t>
            </a:r>
            <a:r>
              <a:rPr lang="en-US" sz="2000" dirty="0"/>
              <a:t>common measurements.</a:t>
            </a:r>
          </a:p>
          <a:p>
            <a:pPr marL="273050" indent="-273050">
              <a:lnSpc>
                <a:spcPct val="80000"/>
              </a:lnSpc>
            </a:pPr>
            <a:r>
              <a:rPr lang="en-US" sz="2000" dirty="0" smtClean="0"/>
              <a:t>Total data reported to date on the order of 800M half-hourly  measurements.</a:t>
            </a:r>
          </a:p>
          <a:p>
            <a:pPr marL="273050" indent="-273050">
              <a:lnSpc>
                <a:spcPct val="80000"/>
              </a:lnSpc>
            </a:pPr>
            <a:r>
              <a:rPr lang="en-US" sz="2000" dirty="0" smtClean="0"/>
              <a:t>Communal </a:t>
            </a:r>
            <a:r>
              <a:rPr lang="en-US" sz="2000" dirty="0"/>
              <a:t>science – each principle investigator acts independently to prepare and publish data. </a:t>
            </a:r>
          </a:p>
          <a:p>
            <a:pPr marL="273050" indent="-273050">
              <a:lnSpc>
                <a:spcPct val="80000"/>
              </a:lnSpc>
            </a:pPr>
            <a:r>
              <a:rPr lang="en-US" sz="2000" dirty="0"/>
              <a:t>Second level data published to and archived at </a:t>
            </a:r>
            <a:r>
              <a:rPr lang="en-US" sz="2000" dirty="0" smtClean="0"/>
              <a:t>regional networks. </a:t>
            </a:r>
          </a:p>
          <a:p>
            <a:pPr marL="273050" indent="-273050">
              <a:lnSpc>
                <a:spcPct val="80000"/>
              </a:lnSpc>
            </a:pPr>
            <a:r>
              <a:rPr lang="en-US" sz="2000" dirty="0" smtClean="0"/>
              <a:t>Uniform quality, gap filling, and science variable derivation to generate higher level data sets.</a:t>
            </a:r>
            <a:endParaRPr lang="en-US" sz="2000" dirty="0"/>
          </a:p>
          <a:p>
            <a:pPr marL="273050" indent="-273050">
              <a:lnSpc>
                <a:spcPct val="80000"/>
              </a:lnSpc>
            </a:pPr>
            <a:endParaRPr lang="en-US" sz="2000" dirty="0"/>
          </a:p>
          <a:p>
            <a:pPr marL="273050" indent="-273050" algn="ctr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://www.fluxdata.org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0486" name="Rectangl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219200"/>
            <a:ext cx="36195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setinfo-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5499591" cy="3816681"/>
          </a:xfrm>
          <a:prstGeom prst="rect">
            <a:avLst/>
          </a:prstGeom>
        </p:spPr>
      </p:pic>
      <p:pic>
        <p:nvPicPr>
          <p:cNvPr id="2" name="Picture 1" descr="Report-Flux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5929787" cy="4115234"/>
          </a:xfrm>
          <a:prstGeom prst="rect">
            <a:avLst/>
          </a:prstGeom>
        </p:spPr>
      </p:pic>
      <p:pic>
        <p:nvPicPr>
          <p:cNvPr id="4" name="Picture 3" descr="pivot-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86200"/>
            <a:ext cx="5664034" cy="276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FLUXNET Synthesis Support Server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Example Carbon-Climate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Effects of early spring on carbon uptake</a:t>
            </a:r>
          </a:p>
          <a:p>
            <a:r>
              <a:rPr lang="en-US" sz="2800" dirty="0" smtClean="0"/>
              <a:t>Role of vegetation, climate, and latitude on carbon flux</a:t>
            </a:r>
          </a:p>
          <a:p>
            <a:r>
              <a:rPr lang="en-US" sz="2800" dirty="0" smtClean="0"/>
              <a:t>Effect of disturbances on atmospheric carbon</a:t>
            </a:r>
          </a:p>
          <a:p>
            <a:r>
              <a:rPr lang="en-US" sz="2800" dirty="0" smtClean="0"/>
              <a:t>Linkages to remote sensing and other data sets just beginning</a:t>
            </a:r>
          </a:p>
          <a:p>
            <a:endParaRPr lang="en-US" dirty="0"/>
          </a:p>
        </p:txBody>
      </p:sp>
      <p:pic>
        <p:nvPicPr>
          <p:cNvPr id="4" name="Picture 104"/>
          <p:cNvPicPr>
            <a:picLocks noChangeAspect="1" noChangeArrowheads="1"/>
          </p:cNvPicPr>
          <p:nvPr/>
        </p:nvPicPr>
        <p:blipFill>
          <a:blip r:embed="rId2"/>
          <a:srcRect l="26804"/>
          <a:stretch>
            <a:fillRect/>
          </a:stretch>
        </p:blipFill>
        <p:spPr>
          <a:xfrm>
            <a:off x="5029200" y="1828800"/>
            <a:ext cx="3592513" cy="2536825"/>
          </a:xfrm>
          <a:prstGeom prst="rect">
            <a:avLst/>
          </a:prstGeom>
          <a:noFill/>
          <a:ln/>
        </p:spPr>
      </p:pic>
      <p:sp>
        <p:nvSpPr>
          <p:cNvPr id="5" name="Text Box 105"/>
          <p:cNvSpPr txBox="1">
            <a:spLocks noChangeAspect="1" noChangeArrowheads="1"/>
          </p:cNvSpPr>
          <p:nvPr/>
        </p:nvSpPr>
        <p:spPr bwMode="auto">
          <a:xfrm>
            <a:off x="6697663" y="2878138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" pitchFamily="18" charset="0"/>
              </a:rPr>
              <a:t>T AIR</a:t>
            </a:r>
          </a:p>
        </p:txBody>
      </p:sp>
      <p:sp>
        <p:nvSpPr>
          <p:cNvPr id="6" name="Text Box 106"/>
          <p:cNvSpPr txBox="1">
            <a:spLocks noChangeAspect="1" noChangeArrowheads="1"/>
          </p:cNvSpPr>
          <p:nvPr/>
        </p:nvSpPr>
        <p:spPr bwMode="auto">
          <a:xfrm>
            <a:off x="7467600" y="2157413"/>
            <a:ext cx="93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" pitchFamily="18" charset="0"/>
              </a:rPr>
              <a:t>T SOIL</a:t>
            </a:r>
          </a:p>
        </p:txBody>
      </p:sp>
      <p:sp>
        <p:nvSpPr>
          <p:cNvPr id="7" name="Line 107"/>
          <p:cNvSpPr>
            <a:spLocks noChangeAspect="1" noChangeShapeType="1"/>
          </p:cNvSpPr>
          <p:nvPr/>
        </p:nvSpPr>
        <p:spPr bwMode="auto">
          <a:xfrm>
            <a:off x="6183313" y="2878138"/>
            <a:ext cx="0" cy="442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108"/>
          <p:cNvSpPr txBox="1">
            <a:spLocks noChangeAspect="1" noChangeArrowheads="1"/>
          </p:cNvSpPr>
          <p:nvPr/>
        </p:nvSpPr>
        <p:spPr bwMode="auto">
          <a:xfrm>
            <a:off x="5257800" y="3505200"/>
            <a:ext cx="181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latin typeface="Times" pitchFamily="18" charset="0"/>
              </a:rPr>
              <a:t>Onset of photosynthesis</a:t>
            </a:r>
          </a:p>
        </p:txBody>
      </p:sp>
      <p:sp>
        <p:nvSpPr>
          <p:cNvPr id="9" name="Line 109"/>
          <p:cNvSpPr>
            <a:spLocks noChangeAspect="1" noChangeShapeType="1"/>
          </p:cNvSpPr>
          <p:nvPr/>
        </p:nvSpPr>
        <p:spPr bwMode="auto">
          <a:xfrm flipV="1">
            <a:off x="5927725" y="3376613"/>
            <a:ext cx="19208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USGS Stream Gages</a:t>
            </a:r>
          </a:p>
          <a:p>
            <a:r>
              <a:rPr lang="en-US" dirty="0" smtClean="0"/>
              <a:t>NOAA Weather Stations</a:t>
            </a:r>
          </a:p>
          <a:p>
            <a:r>
              <a:rPr lang="en-US" dirty="0" smtClean="0"/>
              <a:t>County water agency</a:t>
            </a:r>
          </a:p>
          <a:p>
            <a:r>
              <a:rPr lang="en-US" dirty="0" smtClean="0"/>
              <a:t>Driller logs</a:t>
            </a:r>
          </a:p>
          <a:p>
            <a:r>
              <a:rPr lang="en-US" dirty="0" smtClean="0"/>
              <a:t>EPA gages</a:t>
            </a:r>
          </a:p>
          <a:p>
            <a:r>
              <a:rPr lang="en-US" dirty="0" smtClean="0"/>
              <a:t>Research team measurements</a:t>
            </a:r>
          </a:p>
          <a:p>
            <a:r>
              <a:rPr lang="en-US" dirty="0" smtClean="0"/>
              <a:t>Data collected to date ~23M data points</a:t>
            </a:r>
          </a:p>
          <a:p>
            <a:pPr algn="ctr">
              <a:buNone/>
            </a:pPr>
            <a:r>
              <a:rPr lang="en-US" dirty="0" smtClean="0"/>
              <a:t>http://bwc.berkeley.edu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River Data</a:t>
            </a:r>
            <a:endParaRPr lang="en-US" dirty="0"/>
          </a:p>
        </p:txBody>
      </p:sp>
      <p:pic>
        <p:nvPicPr>
          <p:cNvPr id="4" name="Picture 3" descr="RussianRiverG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190875" cy="447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800" dirty="0" smtClean="0"/>
              <a:t>Annual water balance model for the watershed</a:t>
            </a:r>
          </a:p>
          <a:p>
            <a:r>
              <a:rPr lang="en-US" dirty="0" smtClean="0"/>
              <a:t>Historical turbidity and correlation to fish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Russian River Investigations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1768475"/>
            <a:ext cx="204311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76900" y="1066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05500" y="914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P:  Precipitation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486400" y="4343400"/>
            <a:ext cx="1905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86400" y="4953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R:  Runoff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286500" y="26670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29400" y="1905000"/>
            <a:ext cx="251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ET: Evaporation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Transpiration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58000" y="3276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 = ET +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Gaps in the data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Quiet nights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Bird poop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winds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Batteries die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Curious hikers/animals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Rivers flood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Difficult to make measurements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Leaf area index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Wood respiration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Soil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respiration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Localized measurements – tower footprint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Local investigator knowledge important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Science goals and standards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often not uniform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across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taking measurements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 </a:t>
            </a:r>
            <a:r>
              <a:rPr lang="en-US" dirty="0"/>
              <a:t>Are </a:t>
            </a:r>
            <a:r>
              <a:rPr lang="en-US" dirty="0" smtClean="0"/>
              <a:t>Often Not </a:t>
            </a:r>
            <a:r>
              <a:rPr lang="en-US" dirty="0"/>
              <a:t>Simple or Complete</a:t>
            </a:r>
          </a:p>
        </p:txBody>
      </p:sp>
      <p:pic>
        <p:nvPicPr>
          <p:cNvPr id="4" name="Picture 3" descr="morepalmsbl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1645920" cy="1176528"/>
          </a:xfrm>
          <a:prstGeom prst="rect">
            <a:avLst/>
          </a:prstGeom>
        </p:spPr>
      </p:pic>
      <p:pic>
        <p:nvPicPr>
          <p:cNvPr id="5" name="Picture 4" descr="sunthrough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895600"/>
            <a:ext cx="1686437" cy="114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415</Words>
  <Application>Microsoft Office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Building A Scientific Data Analysis Server</vt:lpstr>
      <vt:lpstr>Excellent Data Archives Available</vt:lpstr>
      <vt:lpstr>Slide 3</vt:lpstr>
      <vt:lpstr>FLUXNET Synthesis Dataset Overview</vt:lpstr>
      <vt:lpstr>Slide 5</vt:lpstr>
      <vt:lpstr>Example Carbon-Climate Investigations</vt:lpstr>
      <vt:lpstr>Russian River Data</vt:lpstr>
      <vt:lpstr>Example Russian River Investigations</vt:lpstr>
      <vt:lpstr>Measurements Are Often Not Simple or Complete</vt:lpstr>
      <vt:lpstr>Scientific Data Server</vt:lpstr>
      <vt:lpstr>Scientific Analysis Server - Logical Overview</vt:lpstr>
      <vt:lpstr>Ideal Science Server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Scientific Data Analysis Server</dc:title>
  <dc:creator>Deb</dc:creator>
  <cp:lastModifiedBy>Deb</cp:lastModifiedBy>
  <cp:revision>37</cp:revision>
  <dcterms:created xsi:type="dcterms:W3CDTF">2007-10-12T16:00:55Z</dcterms:created>
  <dcterms:modified xsi:type="dcterms:W3CDTF">2007-10-12T22:08:07Z</dcterms:modified>
</cp:coreProperties>
</file>