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62" r:id="rId5"/>
    <p:sldId id="263" r:id="rId6"/>
    <p:sldId id="269" r:id="rId7"/>
    <p:sldId id="267" r:id="rId8"/>
    <p:sldId id="264" r:id="rId9"/>
    <p:sldId id="265" r:id="rId10"/>
    <p:sldId id="258" r:id="rId11"/>
    <p:sldId id="266" r:id="rId12"/>
    <p:sldId id="259" r:id="rId13"/>
    <p:sldId id="268" r:id="rId14"/>
    <p:sldId id="270" r:id="rId15"/>
    <p:sldId id="271" r:id="rId16"/>
    <p:sldId id="261" r:id="rId17"/>
    <p:sldId id="26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089" autoAdjust="0"/>
  </p:normalViewPr>
  <p:slideViewPr>
    <p:cSldViewPr snapToObjects="1">
      <p:cViewPr varScale="1">
        <p:scale>
          <a:sx n="63" d="100"/>
          <a:sy n="63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B6171-7E1D-C74B-8864-D51600651FC8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E356C-1615-4B49-9786-C57A06BE36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AF020-82A2-D04F-A510-82D85D1F79FC}" type="datetimeFigureOut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AE4B0-3777-B547-A9AF-BB73F5643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7531" y="694769"/>
            <a:ext cx="4501447" cy="34284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603" tIns="43301" rIns="86603" bIns="4330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195" y="4344195"/>
            <a:ext cx="5008233" cy="40974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20C7-9AC1-424B-8503-B631922A2516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F358-0C0A-3D42-A206-5879CEC3239A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F93C3-9666-E74A-90C0-B7831287F6BB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4929-1AC1-CE42-9DEC-3E533EE1CCFC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5B7B-AE6A-B44D-A566-7CF752E0763B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31B6-69C0-ED43-A612-C2EC61F4218E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CB69-D224-8B4C-A98F-9BCD6D3D6E3A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7598-BA0B-8943-80DD-B1636515A100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D82F-1C76-0446-ABDD-BFB817B267E0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C793-CCD2-2642-969F-CCD9A58CC06B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349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310-B152-324D-9E7B-E424D1199B26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8C99-90E7-FA42-9595-F751A5825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Rare Decays at CDF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Robert Harr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Wayne State University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ICHEP 2008, Philadelphia PA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302B-51C7-D94B-8BF1-B981308783E6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μμ</a:t>
            </a:r>
            <a:r>
              <a:rPr lang="en-US" dirty="0" smtClean="0">
                <a:sym typeface="Wingdings"/>
              </a:rPr>
              <a:t> Primary 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819400" y="1219199"/>
            <a:ext cx="6324600" cy="5273675"/>
            <a:chOff x="2352" y="720"/>
            <a:chExt cx="3408" cy="2400"/>
          </a:xfrm>
        </p:grpSpPr>
        <p:pic>
          <p:nvPicPr>
            <p:cNvPr id="8" name="Picture 20" descr="stackedPlotsMC-CMU_CM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13" y="720"/>
              <a:ext cx="2347" cy="2400"/>
            </a:xfrm>
            <a:prstGeom prst="rect">
              <a:avLst/>
            </a:prstGeom>
            <a:noFill/>
          </p:spPr>
        </p:pic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H="1" flipV="1">
              <a:off x="3264" y="1728"/>
              <a:ext cx="77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2"/>
            <p:cNvSpPr>
              <a:spLocks noChangeShapeType="1"/>
            </p:cNvSpPr>
            <p:nvPr/>
          </p:nvSpPr>
          <p:spPr bwMode="auto">
            <a:xfrm flipH="1" flipV="1">
              <a:off x="3264" y="2160"/>
              <a:ext cx="674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H="1" flipV="1">
              <a:off x="2976" y="2592"/>
              <a:ext cx="101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H="1" flipV="1">
              <a:off x="3120" y="1296"/>
              <a:ext cx="81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352" y="1152"/>
              <a:ext cx="756" cy="28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msy10" charset="0"/>
                </a:rPr>
                <a:t>£</a:t>
              </a:r>
              <a:r>
                <a:rPr lang="en-US" sz="2400"/>
                <a:t>100%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352" y="1584"/>
              <a:ext cx="882" cy="288"/>
            </a:xfrm>
            <a:prstGeom prst="rect">
              <a:avLst/>
            </a:prstGeom>
            <a:solidFill>
              <a:srgbClr val="33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solidFill>
                    <a:srgbClr val="FFFF66"/>
                  </a:solidFill>
                  <a:latin typeface="cmsy10" charset="0"/>
                </a:rPr>
                <a:t>£ </a:t>
              </a:r>
              <a:r>
                <a:rPr lang="en-US" sz="2400">
                  <a:solidFill>
                    <a:srgbClr val="FFFF66"/>
                  </a:solidFill>
                </a:rPr>
                <a:t>~0.5%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2352" y="2016"/>
              <a:ext cx="882" cy="288"/>
            </a:xfrm>
            <a:prstGeom prst="rect">
              <a:avLst/>
            </a:prstGeom>
            <a:solidFill>
              <a:srgbClr val="2CC81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msy10" charset="0"/>
                </a:rPr>
                <a:t>£ </a:t>
              </a:r>
              <a:r>
                <a:rPr lang="en-US" sz="2400"/>
                <a:t>~1.0%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2352" y="2448"/>
              <a:ext cx="610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latin typeface="cmsy10" charset="0"/>
                </a:rPr>
                <a:t>£ </a:t>
              </a:r>
              <a:r>
                <a:rPr lang="en-US" sz="2400"/>
                <a:t>0%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4301412"/>
            <a:ext cx="2514600" cy="193899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likelihood ratio is used to suppress sequential </a:t>
            </a:r>
            <a:r>
              <a:rPr lang="en-US" sz="2400" i="1" dirty="0" smtClean="0"/>
              <a:t>B</a:t>
            </a:r>
            <a:r>
              <a:rPr lang="en-US" sz="2400" dirty="0" smtClean="0"/>
              <a:t> decays.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609636"/>
            <a:ext cx="25146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Primary background comes from sequential </a:t>
            </a:r>
            <a:r>
              <a:rPr lang="en-US" sz="2400" i="1" dirty="0" smtClean="0"/>
              <a:t>B</a:t>
            </a:r>
            <a:r>
              <a:rPr lang="en-US" sz="2400" dirty="0" smtClean="0"/>
              <a:t> decays.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μμ</a:t>
            </a:r>
            <a:r>
              <a:rPr lang="en-US" dirty="0" smtClean="0">
                <a:sym typeface="Wingdings"/>
              </a:rPr>
              <a:t> Mass Plot after Lepton ID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muons</a:t>
            </a:r>
            <a:r>
              <a:rPr lang="en-US" dirty="0" smtClean="0"/>
              <a:t> in |</a:t>
            </a:r>
            <a:r>
              <a:rPr lang="en-US" dirty="0" err="1" smtClean="0"/>
              <a:t>η</a:t>
            </a:r>
            <a:r>
              <a:rPr lang="en-US" dirty="0" smtClean="0"/>
              <a:t>|&lt; 0.6</a:t>
            </a:r>
          </a:p>
          <a:p>
            <a:endParaRPr lang="en-US" dirty="0"/>
          </a:p>
        </p:txBody>
      </p:sp>
      <p:pic>
        <p:nvPicPr>
          <p:cNvPr id="12" name="Content Placeholder 11" descr="wide-CMU-CMU-logScale-WithLik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952" b="-952"/>
          <a:stretch>
            <a:fillRect/>
          </a:stretch>
        </p:blipFill>
        <p:spPr>
          <a:xfrm>
            <a:off x="0" y="2174875"/>
            <a:ext cx="4497388" cy="4398428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>
            <a:normAutofit/>
          </a:bodyPr>
          <a:lstStyle/>
          <a:p>
            <a:r>
              <a:rPr lang="en-US" dirty="0" smtClean="0"/>
              <a:t>One  muon in |</a:t>
            </a:r>
            <a:r>
              <a:rPr lang="en-US" dirty="0" err="1" smtClean="0"/>
              <a:t>η</a:t>
            </a:r>
            <a:r>
              <a:rPr lang="en-US" dirty="0" smtClean="0"/>
              <a:t>| &lt; 0.6, and</a:t>
            </a:r>
          </a:p>
          <a:p>
            <a:r>
              <a:rPr lang="en-US" dirty="0" smtClean="0"/>
              <a:t>one  in 0.6 &lt; |</a:t>
            </a:r>
            <a:r>
              <a:rPr lang="en-US" dirty="0" err="1" smtClean="0"/>
              <a:t>η</a:t>
            </a:r>
            <a:r>
              <a:rPr lang="en-US" dirty="0" smtClean="0"/>
              <a:t>| &lt; 1.0</a:t>
            </a:r>
            <a:endParaRPr lang="en-US" dirty="0"/>
          </a:p>
        </p:txBody>
      </p:sp>
      <p:pic>
        <p:nvPicPr>
          <p:cNvPr id="13" name="Content Placeholder 12" descr="wide-CMU-CMX-logScale-WithLike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-932" b="-932"/>
          <a:stretch>
            <a:fillRect/>
          </a:stretch>
        </p:blipFill>
        <p:spPr>
          <a:xfrm>
            <a:off x="4645025" y="2174875"/>
            <a:ext cx="4498975" cy="439825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105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09800"/>
                <a:gridCol w="3886200"/>
                <a:gridCol w="3048000"/>
              </a:tblGrid>
              <a:tr h="6381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CDF B.F.</a:t>
                      </a:r>
                      <a:r>
                        <a:rPr lang="en-US" sz="2400" baseline="0" dirty="0" smtClean="0"/>
                        <a:t> limit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Previous</a:t>
                      </a:r>
                      <a:r>
                        <a:rPr lang="en-US" sz="2400" baseline="0" dirty="0" smtClean="0"/>
                        <a:t> best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B</a:t>
                      </a:r>
                      <a:r>
                        <a:rPr lang="en-US" sz="2400" i="1" baseline="30000" dirty="0" smtClean="0"/>
                        <a:t>0</a:t>
                      </a:r>
                      <a:r>
                        <a:rPr lang="en-US" sz="2400" i="1" baseline="-25000" dirty="0" smtClean="0"/>
                        <a:t>s</a:t>
                      </a:r>
                      <a:r>
                        <a:rPr lang="en-US" sz="2400" dirty="0" smtClean="0">
                          <a:sym typeface="Wingdings"/>
                        </a:rPr>
                        <a:t> 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  <a:sym typeface="Wingdings"/>
                        </a:rPr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 (5.8)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9.4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/>
                        <a:t>B</a:t>
                      </a:r>
                      <a:r>
                        <a:rPr lang="en-US" sz="2400" i="1" baseline="30000" dirty="0" smtClean="0"/>
                        <a:t>0</a:t>
                      </a:r>
                      <a:r>
                        <a:rPr lang="en-US" sz="2400" i="1" baseline="-25000" dirty="0" smtClean="0"/>
                        <a:t>d</a:t>
                      </a:r>
                      <a:r>
                        <a:rPr lang="en-US" sz="2400" dirty="0" smtClean="0">
                          <a:sym typeface="Wingdings"/>
                        </a:rPr>
                        <a:t> 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  <a:sym typeface="Wingdings"/>
                        </a:rPr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 (1.8)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3.9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ym typeface="Wingdings"/>
                        </a:rPr>
                        <a:t>B</a:t>
                      </a:r>
                      <a:r>
                        <a:rPr lang="en-US" sz="2400" i="1" baseline="30000" dirty="0" smtClean="0">
                          <a:sym typeface="Wingdings"/>
                        </a:rPr>
                        <a:t>0</a:t>
                      </a:r>
                      <a:r>
                        <a:rPr lang="en-US" sz="2400" i="1" baseline="-25000" dirty="0" smtClean="0">
                          <a:sym typeface="Wingdings"/>
                        </a:rPr>
                        <a:t>s</a:t>
                      </a:r>
                      <a:r>
                        <a:rPr lang="en-US" sz="2400" dirty="0" smtClean="0">
                          <a:sym typeface="Wingdings"/>
                        </a:rPr>
                        <a:t> </a:t>
                      </a:r>
                      <a:r>
                        <a:rPr lang="en-US" sz="2400" i="1" dirty="0" err="1" smtClean="0">
                          <a:sym typeface="Wingdings"/>
                        </a:rPr>
                        <a:t>e</a:t>
                      </a:r>
                      <a:r>
                        <a:rPr lang="en-US" sz="2400" dirty="0" err="1" smtClean="0">
                          <a:latin typeface="Symbol" charset="2"/>
                          <a:cs typeface="Symbol" charset="2"/>
                          <a:sym typeface="Wingdings"/>
                        </a:rPr>
                        <a:t>m</a:t>
                      </a:r>
                      <a:endParaRPr lang="en-US" sz="2400" dirty="0" smtClean="0">
                        <a:latin typeface="Symbol" charset="2"/>
                        <a:cs typeface="Symbol" charset="2"/>
                        <a:sym typeface="Wingding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20 (26)</a:t>
                      </a:r>
                      <a:endParaRPr lang="en-US" sz="2400" b="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610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ym typeface="Wingdings"/>
                        </a:rPr>
                        <a:t>B</a:t>
                      </a:r>
                      <a:r>
                        <a:rPr lang="en-US" sz="2400" i="1" baseline="30000" dirty="0" smtClean="0">
                          <a:sym typeface="Wingdings"/>
                        </a:rPr>
                        <a:t>0</a:t>
                      </a:r>
                      <a:r>
                        <a:rPr lang="en-US" sz="2400" i="1" baseline="-25000" dirty="0" smtClean="0">
                          <a:sym typeface="Wingdings"/>
                        </a:rPr>
                        <a:t>d</a:t>
                      </a:r>
                      <a:r>
                        <a:rPr lang="en-US" sz="2400" dirty="0" smtClean="0">
                          <a:sym typeface="Wingdings"/>
                        </a:rPr>
                        <a:t> </a:t>
                      </a:r>
                      <a:r>
                        <a:rPr lang="en-US" sz="2400" i="1" dirty="0" err="1" smtClean="0">
                          <a:sym typeface="Wingdings"/>
                        </a:rPr>
                        <a:t>e</a:t>
                      </a:r>
                      <a:r>
                        <a:rPr lang="en-US" sz="2400" dirty="0" err="1" smtClean="0">
                          <a:latin typeface="Symbol" charset="2"/>
                          <a:cs typeface="Symbol" charset="2"/>
                          <a:sym typeface="Wingdings"/>
                        </a:rPr>
                        <a:t>m</a:t>
                      </a:r>
                      <a:endParaRPr lang="en-US" sz="2400" dirty="0" smtClean="0">
                        <a:latin typeface="Symbol" charset="2"/>
                        <a:cs typeface="Symbol" charset="2"/>
                        <a:sym typeface="Wingding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6.4 (7.9)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9.2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ym typeface="Wingdings"/>
                        </a:rPr>
                        <a:t>B</a:t>
                      </a:r>
                      <a:r>
                        <a:rPr lang="en-US" sz="2400" i="1" baseline="30000" dirty="0" smtClean="0">
                          <a:sym typeface="Wingdings"/>
                        </a:rPr>
                        <a:t>0</a:t>
                      </a:r>
                      <a:r>
                        <a:rPr lang="en-US" sz="2400" i="1" baseline="-25000" dirty="0" smtClean="0">
                          <a:sym typeface="Wingdings"/>
                        </a:rPr>
                        <a:t>s</a:t>
                      </a:r>
                      <a:r>
                        <a:rPr lang="en-US" sz="2400" dirty="0" smtClean="0">
                          <a:sym typeface="Wingdings"/>
                        </a:rPr>
                        <a:t> </a:t>
                      </a:r>
                      <a:r>
                        <a:rPr lang="en-US" sz="2400" i="1" dirty="0" err="1" smtClean="0">
                          <a:sym typeface="Wingdings"/>
                        </a:rPr>
                        <a:t>ee</a:t>
                      </a:r>
                      <a:endParaRPr lang="en-US" sz="2400" i="1" dirty="0" smtClean="0">
                        <a:sym typeface="Wingding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(37)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5400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ym typeface="Wingdings"/>
                        </a:rPr>
                        <a:t>B</a:t>
                      </a:r>
                      <a:r>
                        <a:rPr lang="en-US" sz="2400" i="1" baseline="30000" dirty="0" smtClean="0">
                          <a:sym typeface="Wingdings"/>
                        </a:rPr>
                        <a:t>0</a:t>
                      </a:r>
                      <a:r>
                        <a:rPr lang="en-US" sz="2400" i="1" baseline="-25000" dirty="0" smtClean="0">
                          <a:sym typeface="Wingdings"/>
                        </a:rPr>
                        <a:t>d</a:t>
                      </a:r>
                      <a:r>
                        <a:rPr lang="en-US" sz="2400" dirty="0" smtClean="0">
                          <a:sym typeface="Wingdings"/>
                        </a:rPr>
                        <a:t> </a:t>
                      </a:r>
                      <a:r>
                        <a:rPr lang="en-US" sz="2400" i="1" dirty="0" err="1" smtClean="0">
                          <a:sym typeface="Wingdings"/>
                        </a:rPr>
                        <a:t>ee</a:t>
                      </a:r>
                      <a:endParaRPr lang="en-US" sz="2400" i="1" dirty="0" smtClean="0">
                        <a:sym typeface="Wingding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 (10.6)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11.3</a:t>
                      </a:r>
                      <a:endParaRPr lang="en-US" sz="2400" dirty="0"/>
                    </a:p>
                  </a:txBody>
                  <a:tcPr anchor="ctr"/>
                </a:tc>
              </a:tr>
              <a:tr h="63817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ym typeface="Wingdings"/>
                        </a:rPr>
                        <a:t>D</a:t>
                      </a:r>
                      <a:r>
                        <a:rPr lang="en-US" sz="2400" baseline="30000" dirty="0" smtClean="0">
                          <a:sym typeface="Wingdings"/>
                        </a:rPr>
                        <a:t>0</a:t>
                      </a:r>
                      <a:r>
                        <a:rPr lang="en-US" sz="2400" dirty="0" smtClean="0">
                          <a:sym typeface="Wingdings"/>
                        </a:rPr>
                        <a:t>  </a:t>
                      </a:r>
                      <a:r>
                        <a:rPr lang="en-US" sz="2400" dirty="0" smtClean="0">
                          <a:latin typeface="Symbol" charset="2"/>
                          <a:cs typeface="Symbol" charset="2"/>
                          <a:sym typeface="Wingdings"/>
                        </a:rPr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(53)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98801" y="762000"/>
            <a:ext cx="6227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90% (95%) branching fraction limits × 10</a:t>
            </a:r>
            <a:r>
              <a:rPr lang="en-US" sz="2800" baseline="30000" dirty="0" smtClean="0"/>
              <a:t>8</a:t>
            </a:r>
            <a:endParaRPr lang="en-US" sz="2800" baseline="3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i="1" dirty="0" smtClean="0"/>
              <a:t>B</a:t>
            </a:r>
            <a:r>
              <a:rPr lang="en-US" sz="4400" i="1" baseline="30000" dirty="0" smtClean="0"/>
              <a:t>0</a:t>
            </a:r>
            <a:r>
              <a:rPr lang="en-US" sz="4400" i="1" baseline="-25000" dirty="0" smtClean="0"/>
              <a:t>s</a:t>
            </a:r>
            <a:r>
              <a:rPr lang="en-US" sz="4400" dirty="0" smtClean="0">
                <a:sym typeface="Wingdings"/>
              </a:rPr>
              <a:t> </a:t>
            </a:r>
            <a:r>
              <a:rPr lang="en-US" sz="4400" dirty="0" smtClean="0">
                <a:latin typeface="Symbol" charset="2"/>
                <a:cs typeface="Symbol" charset="2"/>
                <a:sym typeface="Wingdings"/>
              </a:rPr>
              <a:t>mm</a:t>
            </a:r>
            <a:r>
              <a:rPr lang="en-US" sz="4400" dirty="0" smtClean="0">
                <a:latin typeface="+mn-lt"/>
                <a:cs typeface="Symbol" charset="2"/>
                <a:sym typeface="Wingdings"/>
              </a:rPr>
              <a:t> and New Physics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 descr="CC_Bs2mumu_animation.gif"/>
          <p:cNvPicPr>
            <a:picLocks noChangeAspect="1"/>
          </p:cNvPicPr>
          <p:nvPr/>
        </p:nvPicPr>
        <p:blipFill>
          <a:blip r:embed="rId2"/>
          <a:srcRect l="47500" t="12239" r="905" b="3199"/>
          <a:stretch>
            <a:fillRect/>
          </a:stretch>
        </p:blipFill>
        <p:spPr>
          <a:xfrm>
            <a:off x="4800600" y="1143000"/>
            <a:ext cx="4343400" cy="5331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534"/>
          <a:stretch>
            <a:fillRect/>
          </a:stretch>
        </p:blipFill>
        <p:spPr>
          <a:xfrm>
            <a:off x="0" y="1676400"/>
            <a:ext cx="47244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Leptoquark &amp; RPV Couplings</a:t>
            </a:r>
            <a:endParaRPr lang="en-US" dirty="0"/>
          </a:p>
        </p:txBody>
      </p:sp>
      <p:pic>
        <p:nvPicPr>
          <p:cNvPr id="8" name="Content Placeholder 7" descr="PSleptoquark_bdmasslimi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7696200" cy="405424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7598-BA0B-8943-80DD-B1636515A100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1539" y="5257800"/>
            <a:ext cx="8517661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800" dirty="0" smtClean="0"/>
              <a:t>From </a:t>
            </a:r>
            <a:r>
              <a:rPr lang="en-US" sz="3200" dirty="0" smtClean="0">
                <a:latin typeface="Monotype Corsiva" pitchFamily="66" charset="0"/>
                <a:cs typeface="Snell Roundhand"/>
              </a:rPr>
              <a:t>B</a:t>
            </a:r>
            <a:r>
              <a:rPr lang="en-US" sz="2800" dirty="0" smtClean="0"/>
              <a:t>(</a:t>
            </a:r>
            <a:r>
              <a:rPr lang="en-US" sz="2800" i="1" dirty="0" smtClean="0">
                <a:sym typeface="Wingdings"/>
              </a:rPr>
              <a:t>D</a:t>
            </a:r>
            <a:r>
              <a:rPr lang="en-US" sz="2800" baseline="30000" dirty="0" smtClean="0">
                <a:sym typeface="Wingdings"/>
              </a:rPr>
              <a:t>0</a:t>
            </a:r>
            <a:r>
              <a:rPr lang="en-US" sz="2800" dirty="0" smtClean="0">
                <a:sym typeface="Wingdings"/>
              </a:rPr>
              <a:t>  </a:t>
            </a:r>
            <a:r>
              <a:rPr lang="en-US" sz="2800" dirty="0" smtClean="0">
                <a:latin typeface="Symbol" charset="2"/>
                <a:cs typeface="Symbol" charset="2"/>
                <a:sym typeface="Wingdings"/>
              </a:rPr>
              <a:t>mm)</a:t>
            </a:r>
            <a:r>
              <a:rPr lang="en-US" sz="2800" dirty="0" smtClean="0">
                <a:cs typeface="Symbol" charset="2"/>
                <a:sym typeface="Wingdings"/>
              </a:rPr>
              <a:t>result, limit RPV SUSY couplings: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5872163"/>
            <a:ext cx="8458200" cy="5969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7162800" y="1981200"/>
            <a:ext cx="1981200" cy="1066800"/>
          </a:xfrm>
          <a:prstGeom prst="wedgeEllipseCallout">
            <a:avLst>
              <a:gd name="adj1" fmla="val -123494"/>
              <a:gd name="adj2" fmla="val 1413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en-US" sz="2400" i="1" dirty="0" smtClean="0">
                <a:sym typeface="Wingdings"/>
              </a:rPr>
              <a:t>B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i="1" dirty="0" err="1" smtClean="0">
                <a:sym typeface="Wingdings"/>
              </a:rPr>
              <a:t>e</a:t>
            </a:r>
            <a:r>
              <a:rPr lang="en-US" sz="2400" dirty="0" err="1" smtClean="0">
                <a:latin typeface="Symbol" charset="2"/>
                <a:cs typeface="Symbol" charset="2"/>
                <a:sym typeface="Wingdings"/>
              </a:rPr>
              <a:t>m</a:t>
            </a:r>
            <a:endParaRPr lang="en-US" sz="2400" dirty="0" smtClean="0">
              <a:latin typeface="Symbol" charset="2"/>
              <a:cs typeface="Symbol" charset="2"/>
              <a:sym typeface="Wingding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CDF has searched for the decays:  </a:t>
            </a:r>
            <a:r>
              <a:rPr lang="en-US" i="1" dirty="0" smtClean="0"/>
              <a:t>B</a:t>
            </a:r>
            <a:r>
              <a:rPr lang="en-US" i="1" baseline="30000" dirty="0" smtClean="0"/>
              <a:t>0</a:t>
            </a:r>
            <a:r>
              <a:rPr lang="en-US" i="1" baseline="-25000" dirty="0" smtClean="0"/>
              <a:t>d,s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mm, </a:t>
            </a:r>
            <a:r>
              <a:rPr lang="en-US" i="1" dirty="0" err="1" smtClean="0">
                <a:cs typeface="Symbol" charset="2"/>
                <a:sym typeface="Wingdings"/>
              </a:rPr>
              <a:t>e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,</a:t>
            </a:r>
            <a:r>
              <a:rPr lang="en-US" i="1" dirty="0" err="1" smtClean="0">
                <a:cs typeface="Symbol" charset="2"/>
                <a:sym typeface="Wingdings"/>
              </a:rPr>
              <a:t>ee</a:t>
            </a:r>
            <a:r>
              <a:rPr lang="en-US" dirty="0" smtClean="0">
                <a:cs typeface="Symbol" charset="2"/>
                <a:sym typeface="Wingdings"/>
              </a:rPr>
              <a:t>, and </a:t>
            </a:r>
            <a:r>
              <a:rPr lang="en-US" i="1" dirty="0" smtClean="0">
                <a:sym typeface="Wingdings"/>
              </a:rPr>
              <a:t>D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 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mm.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In the absence of signals, we set limits on the branching fractions of the decays ranging from ~ 4 × 10</a:t>
            </a:r>
            <a:r>
              <a:rPr lang="en-US" baseline="30000" dirty="0" smtClean="0">
                <a:cs typeface="Symbol" charset="2"/>
                <a:sym typeface="Wingdings"/>
              </a:rPr>
              <a:t>-7</a:t>
            </a:r>
            <a:r>
              <a:rPr lang="en-US" dirty="0" smtClean="0">
                <a:cs typeface="Symbol" charset="2"/>
                <a:sym typeface="Wingdings"/>
              </a:rPr>
              <a:t> to ~ 1 × 10</a:t>
            </a:r>
            <a:r>
              <a:rPr lang="en-US" baseline="30000" dirty="0" smtClean="0">
                <a:cs typeface="Symbol" charset="2"/>
                <a:sym typeface="Wingdings"/>
              </a:rPr>
              <a:t>-8</a:t>
            </a:r>
            <a:r>
              <a:rPr lang="en-US" dirty="0" smtClean="0">
                <a:cs typeface="Symbol" charset="2"/>
                <a:sym typeface="Wingdings"/>
              </a:rPr>
              <a:t>.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All limits are the best achieved to date.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cs typeface="Symbol" charset="2"/>
                <a:sym typeface="Wingdings"/>
              </a:rPr>
              <a:t>The limits constrain a </a:t>
            </a:r>
            <a:r>
              <a:rPr lang="en-US" smtClean="0">
                <a:cs typeface="Symbol" charset="2"/>
                <a:sym typeface="Wingdings"/>
              </a:rPr>
              <a:t>number of new </a:t>
            </a:r>
            <a:r>
              <a:rPr lang="en-US" dirty="0" smtClean="0">
                <a:cs typeface="Symbol" charset="2"/>
                <a:sym typeface="Wingdings"/>
              </a:rPr>
              <a:t>physics models.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CDF detector</a:t>
            </a:r>
          </a:p>
        </p:txBody>
      </p:sp>
      <p:pic>
        <p:nvPicPr>
          <p:cNvPr id="105477" name="Picture 5" descr="CDFIsomet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1450" y="1487488"/>
            <a:ext cx="5792788" cy="4703762"/>
          </a:xfrm>
          <a:prstGeom prst="rect">
            <a:avLst/>
          </a:prstGeom>
          <a:noFill/>
        </p:spPr>
      </p:pic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2413000" y="2441575"/>
            <a:ext cx="1895475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365375" y="2300288"/>
            <a:ext cx="246062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0" y="2111375"/>
            <a:ext cx="2224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Muon Chambers</a:t>
            </a: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1960563" y="3063875"/>
            <a:ext cx="3375025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152400" y="2819400"/>
            <a:ext cx="175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Calorimeters</a:t>
            </a: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V="1">
            <a:off x="2828925" y="3770313"/>
            <a:ext cx="2516188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0" y="3459163"/>
            <a:ext cx="2940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Central Drift Chamber</a:t>
            </a:r>
          </a:p>
          <a:p>
            <a:r>
              <a:rPr lang="en-US">
                <a:solidFill>
                  <a:srgbClr val="FF0000"/>
                </a:solidFill>
              </a:rPr>
              <a:t>dE/dx, XFT Trigger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331788" y="5438775"/>
            <a:ext cx="3752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Silicon Vertex Detector</a:t>
            </a:r>
          </a:p>
          <a:p>
            <a:r>
              <a:rPr lang="en-US">
                <a:solidFill>
                  <a:srgbClr val="FF0000"/>
                </a:solidFill>
              </a:rPr>
              <a:t>SVT:  Silicon Vertex Trigger</a:t>
            </a: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V="1">
            <a:off x="2508250" y="3911600"/>
            <a:ext cx="3044825" cy="168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CFEC-4325-4642-8CC0-DC0828C68EB9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cdfiso_paper.pdf"/>
          <p:cNvPicPr>
            <a:picLocks noGrp="1" noChangeAspect="1"/>
          </p:cNvPicPr>
          <p:nvPr>
            <p:ph idx="4294967295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207818"/>
            <a:ext cx="9144000" cy="706581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7598-BA0B-8943-80DD-B1636515A100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Content Placeholder 10" descr="limit_history.jpg"/>
          <p:cNvPicPr>
            <a:picLocks noChangeAspect="1"/>
          </p:cNvPicPr>
          <p:nvPr/>
        </p:nvPicPr>
        <p:blipFill>
          <a:blip r:embed="rId2"/>
          <a:srcRect l="-9168" r="-9168"/>
          <a:stretch>
            <a:fillRect/>
          </a:stretch>
        </p:blipFill>
        <p:spPr>
          <a:xfrm>
            <a:off x="1905000" y="0"/>
            <a:ext cx="4903768" cy="54955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Rare Decays at CDF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searched for the following 2-body rare decays:</a:t>
            </a:r>
          </a:p>
          <a:p>
            <a:pPr lvl="1"/>
            <a:r>
              <a:rPr lang="en-US" i="1" dirty="0" smtClean="0"/>
              <a:t>B</a:t>
            </a:r>
            <a:r>
              <a:rPr lang="en-US" i="1" baseline="30000" dirty="0" smtClean="0"/>
              <a:t>0</a:t>
            </a:r>
            <a:r>
              <a:rPr lang="en-US" i="1" baseline="-25000" dirty="0" smtClean="0"/>
              <a:t>d,s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mm</a:t>
            </a:r>
          </a:p>
          <a:p>
            <a:pPr lvl="1"/>
            <a:r>
              <a:rPr lang="en-US" i="1" dirty="0" smtClean="0">
                <a:sym typeface="Wingdings"/>
              </a:rPr>
              <a:t>B</a:t>
            </a:r>
            <a:r>
              <a:rPr lang="en-US" i="1" baseline="30000" dirty="0" smtClean="0">
                <a:sym typeface="Wingdings"/>
              </a:rPr>
              <a:t>0</a:t>
            </a:r>
            <a:r>
              <a:rPr lang="en-US" i="1" baseline="-25000" dirty="0" smtClean="0">
                <a:sym typeface="Wingdings"/>
              </a:rPr>
              <a:t>d,s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m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pPr lvl="1"/>
            <a:r>
              <a:rPr lang="en-US" i="1" dirty="0" smtClean="0">
                <a:sym typeface="Wingdings"/>
              </a:rPr>
              <a:t>B</a:t>
            </a:r>
            <a:r>
              <a:rPr lang="en-US" i="1" baseline="30000" dirty="0" smtClean="0">
                <a:sym typeface="Wingdings"/>
              </a:rPr>
              <a:t>0</a:t>
            </a:r>
            <a:r>
              <a:rPr lang="en-US" i="1" baseline="-25000" dirty="0" smtClean="0">
                <a:sym typeface="Wingdings"/>
              </a:rPr>
              <a:t>d,s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i="1" dirty="0" smtClean="0">
                <a:sym typeface="Wingdings"/>
              </a:rPr>
              <a:t>D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mm</a:t>
            </a:r>
          </a:p>
          <a:p>
            <a:r>
              <a:rPr lang="en-US" dirty="0" smtClean="0">
                <a:cs typeface="Symbol" charset="2"/>
                <a:sym typeface="Wingdings"/>
              </a:rPr>
              <a:t>Each search is relative to a normalization mode</a:t>
            </a:r>
          </a:p>
          <a:p>
            <a:endParaRPr lang="en-US" dirty="0">
              <a:cs typeface="Symbol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947" y="2286000"/>
            <a:ext cx="314025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PRL 100, 101802 (2008)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2650946" y="2971800"/>
            <a:ext cx="473253" cy="1295400"/>
          </a:xfrm>
          <a:prstGeom prst="rightBrace">
            <a:avLst>
              <a:gd name="adj1" fmla="val 8333"/>
              <a:gd name="adj2" fmla="val 48934"/>
            </a:avLst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3352800"/>
            <a:ext cx="36307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Displaced vertex trigger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FCNC Decays:  </a:t>
            </a:r>
            <a:r>
              <a:rPr lang="en-US" dirty="0" smtClean="0">
                <a:latin typeface="+mn-lt"/>
                <a:ea typeface="Wingdings"/>
                <a:cs typeface="Wingdings"/>
              </a:rPr>
              <a:t>Sensitive to NP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1905000"/>
            <a:ext cx="3200400" cy="176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638675"/>
            <a:ext cx="3136900" cy="1854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830" y="1143000"/>
            <a:ext cx="767033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FCNC decays forbidden at tree level, proceed through loops.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3689350"/>
            <a:ext cx="773916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Higher order Diagrams are highly suppressed, allowing NP to</a:t>
            </a:r>
          </a:p>
          <a:p>
            <a:r>
              <a:rPr lang="en-US" sz="2400" dirty="0" smtClean="0"/>
              <a:t>manifest itself.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517" y="1905000"/>
            <a:ext cx="3533366" cy="1784350"/>
          </a:xfrm>
          <a:prstGeom prst="rect">
            <a:avLst/>
          </a:prstGeom>
        </p:spPr>
      </p:pic>
      <p:pic>
        <p:nvPicPr>
          <p:cNvPr id="12" name="Picture 11" descr="feynmanBem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626" y="4876799"/>
            <a:ext cx="3773033" cy="15156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Normalization Modes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E6DAC-FD7D-FD45-97BE-138E39451FE5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 descr="Bemu_Mpipi_mass_bles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695302"/>
            <a:ext cx="4953000" cy="3162698"/>
          </a:xfrm>
          <a:prstGeom prst="rect">
            <a:avLst/>
          </a:prstGeom>
        </p:spPr>
      </p:pic>
      <p:pic>
        <p:nvPicPr>
          <p:cNvPr id="7" name="Content Placeholder 6" descr="DNBJK_2fb.gif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1853" r="1595" b="3390"/>
          <a:stretch>
            <a:fillRect/>
          </a:stretch>
        </p:blipFill>
        <p:spPr>
          <a:xfrm>
            <a:off x="152400" y="1143001"/>
            <a:ext cx="3505200" cy="3386379"/>
          </a:xfrm>
        </p:spPr>
      </p:pic>
      <p:sp>
        <p:nvSpPr>
          <p:cNvPr id="11" name="TextBox 10"/>
          <p:cNvSpPr txBox="1"/>
          <p:nvPr/>
        </p:nvSpPr>
        <p:spPr>
          <a:xfrm>
            <a:off x="304800" y="5105400"/>
            <a:ext cx="145758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000" i="1" dirty="0" smtClean="0"/>
              <a:t>B</a:t>
            </a:r>
            <a:r>
              <a:rPr lang="en-US" sz="2000" i="1" baseline="30000" dirty="0" smtClean="0"/>
              <a:t>+</a:t>
            </a:r>
            <a:r>
              <a:rPr lang="en-US" sz="2000" i="1" dirty="0" smtClean="0">
                <a:sym typeface="Wingdings"/>
              </a:rPr>
              <a:t> J/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y</a:t>
            </a:r>
            <a:r>
              <a:rPr lang="en-US" sz="2000" i="1" dirty="0" smtClean="0">
                <a:cs typeface="Symbol" charset="2"/>
                <a:sym typeface="Wingdings"/>
              </a:rPr>
              <a:t> K</a:t>
            </a:r>
            <a:r>
              <a:rPr lang="en-US" sz="2000" i="1" baseline="30000" dirty="0" smtClean="0">
                <a:cs typeface="Symbol" charset="2"/>
                <a:sym typeface="Wingdings"/>
              </a:rPr>
              <a:t>+</a:t>
            </a:r>
          </a:p>
          <a:p>
            <a:pPr marL="0" lvl="1"/>
            <a:r>
              <a:rPr lang="en-US" sz="2000" dirty="0" smtClean="0">
                <a:cs typeface="Symbol" charset="2"/>
                <a:sym typeface="Wingdings"/>
              </a:rPr>
              <a:t>for</a:t>
            </a:r>
            <a:endParaRPr lang="en-US" sz="2000" dirty="0" smtClean="0"/>
          </a:p>
          <a:p>
            <a:pPr marL="0" lvl="1"/>
            <a:r>
              <a:rPr lang="en-US" sz="2000" i="1" dirty="0" smtClean="0"/>
              <a:t>B</a:t>
            </a:r>
            <a:r>
              <a:rPr lang="en-US" sz="2000" i="1" baseline="30000" dirty="0" smtClean="0"/>
              <a:t>0</a:t>
            </a:r>
            <a:r>
              <a:rPr lang="en-US" sz="2000" i="1" baseline="-25000" dirty="0" smtClean="0"/>
              <a:t>d,s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mm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0"/>
            <a:ext cx="165084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000" i="1" dirty="0" smtClean="0"/>
              <a:t>B</a:t>
            </a:r>
            <a:r>
              <a:rPr lang="en-US" sz="2000" i="1" baseline="30000" dirty="0" smtClean="0"/>
              <a:t>0</a:t>
            </a:r>
            <a:r>
              <a:rPr lang="en-US" sz="2000" i="1" baseline="-25000" dirty="0" smtClean="0"/>
              <a:t>d</a:t>
            </a:r>
            <a:r>
              <a:rPr lang="en-US" sz="2000" i="1" dirty="0" smtClean="0">
                <a:sym typeface="Wingdings"/>
              </a:rPr>
              <a:t> </a:t>
            </a:r>
            <a:r>
              <a:rPr lang="en-US" sz="2000" i="1" dirty="0" err="1" smtClean="0">
                <a:sym typeface="Wingdings"/>
              </a:rPr>
              <a:t>K</a:t>
            </a:r>
            <a:r>
              <a:rPr lang="en-US" sz="2000" i="1" baseline="30000" dirty="0" err="1" smtClean="0">
                <a:sym typeface="Wingdings"/>
              </a:rPr>
              <a:t>+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smtClean="0">
                <a:sym typeface="Wingdings"/>
              </a:rPr>
              <a:t>-</a:t>
            </a:r>
            <a:endParaRPr lang="en-US" sz="2000" i="1" baseline="30000" dirty="0" smtClean="0">
              <a:cs typeface="Symbol" charset="2"/>
              <a:sym typeface="Wingdings"/>
            </a:endParaRPr>
          </a:p>
          <a:p>
            <a:pPr marL="0" lvl="1"/>
            <a:r>
              <a:rPr lang="en-US" sz="2000" dirty="0" smtClean="0">
                <a:cs typeface="Symbol" charset="2"/>
                <a:sym typeface="Wingdings"/>
              </a:rPr>
              <a:t>for</a:t>
            </a:r>
            <a:endParaRPr lang="en-US" sz="2000" dirty="0" smtClean="0"/>
          </a:p>
          <a:p>
            <a:pPr marL="0" lvl="1"/>
            <a:r>
              <a:rPr lang="en-US" sz="2000" i="1" dirty="0" smtClean="0"/>
              <a:t>B</a:t>
            </a:r>
            <a:r>
              <a:rPr lang="en-US" sz="2000" i="1" baseline="30000" dirty="0" smtClean="0"/>
              <a:t>0</a:t>
            </a:r>
            <a:r>
              <a:rPr lang="en-US" sz="2000" i="1" baseline="-25000" dirty="0" smtClean="0"/>
              <a:t>d,s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i="1" dirty="0" err="1" smtClean="0">
                <a:sym typeface="Wingdings"/>
              </a:rPr>
              <a:t>ee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i="1" dirty="0" err="1" smtClean="0">
                <a:sym typeface="Wingdings"/>
              </a:rPr>
              <a:t>e</a:t>
            </a:r>
            <a:r>
              <a:rPr lang="en-US" sz="2000" dirty="0" err="1" smtClean="0">
                <a:latin typeface="Symbol" charset="2"/>
                <a:cs typeface="Symbol" charset="2"/>
                <a:sym typeface="Wingdings"/>
              </a:rPr>
              <a:t>m</a:t>
            </a:r>
            <a:endParaRPr lang="en-US" sz="2000" dirty="0" smtClean="0">
              <a:latin typeface="Symbol" charset="2"/>
              <a:cs typeface="Symbol" charset="2"/>
              <a:sym typeface="Wingding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5105400"/>
            <a:ext cx="130467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1"/>
            <a:r>
              <a:rPr lang="en-US" sz="2000" i="1" dirty="0" smtClean="0"/>
              <a:t>D</a:t>
            </a:r>
            <a:r>
              <a:rPr lang="en-US" sz="2000" i="1" baseline="30000" dirty="0" smtClean="0"/>
              <a:t>0</a:t>
            </a:r>
            <a:r>
              <a:rPr lang="en-US" sz="2000" i="1" dirty="0" smtClean="0">
                <a:sym typeface="Wingdings"/>
              </a:rPr>
              <a:t> 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err="1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sz="2000" i="1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i="1" baseline="30000" dirty="0" smtClean="0">
                <a:latin typeface="Symbol" charset="2"/>
                <a:cs typeface="Symbol" charset="2"/>
                <a:sym typeface="Wingdings"/>
              </a:rPr>
              <a:t>-</a:t>
            </a:r>
            <a:endParaRPr lang="en-US" sz="2000" i="1" baseline="30000" dirty="0" smtClean="0">
              <a:cs typeface="Symbol" charset="2"/>
              <a:sym typeface="Wingdings"/>
            </a:endParaRPr>
          </a:p>
          <a:p>
            <a:pPr marL="0" lvl="1"/>
            <a:r>
              <a:rPr lang="en-US" sz="2000" dirty="0" smtClean="0">
                <a:cs typeface="Symbol" charset="2"/>
                <a:sym typeface="Wingdings"/>
              </a:rPr>
              <a:t>For</a:t>
            </a:r>
            <a:endParaRPr lang="en-US" sz="2000" dirty="0" smtClean="0"/>
          </a:p>
          <a:p>
            <a:pPr marL="0" lvl="1"/>
            <a:r>
              <a:rPr lang="en-US" sz="2000" i="1" dirty="0" smtClean="0"/>
              <a:t>D</a:t>
            </a:r>
            <a:r>
              <a:rPr lang="en-US" sz="2000" i="1" baseline="30000" dirty="0" smtClean="0"/>
              <a:t>0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latin typeface="Symbol" charset="2"/>
                <a:cs typeface="Symbol" charset="2"/>
                <a:sym typeface="Wingdings"/>
              </a:rPr>
              <a:t>mm</a:t>
            </a:r>
          </a:p>
        </p:txBody>
      </p:sp>
      <p:sp>
        <p:nvSpPr>
          <p:cNvPr id="14" name="Up Arrow 13"/>
          <p:cNvSpPr/>
          <p:nvPr/>
        </p:nvSpPr>
        <p:spPr>
          <a:xfrm>
            <a:off x="7516368" y="4453180"/>
            <a:ext cx="484632" cy="65222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58284" y="2716894"/>
            <a:ext cx="484632" cy="97840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1277749" y="4387596"/>
            <a:ext cx="484632" cy="717804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D_MuMu_Data-CMU-CMU.jpg"/>
          <p:cNvPicPr>
            <a:picLocks noChangeAspect="1"/>
          </p:cNvPicPr>
          <p:nvPr/>
        </p:nvPicPr>
        <p:blipFill>
          <a:blip r:embed="rId4"/>
          <a:srcRect l="3176" t="30741" r="6231" b="2593"/>
          <a:stretch>
            <a:fillRect/>
          </a:stretch>
        </p:blipFill>
        <p:spPr>
          <a:xfrm>
            <a:off x="5957288" y="1371599"/>
            <a:ext cx="3186711" cy="3034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mm</a:t>
            </a:r>
            <a:r>
              <a:rPr lang="en-US" dirty="0" smtClean="0">
                <a:sym typeface="Wingdings"/>
              </a:rPr>
              <a:t> Mass vs. NN Output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CB69-D224-8B4C-A98F-9BCD6D3D6E3A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DCMUX_Open_MvL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" y="1143000"/>
            <a:ext cx="5918729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1905000"/>
            <a:ext cx="276214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Neural net is used to</a:t>
            </a:r>
          </a:p>
          <a:p>
            <a:r>
              <a:rPr lang="en-US" sz="2400" dirty="0" smtClean="0"/>
              <a:t>enhance signal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19801" y="3352800"/>
            <a:ext cx="2762144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Inputs to neural net</a:t>
            </a:r>
          </a:p>
          <a:p>
            <a:r>
              <a:rPr lang="en-US" sz="2400" dirty="0" smtClean="0"/>
              <a:t>are:</a:t>
            </a:r>
          </a:p>
          <a:p>
            <a:r>
              <a:rPr lang="en-US" sz="2400" dirty="0" smtClean="0"/>
              <a:t>Decay time, decay time significance,</a:t>
            </a:r>
          </a:p>
          <a:p>
            <a:r>
              <a:rPr lang="en-US" sz="2400" dirty="0" smtClean="0"/>
              <a:t>Isolation, and pointing deviation.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In On Slices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CB69-D224-8B4C-A98F-9BCD6D3D6E3A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PRL_Masspl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938" y="1371599"/>
            <a:ext cx="5687062" cy="5486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1" y="1676400"/>
            <a:ext cx="3352799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Limit is calculated using 5 bins in mass and 3 in neural net output from 0.8 to 1.0.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ea typeface="Arial" charset="0"/>
                <a:cs typeface="Arial" charset="0"/>
              </a:rPr>
              <a:t>Bremsstrahlung</a:t>
            </a:r>
            <a:r>
              <a:rPr lang="en-US" b="1" dirty="0" smtClean="0">
                <a:ea typeface="Arial" charset="0"/>
                <a:cs typeface="Arial" charset="0"/>
              </a:rPr>
              <a:t> in </a:t>
            </a:r>
            <a:r>
              <a:rPr lang="en-US" b="1" i="1" dirty="0" err="1"/>
              <a:t>B</a:t>
            </a:r>
            <a:r>
              <a:rPr lang="en-US" b="1" dirty="0" err="1">
                <a:ea typeface="Arial" charset="0"/>
                <a:cs typeface="Arial" charset="0"/>
              </a:rPr>
              <a:t>→</a:t>
            </a:r>
            <a:r>
              <a:rPr lang="en-US" b="1" i="1" dirty="0" err="1">
                <a:ea typeface="Arial" charset="0"/>
                <a:cs typeface="Arial" charset="0"/>
              </a:rPr>
              <a:t>e</a:t>
            </a:r>
            <a:r>
              <a:rPr lang="en-US" b="1" dirty="0" err="1" smtClean="0">
                <a:latin typeface="Symbol" charset="2"/>
                <a:ea typeface="Arial" charset="0"/>
                <a:cs typeface="Arial" charset="0"/>
              </a:rPr>
              <a:t></a:t>
            </a:r>
            <a:r>
              <a:rPr lang="en-US" b="1" dirty="0" smtClean="0">
                <a:ea typeface="Arial" charset="0"/>
                <a:cs typeface="Arial" charset="0"/>
              </a:rPr>
              <a:t>and </a:t>
            </a:r>
            <a:r>
              <a:rPr lang="en-US" b="1" i="1" dirty="0" err="1" smtClean="0">
                <a:ea typeface="Arial" charset="0"/>
                <a:cs typeface="Arial" charset="0"/>
              </a:rPr>
              <a:t>B</a:t>
            </a:r>
            <a:r>
              <a:rPr lang="en-US" b="1" dirty="0" err="1" smtClean="0">
                <a:ea typeface="Arial" charset="0"/>
                <a:cs typeface="Arial" charset="0"/>
                <a:sym typeface="Wingdings"/>
              </a:rPr>
              <a:t></a:t>
            </a:r>
            <a:r>
              <a:rPr lang="en-US" b="1" i="1" dirty="0" err="1" smtClean="0">
                <a:ea typeface="Arial" charset="0"/>
                <a:cs typeface="Arial" charset="0"/>
                <a:sym typeface="Wingdings"/>
              </a:rPr>
              <a:t>ee</a:t>
            </a:r>
            <a:endParaRPr lang="en-US" b="1" i="1" dirty="0">
              <a:latin typeface="Symbol" charset="2"/>
              <a:ea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33E3E-47CA-B940-BC1C-8744364AB7E3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54371-EBC3-DE48-B44E-0C7E7B94383C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5556" y="3775075"/>
            <a:ext cx="6025356" cy="2854325"/>
            <a:chOff x="355600" y="2840038"/>
            <a:chExt cx="7439025" cy="1787525"/>
          </a:xfrm>
        </p:grpSpPr>
        <p:pic>
          <p:nvPicPr>
            <p:cNvPr id="16" name="Picture 10" descr="mass_ee_bs_b0"/>
            <p:cNvPicPr>
              <a:picLocks noChangeAspect="1" noChangeArrowheads="1"/>
            </p:cNvPicPr>
            <p:nvPr/>
          </p:nvPicPr>
          <p:blipFill>
            <a:blip r:embed="rId3"/>
            <a:srcRect b="49732"/>
            <a:stretch>
              <a:fillRect/>
            </a:stretch>
          </p:blipFill>
          <p:spPr bwMode="auto">
            <a:xfrm>
              <a:off x="355600" y="2840038"/>
              <a:ext cx="7439025" cy="1787525"/>
            </a:xfrm>
            <a:prstGeom prst="rect">
              <a:avLst/>
            </a:prstGeom>
            <a:noFill/>
          </p:spPr>
        </p:pic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5903913" y="3105150"/>
              <a:ext cx="0" cy="128587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7275513" y="3089275"/>
              <a:ext cx="0" cy="1285875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" y="1143000"/>
            <a:ext cx="5867400" cy="2743200"/>
            <a:chOff x="228600" y="914400"/>
            <a:chExt cx="5867400" cy="27432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/>
            <a:srcRect b="52851"/>
            <a:stretch>
              <a:fillRect/>
            </a:stretch>
          </p:blipFill>
          <p:spPr bwMode="auto">
            <a:xfrm>
              <a:off x="228600" y="914400"/>
              <a:ext cx="5867400" cy="2743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4632325" y="2447925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38" name="Line 6"/>
            <p:cNvSpPr>
              <a:spLocks noChangeShapeType="1"/>
            </p:cNvSpPr>
            <p:nvPr/>
          </p:nvSpPr>
          <p:spPr bwMode="auto">
            <a:xfrm>
              <a:off x="5594350" y="2438400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1209675" y="1295400"/>
              <a:ext cx="3810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Signal Events: full simulation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019801" y="1371600"/>
            <a:ext cx="2819400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Long mass tail due to </a:t>
            </a:r>
            <a:r>
              <a:rPr lang="en-US" sz="2400" dirty="0" err="1" smtClean="0">
                <a:solidFill>
                  <a:srgbClr val="000000"/>
                </a:solidFill>
              </a:rPr>
              <a:t>Bremsstrahlung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801" y="2819400"/>
            <a:ext cx="2819400" cy="17235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Search window for </a:t>
            </a:r>
            <a:r>
              <a:rPr lang="en-US" sz="2400" i="1" dirty="0" smtClean="0">
                <a:solidFill>
                  <a:srgbClr val="000000"/>
                </a:solidFill>
              </a:rPr>
              <a:t>B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s,d</a:t>
            </a:r>
            <a:r>
              <a:rPr lang="en-US" sz="2400" baseline="30000" dirty="0" smtClean="0">
                <a:solidFill>
                  <a:srgbClr val="000000"/>
                </a:solidFill>
              </a:rPr>
              <a:t>0 </a:t>
            </a:r>
            <a:r>
              <a:rPr lang="en-US" sz="2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→ </a:t>
            </a:r>
            <a:r>
              <a:rPr lang="en-US" sz="2400" i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e</a:t>
            </a:r>
            <a:r>
              <a:rPr lang="en-US" sz="2400" dirty="0" err="1" smtClean="0">
                <a:solidFill>
                  <a:srgbClr val="000000"/>
                </a:solidFill>
                <a:latin typeface="Symbol" charset="2"/>
                <a:ea typeface="Arial" charset="0"/>
                <a:cs typeface="Arial" charset="0"/>
              </a:rPr>
              <a:t></a:t>
            </a:r>
            <a:r>
              <a:rPr lang="en-US" sz="2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is ±3σ  around </a:t>
            </a:r>
            <a:r>
              <a:rPr lang="en-US" sz="2400" i="1" dirty="0" smtClean="0">
                <a:solidFill>
                  <a:srgbClr val="000000"/>
                </a:solidFill>
              </a:rPr>
              <a:t>B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s</a:t>
            </a:r>
            <a:r>
              <a:rPr lang="en-US" sz="2400" baseline="30000" dirty="0" smtClean="0">
                <a:solidFill>
                  <a:srgbClr val="000000"/>
                </a:solidFill>
              </a:rPr>
              <a:t>0</a:t>
            </a:r>
            <a:r>
              <a:rPr lang="en-US" sz="2400" dirty="0" smtClean="0">
                <a:solidFill>
                  <a:srgbClr val="000000"/>
                </a:solidFill>
              </a:rPr>
              <a:t>mass.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1" y="4876800"/>
            <a:ext cx="2819400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Search window for </a:t>
            </a:r>
            <a:r>
              <a:rPr lang="en-US" sz="2400" i="1" dirty="0" smtClean="0">
                <a:solidFill>
                  <a:srgbClr val="000000"/>
                </a:solidFill>
              </a:rPr>
              <a:t>B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s,d</a:t>
            </a:r>
            <a:r>
              <a:rPr lang="en-US" sz="2400" baseline="30000" dirty="0" smtClean="0">
                <a:solidFill>
                  <a:srgbClr val="000000"/>
                </a:solidFill>
              </a:rPr>
              <a:t>0 </a:t>
            </a:r>
            <a:r>
              <a:rPr lang="en-US" sz="2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→ </a:t>
            </a:r>
            <a:r>
              <a:rPr lang="en-US" sz="2400" i="1" dirty="0" err="1" smtClean="0">
                <a:solidFill>
                  <a:srgbClr val="000000"/>
                </a:solidFill>
                <a:ea typeface="Arial" charset="0"/>
                <a:cs typeface="Arial" charset="0"/>
              </a:rPr>
              <a:t>ee</a:t>
            </a:r>
            <a:r>
              <a:rPr lang="en-US" sz="2400" dirty="0" smtClean="0">
                <a:solidFill>
                  <a:srgbClr val="000000"/>
                </a:solidFill>
                <a:ea typeface="Arial" charset="0"/>
                <a:cs typeface="Arial" charset="0"/>
              </a:rPr>
              <a:t> is (-6σ, +3σ).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</a:t>
            </a:r>
            <a:r>
              <a:rPr lang="en-US" dirty="0" err="1" smtClean="0">
                <a:sym typeface="Wingdings"/>
              </a:rPr>
              <a:t>μ</a:t>
            </a:r>
            <a:r>
              <a:rPr lang="en-US" dirty="0" smtClean="0">
                <a:sym typeface="Wingdings"/>
              </a:rPr>
              <a:t> Signal after Lepton 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CB69-D224-8B4C-A98F-9BCD6D3D6E3A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mass_emu_bless.gif"/>
          <p:cNvPicPr>
            <a:picLocks noChangeAspect="1"/>
          </p:cNvPicPr>
          <p:nvPr/>
        </p:nvPicPr>
        <p:blipFill>
          <a:blip r:embed="rId2"/>
          <a:srcRect l="4167" r="3333"/>
          <a:stretch>
            <a:fillRect/>
          </a:stretch>
        </p:blipFill>
        <p:spPr>
          <a:xfrm>
            <a:off x="381000" y="1019175"/>
            <a:ext cx="8458200" cy="58388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dirty="0" smtClean="0">
                <a:sym typeface="Wingdings"/>
              </a:rPr>
              <a:t> Signal after Lepton ID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CB69-D224-8B4C-A98F-9BCD6D3D6E3A}" type="datetime1">
              <a:rPr lang="en-US" smtClean="0"/>
              <a:pPr/>
              <a:t>7/31/2008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Harr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8C99-90E7-FA42-9595-F751A58256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mass_ee_bless.gif"/>
          <p:cNvPicPr>
            <a:picLocks noChangeAspect="1"/>
          </p:cNvPicPr>
          <p:nvPr/>
        </p:nvPicPr>
        <p:blipFill>
          <a:blip r:embed="rId2"/>
          <a:srcRect l="4167" r="3333"/>
          <a:stretch>
            <a:fillRect/>
          </a:stretch>
        </p:blipFill>
        <p:spPr>
          <a:xfrm>
            <a:off x="381000" y="1019174"/>
            <a:ext cx="8458200" cy="5838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10924</TotalTime>
  <Words>528</Words>
  <Application>Microsoft Macintosh PowerPoint</Application>
  <PresentationFormat>On-screen Show (4:3)</PresentationFormat>
  <Paragraphs>148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Rare Decays at CDF</vt:lpstr>
      <vt:lpstr>Rare Decays at CDF</vt:lpstr>
      <vt:lpstr>FCNC Decays:  Sensitive to NP</vt:lpstr>
      <vt:lpstr>Normalization Modes</vt:lpstr>
      <vt:lpstr>B  mm Mass vs. NN Output</vt:lpstr>
      <vt:lpstr>Zooming In On Slices</vt:lpstr>
      <vt:lpstr>Bremsstrahlung in B→eand Bee</vt:lpstr>
      <vt:lpstr>B eμ Signal after Lepton ID</vt:lpstr>
      <vt:lpstr>B ee Signal after Lepton ID</vt:lpstr>
      <vt:lpstr>D0 μμ Primary Background</vt:lpstr>
      <vt:lpstr>D0 μμ Mass Plot after Lepton ID</vt:lpstr>
      <vt:lpstr>Summary of Results</vt:lpstr>
      <vt:lpstr>B0s mm and New Physics</vt:lpstr>
      <vt:lpstr>PS Leptoquark &amp; RPV Couplings</vt:lpstr>
      <vt:lpstr>Summary</vt:lpstr>
      <vt:lpstr>The CDF detector</vt:lpstr>
      <vt:lpstr>Slide 17</vt:lpstr>
      <vt:lpstr>Slide 18</vt:lpstr>
    </vt:vector>
  </TitlesOfParts>
  <Company>Wayne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Harr</dc:creator>
  <cp:lastModifiedBy>mike reilly</cp:lastModifiedBy>
  <cp:revision>64</cp:revision>
  <cp:lastPrinted>2008-07-31T11:37:41Z</cp:lastPrinted>
  <dcterms:created xsi:type="dcterms:W3CDTF">2008-07-31T02:08:44Z</dcterms:created>
  <dcterms:modified xsi:type="dcterms:W3CDTF">2008-07-31T17:37:38Z</dcterms:modified>
</cp:coreProperties>
</file>