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36"/>
  </p:notesMasterIdLst>
  <p:sldIdLst>
    <p:sldId id="256" r:id="rId2"/>
    <p:sldId id="290" r:id="rId3"/>
    <p:sldId id="258" r:id="rId4"/>
    <p:sldId id="259" r:id="rId5"/>
    <p:sldId id="257" r:id="rId6"/>
    <p:sldId id="283" r:id="rId7"/>
    <p:sldId id="260" r:id="rId8"/>
    <p:sldId id="261" r:id="rId9"/>
    <p:sldId id="279" r:id="rId10"/>
    <p:sldId id="273" r:id="rId11"/>
    <p:sldId id="285" r:id="rId12"/>
    <p:sldId id="286" r:id="rId13"/>
    <p:sldId id="287" r:id="rId14"/>
    <p:sldId id="288" r:id="rId15"/>
    <p:sldId id="262" r:id="rId16"/>
    <p:sldId id="263" r:id="rId17"/>
    <p:sldId id="274" r:id="rId18"/>
    <p:sldId id="275" r:id="rId19"/>
    <p:sldId id="276" r:id="rId20"/>
    <p:sldId id="264" r:id="rId21"/>
    <p:sldId id="289" r:id="rId22"/>
    <p:sldId id="282" r:id="rId23"/>
    <p:sldId id="280" r:id="rId24"/>
    <p:sldId id="267" r:id="rId25"/>
    <p:sldId id="265" r:id="rId26"/>
    <p:sldId id="281" r:id="rId27"/>
    <p:sldId id="266" r:id="rId28"/>
    <p:sldId id="268" r:id="rId29"/>
    <p:sldId id="291" r:id="rId30"/>
    <p:sldId id="293" r:id="rId31"/>
    <p:sldId id="278" r:id="rId32"/>
    <p:sldId id="292" r:id="rId33"/>
    <p:sldId id="294" r:id="rId34"/>
    <p:sldId id="295" r:id="rId35"/>
  </p:sldIdLst>
  <p:sldSz cx="9144000" cy="6858000" type="screen4x3"/>
  <p:notesSz cx="7099300" cy="10234613"/>
  <p:embeddedFontLst>
    <p:embeddedFont>
      <p:font typeface="Franklin Gothic Medium" pitchFamily="34" charset="0"/>
      <p:regular r:id="rId37"/>
      <p:italic r:id="rId38"/>
    </p:embeddedFont>
    <p:embeddedFont>
      <p:font typeface="Franklin Gothic Book" pitchFamily="34" charset="0"/>
      <p:regular r:id="rId39"/>
      <p:italic r:id="rId40"/>
    </p:embeddedFont>
    <p:embeddedFont>
      <p:font typeface="Wingdings 2" pitchFamily="18" charset="2"/>
      <p:regular r:id="rId41"/>
    </p:embeddedFont>
    <p:embeddedFont>
      <p:font typeface="Tahoma" pitchFamily="34" charset="0"/>
      <p:regular r:id="rId42"/>
      <p:bold r:id="rId43"/>
    </p:embeddedFont>
    <p:embeddedFont>
      <p:font typeface="MT Extra" pitchFamily="18" charset="2"/>
      <p:regular r:id="rId44"/>
    </p:embeddedFont>
    <p:embeddedFont>
      <p:font typeface="Comic Sans MS" pitchFamily="66" charset="0"/>
      <p:regular r:id="rId45"/>
      <p:bold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702" y="-288"/>
      </p:cViewPr>
      <p:guideLst>
        <p:guide orient="horz" pos="17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7FB4E54-20BC-4C79-81F5-8DF9FD8A674F}" type="datetimeFigureOut">
              <a:rPr lang="fr-FR" smtClean="0"/>
              <a:pPr/>
              <a:t>13/03/2007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3FCA7CD-B367-4107-87A4-51AC970136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(we’ll speak again about thes</a:t>
            </a:r>
            <a:r>
              <a:rPr lang="en-US" baseline="0" dirty="0" smtClean="0"/>
              <a:t>e ones)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 minutes here !</a:t>
            </a:r>
          </a:p>
          <a:p>
            <a:r>
              <a:rPr lang="en-US" dirty="0" smtClean="0"/>
              <a:t>Conical </a:t>
            </a:r>
            <a:r>
              <a:rPr lang="en-US" dirty="0" smtClean="0"/>
              <a:t>: Horner QM06</a:t>
            </a:r>
          </a:p>
          <a:p>
            <a:r>
              <a:rPr lang="en-US" dirty="0" smtClean="0"/>
              <a:t>Ridge : </a:t>
            </a:r>
            <a:r>
              <a:rPr lang="en-US" dirty="0" err="1" smtClean="0"/>
              <a:t>Putschke</a:t>
            </a:r>
            <a:r>
              <a:rPr lang="en-US" dirty="0" smtClean="0"/>
              <a:t> QM06</a:t>
            </a:r>
          </a:p>
          <a:p>
            <a:r>
              <a:rPr lang="en-US" dirty="0" smtClean="0"/>
              <a:t>Three particle : Zhang QM06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(plot </a:t>
            </a:r>
            <a:r>
              <a:rPr lang="en-US" dirty="0" err="1" smtClean="0"/>
              <a:t>shinichi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</a:t>
            </a:r>
            <a:r>
              <a:rPr lang="en-US" baseline="0" dirty="0" smtClean="0"/>
              <a:t> a des </a:t>
            </a:r>
            <a:r>
              <a:rPr lang="en-US" baseline="0" dirty="0" err="1" smtClean="0"/>
              <a:t>modèles</a:t>
            </a:r>
            <a:r>
              <a:rPr lang="en-US" baseline="0" dirty="0" smtClean="0"/>
              <a:t> en plus la-</a:t>
            </a:r>
            <a:r>
              <a:rPr lang="en-US" baseline="0" dirty="0" err="1" smtClean="0"/>
              <a:t>dessus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Ralf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Kajihara</a:t>
            </a:r>
            <a:r>
              <a:rPr lang="en-US" baseline="0" dirty="0" smtClean="0"/>
              <a:t>, Sakai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C00000"/>
                </a:solidFill>
              </a:defRPr>
            </a:lvl1pPr>
          </a:lstStyle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600">
                <a:solidFill>
                  <a:srgbClr val="C00000"/>
                </a:solidFill>
              </a:defRPr>
            </a:lvl1pPr>
          </a:lstStyle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the matter</a:t>
            </a:r>
            <a:br>
              <a:rPr lang="en-US" dirty="0" smtClean="0"/>
            </a:br>
            <a:r>
              <a:rPr lang="en-US" dirty="0" smtClean="0"/>
              <a:t>at RHIC ?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Raphaël</a:t>
            </a:r>
            <a:r>
              <a:rPr lang="en-US" dirty="0" smtClean="0"/>
              <a:t> </a:t>
            </a:r>
            <a:r>
              <a:rPr lang="en-US" dirty="0" err="1" smtClean="0"/>
              <a:t>Granier</a:t>
            </a:r>
            <a:r>
              <a:rPr lang="en-US" dirty="0" smtClean="0"/>
              <a:t> de </a:t>
            </a:r>
            <a:r>
              <a:rPr lang="en-US" dirty="0" err="1" smtClean="0"/>
              <a:t>Cassagnac</a:t>
            </a:r>
            <a:endParaRPr lang="en-US" dirty="0" smtClean="0"/>
          </a:p>
          <a:p>
            <a:r>
              <a:rPr lang="en-US" dirty="0" err="1" smtClean="0"/>
              <a:t>Laboratoire</a:t>
            </a:r>
            <a:r>
              <a:rPr lang="en-US" dirty="0" smtClean="0"/>
              <a:t> </a:t>
            </a:r>
            <a:r>
              <a:rPr lang="en-US" dirty="0" err="1" smtClean="0"/>
              <a:t>Leprince-Ringuet</a:t>
            </a:r>
            <a:endParaRPr lang="en-US" dirty="0" smtClean="0"/>
          </a:p>
          <a:p>
            <a:r>
              <a:rPr lang="en-US" dirty="0" smtClean="0"/>
              <a:t>PHENIX experiment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285728"/>
            <a:ext cx="8572560" cy="571504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>
                <a:solidFill>
                  <a:schemeClr val="tx2"/>
                </a:solidFill>
              </a:rPr>
              <a:t>For the CTP symposium, Cairo, 11-14 March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High </a:t>
            </a:r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dirty="0" smtClean="0"/>
              <a:t> suppression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4162"/>
            <a:ext cx="3571868" cy="5018110"/>
          </a:xfrm>
        </p:spPr>
        <p:txBody>
          <a:bodyPr>
            <a:normAutofit/>
          </a:bodyPr>
          <a:lstStyle/>
          <a:p>
            <a:r>
              <a:rPr lang="en-US" dirty="0" smtClean="0"/>
              <a:t>RHIC smoking gun signature !</a:t>
            </a:r>
          </a:p>
          <a:p>
            <a:pPr lvl="1"/>
            <a:r>
              <a:rPr lang="en-US" dirty="0" smtClean="0"/>
              <a:t>Two PRL covers</a:t>
            </a:r>
          </a:p>
          <a:p>
            <a:r>
              <a:rPr lang="en-US" dirty="0" smtClean="0"/>
              <a:t>Energy loss in the matter, looking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(&gt;2GeV)</a:t>
            </a:r>
          </a:p>
          <a:p>
            <a:pPr lvl="1"/>
            <a:r>
              <a:rPr lang="en-US" dirty="0" smtClean="0"/>
              <a:t>Mostly from jet fragmentation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“Jet quenching”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67161" y="76200"/>
            <a:ext cx="2895600" cy="288925"/>
          </a:xfrm>
        </p:spPr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22" descr="prl2"/>
          <p:cNvPicPr>
            <a:picLocks noChangeAspect="1" noChangeArrowheads="1"/>
          </p:cNvPicPr>
          <p:nvPr/>
        </p:nvPicPr>
        <p:blipFill>
          <a:blip r:embed="rId2"/>
          <a:srcRect l="47713"/>
          <a:stretch>
            <a:fillRect/>
          </a:stretch>
        </p:blipFill>
        <p:spPr bwMode="auto">
          <a:xfrm>
            <a:off x="7019428" y="525442"/>
            <a:ext cx="1896006" cy="254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5"/>
          <p:cNvSpPr txBox="1">
            <a:spLocks/>
          </p:cNvSpPr>
          <p:nvPr/>
        </p:nvSpPr>
        <p:spPr>
          <a:xfrm>
            <a:off x="4170379" y="5434000"/>
            <a:ext cx="190500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01A67-6A0B-4499-A499-CD42DCB11D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74"/>
          <p:cNvSpPr>
            <a:spLocks noChangeArrowheads="1"/>
          </p:cNvSpPr>
          <p:nvPr/>
        </p:nvSpPr>
        <p:spPr bwMode="auto">
          <a:xfrm>
            <a:off x="3686191" y="1571612"/>
            <a:ext cx="2971800" cy="4248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17"/>
          <p:cNvGrpSpPr>
            <a:grpSpLocks/>
          </p:cNvGrpSpPr>
          <p:nvPr/>
        </p:nvGrpSpPr>
        <p:grpSpPr bwMode="auto">
          <a:xfrm>
            <a:off x="4537091" y="1601775"/>
            <a:ext cx="2197100" cy="2057400"/>
            <a:chOff x="4376" y="1635"/>
            <a:chExt cx="1384" cy="1296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952" y="2547"/>
              <a:ext cx="5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hadrons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624" y="2113"/>
              <a:ext cx="400" cy="141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680" y="328"/>
                </a:cxn>
                <a:cxn ang="0">
                  <a:pos x="856" y="0"/>
                </a:cxn>
              </a:cxnLst>
              <a:rect l="0" t="0" r="r" b="b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 flipH="1" flipV="1">
              <a:off x="4920" y="2328"/>
              <a:ext cx="401" cy="140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680" y="328"/>
                </a:cxn>
                <a:cxn ang="0">
                  <a:pos x="856" y="0"/>
                </a:cxn>
              </a:cxnLst>
              <a:rect l="0" t="0" r="r" b="b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622" y="211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5332" y="233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rot="20991552" flipV="1">
              <a:off x="4998" y="1874"/>
              <a:ext cx="44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5062" y="1745"/>
              <a:ext cx="9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V="1">
              <a:off x="5096" y="1984"/>
              <a:ext cx="79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5036" y="1841"/>
              <a:ext cx="41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5058" y="1635"/>
              <a:ext cx="247" cy="45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4852" y="2520"/>
              <a:ext cx="45" cy="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H="1">
              <a:off x="4837" y="2506"/>
              <a:ext cx="48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H="1">
              <a:off x="4806" y="2492"/>
              <a:ext cx="79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H="1">
              <a:off x="4720" y="2468"/>
              <a:ext cx="184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H="1">
              <a:off x="4912" y="2497"/>
              <a:ext cx="8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>
              <a:off x="4930" y="2489"/>
              <a:ext cx="43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4616" y="1683"/>
              <a:ext cx="5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hadrons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5192" y="1731"/>
              <a:ext cx="5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FF0000"/>
                  </a:solidFill>
                  <a:latin typeface="Tahoma" pitchFamily="34" charset="0"/>
                </a:rPr>
                <a:t>leading</a:t>
              </a:r>
            </a:p>
            <a:p>
              <a:pPr eaLnBrk="0" hangingPunct="0"/>
              <a:r>
                <a:rPr lang="en-US" sz="1200" b="1" dirty="0">
                  <a:solidFill>
                    <a:srgbClr val="FF0000"/>
                  </a:solidFill>
                  <a:latin typeface="Tahoma" pitchFamily="34" charset="0"/>
                </a:rPr>
                <a:t>particle</a:t>
              </a:r>
              <a:endParaRPr lang="en-US" sz="12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4376" y="2643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FF0000"/>
                  </a:solidFill>
                  <a:latin typeface="Tahoma" pitchFamily="34" charset="0"/>
                </a:rPr>
                <a:t>leading particle</a:t>
              </a:r>
              <a:endParaRPr lang="en-US" sz="12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4948" y="2254"/>
              <a:ext cx="56" cy="7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0" y="11"/>
                </a:cxn>
                <a:cxn ang="0">
                  <a:pos x="16" y="75"/>
                </a:cxn>
                <a:cxn ang="0">
                  <a:pos x="104" y="75"/>
                </a:cxn>
                <a:cxn ang="0">
                  <a:pos x="48" y="131"/>
                </a:cxn>
                <a:cxn ang="0">
                  <a:pos x="96" y="131"/>
                </a:cxn>
              </a:cxnLst>
              <a:rect l="0" t="0" r="r" b="b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Text Box 67"/>
          <p:cNvSpPr txBox="1">
            <a:spLocks noChangeArrowheads="1"/>
          </p:cNvSpPr>
          <p:nvPr/>
        </p:nvSpPr>
        <p:spPr bwMode="auto">
          <a:xfrm>
            <a:off x="3816366" y="164305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p-p</a:t>
            </a:r>
            <a:endParaRPr lang="en-US">
              <a:latin typeface="Times New Roman" pitchFamily="18" charset="0"/>
            </a:endParaRPr>
          </a:p>
        </p:txBody>
      </p:sp>
      <p:cxnSp>
        <p:nvCxnSpPr>
          <p:cNvPr id="35" name="AutoShape 68"/>
          <p:cNvCxnSpPr>
            <a:cxnSpLocks noChangeShapeType="1"/>
          </p:cNvCxnSpPr>
          <p:nvPr/>
        </p:nvCxnSpPr>
        <p:spPr bwMode="auto">
          <a:xfrm flipH="1">
            <a:off x="4119579" y="2147875"/>
            <a:ext cx="9525" cy="2057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36" name="Group 118"/>
          <p:cNvGrpSpPr>
            <a:grpSpLocks/>
          </p:cNvGrpSpPr>
          <p:nvPr/>
        </p:nvGrpSpPr>
        <p:grpSpPr bwMode="auto">
          <a:xfrm>
            <a:off x="3756041" y="3875075"/>
            <a:ext cx="3101975" cy="1841500"/>
            <a:chOff x="3884" y="3067"/>
            <a:chExt cx="1954" cy="1160"/>
          </a:xfrm>
        </p:grpSpPr>
        <p:sp>
          <p:nvSpPr>
            <p:cNvPr id="37" name="Oval 25"/>
            <p:cNvSpPr>
              <a:spLocks noChangeArrowheads="1"/>
            </p:cNvSpPr>
            <p:nvPr/>
          </p:nvSpPr>
          <p:spPr bwMode="auto">
            <a:xfrm>
              <a:off x="4472" y="3219"/>
              <a:ext cx="864" cy="864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4528" y="3462"/>
              <a:ext cx="509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18" y="136"/>
                </a:cxn>
                <a:cxn ang="0">
                  <a:pos x="509" y="0"/>
                </a:cxn>
              </a:cxnLst>
              <a:rect l="0" t="0" r="r" b="b"/>
              <a:pathLst>
                <a:path w="509" h="136">
                  <a:moveTo>
                    <a:pt x="0" y="136"/>
                  </a:moveTo>
                  <a:lnTo>
                    <a:pt x="318" y="136"/>
                  </a:lnTo>
                  <a:lnTo>
                    <a:pt x="50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4632" y="3672"/>
              <a:ext cx="594" cy="15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275" y="0"/>
                </a:cxn>
                <a:cxn ang="0">
                  <a:pos x="0" y="153"/>
                </a:cxn>
              </a:cxnLst>
              <a:rect l="0" t="0" r="r" b="b"/>
              <a:pathLst>
                <a:path w="594" h="153">
                  <a:moveTo>
                    <a:pt x="594" y="0"/>
                  </a:moveTo>
                  <a:lnTo>
                    <a:pt x="275" y="0"/>
                  </a:lnTo>
                  <a:lnTo>
                    <a:pt x="0" y="153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4526" y="345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5076" y="352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q</a:t>
              </a:r>
            </a:p>
          </p:txBody>
        </p:sp>
        <p:grpSp>
          <p:nvGrpSpPr>
            <p:cNvPr id="42" name="Group 115"/>
            <p:cNvGrpSpPr>
              <a:grpSpLocks/>
            </p:cNvGrpSpPr>
            <p:nvPr/>
          </p:nvGrpSpPr>
          <p:grpSpPr bwMode="auto">
            <a:xfrm rot="1423857">
              <a:off x="4694" y="3069"/>
              <a:ext cx="1144" cy="451"/>
              <a:chOff x="4520" y="2979"/>
              <a:chExt cx="1144" cy="451"/>
            </a:xfrm>
          </p:grpSpPr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 rot="20991552" flipV="1">
                <a:off x="4902" y="3218"/>
                <a:ext cx="44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33"/>
              <p:cNvSpPr>
                <a:spLocks noChangeShapeType="1"/>
              </p:cNvSpPr>
              <p:nvPr/>
            </p:nvSpPr>
            <p:spPr bwMode="auto">
              <a:xfrm flipV="1">
                <a:off x="4966" y="3089"/>
                <a:ext cx="90" cy="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34"/>
              <p:cNvSpPr>
                <a:spLocks noChangeShapeType="1"/>
              </p:cNvSpPr>
              <p:nvPr/>
            </p:nvSpPr>
            <p:spPr bwMode="auto">
              <a:xfrm flipV="1">
                <a:off x="5000" y="3328"/>
                <a:ext cx="79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35"/>
              <p:cNvSpPr>
                <a:spLocks noChangeShapeType="1"/>
              </p:cNvSpPr>
              <p:nvPr/>
            </p:nvSpPr>
            <p:spPr bwMode="auto">
              <a:xfrm flipV="1">
                <a:off x="4940" y="3185"/>
                <a:ext cx="41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36"/>
              <p:cNvSpPr>
                <a:spLocks noChangeShapeType="1"/>
              </p:cNvSpPr>
              <p:nvPr/>
            </p:nvSpPr>
            <p:spPr bwMode="auto">
              <a:xfrm flipV="1">
                <a:off x="4962" y="2979"/>
                <a:ext cx="247" cy="451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Text Box 43"/>
              <p:cNvSpPr txBox="1">
                <a:spLocks noChangeArrowheads="1"/>
              </p:cNvSpPr>
              <p:nvPr/>
            </p:nvSpPr>
            <p:spPr bwMode="auto">
              <a:xfrm>
                <a:off x="4520" y="3027"/>
                <a:ext cx="50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hadrons</a:t>
                </a:r>
                <a:endParaRPr lang="en-US" sz="1200" b="1">
                  <a:latin typeface="Times New Roman" pitchFamily="18" charset="0"/>
                </a:endParaRPr>
              </a:p>
            </p:txBody>
          </p:sp>
          <p:sp>
            <p:nvSpPr>
              <p:cNvPr id="80" name="Text Box 44"/>
              <p:cNvSpPr txBox="1">
                <a:spLocks noChangeArrowheads="1"/>
              </p:cNvSpPr>
              <p:nvPr/>
            </p:nvSpPr>
            <p:spPr bwMode="auto">
              <a:xfrm>
                <a:off x="5096" y="3075"/>
                <a:ext cx="56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schemeClr val="folHlink"/>
                    </a:solidFill>
                    <a:latin typeface="Tahoma" pitchFamily="34" charset="0"/>
                  </a:rPr>
                  <a:t>leading</a:t>
                </a:r>
              </a:p>
              <a:p>
                <a:pPr eaLnBrk="0" hangingPunct="0"/>
                <a:r>
                  <a:rPr lang="en-US" sz="1200" b="1">
                    <a:solidFill>
                      <a:schemeClr val="folHlink"/>
                    </a:solidFill>
                    <a:latin typeface="Tahoma" pitchFamily="34" charset="0"/>
                  </a:rPr>
                  <a:t>particle</a:t>
                </a:r>
                <a:endParaRPr lang="en-US" sz="1200" b="1">
                  <a:solidFill>
                    <a:schemeClr val="folHlink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3" name="Group 116"/>
            <p:cNvGrpSpPr>
              <a:grpSpLocks/>
            </p:cNvGrpSpPr>
            <p:nvPr/>
          </p:nvGrpSpPr>
          <p:grpSpPr bwMode="auto">
            <a:xfrm rot="2325858">
              <a:off x="3906" y="3766"/>
              <a:ext cx="1081" cy="463"/>
              <a:chOff x="4280" y="3812"/>
              <a:chExt cx="1081" cy="463"/>
            </a:xfrm>
          </p:grpSpPr>
          <p:sp>
            <p:nvSpPr>
              <p:cNvPr id="66" name="Text Box 27"/>
              <p:cNvSpPr txBox="1">
                <a:spLocks noChangeArrowheads="1"/>
              </p:cNvSpPr>
              <p:nvPr/>
            </p:nvSpPr>
            <p:spPr bwMode="auto">
              <a:xfrm>
                <a:off x="4856" y="3891"/>
                <a:ext cx="50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hadrons</a:t>
                </a:r>
                <a:endParaRPr lang="en-US" sz="1200" b="1">
                  <a:latin typeface="Times New Roman" pitchFamily="18" charset="0"/>
                </a:endParaRPr>
              </a:p>
            </p:txBody>
          </p:sp>
          <p:sp>
            <p:nvSpPr>
              <p:cNvPr id="67" name="Line 37"/>
              <p:cNvSpPr>
                <a:spLocks noChangeShapeType="1"/>
              </p:cNvSpPr>
              <p:nvPr/>
            </p:nvSpPr>
            <p:spPr bwMode="auto">
              <a:xfrm flipH="1">
                <a:off x="4756" y="3864"/>
                <a:ext cx="45" cy="40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38"/>
              <p:cNvSpPr>
                <a:spLocks noChangeShapeType="1"/>
              </p:cNvSpPr>
              <p:nvPr/>
            </p:nvSpPr>
            <p:spPr bwMode="auto">
              <a:xfrm flipH="1">
                <a:off x="4741" y="3850"/>
                <a:ext cx="48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39"/>
              <p:cNvSpPr>
                <a:spLocks noChangeShapeType="1"/>
              </p:cNvSpPr>
              <p:nvPr/>
            </p:nvSpPr>
            <p:spPr bwMode="auto">
              <a:xfrm flipH="1">
                <a:off x="4710" y="3836"/>
                <a:ext cx="79" cy="1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40"/>
              <p:cNvSpPr>
                <a:spLocks noChangeShapeType="1"/>
              </p:cNvSpPr>
              <p:nvPr/>
            </p:nvSpPr>
            <p:spPr bwMode="auto">
              <a:xfrm flipH="1">
                <a:off x="4624" y="3812"/>
                <a:ext cx="184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41"/>
              <p:cNvSpPr>
                <a:spLocks noChangeShapeType="1"/>
              </p:cNvSpPr>
              <p:nvPr/>
            </p:nvSpPr>
            <p:spPr bwMode="auto">
              <a:xfrm flipH="1">
                <a:off x="4816" y="3841"/>
                <a:ext cx="8" cy="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42"/>
              <p:cNvSpPr>
                <a:spLocks noChangeShapeType="1"/>
              </p:cNvSpPr>
              <p:nvPr/>
            </p:nvSpPr>
            <p:spPr bwMode="auto">
              <a:xfrm>
                <a:off x="4834" y="3833"/>
                <a:ext cx="43" cy="2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45"/>
              <p:cNvSpPr txBox="1">
                <a:spLocks noChangeArrowheads="1"/>
              </p:cNvSpPr>
              <p:nvPr/>
            </p:nvSpPr>
            <p:spPr bwMode="auto">
              <a:xfrm>
                <a:off x="4280" y="3987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schemeClr val="folHlink"/>
                    </a:solidFill>
                    <a:latin typeface="Tahoma" pitchFamily="34" charset="0"/>
                  </a:rPr>
                  <a:t>leading particle</a:t>
                </a:r>
                <a:endParaRPr lang="en-US" sz="1200" b="1">
                  <a:solidFill>
                    <a:schemeClr val="folHlin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852" y="3598"/>
              <a:ext cx="56" cy="7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0" y="11"/>
                </a:cxn>
                <a:cxn ang="0">
                  <a:pos x="16" y="75"/>
                </a:cxn>
                <a:cxn ang="0">
                  <a:pos x="104" y="75"/>
                </a:cxn>
                <a:cxn ang="0">
                  <a:pos x="48" y="131"/>
                </a:cxn>
                <a:cxn ang="0">
                  <a:pos x="96" y="131"/>
                </a:cxn>
              </a:cxnLst>
              <a:rect l="0" t="0" r="r" b="b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47"/>
            <p:cNvGrpSpPr>
              <a:grpSpLocks/>
            </p:cNvGrpSpPr>
            <p:nvPr/>
          </p:nvGrpSpPr>
          <p:grpSpPr bwMode="auto">
            <a:xfrm>
              <a:off x="4631" y="3378"/>
              <a:ext cx="624" cy="480"/>
              <a:chOff x="3072" y="2448"/>
              <a:chExt cx="624" cy="480"/>
            </a:xfrm>
          </p:grpSpPr>
          <p:sp>
            <p:nvSpPr>
              <p:cNvPr id="47" name="Oval 48"/>
              <p:cNvSpPr>
                <a:spLocks noChangeArrowheads="1"/>
              </p:cNvSpPr>
              <p:nvPr/>
            </p:nvSpPr>
            <p:spPr bwMode="auto">
              <a:xfrm flipH="1">
                <a:off x="3360" y="2544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49"/>
              <p:cNvSpPr>
                <a:spLocks noChangeArrowheads="1"/>
              </p:cNvSpPr>
              <p:nvPr/>
            </p:nvSpPr>
            <p:spPr bwMode="auto">
              <a:xfrm flipH="1">
                <a:off x="3072" y="259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50"/>
              <p:cNvSpPr>
                <a:spLocks noChangeArrowheads="1"/>
              </p:cNvSpPr>
              <p:nvPr/>
            </p:nvSpPr>
            <p:spPr bwMode="auto">
              <a:xfrm flipH="1">
                <a:off x="3504" y="273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51"/>
              <p:cNvSpPr>
                <a:spLocks noChangeArrowheads="1"/>
              </p:cNvSpPr>
              <p:nvPr/>
            </p:nvSpPr>
            <p:spPr bwMode="auto">
              <a:xfrm flipH="1">
                <a:off x="3216" y="273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52"/>
              <p:cNvSpPr>
                <a:spLocks noChangeArrowheads="1"/>
              </p:cNvSpPr>
              <p:nvPr/>
            </p:nvSpPr>
            <p:spPr bwMode="auto">
              <a:xfrm flipH="1">
                <a:off x="3360" y="26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53"/>
              <p:cNvSpPr>
                <a:spLocks noChangeArrowheads="1"/>
              </p:cNvSpPr>
              <p:nvPr/>
            </p:nvSpPr>
            <p:spPr bwMode="auto">
              <a:xfrm flipH="1">
                <a:off x="3216" y="25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54"/>
              <p:cNvSpPr>
                <a:spLocks noChangeArrowheads="1"/>
              </p:cNvSpPr>
              <p:nvPr/>
            </p:nvSpPr>
            <p:spPr bwMode="auto">
              <a:xfrm flipH="1">
                <a:off x="3360" y="283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55"/>
              <p:cNvSpPr>
                <a:spLocks noChangeArrowheads="1"/>
              </p:cNvSpPr>
              <p:nvPr/>
            </p:nvSpPr>
            <p:spPr bwMode="auto">
              <a:xfrm flipH="1">
                <a:off x="3504" y="259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56"/>
              <p:cNvSpPr>
                <a:spLocks noChangeArrowheads="1"/>
              </p:cNvSpPr>
              <p:nvPr/>
            </p:nvSpPr>
            <p:spPr bwMode="auto">
              <a:xfrm flipH="1">
                <a:off x="3216" y="26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57"/>
              <p:cNvSpPr>
                <a:spLocks noChangeArrowheads="1"/>
              </p:cNvSpPr>
              <p:nvPr/>
            </p:nvSpPr>
            <p:spPr bwMode="auto">
              <a:xfrm flipH="1">
                <a:off x="3072" y="27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58"/>
              <p:cNvSpPr>
                <a:spLocks noChangeArrowheads="1"/>
              </p:cNvSpPr>
              <p:nvPr/>
            </p:nvSpPr>
            <p:spPr bwMode="auto">
              <a:xfrm flipH="1">
                <a:off x="3264" y="28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59"/>
              <p:cNvSpPr>
                <a:spLocks noChangeArrowheads="1"/>
              </p:cNvSpPr>
              <p:nvPr/>
            </p:nvSpPr>
            <p:spPr bwMode="auto">
              <a:xfrm flipH="1">
                <a:off x="3120" y="283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60"/>
              <p:cNvSpPr>
                <a:spLocks noChangeArrowheads="1"/>
              </p:cNvSpPr>
              <p:nvPr/>
            </p:nvSpPr>
            <p:spPr bwMode="auto">
              <a:xfrm flipH="1">
                <a:off x="3456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61"/>
              <p:cNvSpPr>
                <a:spLocks noChangeArrowheads="1"/>
              </p:cNvSpPr>
              <p:nvPr/>
            </p:nvSpPr>
            <p:spPr bwMode="auto">
              <a:xfrm flipH="1">
                <a:off x="3264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62"/>
              <p:cNvSpPr>
                <a:spLocks noChangeArrowheads="1"/>
              </p:cNvSpPr>
              <p:nvPr/>
            </p:nvSpPr>
            <p:spPr bwMode="auto">
              <a:xfrm flipH="1">
                <a:off x="3120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63"/>
              <p:cNvSpPr>
                <a:spLocks noChangeArrowheads="1"/>
              </p:cNvSpPr>
              <p:nvPr/>
            </p:nvSpPr>
            <p:spPr bwMode="auto">
              <a:xfrm flipH="1">
                <a:off x="3600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64"/>
              <p:cNvSpPr>
                <a:spLocks noChangeArrowheads="1"/>
              </p:cNvSpPr>
              <p:nvPr/>
            </p:nvSpPr>
            <p:spPr bwMode="auto">
              <a:xfrm flipH="1">
                <a:off x="3648" y="264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65"/>
              <p:cNvSpPr>
                <a:spLocks noChangeArrowheads="1"/>
              </p:cNvSpPr>
              <p:nvPr/>
            </p:nvSpPr>
            <p:spPr bwMode="auto">
              <a:xfrm flipH="1">
                <a:off x="3456" y="288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66"/>
              <p:cNvSpPr>
                <a:spLocks noChangeArrowheads="1"/>
              </p:cNvSpPr>
              <p:nvPr/>
            </p:nvSpPr>
            <p:spPr bwMode="auto">
              <a:xfrm flipH="1">
                <a:off x="3648" y="27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Text Box 69"/>
            <p:cNvSpPr txBox="1">
              <a:spLocks noChangeArrowheads="1"/>
            </p:cNvSpPr>
            <p:nvPr/>
          </p:nvSpPr>
          <p:spPr bwMode="auto">
            <a:xfrm>
              <a:off x="3884" y="3294"/>
              <a:ext cx="4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A-A</a:t>
              </a:r>
              <a:endParaRPr lang="en-US">
                <a:latin typeface="Times New Roman" pitchFamily="18" charset="0"/>
              </a:endParaRPr>
            </a:p>
          </p:txBody>
        </p:sp>
      </p:grpSp>
      <p:pic>
        <p:nvPicPr>
          <p:cNvPr id="81" name="Picture 7" descr="PRL_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02503" y="3348781"/>
            <a:ext cx="1927215" cy="27948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peripheral collisions…</a:t>
            </a:r>
            <a:endParaRPr lang="en-US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Au-Au (80-92%)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d+Au</a:t>
            </a:r>
            <a:r>
              <a:rPr lang="en-US" dirty="0" smtClean="0"/>
              <a:t> (60-88%)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714348" y="6286520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(slightly old, but pedagogical, data)</a:t>
            </a:r>
            <a:endParaRPr lang="en-US" dirty="0"/>
          </a:p>
        </p:txBody>
      </p:sp>
      <p:pic>
        <p:nvPicPr>
          <p:cNvPr id="20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74147"/>
            <a:ext cx="4289425" cy="3625544"/>
          </a:xfrm>
          <a:prstGeom prst="rect">
            <a:avLst/>
          </a:prstGeom>
          <a:noFill/>
        </p:spPr>
      </p:pic>
      <p:pic>
        <p:nvPicPr>
          <p:cNvPr id="2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473476"/>
            <a:ext cx="4291012" cy="3626886"/>
          </a:xfrm>
          <a:prstGeom prst="rect">
            <a:avLst/>
          </a:prstGeom>
          <a:noFill/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72000" y="6286520"/>
            <a:ext cx="3321742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PHENIX, </a:t>
            </a:r>
            <a:r>
              <a:rPr lang="nb-NO" dirty="0">
                <a:solidFill>
                  <a:schemeClr val="tx2"/>
                </a:solidFill>
              </a:rPr>
              <a:t>PRL 91 (2003) 072303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 peripheral collisions…</a:t>
            </a:r>
            <a:endParaRPr lang="en-US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Au-Au (50-60%)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d+Au</a:t>
            </a:r>
            <a:r>
              <a:rPr lang="en-US" dirty="0" smtClean="0"/>
              <a:t> (40-60%)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473476"/>
            <a:ext cx="4291012" cy="3626886"/>
          </a:xfrm>
          <a:prstGeom prst="rect">
            <a:avLst/>
          </a:prstGeom>
          <a:noFill/>
        </p:spPr>
      </p:pic>
      <p:pic>
        <p:nvPicPr>
          <p:cNvPr id="15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74147"/>
            <a:ext cx="4289425" cy="3625544"/>
          </a:xfrm>
          <a:prstGeom prst="rect">
            <a:avLst/>
          </a:prstGeom>
          <a:noFill/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72000" y="6286520"/>
            <a:ext cx="3321742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PHENIX, </a:t>
            </a:r>
            <a:r>
              <a:rPr lang="nb-NO" dirty="0">
                <a:solidFill>
                  <a:schemeClr val="tx2"/>
                </a:solidFill>
              </a:rPr>
              <a:t>PRL 91 (2003) 072303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4348" y="6286520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(slightly old, but pedagogical, data)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MoRE CeNTRAL collisions…</a:t>
            </a:r>
            <a:endParaRPr lang="en-US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Au-Au (20-30%)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d+Au</a:t>
            </a:r>
            <a:r>
              <a:rPr lang="en-US" dirty="0" smtClean="0"/>
              <a:t> (20-40%)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2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74147"/>
            <a:ext cx="4289425" cy="3625544"/>
          </a:xfrm>
          <a:prstGeom prst="rect">
            <a:avLst/>
          </a:prstGeom>
          <a:noFill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9" y="1481352"/>
            <a:ext cx="4291200" cy="3627044"/>
          </a:xfrm>
          <a:prstGeom prst="rect">
            <a:avLst/>
          </a:prstGeom>
          <a:noFill/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72000" y="6286520"/>
            <a:ext cx="3321742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PHENIX, </a:t>
            </a:r>
            <a:r>
              <a:rPr lang="nb-NO" dirty="0">
                <a:solidFill>
                  <a:schemeClr val="tx2"/>
                </a:solidFill>
              </a:rPr>
              <a:t>PRL 91 (2003) 072303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4348" y="6286520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(slightly old, but pedagogical, data)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Most CENTRAL collisions!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Au-Au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-10%)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d+Au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(0-20%)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572000" y="6286520"/>
            <a:ext cx="3321742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PHENIX, </a:t>
            </a:r>
            <a:r>
              <a:rPr lang="nb-NO" dirty="0">
                <a:solidFill>
                  <a:schemeClr val="tx2"/>
                </a:solidFill>
              </a:rPr>
              <a:t>PRL 91 (2003) 072303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2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473476"/>
            <a:ext cx="4291012" cy="3626886"/>
          </a:xfrm>
          <a:prstGeom prst="rect">
            <a:avLst/>
          </a:prstGeom>
          <a:noFill/>
        </p:spPr>
      </p:pic>
      <p:pic>
        <p:nvPicPr>
          <p:cNvPr id="23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74147"/>
            <a:ext cx="4289425" cy="3625544"/>
          </a:xfrm>
          <a:prstGeom prst="rect">
            <a:avLst/>
          </a:prstGeom>
          <a:noFill/>
        </p:spPr>
      </p:pic>
      <p:grpSp>
        <p:nvGrpSpPr>
          <p:cNvPr id="15" name="Groupe 14"/>
          <p:cNvGrpSpPr/>
          <p:nvPr/>
        </p:nvGrpSpPr>
        <p:grpSpPr>
          <a:xfrm>
            <a:off x="1857356" y="2428868"/>
            <a:ext cx="2143140" cy="1571636"/>
            <a:chOff x="1857356" y="2428868"/>
            <a:chExt cx="2143140" cy="1571636"/>
          </a:xfrm>
        </p:grpSpPr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1857356" y="2428868"/>
              <a:ext cx="2143140" cy="64633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Suppression </a:t>
              </a:r>
            </a:p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by a factor  5 !</a:t>
              </a:r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3071802" y="3143248"/>
              <a:ext cx="428628" cy="857256"/>
            </a:xfrm>
            <a:prstGeom prst="downArrow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7218393" y="5000636"/>
            <a:ext cx="1782763" cy="1371600"/>
            <a:chOff x="4589" y="48"/>
            <a:chExt cx="1123" cy="864"/>
          </a:xfrm>
        </p:grpSpPr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783" y="48"/>
              <a:ext cx="864" cy="864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589" y="154"/>
              <a:ext cx="717" cy="422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333" y="418"/>
                </a:cxn>
                <a:cxn ang="0">
                  <a:pos x="455" y="264"/>
                </a:cxn>
                <a:cxn ang="0">
                  <a:pos x="579" y="276"/>
                </a:cxn>
                <a:cxn ang="0">
                  <a:pos x="684" y="154"/>
                </a:cxn>
                <a:cxn ang="0">
                  <a:pos x="717" y="0"/>
                </a:cxn>
              </a:cxnLst>
              <a:rect l="0" t="0" r="r" b="b"/>
              <a:pathLst>
                <a:path w="717" h="422">
                  <a:moveTo>
                    <a:pt x="0" y="422"/>
                  </a:moveTo>
                  <a:lnTo>
                    <a:pt x="333" y="418"/>
                  </a:lnTo>
                  <a:lnTo>
                    <a:pt x="455" y="264"/>
                  </a:lnTo>
                  <a:lnTo>
                    <a:pt x="579" y="276"/>
                  </a:lnTo>
                  <a:lnTo>
                    <a:pt x="684" y="154"/>
                  </a:lnTo>
                  <a:lnTo>
                    <a:pt x="717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 flipH="1" flipV="1">
              <a:off x="5215" y="433"/>
              <a:ext cx="497" cy="140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680" y="328"/>
                </a:cxn>
                <a:cxn ang="0">
                  <a:pos x="856" y="0"/>
                </a:cxn>
              </a:cxnLst>
              <a:rect l="0" t="0" r="r" b="b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5263" y="337"/>
              <a:ext cx="56" cy="7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0" y="11"/>
                </a:cxn>
                <a:cxn ang="0">
                  <a:pos x="16" y="75"/>
                </a:cxn>
                <a:cxn ang="0">
                  <a:pos x="104" y="75"/>
                </a:cxn>
                <a:cxn ang="0">
                  <a:pos x="48" y="131"/>
                </a:cxn>
                <a:cxn ang="0">
                  <a:pos x="96" y="131"/>
                </a:cxn>
              </a:cxnLst>
              <a:rect l="0" t="0" r="r" b="b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 flipH="1">
              <a:off x="5167" y="33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 flipH="1">
              <a:off x="4879" y="3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 flipH="1">
              <a:off x="5023" y="52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 flipH="1">
              <a:off x="5184" y="4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 flipH="1">
              <a:off x="5023" y="3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 flipH="1">
              <a:off x="5167" y="62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 flipH="1">
              <a:off x="5311" y="3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 flipH="1">
              <a:off x="5023" y="4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 flipH="1">
              <a:off x="4879" y="5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 flipH="1">
              <a:off x="5071" y="67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 flipH="1">
              <a:off x="4927" y="62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 flipH="1">
              <a:off x="5184" y="1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 flipH="1">
              <a:off x="5071" y="2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 flipH="1">
              <a:off x="4927" y="2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 flipH="1">
              <a:off x="5407" y="2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 flipH="1">
              <a:off x="5455" y="432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 flipH="1">
              <a:off x="5280" y="7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 flipH="1">
              <a:off x="5455" y="57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 flipH="1">
              <a:off x="5520" y="288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 flipH="1">
              <a:off x="5023" y="14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 flipH="1">
              <a:off x="5167" y="8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 flipH="1">
              <a:off x="4944" y="72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auto">
            <a:xfrm flipH="1">
              <a:off x="5311" y="52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auto">
            <a:xfrm flipH="1">
              <a:off x="5424" y="67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5857884" y="2643182"/>
            <a:ext cx="1989138" cy="1638305"/>
            <a:chOff x="5857884" y="2643182"/>
            <a:chExt cx="1989138" cy="1638305"/>
          </a:xfrm>
        </p:grpSpPr>
        <p:sp>
          <p:nvSpPr>
            <p:cNvPr id="21" name="Text Box 51"/>
            <p:cNvSpPr txBox="1">
              <a:spLocks noChangeArrowheads="1"/>
            </p:cNvSpPr>
            <p:nvPr/>
          </p:nvSpPr>
          <p:spPr bwMode="auto">
            <a:xfrm>
              <a:off x="5857884" y="3357562"/>
              <a:ext cx="1989138" cy="923925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« Cronin </a:t>
              </a:r>
              <a:r>
                <a:rPr lang="fr-FR" dirty="0" err="1" smtClean="0">
                  <a:solidFill>
                    <a:srgbClr val="002060"/>
                  </a:solidFill>
                </a:rPr>
                <a:t>effect</a:t>
              </a:r>
              <a:r>
                <a:rPr lang="fr-FR" dirty="0" smtClean="0">
                  <a:solidFill>
                    <a:srgbClr val="002060"/>
                  </a:solidFill>
                </a:rPr>
                <a:t> »</a:t>
              </a:r>
              <a:endParaRPr lang="fr-FR" dirty="0">
                <a:solidFill>
                  <a:srgbClr val="002060"/>
                </a:solidFill>
              </a:endParaRPr>
            </a:p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Multiple scattering</a:t>
              </a:r>
              <a:endParaRPr lang="fr-FR" dirty="0">
                <a:solidFill>
                  <a:srgbClr val="002060"/>
                </a:solidFill>
              </a:endParaRPr>
            </a:p>
            <a:p>
              <a:pPr algn="ctr"/>
              <a:r>
                <a:rPr lang="fr-FR" dirty="0" err="1" smtClean="0">
                  <a:solidFill>
                    <a:srgbClr val="002060"/>
                  </a:solidFill>
                </a:rPr>
                <a:t>of</a:t>
              </a:r>
              <a:r>
                <a:rPr lang="fr-FR" dirty="0" smtClean="0">
                  <a:solidFill>
                    <a:srgbClr val="002060"/>
                  </a:solidFill>
                </a:rPr>
                <a:t> initial partons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4" name="Flèche vers le bas 53"/>
            <p:cNvSpPr/>
            <p:nvPr/>
          </p:nvSpPr>
          <p:spPr>
            <a:xfrm rot="10800000">
              <a:off x="6143636" y="2643182"/>
              <a:ext cx="428628" cy="714380"/>
            </a:xfrm>
            <a:prstGeom prst="downArrow">
              <a:avLst>
                <a:gd name="adj1" fmla="val 50000"/>
                <a:gd name="adj2" fmla="val 64713"/>
              </a:avLst>
            </a:prstGeom>
            <a:solidFill>
              <a:schemeClr val="bg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714348" y="6286520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(slightly old, but pedagogical, data)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suppression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pic>
        <p:nvPicPr>
          <p:cNvPr id="7" name="Picture 11" descr="RAA_gamma_pi0_eta_AuAu200GeV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74"/>
          <a:stretch>
            <a:fillRect/>
          </a:stretch>
        </p:blipFill>
        <p:spPr bwMode="auto">
          <a:xfrm>
            <a:off x="728642" y="1357298"/>
            <a:ext cx="7139546" cy="421484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807077" y="2793681"/>
            <a:ext cx="22079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7030A0"/>
                </a:solidFill>
              </a:rPr>
              <a:t>Blind photons!</a:t>
            </a:r>
            <a:endParaRPr lang="en-US" sz="2600" dirty="0">
              <a:solidFill>
                <a:srgbClr val="7030A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00100" y="5696514"/>
            <a:ext cx="7072362" cy="972574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 smtClean="0"/>
              <a:t>The matter is dense ! &gt;1000 gluons per </a:t>
            </a:r>
            <a:r>
              <a:rPr lang="el-GR" sz="2600" dirty="0" smtClean="0"/>
              <a:t>Δ</a:t>
            </a:r>
            <a:r>
              <a:rPr lang="fr-FR" sz="2600" dirty="0" smtClean="0"/>
              <a:t>y</a:t>
            </a:r>
            <a:endParaRPr lang="en-US" sz="2600" dirty="0" smtClean="0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/>
              <a:t>@ LHC, </a:t>
            </a:r>
            <a:r>
              <a:rPr lang="fr-FR" sz="2600" dirty="0" smtClean="0"/>
              <a:t>gamma-</a:t>
            </a:r>
            <a:r>
              <a:rPr lang="en-US" sz="2600" dirty="0" smtClean="0"/>
              <a:t>jet studies will tell us more…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729566" y="4857760"/>
            <a:ext cx="914400" cy="71438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T</a:t>
            </a:r>
            <a:r>
              <a:rPr lang="en-US" sz="2000" b="1" baseline="-25000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GeV</a:t>
            </a:r>
            <a:r>
              <a:rPr lang="en-US" sz="2000" b="1" dirty="0" smtClean="0"/>
              <a:t>)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 rot="16200000">
            <a:off x="6503164" y="1788264"/>
            <a:ext cx="4072654" cy="923330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Photon: PRL94 (2005) 232301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Eta</a:t>
            </a:r>
            <a:r>
              <a:rPr lang="fr-FR" dirty="0" smtClean="0">
                <a:solidFill>
                  <a:schemeClr val="tx2"/>
                </a:solidFill>
              </a:rPr>
              <a:t>: PRC 75 (2007) 024909</a:t>
            </a:r>
          </a:p>
          <a:p>
            <a:pPr algn="ctr"/>
            <a:r>
              <a:rPr lang="fr-FR" dirty="0" err="1" smtClean="0">
                <a:solidFill>
                  <a:schemeClr val="tx2"/>
                </a:solidFill>
              </a:rPr>
              <a:t>Vitev</a:t>
            </a:r>
            <a:r>
              <a:rPr lang="fr-FR" dirty="0" smtClean="0">
                <a:solidFill>
                  <a:schemeClr val="tx2"/>
                </a:solidFill>
              </a:rPr>
              <a:t> &amp; </a:t>
            </a:r>
            <a:r>
              <a:rPr lang="fr-FR" dirty="0" err="1" smtClean="0">
                <a:solidFill>
                  <a:schemeClr val="tx2"/>
                </a:solidFill>
              </a:rPr>
              <a:t>Gyulassy</a:t>
            </a:r>
            <a:r>
              <a:rPr lang="fr-FR" dirty="0" smtClean="0">
                <a:solidFill>
                  <a:schemeClr val="tx2"/>
                </a:solidFill>
              </a:rPr>
              <a:t> PRL82 (2002) 252301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Back to back jets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pic>
        <p:nvPicPr>
          <p:cNvPr id="7" name="Picture 19" descr="event_17136_pt_gt_1_side_mf"/>
          <p:cNvPicPr>
            <a:picLocks noChangeAspect="1" noChangeArrowheads="1"/>
          </p:cNvPicPr>
          <p:nvPr/>
        </p:nvPicPr>
        <p:blipFill>
          <a:blip r:embed="rId2"/>
          <a:srcRect t="15574"/>
          <a:stretch>
            <a:fillRect/>
          </a:stretch>
        </p:blipFill>
        <p:spPr bwMode="auto">
          <a:xfrm>
            <a:off x="4343400" y="1214422"/>
            <a:ext cx="3886200" cy="2822590"/>
          </a:xfrm>
          <a:prstGeom prst="rect">
            <a:avLst/>
          </a:prstGeom>
          <a:noFill/>
        </p:spPr>
      </p:pic>
      <p:pic>
        <p:nvPicPr>
          <p:cNvPr id="8" name="Picture 20" descr="event_17136_pt_gt_1_top_mf"/>
          <p:cNvPicPr>
            <a:picLocks noChangeAspect="1" noChangeArrowheads="1"/>
          </p:cNvPicPr>
          <p:nvPr/>
        </p:nvPicPr>
        <p:blipFill>
          <a:blip r:embed="rId3"/>
          <a:srcRect t="15567"/>
          <a:stretch>
            <a:fillRect/>
          </a:stretch>
        </p:blipFill>
        <p:spPr bwMode="auto">
          <a:xfrm>
            <a:off x="990600" y="1214422"/>
            <a:ext cx="3886200" cy="2824177"/>
          </a:xfrm>
          <a:prstGeom prst="rect">
            <a:avLst/>
          </a:prstGeom>
          <a:noFill/>
        </p:spPr>
      </p:pic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990600" y="3503613"/>
            <a:ext cx="7239000" cy="3048000"/>
            <a:chOff x="624" y="2304"/>
            <a:chExt cx="4560" cy="1920"/>
          </a:xfrm>
        </p:grpSpPr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624" y="2304"/>
              <a:ext cx="4560" cy="19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pic>
          <p:nvPicPr>
            <p:cNvPr id="11" name="Picture 23" descr="screenshot_06252k_front_r1177002_t25_ev9"/>
            <p:cNvPicPr>
              <a:picLocks noChangeAspect="1" noChangeArrowheads="1"/>
            </p:cNvPicPr>
            <p:nvPr/>
          </p:nvPicPr>
          <p:blipFill>
            <a:blip r:embed="rId4" cstate="print"/>
            <a:srcRect l="13234" t="1643" r="11960"/>
            <a:stretch>
              <a:fillRect/>
            </a:stretch>
          </p:blipFill>
          <p:spPr bwMode="auto">
            <a:xfrm>
              <a:off x="1104" y="2496"/>
              <a:ext cx="1466" cy="14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4" descr="screenshot_06252k_side_r1177002_t25_ev9"/>
            <p:cNvPicPr>
              <a:picLocks noChangeAspect="1" noChangeArrowheads="1"/>
            </p:cNvPicPr>
            <p:nvPr/>
          </p:nvPicPr>
          <p:blipFill>
            <a:blip r:embed="rId5" cstate="print"/>
            <a:srcRect l="5396" t="4297" r="5995" b="5644"/>
            <a:stretch>
              <a:fillRect/>
            </a:stretch>
          </p:blipFill>
          <p:spPr bwMode="auto">
            <a:xfrm>
              <a:off x="3024" y="2496"/>
              <a:ext cx="1920" cy="150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2552" y="2774"/>
              <a:ext cx="472" cy="8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8000">
                  <a:solidFill>
                    <a:schemeClr val="accent1"/>
                  </a:solidFill>
                  <a:latin typeface="Arial" charset="0"/>
                </a:rPr>
                <a:t>?</a:t>
              </a:r>
              <a:endParaRPr lang="en-US" sz="800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1215" y="3959"/>
              <a:ext cx="32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Quite difficult in </a:t>
              </a:r>
              <a:r>
                <a:rPr lang="en-US" dirty="0" err="1" smtClean="0">
                  <a:solidFill>
                    <a:schemeClr val="accent1"/>
                  </a:solidFill>
                </a:rPr>
                <a:t>Au+Au</a:t>
              </a:r>
              <a:r>
                <a:rPr lang="en-US" dirty="0" smtClean="0">
                  <a:solidFill>
                    <a:schemeClr val="accent1"/>
                  </a:solidFill>
                </a:rPr>
                <a:t> central collisions @ 200 </a:t>
              </a:r>
              <a:r>
                <a:rPr lang="en-US" dirty="0" err="1" smtClean="0">
                  <a:solidFill>
                    <a:schemeClr val="accent1"/>
                  </a:solidFill>
                </a:rPr>
                <a:t>GeV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466596" y="3357562"/>
            <a:ext cx="4177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Easy in 200 GeV proton+proton collisions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28" descr="star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4880" y="1308088"/>
            <a:ext cx="609600" cy="47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3. Back to back jets</a:t>
            </a:r>
            <a:br>
              <a:rPr lang="en-US" dirty="0" smtClean="0"/>
            </a:br>
            <a:r>
              <a:rPr lang="en-US" dirty="0" smtClean="0"/>
              <a:t>      Another look to jet quenching…</a:t>
            </a:r>
            <a:endParaRPr lang="en-US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Peripheral collisions (60-80%)</a:t>
            </a:r>
            <a:endParaRPr lang="en-US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Central collisions (0-5%)</a:t>
            </a:r>
            <a:endParaRPr lang="en-US" dirty="0"/>
          </a:p>
        </p:txBody>
      </p:sp>
      <p:pic>
        <p:nvPicPr>
          <p:cNvPr id="25" name="Picture 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0988" y="1831920"/>
            <a:ext cx="4291012" cy="2909997"/>
          </a:xfrm>
          <a:prstGeom prst="rect">
            <a:avLst/>
          </a:prstGeom>
          <a:noFill/>
        </p:spPr>
      </p:pic>
      <p:pic>
        <p:nvPicPr>
          <p:cNvPr id="26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8200" y="1832459"/>
            <a:ext cx="4289425" cy="2908920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454371" y="1916660"/>
            <a:ext cx="1045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 dirty="0" smtClean="0">
                <a:solidFill>
                  <a:srgbClr val="CC0000"/>
                </a:solidFill>
              </a:rPr>
              <a:t>Same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>
                <a:solidFill>
                  <a:srgbClr val="CC0000"/>
                </a:solidFill>
              </a:rPr>
              <a:t>jet</a:t>
            </a:r>
            <a:endParaRPr lang="en-US" sz="1800" dirty="0">
              <a:solidFill>
                <a:srgbClr val="CC0000"/>
              </a:solidFill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109774" y="2328858"/>
            <a:ext cx="5334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941196" y="3845486"/>
            <a:ext cx="1344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 dirty="0" smtClean="0">
                <a:solidFill>
                  <a:srgbClr val="0033CC"/>
                </a:solidFill>
              </a:rPr>
              <a:t>Opposite jet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 flipV="1">
            <a:off x="928662" y="3429000"/>
            <a:ext cx="1000132" cy="571504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" name="Picture 28" descr="star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328" y="2011355"/>
            <a:ext cx="533400" cy="417513"/>
          </a:xfrm>
          <a:prstGeom prst="rect">
            <a:avLst/>
          </a:prstGeom>
          <a:noFill/>
        </p:spPr>
      </p:pic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3286116" y="3429000"/>
            <a:ext cx="1000132" cy="571504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" name="Groupe 32"/>
          <p:cNvGrpSpPr/>
          <p:nvPr/>
        </p:nvGrpSpPr>
        <p:grpSpPr>
          <a:xfrm>
            <a:off x="4894263" y="2011364"/>
            <a:ext cx="4191000" cy="3525568"/>
            <a:chOff x="4894263" y="2011364"/>
            <a:chExt cx="4191000" cy="3525568"/>
          </a:xfrm>
        </p:grpSpPr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 flipV="1">
              <a:off x="5357813" y="3429002"/>
              <a:ext cx="1143000" cy="128587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4894263" y="4724402"/>
              <a:ext cx="4191000" cy="812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20000"/>
                </a:spcBef>
              </a:pPr>
              <a:r>
                <a:rPr lang="en-US" dirty="0" smtClean="0">
                  <a:solidFill>
                    <a:srgbClr val="C00000"/>
                  </a:solidFill>
                </a:rPr>
                <a:t>In central collision, opposite jets disappear because of jet quenching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pic>
          <p:nvPicPr>
            <p:cNvPr id="9" name="Picture 29" descr="starlogo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76" y="2011364"/>
              <a:ext cx="533400" cy="417513"/>
            </a:xfrm>
            <a:prstGeom prst="rect">
              <a:avLst/>
            </a:prstGeom>
            <a:noFill/>
          </p:spPr>
        </p:pic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7572395" y="3429000"/>
              <a:ext cx="1143009" cy="128588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28596" y="4714884"/>
            <a:ext cx="419100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2"/>
                </a:solidFill>
              </a:rPr>
              <a:t>Take a “trigger” particle (</a:t>
            </a:r>
            <a:r>
              <a:rPr lang="en-US" dirty="0" err="1" smtClean="0">
                <a:solidFill>
                  <a:schemeClr val="tx2"/>
                </a:solidFill>
              </a:rPr>
              <a:t>p</a:t>
            </a:r>
            <a:r>
              <a:rPr lang="en-US" baseline="-25000" dirty="0" err="1" smtClean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&gt;4GeV) and look at the others (</a:t>
            </a:r>
            <a:r>
              <a:rPr lang="en-US" dirty="0" err="1" smtClean="0">
                <a:solidFill>
                  <a:schemeClr val="tx2"/>
                </a:solidFill>
              </a:rPr>
              <a:t>p</a:t>
            </a:r>
            <a:r>
              <a:rPr lang="en-US" baseline="-25000" dirty="0" err="1" smtClean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&gt;2GeV) azimuth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Back to back (</a:t>
            </a:r>
            <a:r>
              <a:rPr lang="en-US" dirty="0" err="1" smtClean="0"/>
              <a:t>d+Au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always, it is very important to check for </a:t>
            </a:r>
            <a:r>
              <a:rPr lang="en-US" dirty="0" err="1" smtClean="0"/>
              <a:t>d+Au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64" t="56252" r="10208"/>
          <a:stretch>
            <a:fillRect/>
          </a:stretch>
        </p:blipFill>
        <p:spPr>
          <a:xfrm>
            <a:off x="4648200" y="1716159"/>
            <a:ext cx="4343400" cy="3213039"/>
          </a:xfrm>
          <a:prstGeom prst="rect">
            <a:avLst/>
          </a:prstGeom>
          <a:noFill/>
          <a:ln/>
        </p:spPr>
      </p:pic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5715008" y="559338"/>
            <a:ext cx="3075649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STAR, PRL 91 (2003) 072304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14744" y="5357826"/>
            <a:ext cx="4714908" cy="972574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 The matter is opaque!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@ LHC, full jet reconstruction…</a:t>
            </a:r>
          </a:p>
        </p:txBody>
      </p:sp>
      <p:pic>
        <p:nvPicPr>
          <p:cNvPr id="14" name="Picture 7" descr="PRL_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1538" y="3192793"/>
            <a:ext cx="2212967" cy="32092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BACK TO BACK… and more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160" descr="flow_subt3_data_cent6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874" y="1071546"/>
            <a:ext cx="4169127" cy="284258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1" name="Rectangle 172"/>
          <p:cNvSpPr>
            <a:spLocks noChangeArrowheads="1"/>
          </p:cNvSpPr>
          <p:nvPr/>
        </p:nvSpPr>
        <p:spPr bwMode="auto">
          <a:xfrm>
            <a:off x="1071538" y="1214422"/>
            <a:ext cx="3031599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STAR</a:t>
            </a:r>
            <a:r>
              <a:rPr lang="fr-FR" dirty="0">
                <a:solidFill>
                  <a:schemeClr val="tx2"/>
                </a:solidFill>
              </a:rPr>
              <a:t>,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PRL93 (2004) 252301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28860" y="2625579"/>
            <a:ext cx="1785918" cy="571504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>
                <a:solidFill>
                  <a:srgbClr val="0070C0"/>
                </a:solidFill>
              </a:rPr>
              <a:t>In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FF0000"/>
                </a:solidFill>
              </a:rPr>
              <a:t>out</a:t>
            </a:r>
            <a:r>
              <a:rPr lang="en-US" sz="2800" dirty="0" smtClean="0"/>
              <a:t> ?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414320" y="3571876"/>
            <a:ext cx="4157680" cy="3161705"/>
            <a:chOff x="414320" y="3571876"/>
            <a:chExt cx="4157680" cy="3161705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14320" y="3914131"/>
              <a:ext cx="4157680" cy="281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f1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1128" y="4143380"/>
              <a:ext cx="996628" cy="71438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785786" y="3571876"/>
              <a:ext cx="1785918" cy="571504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2800" dirty="0" smtClean="0">
                  <a:solidFill>
                    <a:srgbClr val="0070C0"/>
                  </a:solidFill>
                </a:rPr>
                <a:t>Mach cone ?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785918" y="4643446"/>
              <a:ext cx="2500330" cy="928694"/>
            </a:xfrm>
            <a:prstGeom prst="rect">
              <a:avLst/>
            </a:prstGeom>
          </p:spPr>
          <p:txBody>
            <a:bodyPr vert="horz" wrap="none" rtlCol="0">
              <a:normAutofit fontScale="92500" lnSpcReduction="10000"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2800" dirty="0" smtClean="0">
                  <a:solidFill>
                    <a:srgbClr val="0070C0"/>
                  </a:solidFill>
                </a:rPr>
                <a:t>Speed of </a:t>
              </a:r>
            </a:p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2800" dirty="0" smtClean="0">
                  <a:solidFill>
                    <a:srgbClr val="0070C0"/>
                  </a:solidFill>
                </a:rPr>
                <a:t>sound ~0.45 ?</a:t>
              </a:r>
            </a:p>
          </p:txBody>
        </p:sp>
        <p:sp>
          <p:nvSpPr>
            <p:cNvPr id="20" name="Rectangle 172"/>
            <p:cNvSpPr>
              <a:spLocks noChangeArrowheads="1"/>
            </p:cNvSpPr>
            <p:nvPr/>
          </p:nvSpPr>
          <p:spPr bwMode="auto">
            <a:xfrm rot="16200000">
              <a:off x="264113" y="4593615"/>
              <a:ext cx="1555554" cy="369332"/>
            </a:xfrm>
            <a:prstGeom prst="rect">
              <a:avLst/>
            </a:prstGeom>
            <a:ln>
              <a:headEnd/>
              <a:tailEnd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fr-FR" dirty="0" err="1" smtClean="0">
                  <a:solidFill>
                    <a:schemeClr val="tx2"/>
                  </a:solidFill>
                </a:rPr>
                <a:t>Horner</a:t>
              </a:r>
              <a:r>
                <a:rPr lang="fr-FR" dirty="0" smtClean="0">
                  <a:solidFill>
                    <a:schemeClr val="tx2"/>
                  </a:solidFill>
                </a:rPr>
                <a:t>, QM06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572000" y="826266"/>
            <a:ext cx="4143404" cy="3087866"/>
            <a:chOff x="4572000" y="826266"/>
            <a:chExt cx="4143404" cy="3087866"/>
          </a:xfrm>
        </p:grpSpPr>
        <p:pic>
          <p:nvPicPr>
            <p:cNvPr id="8" name="Picture 4" descr="qm_ridge_pr_color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606"/>
            <a:stretch>
              <a:fillRect/>
            </a:stretch>
          </p:blipFill>
          <p:spPr bwMode="auto">
            <a:xfrm>
              <a:off x="4572000" y="826266"/>
              <a:ext cx="4143404" cy="3087866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 rot="946151">
              <a:off x="6473949" y="1196817"/>
              <a:ext cx="1785918" cy="571504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2800" dirty="0" smtClean="0">
                  <a:solidFill>
                    <a:srgbClr val="00B050"/>
                  </a:solidFill>
                </a:rPr>
                <a:t>The ridge…</a:t>
              </a:r>
            </a:p>
          </p:txBody>
        </p:sp>
        <p:sp>
          <p:nvSpPr>
            <p:cNvPr id="21" name="Rectangle 172"/>
            <p:cNvSpPr>
              <a:spLocks noChangeArrowheads="1"/>
            </p:cNvSpPr>
            <p:nvPr/>
          </p:nvSpPr>
          <p:spPr bwMode="auto">
            <a:xfrm rot="20197152">
              <a:off x="6554382" y="2899000"/>
              <a:ext cx="1798634" cy="369332"/>
            </a:xfrm>
            <a:prstGeom prst="rect">
              <a:avLst/>
            </a:prstGeom>
            <a:ln>
              <a:headEnd/>
              <a:tailEnd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fr-FR" dirty="0" err="1" smtClean="0">
                  <a:solidFill>
                    <a:schemeClr val="tx2"/>
                  </a:solidFill>
                </a:rPr>
                <a:t>Putschke</a:t>
              </a:r>
              <a:r>
                <a:rPr lang="fr-FR" dirty="0" smtClean="0">
                  <a:solidFill>
                    <a:schemeClr val="tx2"/>
                  </a:solidFill>
                </a:rPr>
                <a:t>, QM06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572000" y="3914132"/>
            <a:ext cx="4357718" cy="3015330"/>
            <a:chOff x="4572000" y="3914132"/>
            <a:chExt cx="4357718" cy="301533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2991" r="14999" b="3232"/>
            <a:stretch>
              <a:fillRect/>
            </a:stretch>
          </p:blipFill>
          <p:spPr bwMode="auto">
            <a:xfrm>
              <a:off x="4572000" y="3914132"/>
              <a:ext cx="3929090" cy="2658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ZoneTexte 17"/>
            <p:cNvSpPr txBox="1"/>
            <p:nvPr/>
          </p:nvSpPr>
          <p:spPr>
            <a:xfrm>
              <a:off x="4929190" y="6357958"/>
              <a:ext cx="3643338" cy="571504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</a:rPr>
                <a:t>3 particle correlation</a:t>
              </a:r>
            </a:p>
          </p:txBody>
        </p:sp>
        <p:sp>
          <p:nvSpPr>
            <p:cNvPr id="22" name="Rectangle 172"/>
            <p:cNvSpPr>
              <a:spLocks noChangeArrowheads="1"/>
            </p:cNvSpPr>
            <p:nvPr/>
          </p:nvSpPr>
          <p:spPr bwMode="auto">
            <a:xfrm>
              <a:off x="7420971" y="4214818"/>
              <a:ext cx="1508747" cy="369332"/>
            </a:xfrm>
            <a:prstGeom prst="rect">
              <a:avLst/>
            </a:prstGeom>
            <a:ln>
              <a:headEnd/>
              <a:tailEnd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2"/>
                  </a:solidFill>
                </a:rPr>
                <a:t>Zhang, QM06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 </a:t>
            </a:r>
            <a:r>
              <a:rPr lang="en-US" dirty="0" smtClean="0"/>
              <a:t>The origin of (my) mass…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214282" y="1554162"/>
            <a:ext cx="8686800" cy="53038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~ 98% from QCD + 02% from Higgs !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~ 98% poorly understood + 02% not yet seen…</a:t>
            </a:r>
          </a:p>
          <a:p>
            <a:pPr algn="ctr"/>
            <a:r>
              <a:rPr lang="en-US" dirty="0" smtClean="0"/>
              <a:t>We are mostly made of confinement…</a:t>
            </a:r>
          </a:p>
          <a:p>
            <a:pPr algn="ctr"/>
            <a:r>
              <a:rPr lang="en-US" dirty="0" smtClean="0"/>
              <a:t>Thus, let’s look at </a:t>
            </a:r>
            <a:r>
              <a:rPr lang="en-US" dirty="0" err="1" smtClean="0"/>
              <a:t>deconfinement</a:t>
            </a:r>
            <a:r>
              <a:rPr lang="en-US" dirty="0" smtClean="0"/>
              <a:t>…</a:t>
            </a:r>
          </a:p>
          <a:p>
            <a:pPr algn="ctr">
              <a:buNone/>
            </a:pPr>
            <a:r>
              <a:rPr lang="en-US" dirty="0" smtClean="0"/>
              <a:t>(ok, this is only ~5% of the universe </a:t>
            </a:r>
            <a:r>
              <a:rPr lang="en-US" dirty="0" smtClean="0">
                <a:sym typeface="Wingdings" pitchFamily="2" charset="2"/>
              </a:rPr>
              <a:t>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230914"/>
            <a:ext cx="4000528" cy="241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bd0491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8040" y="428604"/>
            <a:ext cx="2047523" cy="255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Elliptic flow “V</a:t>
            </a:r>
            <a:r>
              <a:rPr lang="en-US" baseline="-25000" dirty="0" smtClean="0"/>
              <a:t>2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3786190"/>
            <a:ext cx="4191000" cy="2538410"/>
          </a:xfrm>
        </p:spPr>
        <p:txBody>
          <a:bodyPr/>
          <a:lstStyle/>
          <a:p>
            <a:pPr algn="ctr"/>
            <a:r>
              <a:rPr lang="en-US" dirty="0" smtClean="0"/>
              <a:t>Pressure gradient</a:t>
            </a:r>
          </a:p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 </a:t>
            </a:r>
            <a:r>
              <a:rPr lang="en-US" dirty="0" smtClean="0"/>
              <a:t>= &lt;</a:t>
            </a:r>
            <a:r>
              <a:rPr lang="en-US" dirty="0" err="1" smtClean="0"/>
              <a:t>cos</a:t>
            </a:r>
            <a:r>
              <a:rPr lang="en-US" dirty="0" smtClean="0"/>
              <a:t> 2</a:t>
            </a:r>
            <a:r>
              <a:rPr lang="el-GR" dirty="0" smtClean="0"/>
              <a:t>φ</a:t>
            </a:r>
            <a:r>
              <a:rPr lang="en-US" dirty="0" smtClean="0"/>
              <a:t>&gt;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11" name="Groupe 110"/>
          <p:cNvGrpSpPr/>
          <p:nvPr/>
        </p:nvGrpSpPr>
        <p:grpSpPr>
          <a:xfrm>
            <a:off x="577848" y="1142984"/>
            <a:ext cx="3636962" cy="2754313"/>
            <a:chOff x="642910" y="3246455"/>
            <a:chExt cx="3636962" cy="2754313"/>
          </a:xfrm>
        </p:grpSpPr>
        <p:sp>
          <p:nvSpPr>
            <p:cNvPr id="9" name="Freeform 47"/>
            <p:cNvSpPr>
              <a:spLocks/>
            </p:cNvSpPr>
            <p:nvPr/>
          </p:nvSpPr>
          <p:spPr bwMode="auto">
            <a:xfrm rot="11267865">
              <a:off x="3546447" y="3246455"/>
              <a:ext cx="390525" cy="371475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177" y="379"/>
                </a:cxn>
                <a:cxn ang="0">
                  <a:pos x="0" y="379"/>
                </a:cxn>
                <a:cxn ang="0">
                  <a:pos x="168" y="622"/>
                </a:cxn>
                <a:cxn ang="0">
                  <a:pos x="631" y="379"/>
                </a:cxn>
                <a:cxn ang="0">
                  <a:pos x="465" y="382"/>
                </a:cxn>
                <a:cxn ang="0">
                  <a:pos x="720" y="0"/>
                </a:cxn>
                <a:cxn ang="0">
                  <a:pos x="430" y="0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 rot="467865" flipH="1">
              <a:off x="1454122" y="3376630"/>
              <a:ext cx="676275" cy="110331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 rot="467865" flipH="1">
              <a:off x="1777972" y="3421080"/>
              <a:ext cx="665162" cy="10858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 rot="467865">
              <a:off x="2020860" y="3789380"/>
              <a:ext cx="222726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51"/>
            <p:cNvSpPr>
              <a:spLocks noChangeShapeType="1"/>
            </p:cNvSpPr>
            <p:nvPr/>
          </p:nvSpPr>
          <p:spPr bwMode="auto">
            <a:xfrm rot="467865">
              <a:off x="1814485" y="4881580"/>
              <a:ext cx="156686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52"/>
            <p:cNvSpPr>
              <a:spLocks noChangeArrowheads="1"/>
            </p:cNvSpPr>
            <p:nvPr/>
          </p:nvSpPr>
          <p:spPr bwMode="auto">
            <a:xfrm rot="467865">
              <a:off x="741335" y="3475055"/>
              <a:ext cx="3538537" cy="2141538"/>
            </a:xfrm>
            <a:prstGeom prst="parallelogram">
              <a:avLst>
                <a:gd name="adj" fmla="val 61305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3"/>
            <p:cNvSpPr>
              <a:spLocks noChangeShapeType="1"/>
            </p:cNvSpPr>
            <p:nvPr/>
          </p:nvSpPr>
          <p:spPr bwMode="auto">
            <a:xfrm rot="467865" flipH="1">
              <a:off x="642910" y="4924443"/>
              <a:ext cx="284162" cy="4667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4"/>
            <p:cNvSpPr>
              <a:spLocks noChangeShapeType="1"/>
            </p:cNvSpPr>
            <p:nvPr/>
          </p:nvSpPr>
          <p:spPr bwMode="auto">
            <a:xfrm rot="467865" flipH="1">
              <a:off x="1916085" y="3451243"/>
              <a:ext cx="822325" cy="13430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55"/>
            <p:cNvSpPr>
              <a:spLocks/>
            </p:cNvSpPr>
            <p:nvPr/>
          </p:nvSpPr>
          <p:spPr bwMode="auto">
            <a:xfrm rot="11267865" flipV="1">
              <a:off x="1754160" y="4611705"/>
              <a:ext cx="276225" cy="858838"/>
            </a:xfrm>
            <a:custGeom>
              <a:avLst/>
              <a:gdLst/>
              <a:ahLst/>
              <a:cxnLst>
                <a:cxn ang="0">
                  <a:pos x="84" y="643"/>
                </a:cxn>
                <a:cxn ang="0">
                  <a:pos x="24" y="519"/>
                </a:cxn>
                <a:cxn ang="0">
                  <a:pos x="1" y="351"/>
                </a:cxn>
                <a:cxn ang="0">
                  <a:pos x="30" y="205"/>
                </a:cxn>
                <a:cxn ang="0">
                  <a:pos x="100" y="73"/>
                </a:cxn>
                <a:cxn ang="0">
                  <a:pos x="166" y="4"/>
                </a:cxn>
                <a:cxn ang="0">
                  <a:pos x="225" y="171"/>
                </a:cxn>
                <a:cxn ang="0">
                  <a:pos x="249" y="337"/>
                </a:cxn>
                <a:cxn ang="0">
                  <a:pos x="241" y="514"/>
                </a:cxn>
                <a:cxn ang="0">
                  <a:pos x="199" y="636"/>
                </a:cxn>
                <a:cxn ang="0">
                  <a:pos x="142" y="712"/>
                </a:cxn>
                <a:cxn ang="0">
                  <a:pos x="84" y="643"/>
                </a:cxn>
              </a:cxnLst>
              <a:rect l="0" t="0" r="r" b="b"/>
              <a:pathLst>
                <a:path w="252" h="715">
                  <a:moveTo>
                    <a:pt x="84" y="643"/>
                  </a:moveTo>
                  <a:cubicBezTo>
                    <a:pt x="64" y="611"/>
                    <a:pt x="38" y="568"/>
                    <a:pt x="24" y="519"/>
                  </a:cubicBezTo>
                  <a:cubicBezTo>
                    <a:pt x="10" y="470"/>
                    <a:pt x="0" y="403"/>
                    <a:pt x="1" y="351"/>
                  </a:cubicBezTo>
                  <a:cubicBezTo>
                    <a:pt x="2" y="299"/>
                    <a:pt x="14" y="251"/>
                    <a:pt x="30" y="205"/>
                  </a:cubicBezTo>
                  <a:cubicBezTo>
                    <a:pt x="46" y="159"/>
                    <a:pt x="77" y="106"/>
                    <a:pt x="100" y="73"/>
                  </a:cubicBezTo>
                  <a:cubicBezTo>
                    <a:pt x="123" y="40"/>
                    <a:pt x="163" y="0"/>
                    <a:pt x="166" y="4"/>
                  </a:cubicBezTo>
                  <a:cubicBezTo>
                    <a:pt x="198" y="57"/>
                    <a:pt x="212" y="120"/>
                    <a:pt x="225" y="171"/>
                  </a:cubicBezTo>
                  <a:cubicBezTo>
                    <a:pt x="239" y="226"/>
                    <a:pt x="246" y="280"/>
                    <a:pt x="249" y="337"/>
                  </a:cubicBezTo>
                  <a:cubicBezTo>
                    <a:pt x="252" y="394"/>
                    <a:pt x="249" y="464"/>
                    <a:pt x="241" y="514"/>
                  </a:cubicBezTo>
                  <a:cubicBezTo>
                    <a:pt x="233" y="564"/>
                    <a:pt x="216" y="603"/>
                    <a:pt x="199" y="636"/>
                  </a:cubicBezTo>
                  <a:cubicBezTo>
                    <a:pt x="182" y="669"/>
                    <a:pt x="142" y="715"/>
                    <a:pt x="142" y="712"/>
                  </a:cubicBezTo>
                  <a:cubicBezTo>
                    <a:pt x="142" y="711"/>
                    <a:pt x="104" y="675"/>
                    <a:pt x="84" y="643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56"/>
            <p:cNvSpPr>
              <a:spLocks noChangeShapeType="1"/>
            </p:cNvSpPr>
            <p:nvPr/>
          </p:nvSpPr>
          <p:spPr bwMode="auto">
            <a:xfrm rot="467865" flipH="1">
              <a:off x="1606522" y="4546618"/>
              <a:ext cx="606425" cy="98901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57"/>
            <p:cNvGrpSpPr>
              <a:grpSpLocks/>
            </p:cNvGrpSpPr>
            <p:nvPr/>
          </p:nvGrpSpPr>
          <p:grpSpPr bwMode="auto">
            <a:xfrm rot="240000">
              <a:off x="2847947" y="3394093"/>
              <a:ext cx="1123950" cy="1200150"/>
              <a:chOff x="3157" y="3025"/>
              <a:chExt cx="1026" cy="999"/>
            </a:xfrm>
          </p:grpSpPr>
          <p:grpSp>
            <p:nvGrpSpPr>
              <p:cNvPr id="91" name="Group 58"/>
              <p:cNvGrpSpPr>
                <a:grpSpLocks/>
              </p:cNvGrpSpPr>
              <p:nvPr/>
            </p:nvGrpSpPr>
            <p:grpSpPr bwMode="auto">
              <a:xfrm>
                <a:off x="3157" y="3025"/>
                <a:ext cx="1026" cy="999"/>
                <a:chOff x="4130" y="2180"/>
                <a:chExt cx="1026" cy="999"/>
              </a:xfrm>
            </p:grpSpPr>
            <p:sp>
              <p:nvSpPr>
                <p:cNvPr id="93" name="Oval 59"/>
                <p:cNvSpPr>
                  <a:spLocks noChangeArrowheads="1"/>
                </p:cNvSpPr>
                <p:nvPr/>
              </p:nvSpPr>
              <p:spPr bwMode="auto">
                <a:xfrm>
                  <a:off x="4153" y="2181"/>
                  <a:ext cx="981" cy="9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Oval 60"/>
                <p:cNvSpPr>
                  <a:spLocks noChangeArrowheads="1"/>
                </p:cNvSpPr>
                <p:nvPr/>
              </p:nvSpPr>
              <p:spPr bwMode="auto">
                <a:xfrm>
                  <a:off x="4153" y="2180"/>
                  <a:ext cx="981" cy="98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Freeform 61"/>
                <p:cNvSpPr>
                  <a:spLocks/>
                </p:cNvSpPr>
                <p:nvPr/>
              </p:nvSpPr>
              <p:spPr bwMode="auto">
                <a:xfrm>
                  <a:off x="4130" y="2579"/>
                  <a:ext cx="1026" cy="600"/>
                </a:xfrm>
                <a:custGeom>
                  <a:avLst/>
                  <a:gdLst/>
                  <a:ahLst/>
                  <a:cxnLst>
                    <a:cxn ang="0">
                      <a:pos x="43" y="123"/>
                    </a:cxn>
                    <a:cxn ang="0">
                      <a:pos x="120" y="181"/>
                    </a:cxn>
                    <a:cxn ang="0">
                      <a:pos x="262" y="250"/>
                    </a:cxn>
                    <a:cxn ang="0">
                      <a:pos x="432" y="280"/>
                    </a:cxn>
                    <a:cxn ang="0">
                      <a:pos x="634" y="259"/>
                    </a:cxn>
                    <a:cxn ang="0">
                      <a:pos x="799" y="201"/>
                    </a:cxn>
                    <a:cxn ang="0">
                      <a:pos x="937" y="90"/>
                    </a:cxn>
                    <a:cxn ang="0">
                      <a:pos x="1026" y="9"/>
                    </a:cxn>
                    <a:cxn ang="0">
                      <a:pos x="1019" y="144"/>
                    </a:cxn>
                    <a:cxn ang="0">
                      <a:pos x="992" y="267"/>
                    </a:cxn>
                    <a:cxn ang="0">
                      <a:pos x="929" y="384"/>
                    </a:cxn>
                    <a:cxn ang="0">
                      <a:pos x="857" y="467"/>
                    </a:cxn>
                    <a:cxn ang="0">
                      <a:pos x="749" y="542"/>
                    </a:cxn>
                    <a:cxn ang="0">
                      <a:pos x="610" y="588"/>
                    </a:cxn>
                    <a:cxn ang="0">
                      <a:pos x="455" y="594"/>
                    </a:cxn>
                    <a:cxn ang="0">
                      <a:pos x="310" y="553"/>
                    </a:cxn>
                    <a:cxn ang="0">
                      <a:pos x="193" y="479"/>
                    </a:cxn>
                    <a:cxn ang="0">
                      <a:pos x="95" y="368"/>
                    </a:cxn>
                    <a:cxn ang="0">
                      <a:pos x="36" y="237"/>
                    </a:cxn>
                    <a:cxn ang="0">
                      <a:pos x="1" y="73"/>
                    </a:cxn>
                    <a:cxn ang="0">
                      <a:pos x="43" y="123"/>
                    </a:cxn>
                  </a:cxnLst>
                  <a:rect l="0" t="0" r="r" b="b"/>
                  <a:pathLst>
                    <a:path w="1026" h="600">
                      <a:moveTo>
                        <a:pt x="43" y="123"/>
                      </a:moveTo>
                      <a:cubicBezTo>
                        <a:pt x="61" y="136"/>
                        <a:pt x="84" y="160"/>
                        <a:pt x="120" y="181"/>
                      </a:cubicBezTo>
                      <a:cubicBezTo>
                        <a:pt x="156" y="202"/>
                        <a:pt x="210" y="233"/>
                        <a:pt x="262" y="250"/>
                      </a:cubicBezTo>
                      <a:cubicBezTo>
                        <a:pt x="314" y="267"/>
                        <a:pt x="370" y="279"/>
                        <a:pt x="432" y="280"/>
                      </a:cubicBezTo>
                      <a:cubicBezTo>
                        <a:pt x="494" y="281"/>
                        <a:pt x="573" y="272"/>
                        <a:pt x="634" y="259"/>
                      </a:cubicBezTo>
                      <a:cubicBezTo>
                        <a:pt x="695" y="246"/>
                        <a:pt x="749" y="229"/>
                        <a:pt x="799" y="201"/>
                      </a:cubicBezTo>
                      <a:cubicBezTo>
                        <a:pt x="849" y="173"/>
                        <a:pt x="899" y="122"/>
                        <a:pt x="937" y="90"/>
                      </a:cubicBezTo>
                      <a:cubicBezTo>
                        <a:pt x="975" y="58"/>
                        <a:pt x="1012" y="0"/>
                        <a:pt x="1026" y="9"/>
                      </a:cubicBezTo>
                      <a:cubicBezTo>
                        <a:pt x="1021" y="13"/>
                        <a:pt x="1025" y="101"/>
                        <a:pt x="1019" y="144"/>
                      </a:cubicBezTo>
                      <a:cubicBezTo>
                        <a:pt x="1013" y="187"/>
                        <a:pt x="1007" y="227"/>
                        <a:pt x="992" y="267"/>
                      </a:cubicBezTo>
                      <a:cubicBezTo>
                        <a:pt x="978" y="307"/>
                        <a:pt x="952" y="351"/>
                        <a:pt x="929" y="384"/>
                      </a:cubicBezTo>
                      <a:cubicBezTo>
                        <a:pt x="907" y="417"/>
                        <a:pt x="886" y="440"/>
                        <a:pt x="857" y="467"/>
                      </a:cubicBezTo>
                      <a:cubicBezTo>
                        <a:pt x="827" y="493"/>
                        <a:pt x="790" y="521"/>
                        <a:pt x="749" y="542"/>
                      </a:cubicBezTo>
                      <a:cubicBezTo>
                        <a:pt x="708" y="562"/>
                        <a:pt x="659" y="580"/>
                        <a:pt x="610" y="588"/>
                      </a:cubicBezTo>
                      <a:cubicBezTo>
                        <a:pt x="561" y="596"/>
                        <a:pt x="505" y="600"/>
                        <a:pt x="455" y="594"/>
                      </a:cubicBezTo>
                      <a:cubicBezTo>
                        <a:pt x="404" y="588"/>
                        <a:pt x="353" y="572"/>
                        <a:pt x="310" y="553"/>
                      </a:cubicBezTo>
                      <a:cubicBezTo>
                        <a:pt x="267" y="533"/>
                        <a:pt x="229" y="510"/>
                        <a:pt x="193" y="479"/>
                      </a:cubicBezTo>
                      <a:cubicBezTo>
                        <a:pt x="157" y="448"/>
                        <a:pt x="121" y="408"/>
                        <a:pt x="95" y="368"/>
                      </a:cubicBezTo>
                      <a:cubicBezTo>
                        <a:pt x="69" y="328"/>
                        <a:pt x="52" y="286"/>
                        <a:pt x="36" y="237"/>
                      </a:cubicBezTo>
                      <a:cubicBezTo>
                        <a:pt x="20" y="188"/>
                        <a:pt x="0" y="92"/>
                        <a:pt x="1" y="73"/>
                      </a:cubicBezTo>
                      <a:lnTo>
                        <a:pt x="43" y="123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Freeform 62"/>
                <p:cNvSpPr>
                  <a:spLocks/>
                </p:cNvSpPr>
                <p:nvPr/>
              </p:nvSpPr>
              <p:spPr bwMode="auto">
                <a:xfrm>
                  <a:off x="4153" y="2604"/>
                  <a:ext cx="979" cy="25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101" y="160"/>
                    </a:cxn>
                    <a:cxn ang="0">
                      <a:pos x="263" y="232"/>
                    </a:cxn>
                    <a:cxn ang="0">
                      <a:pos x="404" y="256"/>
                    </a:cxn>
                    <a:cxn ang="0">
                      <a:pos x="608" y="238"/>
                    </a:cxn>
                    <a:cxn ang="0">
                      <a:pos x="800" y="160"/>
                    </a:cxn>
                    <a:cxn ang="0">
                      <a:pos x="979" y="0"/>
                    </a:cxn>
                  </a:cxnLst>
                  <a:rect l="0" t="0" r="r" b="b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" name="Freeform 63"/>
              <p:cNvSpPr>
                <a:spLocks/>
              </p:cNvSpPr>
              <p:nvPr/>
            </p:nvSpPr>
            <p:spPr bwMode="auto">
              <a:xfrm>
                <a:off x="3175" y="3162"/>
                <a:ext cx="252" cy="715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Line 64"/>
            <p:cNvSpPr>
              <a:spLocks noChangeShapeType="1"/>
            </p:cNvSpPr>
            <p:nvPr/>
          </p:nvSpPr>
          <p:spPr bwMode="auto">
            <a:xfrm rot="467865">
              <a:off x="2212947" y="3487755"/>
              <a:ext cx="91916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65"/>
            <p:cNvSpPr>
              <a:spLocks noChangeShapeType="1"/>
            </p:cNvSpPr>
            <p:nvPr/>
          </p:nvSpPr>
          <p:spPr bwMode="auto">
            <a:xfrm rot="467865">
              <a:off x="2514572" y="3749693"/>
              <a:ext cx="6588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66"/>
            <p:cNvSpPr>
              <a:spLocks noChangeShapeType="1"/>
            </p:cNvSpPr>
            <p:nvPr/>
          </p:nvSpPr>
          <p:spPr bwMode="auto">
            <a:xfrm rot="467865">
              <a:off x="1849410" y="3933843"/>
              <a:ext cx="13065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67"/>
            <p:cNvSpPr>
              <a:spLocks noChangeShapeType="1"/>
            </p:cNvSpPr>
            <p:nvPr/>
          </p:nvSpPr>
          <p:spPr bwMode="auto">
            <a:xfrm rot="467865" flipH="1">
              <a:off x="2766985" y="3908443"/>
              <a:ext cx="355600" cy="5794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68"/>
            <p:cNvSpPr>
              <a:spLocks noChangeShapeType="1"/>
            </p:cNvSpPr>
            <p:nvPr/>
          </p:nvSpPr>
          <p:spPr bwMode="auto">
            <a:xfrm rot="467865">
              <a:off x="1674785" y="4206893"/>
              <a:ext cx="223202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69"/>
            <p:cNvSpPr>
              <a:spLocks noChangeShapeType="1"/>
            </p:cNvSpPr>
            <p:nvPr/>
          </p:nvSpPr>
          <p:spPr bwMode="auto">
            <a:xfrm rot="467865" flipH="1">
              <a:off x="1685897" y="3451243"/>
              <a:ext cx="1304925" cy="213201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70"/>
            <p:cNvSpPr>
              <a:spLocks noChangeShapeType="1"/>
            </p:cNvSpPr>
            <p:nvPr/>
          </p:nvSpPr>
          <p:spPr bwMode="auto">
            <a:xfrm rot="467865">
              <a:off x="1503335" y="4418030"/>
              <a:ext cx="223043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71"/>
            <p:cNvGrpSpPr>
              <a:grpSpLocks/>
            </p:cNvGrpSpPr>
            <p:nvPr/>
          </p:nvGrpSpPr>
          <p:grpSpPr bwMode="auto">
            <a:xfrm rot="240000">
              <a:off x="2146272" y="3932255"/>
              <a:ext cx="576262" cy="1189038"/>
              <a:chOff x="3811" y="2604"/>
              <a:chExt cx="489" cy="985"/>
            </a:xfrm>
          </p:grpSpPr>
          <p:sp>
            <p:nvSpPr>
              <p:cNvPr id="87" name="Oval 72"/>
              <p:cNvSpPr>
                <a:spLocks noChangeArrowheads="1"/>
              </p:cNvSpPr>
              <p:nvPr/>
            </p:nvSpPr>
            <p:spPr bwMode="auto">
              <a:xfrm>
                <a:off x="3811" y="2605"/>
                <a:ext cx="488" cy="981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Freeform 73"/>
              <p:cNvSpPr>
                <a:spLocks/>
              </p:cNvSpPr>
              <p:nvPr/>
            </p:nvSpPr>
            <p:spPr bwMode="auto">
              <a:xfrm>
                <a:off x="3811" y="3074"/>
                <a:ext cx="489" cy="515"/>
              </a:xfrm>
              <a:custGeom>
                <a:avLst/>
                <a:gdLst/>
                <a:ahLst/>
                <a:cxnLst>
                  <a:cxn ang="0">
                    <a:pos x="13" y="46"/>
                  </a:cxn>
                  <a:cxn ang="0">
                    <a:pos x="65" y="81"/>
                  </a:cxn>
                  <a:cxn ang="0">
                    <a:pos x="121" y="97"/>
                  </a:cxn>
                  <a:cxn ang="0">
                    <a:pos x="176" y="112"/>
                  </a:cxn>
                  <a:cxn ang="0">
                    <a:pos x="241" y="114"/>
                  </a:cxn>
                  <a:cxn ang="0">
                    <a:pos x="313" y="103"/>
                  </a:cxn>
                  <a:cxn ang="0">
                    <a:pos x="385" y="78"/>
                  </a:cxn>
                  <a:cxn ang="0">
                    <a:pos x="452" y="29"/>
                  </a:cxn>
                  <a:cxn ang="0">
                    <a:pos x="485" y="7"/>
                  </a:cxn>
                  <a:cxn ang="0">
                    <a:pos x="487" y="70"/>
                  </a:cxn>
                  <a:cxn ang="0">
                    <a:pos x="474" y="190"/>
                  </a:cxn>
                  <a:cxn ang="0">
                    <a:pos x="444" y="304"/>
                  </a:cxn>
                  <a:cxn ang="0">
                    <a:pos x="408" y="385"/>
                  </a:cxn>
                  <a:cxn ang="0">
                    <a:pos x="356" y="458"/>
                  </a:cxn>
                  <a:cxn ang="0">
                    <a:pos x="289" y="503"/>
                  </a:cxn>
                  <a:cxn ang="0">
                    <a:pos x="214" y="509"/>
                  </a:cxn>
                  <a:cxn ang="0">
                    <a:pos x="143" y="469"/>
                  </a:cxn>
                  <a:cxn ang="0">
                    <a:pos x="87" y="397"/>
                  </a:cxn>
                  <a:cxn ang="0">
                    <a:pos x="39" y="289"/>
                  </a:cxn>
                  <a:cxn ang="0">
                    <a:pos x="10" y="161"/>
                  </a:cxn>
                  <a:cxn ang="0">
                    <a:pos x="0" y="28"/>
                  </a:cxn>
                  <a:cxn ang="0">
                    <a:pos x="13" y="46"/>
                  </a:cxn>
                </a:cxnLst>
                <a:rect l="0" t="0" r="r" b="b"/>
                <a:pathLst>
                  <a:path w="489" h="515">
                    <a:moveTo>
                      <a:pt x="13" y="46"/>
                    </a:moveTo>
                    <a:cubicBezTo>
                      <a:pt x="24" y="55"/>
                      <a:pt x="47" y="72"/>
                      <a:pt x="65" y="81"/>
                    </a:cubicBezTo>
                    <a:cubicBezTo>
                      <a:pt x="83" y="90"/>
                      <a:pt x="103" y="92"/>
                      <a:pt x="121" y="97"/>
                    </a:cubicBezTo>
                    <a:cubicBezTo>
                      <a:pt x="139" y="102"/>
                      <a:pt x="156" y="109"/>
                      <a:pt x="176" y="112"/>
                    </a:cubicBezTo>
                    <a:cubicBezTo>
                      <a:pt x="196" y="115"/>
                      <a:pt x="218" y="115"/>
                      <a:pt x="241" y="114"/>
                    </a:cubicBezTo>
                    <a:cubicBezTo>
                      <a:pt x="264" y="113"/>
                      <a:pt x="289" y="109"/>
                      <a:pt x="313" y="103"/>
                    </a:cubicBezTo>
                    <a:cubicBezTo>
                      <a:pt x="337" y="97"/>
                      <a:pt x="362" y="90"/>
                      <a:pt x="385" y="78"/>
                    </a:cubicBezTo>
                    <a:cubicBezTo>
                      <a:pt x="408" y="66"/>
                      <a:pt x="435" y="41"/>
                      <a:pt x="452" y="29"/>
                    </a:cubicBezTo>
                    <a:cubicBezTo>
                      <a:pt x="469" y="17"/>
                      <a:pt x="479" y="0"/>
                      <a:pt x="485" y="7"/>
                    </a:cubicBezTo>
                    <a:cubicBezTo>
                      <a:pt x="483" y="11"/>
                      <a:pt x="489" y="40"/>
                      <a:pt x="487" y="70"/>
                    </a:cubicBezTo>
                    <a:cubicBezTo>
                      <a:pt x="485" y="100"/>
                      <a:pt x="481" y="151"/>
                      <a:pt x="474" y="190"/>
                    </a:cubicBezTo>
                    <a:cubicBezTo>
                      <a:pt x="467" y="229"/>
                      <a:pt x="455" y="272"/>
                      <a:pt x="444" y="304"/>
                    </a:cubicBezTo>
                    <a:cubicBezTo>
                      <a:pt x="433" y="336"/>
                      <a:pt x="423" y="359"/>
                      <a:pt x="408" y="385"/>
                    </a:cubicBezTo>
                    <a:cubicBezTo>
                      <a:pt x="394" y="411"/>
                      <a:pt x="376" y="438"/>
                      <a:pt x="356" y="458"/>
                    </a:cubicBezTo>
                    <a:cubicBezTo>
                      <a:pt x="336" y="478"/>
                      <a:pt x="313" y="495"/>
                      <a:pt x="289" y="503"/>
                    </a:cubicBezTo>
                    <a:cubicBezTo>
                      <a:pt x="265" y="511"/>
                      <a:pt x="238" y="515"/>
                      <a:pt x="214" y="509"/>
                    </a:cubicBezTo>
                    <a:cubicBezTo>
                      <a:pt x="189" y="503"/>
                      <a:pt x="164" y="488"/>
                      <a:pt x="143" y="469"/>
                    </a:cubicBezTo>
                    <a:cubicBezTo>
                      <a:pt x="122" y="450"/>
                      <a:pt x="104" y="427"/>
                      <a:pt x="87" y="397"/>
                    </a:cubicBezTo>
                    <a:cubicBezTo>
                      <a:pt x="69" y="367"/>
                      <a:pt x="52" y="328"/>
                      <a:pt x="39" y="289"/>
                    </a:cubicBezTo>
                    <a:cubicBezTo>
                      <a:pt x="27" y="250"/>
                      <a:pt x="17" y="204"/>
                      <a:pt x="10" y="161"/>
                    </a:cubicBezTo>
                    <a:cubicBezTo>
                      <a:pt x="4" y="118"/>
                      <a:pt x="0" y="47"/>
                      <a:pt x="0" y="28"/>
                    </a:cubicBezTo>
                    <a:lnTo>
                      <a:pt x="13" y="4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Freeform 74"/>
              <p:cNvSpPr>
                <a:spLocks/>
              </p:cNvSpPr>
              <p:nvPr/>
            </p:nvSpPr>
            <p:spPr bwMode="auto">
              <a:xfrm>
                <a:off x="3811" y="3076"/>
                <a:ext cx="487" cy="11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01" y="160"/>
                  </a:cxn>
                  <a:cxn ang="0">
                    <a:pos x="263" y="232"/>
                  </a:cxn>
                  <a:cxn ang="0">
                    <a:pos x="404" y="256"/>
                  </a:cxn>
                  <a:cxn ang="0">
                    <a:pos x="608" y="238"/>
                  </a:cxn>
                  <a:cxn ang="0">
                    <a:pos x="800" y="160"/>
                  </a:cxn>
                  <a:cxn ang="0">
                    <a:pos x="979" y="0"/>
                  </a:cxn>
                </a:cxnLst>
                <a:rect l="0" t="0" r="r" b="b"/>
                <a:pathLst>
                  <a:path w="979" h="257">
                    <a:moveTo>
                      <a:pt x="0" y="78"/>
                    </a:moveTo>
                    <a:cubicBezTo>
                      <a:pt x="17" y="92"/>
                      <a:pt x="57" y="134"/>
                      <a:pt x="101" y="160"/>
                    </a:cubicBezTo>
                    <a:cubicBezTo>
                      <a:pt x="145" y="186"/>
                      <a:pt x="213" y="216"/>
                      <a:pt x="263" y="232"/>
                    </a:cubicBezTo>
                    <a:cubicBezTo>
                      <a:pt x="313" y="248"/>
                      <a:pt x="347" y="255"/>
                      <a:pt x="404" y="256"/>
                    </a:cubicBezTo>
                    <a:cubicBezTo>
                      <a:pt x="461" y="257"/>
                      <a:pt x="542" y="254"/>
                      <a:pt x="608" y="238"/>
                    </a:cubicBezTo>
                    <a:cubicBezTo>
                      <a:pt x="674" y="222"/>
                      <a:pt x="738" y="200"/>
                      <a:pt x="800" y="160"/>
                    </a:cubicBezTo>
                    <a:cubicBezTo>
                      <a:pt x="862" y="120"/>
                      <a:pt x="942" y="33"/>
                      <a:pt x="979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75"/>
              <p:cNvSpPr>
                <a:spLocks noChangeArrowheads="1"/>
              </p:cNvSpPr>
              <p:nvPr/>
            </p:nvSpPr>
            <p:spPr bwMode="auto">
              <a:xfrm>
                <a:off x="3811" y="2604"/>
                <a:ext cx="488" cy="9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Line 76"/>
            <p:cNvSpPr>
              <a:spLocks noChangeShapeType="1"/>
            </p:cNvSpPr>
            <p:nvPr/>
          </p:nvSpPr>
          <p:spPr bwMode="auto">
            <a:xfrm rot="467865" flipH="1">
              <a:off x="2600297" y="4092593"/>
              <a:ext cx="979487" cy="16017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77"/>
            <p:cNvSpPr>
              <a:spLocks noChangeShapeType="1"/>
            </p:cNvSpPr>
            <p:nvPr/>
          </p:nvSpPr>
          <p:spPr bwMode="auto">
            <a:xfrm rot="467865" flipH="1">
              <a:off x="2282797" y="4133868"/>
              <a:ext cx="923925" cy="15081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78"/>
            <p:cNvSpPr>
              <a:spLocks noChangeShapeType="1"/>
            </p:cNvSpPr>
            <p:nvPr/>
          </p:nvSpPr>
          <p:spPr bwMode="auto">
            <a:xfrm rot="467865">
              <a:off x="2528860" y="4706955"/>
              <a:ext cx="102552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79"/>
            <p:cNvSpPr>
              <a:spLocks noChangeShapeType="1"/>
            </p:cNvSpPr>
            <p:nvPr/>
          </p:nvSpPr>
          <p:spPr bwMode="auto">
            <a:xfrm rot="467865" flipH="1">
              <a:off x="1919260" y="4572018"/>
              <a:ext cx="619125" cy="10112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80"/>
            <p:cNvSpPr>
              <a:spLocks noChangeShapeType="1"/>
            </p:cNvSpPr>
            <p:nvPr/>
          </p:nvSpPr>
          <p:spPr bwMode="auto">
            <a:xfrm rot="467865" flipH="1">
              <a:off x="2111347" y="4579955"/>
              <a:ext cx="152400" cy="2492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81"/>
            <p:cNvSpPr>
              <a:spLocks noChangeShapeType="1"/>
            </p:cNvSpPr>
            <p:nvPr/>
          </p:nvSpPr>
          <p:spPr bwMode="auto">
            <a:xfrm rot="467865">
              <a:off x="1784322" y="4572018"/>
              <a:ext cx="52070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" name="Group 82"/>
            <p:cNvGrpSpPr>
              <a:grpSpLocks/>
            </p:cNvGrpSpPr>
            <p:nvPr/>
          </p:nvGrpSpPr>
          <p:grpSpPr bwMode="auto">
            <a:xfrm rot="240000">
              <a:off x="955647" y="4408505"/>
              <a:ext cx="1114425" cy="1201738"/>
              <a:chOff x="3424" y="1488"/>
              <a:chExt cx="776" cy="764"/>
            </a:xfrm>
          </p:grpSpPr>
          <p:sp>
            <p:nvSpPr>
              <p:cNvPr id="81" name="Oval 83"/>
              <p:cNvSpPr>
                <a:spLocks noChangeArrowheads="1"/>
              </p:cNvSpPr>
              <p:nvPr/>
            </p:nvSpPr>
            <p:spPr bwMode="auto">
              <a:xfrm>
                <a:off x="3435" y="1489"/>
                <a:ext cx="749" cy="74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84"/>
              <p:cNvSpPr>
                <a:spLocks noChangeArrowheads="1"/>
              </p:cNvSpPr>
              <p:nvPr/>
            </p:nvSpPr>
            <p:spPr bwMode="auto">
              <a:xfrm>
                <a:off x="3433" y="1488"/>
                <a:ext cx="749" cy="74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85"/>
              <p:cNvSpPr>
                <a:spLocks/>
              </p:cNvSpPr>
              <p:nvPr/>
            </p:nvSpPr>
            <p:spPr bwMode="auto">
              <a:xfrm>
                <a:off x="3424" y="1799"/>
                <a:ext cx="776" cy="453"/>
              </a:xfrm>
              <a:custGeom>
                <a:avLst/>
                <a:gdLst/>
                <a:ahLst/>
                <a:cxnLst>
                  <a:cxn ang="0">
                    <a:pos x="22" y="106"/>
                  </a:cxn>
                  <a:cxn ang="0">
                    <a:pos x="100" y="166"/>
                  </a:cxn>
                  <a:cxn ang="0">
                    <a:pos x="262" y="238"/>
                  </a:cxn>
                  <a:cxn ang="0">
                    <a:pos x="403" y="262"/>
                  </a:cxn>
                  <a:cxn ang="0">
                    <a:pos x="607" y="244"/>
                  </a:cxn>
                  <a:cxn ang="0">
                    <a:pos x="769" y="183"/>
                  </a:cxn>
                  <a:cxn ang="0">
                    <a:pos x="907" y="82"/>
                  </a:cxn>
                  <a:cxn ang="0">
                    <a:pos x="978" y="7"/>
                  </a:cxn>
                  <a:cxn ang="0">
                    <a:pos x="978" y="123"/>
                  </a:cxn>
                  <a:cxn ang="0">
                    <a:pos x="952" y="243"/>
                  </a:cxn>
                  <a:cxn ang="0">
                    <a:pos x="891" y="357"/>
                  </a:cxn>
                  <a:cxn ang="0">
                    <a:pos x="820" y="438"/>
                  </a:cxn>
                  <a:cxn ang="0">
                    <a:pos x="715" y="511"/>
                  </a:cxn>
                  <a:cxn ang="0">
                    <a:pos x="580" y="556"/>
                  </a:cxn>
                  <a:cxn ang="0">
                    <a:pos x="429" y="562"/>
                  </a:cxn>
                  <a:cxn ang="0">
                    <a:pos x="288" y="522"/>
                  </a:cxn>
                  <a:cxn ang="0">
                    <a:pos x="174" y="450"/>
                  </a:cxn>
                  <a:cxn ang="0">
                    <a:pos x="79" y="342"/>
                  </a:cxn>
                  <a:cxn ang="0">
                    <a:pos x="21" y="214"/>
                  </a:cxn>
                  <a:cxn ang="0">
                    <a:pos x="0" y="81"/>
                  </a:cxn>
                  <a:cxn ang="0">
                    <a:pos x="22" y="106"/>
                  </a:cxn>
                </a:cxnLst>
                <a:rect l="0" t="0" r="r" b="b"/>
                <a:pathLst>
                  <a:path w="982" h="568">
                    <a:moveTo>
                      <a:pt x="22" y="106"/>
                    </a:moveTo>
                    <a:cubicBezTo>
                      <a:pt x="39" y="120"/>
                      <a:pt x="60" y="144"/>
                      <a:pt x="100" y="166"/>
                    </a:cubicBezTo>
                    <a:cubicBezTo>
                      <a:pt x="140" y="188"/>
                      <a:pt x="212" y="222"/>
                      <a:pt x="262" y="238"/>
                    </a:cubicBezTo>
                    <a:cubicBezTo>
                      <a:pt x="312" y="254"/>
                      <a:pt x="346" y="261"/>
                      <a:pt x="403" y="262"/>
                    </a:cubicBezTo>
                    <a:cubicBezTo>
                      <a:pt x="460" y="263"/>
                      <a:pt x="546" y="257"/>
                      <a:pt x="607" y="244"/>
                    </a:cubicBezTo>
                    <a:cubicBezTo>
                      <a:pt x="668" y="231"/>
                      <a:pt x="719" y="210"/>
                      <a:pt x="769" y="183"/>
                    </a:cubicBezTo>
                    <a:cubicBezTo>
                      <a:pt x="819" y="156"/>
                      <a:pt x="872" y="111"/>
                      <a:pt x="907" y="82"/>
                    </a:cubicBezTo>
                    <a:cubicBezTo>
                      <a:pt x="942" y="53"/>
                      <a:pt x="966" y="0"/>
                      <a:pt x="978" y="7"/>
                    </a:cubicBezTo>
                    <a:cubicBezTo>
                      <a:pt x="973" y="11"/>
                      <a:pt x="982" y="84"/>
                      <a:pt x="978" y="123"/>
                    </a:cubicBezTo>
                    <a:cubicBezTo>
                      <a:pt x="974" y="162"/>
                      <a:pt x="966" y="204"/>
                      <a:pt x="952" y="243"/>
                    </a:cubicBezTo>
                    <a:cubicBezTo>
                      <a:pt x="938" y="282"/>
                      <a:pt x="913" y="325"/>
                      <a:pt x="891" y="357"/>
                    </a:cubicBezTo>
                    <a:cubicBezTo>
                      <a:pt x="869" y="389"/>
                      <a:pt x="849" y="412"/>
                      <a:pt x="820" y="438"/>
                    </a:cubicBezTo>
                    <a:cubicBezTo>
                      <a:pt x="791" y="464"/>
                      <a:pt x="755" y="491"/>
                      <a:pt x="715" y="511"/>
                    </a:cubicBezTo>
                    <a:cubicBezTo>
                      <a:pt x="675" y="531"/>
                      <a:pt x="628" y="548"/>
                      <a:pt x="580" y="556"/>
                    </a:cubicBezTo>
                    <a:cubicBezTo>
                      <a:pt x="532" y="564"/>
                      <a:pt x="478" y="568"/>
                      <a:pt x="429" y="562"/>
                    </a:cubicBezTo>
                    <a:cubicBezTo>
                      <a:pt x="380" y="556"/>
                      <a:pt x="330" y="541"/>
                      <a:pt x="288" y="522"/>
                    </a:cubicBezTo>
                    <a:cubicBezTo>
                      <a:pt x="246" y="503"/>
                      <a:pt x="209" y="480"/>
                      <a:pt x="174" y="450"/>
                    </a:cubicBezTo>
                    <a:cubicBezTo>
                      <a:pt x="139" y="420"/>
                      <a:pt x="104" y="381"/>
                      <a:pt x="79" y="342"/>
                    </a:cubicBezTo>
                    <a:cubicBezTo>
                      <a:pt x="54" y="303"/>
                      <a:pt x="34" y="257"/>
                      <a:pt x="21" y="214"/>
                    </a:cubicBezTo>
                    <a:cubicBezTo>
                      <a:pt x="8" y="171"/>
                      <a:pt x="0" y="99"/>
                      <a:pt x="0" y="81"/>
                    </a:cubicBezTo>
                    <a:lnTo>
                      <a:pt x="22" y="10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 rot="10800000" flipV="1">
                <a:off x="3992" y="1580"/>
                <a:ext cx="193" cy="546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3974" y="1576"/>
                <a:ext cx="87" cy="556"/>
              </a:xfrm>
              <a:custGeom>
                <a:avLst/>
                <a:gdLst/>
                <a:ahLst/>
                <a:cxnLst>
                  <a:cxn ang="0">
                    <a:pos x="90" y="621"/>
                  </a:cxn>
                  <a:cxn ang="0">
                    <a:pos x="84" y="540"/>
                  </a:cxn>
                  <a:cxn ang="0">
                    <a:pos x="78" y="426"/>
                  </a:cxn>
                  <a:cxn ang="0">
                    <a:pos x="81" y="291"/>
                  </a:cxn>
                  <a:cxn ang="0">
                    <a:pos x="84" y="138"/>
                  </a:cxn>
                  <a:cxn ang="0">
                    <a:pos x="86" y="6"/>
                  </a:cxn>
                  <a:cxn ang="0">
                    <a:pos x="27" y="173"/>
                  </a:cxn>
                  <a:cxn ang="0">
                    <a:pos x="3" y="339"/>
                  </a:cxn>
                  <a:cxn ang="0">
                    <a:pos x="11" y="516"/>
                  </a:cxn>
                  <a:cxn ang="0">
                    <a:pos x="52" y="643"/>
                  </a:cxn>
                  <a:cxn ang="0">
                    <a:pos x="114" y="724"/>
                  </a:cxn>
                  <a:cxn ang="0">
                    <a:pos x="90" y="621"/>
                  </a:cxn>
                </a:cxnLst>
                <a:rect l="0" t="0" r="r" b="b"/>
                <a:pathLst>
                  <a:path w="114" h="728">
                    <a:moveTo>
                      <a:pt x="90" y="621"/>
                    </a:moveTo>
                    <a:cubicBezTo>
                      <a:pt x="86" y="592"/>
                      <a:pt x="86" y="572"/>
                      <a:pt x="84" y="540"/>
                    </a:cubicBezTo>
                    <a:cubicBezTo>
                      <a:pt x="82" y="508"/>
                      <a:pt x="78" y="467"/>
                      <a:pt x="78" y="426"/>
                    </a:cubicBezTo>
                    <a:cubicBezTo>
                      <a:pt x="78" y="385"/>
                      <a:pt x="80" y="339"/>
                      <a:pt x="81" y="291"/>
                    </a:cubicBezTo>
                    <a:cubicBezTo>
                      <a:pt x="82" y="243"/>
                      <a:pt x="83" y="185"/>
                      <a:pt x="84" y="138"/>
                    </a:cubicBezTo>
                    <a:cubicBezTo>
                      <a:pt x="85" y="91"/>
                      <a:pt x="95" y="0"/>
                      <a:pt x="86" y="6"/>
                    </a:cubicBezTo>
                    <a:cubicBezTo>
                      <a:pt x="54" y="59"/>
                      <a:pt x="40" y="122"/>
                      <a:pt x="27" y="173"/>
                    </a:cubicBezTo>
                    <a:cubicBezTo>
                      <a:pt x="13" y="228"/>
                      <a:pt x="6" y="282"/>
                      <a:pt x="3" y="339"/>
                    </a:cubicBezTo>
                    <a:cubicBezTo>
                      <a:pt x="0" y="396"/>
                      <a:pt x="3" y="465"/>
                      <a:pt x="11" y="516"/>
                    </a:cubicBezTo>
                    <a:cubicBezTo>
                      <a:pt x="19" y="567"/>
                      <a:pt x="35" y="608"/>
                      <a:pt x="52" y="643"/>
                    </a:cubicBezTo>
                    <a:cubicBezTo>
                      <a:pt x="69" y="678"/>
                      <a:pt x="108" y="728"/>
                      <a:pt x="114" y="724"/>
                    </a:cubicBezTo>
                    <a:cubicBezTo>
                      <a:pt x="114" y="723"/>
                      <a:pt x="95" y="642"/>
                      <a:pt x="90" y="62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3810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3435" y="1872"/>
                <a:ext cx="603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82"/>
                  </a:cxn>
                  <a:cxn ang="0">
                    <a:pos x="263" y="154"/>
                  </a:cxn>
                  <a:cxn ang="0">
                    <a:pos x="404" y="178"/>
                  </a:cxn>
                  <a:cxn ang="0">
                    <a:pos x="608" y="160"/>
                  </a:cxn>
                  <a:cxn ang="0">
                    <a:pos x="714" y="123"/>
                  </a:cxn>
                  <a:cxn ang="0">
                    <a:pos x="768" y="60"/>
                  </a:cxn>
                  <a:cxn ang="0">
                    <a:pos x="790" y="42"/>
                  </a:cxn>
                </a:cxnLst>
                <a:rect l="0" t="0" r="r" b="b"/>
                <a:pathLst>
                  <a:path w="790" h="179">
                    <a:moveTo>
                      <a:pt x="0" y="0"/>
                    </a:moveTo>
                    <a:cubicBezTo>
                      <a:pt x="17" y="14"/>
                      <a:pt x="57" y="56"/>
                      <a:pt x="101" y="82"/>
                    </a:cubicBezTo>
                    <a:cubicBezTo>
                      <a:pt x="145" y="108"/>
                      <a:pt x="213" y="138"/>
                      <a:pt x="263" y="154"/>
                    </a:cubicBezTo>
                    <a:cubicBezTo>
                      <a:pt x="313" y="170"/>
                      <a:pt x="347" y="177"/>
                      <a:pt x="404" y="178"/>
                    </a:cubicBezTo>
                    <a:cubicBezTo>
                      <a:pt x="461" y="179"/>
                      <a:pt x="556" y="169"/>
                      <a:pt x="608" y="160"/>
                    </a:cubicBezTo>
                    <a:cubicBezTo>
                      <a:pt x="660" y="151"/>
                      <a:pt x="687" y="140"/>
                      <a:pt x="714" y="123"/>
                    </a:cubicBezTo>
                    <a:cubicBezTo>
                      <a:pt x="741" y="106"/>
                      <a:pt x="755" y="73"/>
                      <a:pt x="768" y="60"/>
                    </a:cubicBezTo>
                    <a:cubicBezTo>
                      <a:pt x="781" y="47"/>
                      <a:pt x="785" y="46"/>
                      <a:pt x="790" y="4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Line 89"/>
            <p:cNvSpPr>
              <a:spLocks noChangeShapeType="1"/>
            </p:cNvSpPr>
            <p:nvPr/>
          </p:nvSpPr>
          <p:spPr bwMode="auto">
            <a:xfrm rot="467865" flipH="1">
              <a:off x="1865285" y="4337068"/>
              <a:ext cx="247650" cy="4016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 rot="467865">
              <a:off x="1812897" y="4870468"/>
              <a:ext cx="13827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91"/>
            <p:cNvSpPr>
              <a:spLocks/>
            </p:cNvSpPr>
            <p:nvPr/>
          </p:nvSpPr>
          <p:spPr bwMode="auto">
            <a:xfrm rot="467865">
              <a:off x="1652560" y="5308618"/>
              <a:ext cx="1387475" cy="31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266" y="0"/>
                </a:cxn>
              </a:cxnLst>
              <a:rect l="0" t="0" r="r" b="b"/>
              <a:pathLst>
                <a:path w="1266" h="3">
                  <a:moveTo>
                    <a:pt x="0" y="3"/>
                  </a:moveTo>
                  <a:lnTo>
                    <a:pt x="1266" y="0"/>
                  </a:lnTo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92"/>
            <p:cNvSpPr>
              <a:spLocks noChangeShapeType="1"/>
            </p:cNvSpPr>
            <p:nvPr/>
          </p:nvSpPr>
          <p:spPr bwMode="auto">
            <a:xfrm rot="467865">
              <a:off x="1766860" y="5099068"/>
              <a:ext cx="146208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93"/>
            <p:cNvSpPr>
              <a:spLocks noChangeShapeType="1"/>
            </p:cNvSpPr>
            <p:nvPr/>
          </p:nvSpPr>
          <p:spPr bwMode="auto">
            <a:xfrm rot="467865" flipH="1">
              <a:off x="1590647" y="4765693"/>
              <a:ext cx="466725" cy="7635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94"/>
            <p:cNvSpPr>
              <a:spLocks noChangeShapeType="1"/>
            </p:cNvSpPr>
            <p:nvPr/>
          </p:nvSpPr>
          <p:spPr bwMode="auto">
            <a:xfrm rot="467865" flipH="1">
              <a:off x="1257272" y="5213368"/>
              <a:ext cx="152400" cy="2508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95"/>
            <p:cNvSpPr>
              <a:spLocks noChangeShapeType="1"/>
            </p:cNvSpPr>
            <p:nvPr/>
          </p:nvSpPr>
          <p:spPr bwMode="auto">
            <a:xfrm rot="467865" flipH="1">
              <a:off x="954060" y="5119705"/>
              <a:ext cx="180975" cy="2984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96"/>
            <p:cNvSpPr>
              <a:spLocks noChangeShapeType="1"/>
            </p:cNvSpPr>
            <p:nvPr/>
          </p:nvSpPr>
          <p:spPr bwMode="auto">
            <a:xfrm rot="467865">
              <a:off x="644497" y="5521343"/>
              <a:ext cx="218122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97"/>
            <p:cNvSpPr>
              <a:spLocks/>
            </p:cNvSpPr>
            <p:nvPr/>
          </p:nvSpPr>
          <p:spPr bwMode="auto">
            <a:xfrm rot="467865">
              <a:off x="984222" y="5199080"/>
              <a:ext cx="390525" cy="371475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177" y="379"/>
                </a:cxn>
                <a:cxn ang="0">
                  <a:pos x="0" y="379"/>
                </a:cxn>
                <a:cxn ang="0">
                  <a:pos x="168" y="622"/>
                </a:cxn>
                <a:cxn ang="0">
                  <a:pos x="631" y="379"/>
                </a:cxn>
                <a:cxn ang="0">
                  <a:pos x="465" y="382"/>
                </a:cxn>
                <a:cxn ang="0">
                  <a:pos x="720" y="0"/>
                </a:cxn>
                <a:cxn ang="0">
                  <a:pos x="430" y="0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44" name="Group 98"/>
            <p:cNvGrpSpPr>
              <a:grpSpLocks/>
            </p:cNvGrpSpPr>
            <p:nvPr/>
          </p:nvGrpSpPr>
          <p:grpSpPr bwMode="auto">
            <a:xfrm rot="467865">
              <a:off x="1850997" y="4135455"/>
              <a:ext cx="1282700" cy="407988"/>
              <a:chOff x="4074" y="2980"/>
              <a:chExt cx="1170" cy="341"/>
            </a:xfrm>
          </p:grpSpPr>
          <p:sp>
            <p:nvSpPr>
              <p:cNvPr id="68" name="Line 99"/>
              <p:cNvSpPr>
                <a:spLocks noChangeShapeType="1"/>
              </p:cNvSpPr>
              <p:nvPr/>
            </p:nvSpPr>
            <p:spPr bwMode="auto">
              <a:xfrm flipV="1">
                <a:off x="4703" y="3046"/>
                <a:ext cx="71" cy="10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100"/>
              <p:cNvSpPr>
                <a:spLocks noChangeShapeType="1"/>
              </p:cNvSpPr>
              <p:nvPr/>
            </p:nvSpPr>
            <p:spPr bwMode="auto">
              <a:xfrm flipV="1">
                <a:off x="4831" y="2980"/>
                <a:ext cx="183" cy="15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101"/>
              <p:cNvSpPr>
                <a:spLocks noChangeShapeType="1"/>
              </p:cNvSpPr>
              <p:nvPr/>
            </p:nvSpPr>
            <p:spPr bwMode="auto">
              <a:xfrm flipV="1">
                <a:off x="4912" y="3148"/>
                <a:ext cx="287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102"/>
              <p:cNvSpPr>
                <a:spLocks noChangeShapeType="1"/>
              </p:cNvSpPr>
              <p:nvPr/>
            </p:nvSpPr>
            <p:spPr bwMode="auto">
              <a:xfrm flipV="1">
                <a:off x="4912" y="3268"/>
                <a:ext cx="332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103"/>
              <p:cNvSpPr>
                <a:spLocks noChangeShapeType="1"/>
              </p:cNvSpPr>
              <p:nvPr/>
            </p:nvSpPr>
            <p:spPr bwMode="auto">
              <a:xfrm flipH="1" flipV="1">
                <a:off x="4189" y="3007"/>
                <a:ext cx="298" cy="12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104"/>
              <p:cNvSpPr>
                <a:spLocks noChangeShapeType="1"/>
              </p:cNvSpPr>
              <p:nvPr/>
            </p:nvSpPr>
            <p:spPr bwMode="auto">
              <a:xfrm flipH="1" flipV="1">
                <a:off x="4096" y="3161"/>
                <a:ext cx="323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05"/>
              <p:cNvSpPr>
                <a:spLocks noChangeShapeType="1"/>
              </p:cNvSpPr>
              <p:nvPr/>
            </p:nvSpPr>
            <p:spPr bwMode="auto">
              <a:xfrm flipH="1" flipV="1">
                <a:off x="4074" y="3316"/>
                <a:ext cx="287" cy="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06"/>
              <p:cNvSpPr>
                <a:spLocks noChangeShapeType="1"/>
              </p:cNvSpPr>
              <p:nvPr/>
            </p:nvSpPr>
            <p:spPr bwMode="auto">
              <a:xfrm flipH="1" flipV="1">
                <a:off x="4338" y="3264"/>
                <a:ext cx="206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107"/>
              <p:cNvSpPr>
                <a:spLocks noChangeShapeType="1"/>
              </p:cNvSpPr>
              <p:nvPr/>
            </p:nvSpPr>
            <p:spPr bwMode="auto">
              <a:xfrm flipH="1" flipV="1">
                <a:off x="4361" y="3139"/>
                <a:ext cx="183" cy="5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108"/>
              <p:cNvSpPr>
                <a:spLocks noChangeShapeType="1"/>
              </p:cNvSpPr>
              <p:nvPr/>
            </p:nvSpPr>
            <p:spPr bwMode="auto">
              <a:xfrm flipH="1" flipV="1">
                <a:off x="4544" y="3069"/>
                <a:ext cx="68" cy="7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09"/>
              <p:cNvSpPr>
                <a:spLocks noChangeShapeType="1"/>
              </p:cNvSpPr>
              <p:nvPr/>
            </p:nvSpPr>
            <p:spPr bwMode="auto">
              <a:xfrm flipV="1">
                <a:off x="4774" y="3131"/>
                <a:ext cx="125" cy="4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10"/>
              <p:cNvSpPr>
                <a:spLocks noChangeShapeType="1"/>
              </p:cNvSpPr>
              <p:nvPr/>
            </p:nvSpPr>
            <p:spPr bwMode="auto">
              <a:xfrm flipV="1">
                <a:off x="4763" y="3237"/>
                <a:ext cx="206" cy="13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11"/>
              <p:cNvSpPr>
                <a:spLocks noChangeShapeType="1"/>
              </p:cNvSpPr>
              <p:nvPr/>
            </p:nvSpPr>
            <p:spPr bwMode="auto">
              <a:xfrm flipH="1" flipV="1">
                <a:off x="4512" y="3215"/>
                <a:ext cx="115" cy="3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" name="Line 113"/>
            <p:cNvSpPr>
              <a:spLocks noChangeShapeType="1"/>
            </p:cNvSpPr>
            <p:nvPr/>
          </p:nvSpPr>
          <p:spPr bwMode="auto">
            <a:xfrm rot="11267865" flipV="1">
              <a:off x="2249460" y="4816493"/>
              <a:ext cx="84137" cy="16033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14"/>
            <p:cNvSpPr>
              <a:spLocks noChangeShapeType="1"/>
            </p:cNvSpPr>
            <p:nvPr/>
          </p:nvSpPr>
          <p:spPr bwMode="auto">
            <a:xfrm rot="11267865" flipV="1">
              <a:off x="1989110" y="4849830"/>
              <a:ext cx="200025" cy="18732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15"/>
            <p:cNvSpPr>
              <a:spLocks noChangeShapeType="1"/>
            </p:cNvSpPr>
            <p:nvPr/>
          </p:nvSpPr>
          <p:spPr bwMode="auto">
            <a:xfrm rot="11267865" flipV="1">
              <a:off x="1808135" y="4724418"/>
              <a:ext cx="314325" cy="9207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16"/>
            <p:cNvSpPr>
              <a:spLocks noChangeShapeType="1"/>
            </p:cNvSpPr>
            <p:nvPr/>
          </p:nvSpPr>
          <p:spPr bwMode="auto">
            <a:xfrm rot="11267865" flipV="1">
              <a:off x="1900210" y="4651393"/>
              <a:ext cx="239712" cy="190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17"/>
            <p:cNvSpPr>
              <a:spLocks noChangeShapeType="1"/>
            </p:cNvSpPr>
            <p:nvPr/>
          </p:nvSpPr>
          <p:spPr bwMode="auto">
            <a:xfrm rot="11267865" flipH="1" flipV="1">
              <a:off x="2562197" y="4943493"/>
              <a:ext cx="327025" cy="14922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18"/>
            <p:cNvSpPr>
              <a:spLocks noChangeShapeType="1"/>
            </p:cNvSpPr>
            <p:nvPr/>
          </p:nvSpPr>
          <p:spPr bwMode="auto">
            <a:xfrm rot="11267865" flipH="1" flipV="1">
              <a:off x="2657447" y="4829193"/>
              <a:ext cx="354012" cy="904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19"/>
            <p:cNvSpPr>
              <a:spLocks noChangeShapeType="1"/>
            </p:cNvSpPr>
            <p:nvPr/>
          </p:nvSpPr>
          <p:spPr bwMode="auto">
            <a:xfrm rot="11267865" flipH="1" flipV="1">
              <a:off x="2739997" y="4733943"/>
              <a:ext cx="314325" cy="6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20"/>
            <p:cNvSpPr>
              <a:spLocks noChangeShapeType="1"/>
            </p:cNvSpPr>
            <p:nvPr/>
          </p:nvSpPr>
          <p:spPr bwMode="auto">
            <a:xfrm rot="11267865" flipH="1" flipV="1">
              <a:off x="2535210" y="4743468"/>
              <a:ext cx="225425" cy="269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21"/>
            <p:cNvSpPr>
              <a:spLocks noChangeShapeType="1"/>
            </p:cNvSpPr>
            <p:nvPr/>
          </p:nvSpPr>
          <p:spPr bwMode="auto">
            <a:xfrm rot="11267865" flipH="1" flipV="1">
              <a:off x="2516160" y="4853005"/>
              <a:ext cx="201612" cy="650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22"/>
            <p:cNvSpPr>
              <a:spLocks noChangeShapeType="1"/>
            </p:cNvSpPr>
            <p:nvPr/>
          </p:nvSpPr>
          <p:spPr bwMode="auto">
            <a:xfrm rot="11267865" flipH="1" flipV="1">
              <a:off x="2481235" y="4886343"/>
              <a:ext cx="74612" cy="952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23"/>
            <p:cNvSpPr>
              <a:spLocks noChangeShapeType="1"/>
            </p:cNvSpPr>
            <p:nvPr/>
          </p:nvSpPr>
          <p:spPr bwMode="auto">
            <a:xfrm rot="11267865" flipV="1">
              <a:off x="2128810" y="4818080"/>
              <a:ext cx="138112" cy="523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24"/>
            <p:cNvSpPr>
              <a:spLocks noChangeShapeType="1"/>
            </p:cNvSpPr>
            <p:nvPr/>
          </p:nvSpPr>
          <p:spPr bwMode="auto">
            <a:xfrm rot="11267865" flipV="1">
              <a:off x="2070072" y="4722830"/>
              <a:ext cx="225425" cy="1587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25"/>
            <p:cNvSpPr>
              <a:spLocks noChangeShapeType="1"/>
            </p:cNvSpPr>
            <p:nvPr/>
          </p:nvSpPr>
          <p:spPr bwMode="auto">
            <a:xfrm rot="11267865" flipH="1" flipV="1">
              <a:off x="2436785" y="4765693"/>
              <a:ext cx="125412" cy="4286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26"/>
            <p:cNvSpPr>
              <a:spLocks noChangeShapeType="1"/>
            </p:cNvSpPr>
            <p:nvPr/>
          </p:nvSpPr>
          <p:spPr bwMode="auto">
            <a:xfrm rot="467865">
              <a:off x="828647" y="5127643"/>
              <a:ext cx="36195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27"/>
            <p:cNvSpPr>
              <a:spLocks noChangeShapeType="1"/>
            </p:cNvSpPr>
            <p:nvPr/>
          </p:nvSpPr>
          <p:spPr bwMode="auto">
            <a:xfrm rot="467865">
              <a:off x="3790922" y="4129105"/>
              <a:ext cx="27146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28"/>
            <p:cNvSpPr>
              <a:spLocks noChangeShapeType="1"/>
            </p:cNvSpPr>
            <p:nvPr/>
          </p:nvSpPr>
          <p:spPr bwMode="auto">
            <a:xfrm rot="467865" flipH="1">
              <a:off x="3957610" y="3670318"/>
              <a:ext cx="111125" cy="1841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" name="Group 129"/>
            <p:cNvGrpSpPr>
              <a:grpSpLocks/>
            </p:cNvGrpSpPr>
            <p:nvPr/>
          </p:nvGrpSpPr>
          <p:grpSpPr bwMode="auto">
            <a:xfrm>
              <a:off x="2501872" y="5078430"/>
              <a:ext cx="965200" cy="922338"/>
              <a:chOff x="1520" y="2112"/>
              <a:chExt cx="608" cy="581"/>
            </a:xfrm>
          </p:grpSpPr>
          <p:sp>
            <p:nvSpPr>
              <p:cNvPr id="62" name="Line 130"/>
              <p:cNvSpPr>
                <a:spLocks noChangeShapeType="1"/>
              </p:cNvSpPr>
              <p:nvPr/>
            </p:nvSpPr>
            <p:spPr bwMode="auto">
              <a:xfrm rot="467865" flipH="1">
                <a:off x="1722" y="2167"/>
                <a:ext cx="198" cy="3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31"/>
              <p:cNvSpPr>
                <a:spLocks noChangeShapeType="1"/>
              </p:cNvSpPr>
              <p:nvPr/>
            </p:nvSpPr>
            <p:spPr bwMode="auto">
              <a:xfrm rot="467865">
                <a:off x="1679" y="2497"/>
                <a:ext cx="336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132"/>
              <p:cNvSpPr>
                <a:spLocks noChangeShapeType="1"/>
              </p:cNvSpPr>
              <p:nvPr/>
            </p:nvSpPr>
            <p:spPr bwMode="auto">
              <a:xfrm rot="16667865" flipH="1">
                <a:off x="1516" y="2294"/>
                <a:ext cx="384" cy="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133"/>
              <p:cNvSpPr txBox="1">
                <a:spLocks noChangeArrowheads="1"/>
              </p:cNvSpPr>
              <p:nvPr/>
            </p:nvSpPr>
            <p:spPr bwMode="auto">
              <a:xfrm>
                <a:off x="1728" y="2496"/>
                <a:ext cx="19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pitchFamily="32" charset="0"/>
                  </a:rPr>
                  <a:t>x</a:t>
                </a:r>
              </a:p>
            </p:txBody>
          </p:sp>
          <p:sp>
            <p:nvSpPr>
              <p:cNvPr id="66" name="Text Box 134"/>
              <p:cNvSpPr txBox="1">
                <a:spLocks noChangeArrowheads="1"/>
              </p:cNvSpPr>
              <p:nvPr/>
            </p:nvSpPr>
            <p:spPr bwMode="auto">
              <a:xfrm>
                <a:off x="1520" y="2256"/>
                <a:ext cx="19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pitchFamily="32" charset="0"/>
                  </a:rPr>
                  <a:t>y</a:t>
                </a:r>
              </a:p>
            </p:txBody>
          </p:sp>
          <p:sp>
            <p:nvSpPr>
              <p:cNvPr id="67" name="Text Box 135"/>
              <p:cNvSpPr txBox="1">
                <a:spLocks noChangeArrowheads="1"/>
              </p:cNvSpPr>
              <p:nvPr/>
            </p:nvSpPr>
            <p:spPr bwMode="auto">
              <a:xfrm>
                <a:off x="1936" y="2160"/>
                <a:ext cx="19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pitchFamily="32" charset="0"/>
                  </a:rPr>
                  <a:t>z</a:t>
                </a:r>
              </a:p>
            </p:txBody>
          </p:sp>
        </p:grpSp>
      </p:grpSp>
      <p:grpSp>
        <p:nvGrpSpPr>
          <p:cNvPr id="97" name="Group 46"/>
          <p:cNvGrpSpPr>
            <a:grpSpLocks/>
          </p:cNvGrpSpPr>
          <p:nvPr/>
        </p:nvGrpSpPr>
        <p:grpSpPr bwMode="auto">
          <a:xfrm>
            <a:off x="469899" y="4914922"/>
            <a:ext cx="3887787" cy="1657350"/>
            <a:chOff x="3198" y="2205"/>
            <a:chExt cx="2449" cy="1044"/>
          </a:xfrm>
        </p:grpSpPr>
        <p:sp>
          <p:nvSpPr>
            <p:cNvPr id="98" name="Rectangle 45"/>
            <p:cNvSpPr>
              <a:spLocks noChangeArrowheads="1"/>
            </p:cNvSpPr>
            <p:nvPr/>
          </p:nvSpPr>
          <p:spPr bwMode="auto">
            <a:xfrm>
              <a:off x="3198" y="2205"/>
              <a:ext cx="2449" cy="10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6"/>
            <p:cNvGrpSpPr>
              <a:grpSpLocks/>
            </p:cNvGrpSpPr>
            <p:nvPr/>
          </p:nvGrpSpPr>
          <p:grpSpPr bwMode="auto">
            <a:xfrm>
              <a:off x="3288" y="2296"/>
              <a:ext cx="2256" cy="844"/>
              <a:chOff x="3312" y="864"/>
              <a:chExt cx="2256" cy="844"/>
            </a:xfrm>
          </p:grpSpPr>
          <p:pic>
            <p:nvPicPr>
              <p:cNvPr id="100" name="Picture 7" descr="elliptic flow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12" y="864"/>
                <a:ext cx="2256" cy="844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101" name="Oval 8"/>
              <p:cNvSpPr>
                <a:spLocks noChangeArrowheads="1"/>
              </p:cNvSpPr>
              <p:nvPr/>
            </p:nvSpPr>
            <p:spPr bwMode="auto">
              <a:xfrm>
                <a:off x="3600" y="1296"/>
                <a:ext cx="144" cy="28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3" name="Picture 15" descr="V2_Pheniw_W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r="5841"/>
          <a:stretch>
            <a:fillRect/>
          </a:stretch>
        </p:blipFill>
        <p:spPr>
          <a:xfrm>
            <a:off x="4648200" y="1357298"/>
            <a:ext cx="4343400" cy="4229113"/>
          </a:xfrm>
          <a:prstGeom prst="rect">
            <a:avLst/>
          </a:prstGeom>
          <a:noFill/>
          <a:ln/>
        </p:spPr>
      </p:pic>
      <p:sp>
        <p:nvSpPr>
          <p:cNvPr id="105" name="ZoneTexte 104"/>
          <p:cNvSpPr txBox="1"/>
          <p:nvPr/>
        </p:nvSpPr>
        <p:spPr>
          <a:xfrm>
            <a:off x="1000100" y="4143380"/>
            <a:ext cx="3429024" cy="1200176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/>
              <a:buChar char="à"/>
            </a:pPr>
            <a:endParaRPr lang="en-US" sz="2800" dirty="0" smtClean="0"/>
          </a:p>
        </p:txBody>
      </p:sp>
      <p:sp>
        <p:nvSpPr>
          <p:cNvPr id="106" name="ZoneTexte 105"/>
          <p:cNvSpPr txBox="1"/>
          <p:nvPr/>
        </p:nvSpPr>
        <p:spPr>
          <a:xfrm>
            <a:off x="4572000" y="5643578"/>
            <a:ext cx="4572000" cy="71438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/>
              <a:buChar char="à"/>
            </a:pPr>
            <a:r>
              <a:rPr lang="en-US" sz="2800" dirty="0" smtClean="0"/>
              <a:t> Strong collective behavior</a:t>
            </a:r>
          </a:p>
        </p:txBody>
      </p:sp>
      <p:sp>
        <p:nvSpPr>
          <p:cNvPr id="107" name="Text Box 51"/>
          <p:cNvSpPr txBox="1">
            <a:spLocks noChangeArrowheads="1"/>
          </p:cNvSpPr>
          <p:nvPr/>
        </p:nvSpPr>
        <p:spPr bwMode="auto">
          <a:xfrm>
            <a:off x="5302435" y="695107"/>
            <a:ext cx="3555845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PHENIX, PRL 91 (2003) 182301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Huovinen &amp; al, PLB 503 (2001) 58</a:t>
            </a:r>
          </a:p>
        </p:txBody>
      </p:sp>
      <p:cxnSp>
        <p:nvCxnSpPr>
          <p:cNvPr id="109" name="Connecteur droit 108"/>
          <p:cNvCxnSpPr/>
          <p:nvPr/>
        </p:nvCxnSpPr>
        <p:spPr>
          <a:xfrm flipV="1">
            <a:off x="1214414" y="5572140"/>
            <a:ext cx="714380" cy="40164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1714480" y="5572140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φ</a:t>
            </a:r>
            <a:endParaRPr lang="en-US" dirty="0"/>
          </a:p>
        </p:txBody>
      </p:sp>
      <p:sp>
        <p:nvSpPr>
          <p:cNvPr id="113" name="ZoneTexte 112"/>
          <p:cNvSpPr txBox="1"/>
          <p:nvPr/>
        </p:nvSpPr>
        <p:spPr>
          <a:xfrm rot="18520030">
            <a:off x="-57621" y="1820339"/>
            <a:ext cx="2357454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fr-FR" sz="2800" dirty="0" err="1" smtClean="0">
                <a:solidFill>
                  <a:srgbClr val="FFC000"/>
                </a:solidFill>
              </a:rPr>
              <a:t>reaction</a:t>
            </a:r>
            <a:r>
              <a:rPr lang="fr-FR" sz="2800" dirty="0" smtClean="0">
                <a:solidFill>
                  <a:srgbClr val="FFC000"/>
                </a:solidFill>
              </a:rPr>
              <a:t> plane</a:t>
            </a:r>
            <a:endParaRPr lang="en-US" sz="28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IDEAL HYDRODYNAMICS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4191000" cy="428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Ideal hydrodynamics…</a:t>
            </a:r>
          </a:p>
          <a:p>
            <a:pPr lvl="1"/>
            <a:r>
              <a:rPr lang="en-US" dirty="0" smtClean="0"/>
              <a:t>QGP </a:t>
            </a:r>
            <a:r>
              <a:rPr lang="en-US" dirty="0" err="1" smtClean="0"/>
              <a:t>EoS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Early </a:t>
            </a:r>
            <a:r>
              <a:rPr lang="en-US" dirty="0" err="1" smtClean="0"/>
              <a:t>thermalization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(0.6 fm/c) </a:t>
            </a:r>
          </a:p>
          <a:p>
            <a:pPr lvl="1"/>
            <a:r>
              <a:rPr lang="en-US" dirty="0" smtClean="0"/>
              <a:t>High density</a:t>
            </a:r>
          </a:p>
          <a:p>
            <a:pPr lvl="2"/>
            <a:r>
              <a:rPr lang="en-US" dirty="0" smtClean="0"/>
              <a:t>(~30 </a:t>
            </a:r>
            <a:r>
              <a:rPr lang="en-US" dirty="0" err="1" smtClean="0"/>
              <a:t>GeV</a:t>
            </a:r>
            <a:r>
              <a:rPr lang="en-US" dirty="0" smtClean="0"/>
              <a:t>/fm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Little need for viscosity!</a:t>
            </a:r>
          </a:p>
          <a:p>
            <a:pPr lvl="1"/>
            <a:r>
              <a:rPr lang="en-US" dirty="0" smtClean="0"/>
              <a:t>(first estimations approach the </a:t>
            </a:r>
            <a:r>
              <a:rPr lang="en-US" dirty="0" err="1" smtClean="0"/>
              <a:t>AdS</a:t>
            </a:r>
            <a:r>
              <a:rPr lang="en-US" dirty="0" smtClean="0"/>
              <a:t>/CFT estimates </a:t>
            </a:r>
            <a:r>
              <a:rPr lang="el-GR" dirty="0" smtClean="0"/>
              <a:t>η</a:t>
            </a:r>
            <a:r>
              <a:rPr lang="fr-FR" dirty="0" smtClean="0"/>
              <a:t>/s = </a:t>
            </a:r>
            <a:r>
              <a:rPr lang="el-GR" dirty="0" smtClean="0">
                <a:sym typeface="MT Extra"/>
              </a:rPr>
              <a:t></a:t>
            </a:r>
            <a:r>
              <a:rPr lang="fr-FR" dirty="0" smtClean="0">
                <a:sym typeface="MT Extra"/>
              </a:rPr>
              <a:t>/4</a:t>
            </a:r>
            <a:r>
              <a:rPr lang="el-GR" dirty="0" smtClean="0">
                <a:sym typeface="MT Extra"/>
              </a:rPr>
              <a:t>π</a:t>
            </a:r>
            <a:r>
              <a:rPr lang="fr-FR" dirty="0" smtClean="0">
                <a:sym typeface="MT Extra"/>
              </a:rPr>
              <a:t>)</a:t>
            </a:r>
            <a:endParaRPr lang="en-US" dirty="0" smtClean="0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343400" cy="4302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… reproduces fairly well</a:t>
            </a:r>
          </a:p>
          <a:p>
            <a:pPr marL="914400" lvl="1" indent="-45720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Single </a:t>
            </a:r>
            <a:r>
              <a:rPr lang="en-US" dirty="0" err="1" smtClean="0"/>
              <a:t>hadron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spectra</a:t>
            </a:r>
          </a:p>
          <a:p>
            <a:pPr lvl="2"/>
            <a:r>
              <a:rPr lang="en-US" dirty="0" smtClean="0"/>
              <a:t>(mass dependence)</a:t>
            </a:r>
          </a:p>
          <a:p>
            <a:pPr lvl="2"/>
            <a:r>
              <a:rPr lang="en-US" dirty="0" smtClean="0"/>
              <a:t>&lt;</a:t>
            </a:r>
            <a:r>
              <a:rPr lang="en-US" dirty="0" err="1" smtClean="0"/>
              <a:t>β</a:t>
            </a:r>
            <a:r>
              <a:rPr lang="en-US" baseline="-25000" dirty="0" err="1" smtClean="0"/>
              <a:t>T</a:t>
            </a:r>
            <a:r>
              <a:rPr lang="en-US" dirty="0" smtClean="0"/>
              <a:t>&gt; ~ 0.6</a:t>
            </a:r>
          </a:p>
          <a:p>
            <a:pPr marL="914400" lvl="1" indent="-45720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Elliptic flow</a:t>
            </a:r>
          </a:p>
          <a:p>
            <a:pPr marL="514350" indent="-457200"/>
            <a:r>
              <a:rPr lang="en-US" dirty="0" smtClean="0"/>
              <a:t>Not the foreseen ideal </a:t>
            </a:r>
            <a:r>
              <a:rPr lang="en-US" dirty="0" err="1" smtClean="0"/>
              <a:t>partonic</a:t>
            </a:r>
            <a:r>
              <a:rPr lang="en-US" dirty="0" smtClean="0"/>
              <a:t> gas!</a:t>
            </a:r>
          </a:p>
          <a:p>
            <a:pPr marL="514350" indent="-457200">
              <a:buSzPct val="90000"/>
              <a:buNone/>
            </a:pP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i="1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sQGP</a:t>
            </a:r>
            <a:r>
              <a:rPr lang="en-US" i="1" dirty="0" smtClean="0">
                <a:solidFill>
                  <a:srgbClr val="C00000"/>
                </a:solidFill>
              </a:rPr>
              <a:t>” </a:t>
            </a:r>
            <a:r>
              <a:rPr lang="en-US" dirty="0" smtClean="0"/>
              <a:t>(s stands for strong, not super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pPr marL="514350" indent="-457200">
              <a:buNone/>
            </a:pP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i="1" dirty="0" smtClean="0">
                <a:solidFill>
                  <a:srgbClr val="C00000"/>
                </a:solidFill>
              </a:rPr>
              <a:t>“Perfect fluid”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85720" y="5643578"/>
            <a:ext cx="8215370" cy="972574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The matter is strongly interacting and liquid like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@LHC, could it approach a quark gluon gas ?</a:t>
            </a:r>
            <a:endParaRPr lang="en-US" sz="26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Elliptic flow (SCALINGS)</a:t>
            </a:r>
            <a:endParaRPr lang="en-US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eccentricity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dirty="0" smtClean="0"/>
              <a:t> density</a:t>
            </a:r>
          </a:p>
          <a:p>
            <a:r>
              <a:rPr lang="el-GR" dirty="0" smtClean="0"/>
              <a:t>ε</a:t>
            </a:r>
            <a:r>
              <a:rPr lang="fr-FR" dirty="0" smtClean="0"/>
              <a:t> = </a:t>
            </a:r>
            <a:r>
              <a:rPr lang="en-US" dirty="0" smtClean="0"/>
              <a:t>&lt;y</a:t>
            </a:r>
            <a:r>
              <a:rPr lang="en-US" baseline="30000" dirty="0" smtClean="0"/>
              <a:t>2</a:t>
            </a:r>
            <a:r>
              <a:rPr lang="en-US" dirty="0" smtClean="0"/>
              <a:t> – x</a:t>
            </a:r>
            <a:r>
              <a:rPr lang="en-US" baseline="30000" dirty="0" smtClean="0"/>
              <a:t>2</a:t>
            </a:r>
            <a:r>
              <a:rPr lang="en-US" dirty="0" smtClean="0"/>
              <a:t>&gt; / &lt;y</a:t>
            </a:r>
            <a:r>
              <a:rPr lang="en-US" baseline="30000" dirty="0" smtClean="0"/>
              <a:t>2</a:t>
            </a:r>
            <a:r>
              <a:rPr lang="en-US" dirty="0" smtClean="0"/>
              <a:t> + x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With the kinetic energy          </a:t>
            </a:r>
          </a:p>
          <a:p>
            <a:r>
              <a:rPr lang="en-US" dirty="0" smtClean="0"/>
              <a:t>per </a:t>
            </a:r>
            <a:r>
              <a:rPr lang="en-US" u="sng" dirty="0" smtClean="0"/>
              <a:t>constituent quarks</a:t>
            </a:r>
            <a:endParaRPr lang="en-US" u="sng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9" name="Espace réservé du contenu 12" descr="ScalingV2_David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5" r="1850" b="10078"/>
          <a:stretch>
            <a:fillRect/>
          </a:stretch>
        </p:blipFill>
        <p:spPr>
          <a:xfrm>
            <a:off x="4857752" y="1677415"/>
            <a:ext cx="4000528" cy="2894593"/>
          </a:xfrm>
        </p:spPr>
      </p:pic>
      <p:pic>
        <p:nvPicPr>
          <p:cNvPr id="20" name="Picture 2" descr="v2overEps_zdc_2_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00" r="6442" b="3751"/>
          <a:stretch>
            <a:fillRect/>
          </a:stretch>
        </p:blipFill>
        <p:spPr bwMode="auto">
          <a:xfrm>
            <a:off x="280988" y="1538538"/>
            <a:ext cx="4291012" cy="3496761"/>
          </a:xfrm>
          <a:prstGeom prst="rect">
            <a:avLst/>
          </a:prstGeom>
          <a:noFill/>
        </p:spPr>
      </p:pic>
      <p:sp>
        <p:nvSpPr>
          <p:cNvPr id="22" name="Rectangle 172"/>
          <p:cNvSpPr>
            <a:spLocks noChangeArrowheads="1"/>
          </p:cNvSpPr>
          <p:nvPr/>
        </p:nvSpPr>
        <p:spPr bwMode="auto">
          <a:xfrm>
            <a:off x="5593483" y="4917056"/>
            <a:ext cx="2764731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PHENIX, </a:t>
            </a:r>
            <a:r>
              <a:rPr lang="en-US" dirty="0" err="1" smtClean="0">
                <a:solidFill>
                  <a:schemeClr val="tx2"/>
                </a:solidFill>
              </a:rPr>
              <a:t>nucl</a:t>
            </a:r>
            <a:r>
              <a:rPr lang="en-US" dirty="0" smtClean="0">
                <a:solidFill>
                  <a:schemeClr val="tx2"/>
                </a:solidFill>
              </a:rPr>
              <a:t>-ex/0608033</a:t>
            </a:r>
          </a:p>
        </p:txBody>
      </p:sp>
      <p:sp>
        <p:nvSpPr>
          <p:cNvPr id="23" name="Rectangle 172"/>
          <p:cNvSpPr>
            <a:spLocks noChangeArrowheads="1"/>
          </p:cNvSpPr>
          <p:nvPr/>
        </p:nvSpPr>
        <p:spPr bwMode="auto">
          <a:xfrm>
            <a:off x="357158" y="4929198"/>
            <a:ext cx="4352089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dirty="0" err="1" smtClean="0">
                <a:solidFill>
                  <a:schemeClr val="tx2"/>
                </a:solidFill>
              </a:rPr>
              <a:t>Voloshin</a:t>
            </a:r>
            <a:r>
              <a:rPr lang="fr-FR" dirty="0" smtClean="0">
                <a:solidFill>
                  <a:schemeClr val="tx2"/>
                </a:solidFill>
              </a:rPr>
              <a:t> &amp; </a:t>
            </a:r>
            <a:r>
              <a:rPr lang="fr-FR" dirty="0" err="1" smtClean="0">
                <a:solidFill>
                  <a:schemeClr val="tx2"/>
                </a:solidFill>
              </a:rPr>
              <a:t>Pokskanzer</a:t>
            </a:r>
            <a:r>
              <a:rPr lang="fr-FR" dirty="0" smtClean="0">
                <a:solidFill>
                  <a:schemeClr val="tx2"/>
                </a:solidFill>
              </a:rPr>
              <a:t>, PLB 474 (2000) 27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4429124" y="2586037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/>
              <a:t>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q</a:t>
            </a:r>
            <a:endParaRPr lang="en-US" sz="28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29586" y="4500570"/>
            <a:ext cx="1200152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/>
              <a:t>KE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q</a:t>
            </a:r>
            <a:endParaRPr lang="en-US" sz="2800" baseline="-25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Baryons/Mesons</a:t>
            </a:r>
            <a:endParaRPr lang="en-US" dirty="0"/>
          </a:p>
        </p:txBody>
      </p:sp>
      <p:pic>
        <p:nvPicPr>
          <p:cNvPr id="20" name="Picture 4" descr="ppirat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8449" y="1474801"/>
            <a:ext cx="6708393" cy="3811587"/>
          </a:xfrm>
          <a:prstGeom prst="rect">
            <a:avLst/>
          </a:prstGeom>
          <a:noFill/>
          <a:ln/>
        </p:spPr>
      </p:pic>
      <p:sp>
        <p:nvSpPr>
          <p:cNvPr id="23" name="Espace réservé du contenu 22"/>
          <p:cNvSpPr>
            <a:spLocks noGrp="1"/>
          </p:cNvSpPr>
          <p:nvPr>
            <p:ph sz="half" idx="2"/>
          </p:nvPr>
        </p:nvSpPr>
        <p:spPr>
          <a:xfrm>
            <a:off x="214282" y="4929198"/>
            <a:ext cx="4343400" cy="17145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Baryon favored</a:t>
            </a:r>
          </a:p>
          <a:p>
            <a:r>
              <a:rPr lang="en-US" dirty="0" smtClean="0"/>
              <a:t>Not fragmentation!</a:t>
            </a:r>
          </a:p>
          <a:p>
            <a:r>
              <a:rPr lang="en-US" dirty="0" smtClean="0"/>
              <a:t>Coalescence or recombination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727936" y="559338"/>
            <a:ext cx="3130344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STAR, PRL 97 (152301) 2006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62629" y="5599698"/>
            <a:ext cx="4667023" cy="972574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 The matter is </a:t>
            </a:r>
            <a:r>
              <a:rPr lang="en-US" sz="2600" dirty="0" err="1" smtClean="0">
                <a:solidFill>
                  <a:schemeClr val="bg1"/>
                </a:solidFill>
                <a:sym typeface="Wingdings" pitchFamily="2" charset="2"/>
              </a:rPr>
              <a:t>partonic</a:t>
            </a:r>
            <a:endParaRPr lang="en-US" sz="2600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@LHC, even more </a:t>
            </a:r>
            <a:r>
              <a:rPr lang="en-US" sz="2600" dirty="0" err="1" smtClean="0">
                <a:solidFill>
                  <a:schemeClr val="bg1"/>
                </a:solidFill>
                <a:sym typeface="Wingdings" pitchFamily="2" charset="2"/>
              </a:rPr>
              <a:t>thermalized</a:t>
            </a:r>
            <a:endParaRPr lang="en-US" sz="26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Heavy quarks ?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Electrons from heavy flavor's decay suffer (large) quenching and flow! Was a surprise!</a:t>
            </a:r>
          </a:p>
          <a:p>
            <a:pPr lvl="1"/>
            <a:r>
              <a:rPr lang="en-US" dirty="0" err="1" smtClean="0"/>
              <a:t>Thermalization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makes the charm quench ?</a:t>
            </a:r>
          </a:p>
          <a:p>
            <a:pPr lvl="1"/>
            <a:r>
              <a:rPr lang="en-US" dirty="0" smtClean="0"/>
              <a:t>Gluon density is to low!</a:t>
            </a:r>
          </a:p>
          <a:p>
            <a:pPr lvl="1"/>
            <a:r>
              <a:rPr lang="en-US" dirty="0" smtClean="0"/>
              <a:t>Beauty contribution?</a:t>
            </a:r>
          </a:p>
          <a:p>
            <a:pPr lvl="1"/>
            <a:r>
              <a:rPr lang="en-US" dirty="0" smtClean="0"/>
              <a:t>Elastic energy loss?</a:t>
            </a:r>
          </a:p>
          <a:p>
            <a:r>
              <a:rPr lang="en-US" dirty="0" smtClean="0"/>
              <a:t>Not well understood yet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Picture 20" descr="M:\Documents and Settings\esumi\My Documents\My Pictures\PHENIX_electron_raa_v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573740"/>
            <a:ext cx="4343400" cy="421271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572000" y="5929330"/>
            <a:ext cx="3643338" cy="642942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 The matter is tough…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72066" y="1071546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/>
              <a:t>D,B </a:t>
            </a:r>
            <a:r>
              <a:rPr lang="en-US" sz="2800" dirty="0" smtClean="0">
                <a:latin typeface="Arial"/>
                <a:cs typeface="Arial"/>
              </a:rPr>
              <a:t>→ e + …</a:t>
            </a:r>
            <a:endParaRPr lang="en-US" sz="2800" dirty="0" smtClean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727936" y="559338"/>
            <a:ext cx="2733697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PHENIX, </a:t>
            </a:r>
            <a:r>
              <a:rPr lang="en-US" dirty="0" err="1" smtClean="0">
                <a:solidFill>
                  <a:schemeClr val="tx2"/>
                </a:solidFill>
              </a:rPr>
              <a:t>nucl</a:t>
            </a:r>
            <a:r>
              <a:rPr lang="en-US" dirty="0" smtClean="0">
                <a:solidFill>
                  <a:schemeClr val="tx2"/>
                </a:solidFill>
              </a:rPr>
              <a:t>-ex/0611018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J/</a:t>
            </a:r>
            <a:r>
              <a:rPr lang="el-GR" dirty="0" smtClean="0"/>
              <a:t>ψ</a:t>
            </a:r>
            <a:r>
              <a:rPr lang="en-US" dirty="0" smtClean="0"/>
              <a:t> suppression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435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fr-FR" dirty="0" smtClean="0"/>
              <a:t> (</a:t>
            </a:r>
            <a:r>
              <a:rPr lang="en-US" dirty="0" smtClean="0"/>
              <a:t>cc) can melt in QGP</a:t>
            </a:r>
          </a:p>
          <a:p>
            <a:r>
              <a:rPr lang="en-US" dirty="0" smtClean="0"/>
              <a:t>Golden signature @ SPS (@ CERN √s ~ 20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n-US" dirty="0" smtClean="0"/>
              <a:t>QGP discovery claim</a:t>
            </a:r>
          </a:p>
          <a:p>
            <a:r>
              <a:rPr lang="en-US" dirty="0" smtClean="0"/>
              <a:t>@RHIC, same rapidity, suppression look surprisingly similar</a:t>
            </a:r>
          </a:p>
          <a:p>
            <a:pPr lvl="1"/>
            <a:r>
              <a:rPr lang="en-US" dirty="0" smtClean="0"/>
              <a:t>While density is higher</a:t>
            </a:r>
          </a:p>
          <a:p>
            <a:r>
              <a:rPr lang="en-US" dirty="0" smtClean="0"/>
              <a:t>Stronger @ forward </a:t>
            </a:r>
          </a:p>
          <a:p>
            <a:pPr lvl="1"/>
            <a:r>
              <a:rPr lang="en-US" dirty="0" smtClean="0"/>
              <a:t>While density is lower</a:t>
            </a:r>
          </a:p>
          <a:p>
            <a:r>
              <a:rPr lang="en-US" dirty="0" smtClean="0"/>
              <a:t>But beware of cold matter!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25" descr="QM06_SPS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48200" y="2000240"/>
            <a:ext cx="4343400" cy="4168498"/>
          </a:xfrm>
          <a:noFill/>
          <a:ln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214942" y="5988626"/>
            <a:ext cx="2869953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PHENIX, </a:t>
            </a:r>
            <a:r>
              <a:rPr lang="en-US" dirty="0" err="1" smtClean="0">
                <a:solidFill>
                  <a:schemeClr val="tx2"/>
                </a:solidFill>
              </a:rPr>
              <a:t>nucl</a:t>
            </a:r>
            <a:r>
              <a:rPr lang="en-US" dirty="0" smtClean="0">
                <a:solidFill>
                  <a:schemeClr val="tx2"/>
                </a:solidFill>
              </a:rPr>
              <a:t>-ex/06110120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85664"/>
            <a:ext cx="3214710" cy="14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Connecteur droit 16"/>
          <p:cNvCxnSpPr/>
          <p:nvPr/>
        </p:nvCxnSpPr>
        <p:spPr>
          <a:xfrm>
            <a:off x="1333437" y="1720851"/>
            <a:ext cx="142876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ME_S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48200" y="1142984"/>
            <a:ext cx="4343400" cy="4168498"/>
          </a:xfrm>
          <a:prstGeom prst="rect">
            <a:avLst/>
          </a:prstGeom>
          <a:noFill/>
          <a:ln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J/</a:t>
            </a:r>
            <a:r>
              <a:rPr lang="el-GR" dirty="0" smtClean="0"/>
              <a:t>ψ</a:t>
            </a:r>
            <a:r>
              <a:rPr lang="en-US" dirty="0" smtClean="0"/>
              <a:t> suppression 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191000" cy="4724400"/>
          </a:xfrm>
        </p:spPr>
        <p:txBody>
          <a:bodyPr/>
          <a:lstStyle/>
          <a:p>
            <a:r>
              <a:rPr lang="en-US" dirty="0" smtClean="0"/>
              <a:t>Cold nuclear matter effects extrapolated from </a:t>
            </a:r>
            <a:r>
              <a:rPr lang="en-US" dirty="0" err="1" smtClean="0"/>
              <a:t>d+Au</a:t>
            </a:r>
            <a:r>
              <a:rPr lang="en-US" dirty="0" smtClean="0"/>
              <a:t> collisions</a:t>
            </a:r>
          </a:p>
          <a:p>
            <a:r>
              <a:rPr lang="en-US" dirty="0" smtClean="0"/>
              <a:t>Still, more suppression at forward than mid rapidity…</a:t>
            </a:r>
          </a:p>
          <a:p>
            <a:r>
              <a:rPr lang="en-US" dirty="0" smtClean="0"/>
              <a:t>Could be a sign of recombination ?</a:t>
            </a:r>
          </a:p>
          <a:p>
            <a:r>
              <a:rPr lang="en-US" dirty="0" smtClean="0"/>
              <a:t>However J/</a:t>
            </a:r>
            <a:r>
              <a:rPr lang="el-GR" dirty="0" smtClean="0"/>
              <a:t>ψ</a:t>
            </a:r>
            <a:r>
              <a:rPr lang="en-US" dirty="0" smtClean="0"/>
              <a:t> do melt !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54633" y="3940035"/>
            <a:ext cx="2417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cs typeface="Arial" charset="0"/>
              </a:rPr>
              <a:t>±11% global </a:t>
            </a:r>
            <a:r>
              <a:rPr lang="en-US" sz="1600" dirty="0" err="1">
                <a:cs typeface="Arial" charset="0"/>
              </a:rPr>
              <a:t>systematics</a:t>
            </a:r>
            <a:endParaRPr lang="en-US" sz="1600" dirty="0">
              <a:cs typeface="Arial" charset="0"/>
            </a:endParaRPr>
          </a:p>
          <a:p>
            <a:r>
              <a:rPr lang="en-US" sz="1600" dirty="0">
                <a:solidFill>
                  <a:srgbClr val="FF0000"/>
                </a:solidFill>
                <a:cs typeface="Arial" charset="0"/>
              </a:rPr>
              <a:t>±</a:t>
            </a:r>
            <a:r>
              <a:rPr lang="fr-FR" sz="1600" dirty="0">
                <a:solidFill>
                  <a:srgbClr val="FF0000"/>
                </a:solidFill>
              </a:rPr>
              <a:t>35% global </a:t>
            </a:r>
            <a:r>
              <a:rPr lang="fr-FR" sz="1600" dirty="0" err="1">
                <a:solidFill>
                  <a:srgbClr val="FF0000"/>
                </a:solidFill>
              </a:rPr>
              <a:t>systematics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  <a:cs typeface="Arial" charset="0"/>
              </a:rPr>
              <a:t>±</a:t>
            </a:r>
            <a:r>
              <a:rPr lang="fr-FR" sz="1600" dirty="0">
                <a:solidFill>
                  <a:srgbClr val="0000FF"/>
                </a:solidFill>
              </a:rPr>
              <a:t>30% global </a:t>
            </a:r>
            <a:r>
              <a:rPr lang="fr-FR" sz="1600" dirty="0" err="1">
                <a:solidFill>
                  <a:srgbClr val="0000FF"/>
                </a:solidFill>
              </a:rPr>
              <a:t>systematics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8297796" y="3408213"/>
            <a:ext cx="628273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FF0000"/>
                </a:solidFill>
              </a:rPr>
              <a:t>44</a:t>
            </a:r>
            <a:r>
              <a:rPr lang="en-US" sz="1600">
                <a:solidFill>
                  <a:srgbClr val="FF0000"/>
                </a:solidFill>
                <a:cs typeface="Arial" charset="0"/>
              </a:rPr>
              <a:t>±</a:t>
            </a:r>
          </a:p>
          <a:p>
            <a:r>
              <a:rPr lang="en-US" sz="1600">
                <a:solidFill>
                  <a:srgbClr val="FF0000"/>
                </a:solidFill>
                <a:cs typeface="Arial" charset="0"/>
              </a:rPr>
              <a:t>23%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8091957" y="4157513"/>
            <a:ext cx="9806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0000FF"/>
                </a:solidFill>
              </a:rPr>
              <a:t>25</a:t>
            </a:r>
            <a:r>
              <a:rPr lang="en-US" sz="1600">
                <a:solidFill>
                  <a:srgbClr val="0000FF"/>
                </a:solidFill>
                <a:cs typeface="Arial" charset="0"/>
              </a:rPr>
              <a:t>±12%</a:t>
            </a: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 flipV="1">
            <a:off x="8146546" y="3639988"/>
            <a:ext cx="1512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7940706" y="4162276"/>
            <a:ext cx="151251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3986295" y="5262443"/>
            <a:ext cx="4443357" cy="1452705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 The matter is </a:t>
            </a:r>
            <a:r>
              <a:rPr lang="en-US" sz="2600" dirty="0" err="1" smtClean="0">
                <a:solidFill>
                  <a:schemeClr val="bg1"/>
                </a:solidFill>
                <a:sym typeface="Wingdings" pitchFamily="2" charset="2"/>
              </a:rPr>
              <a:t>deconfining</a:t>
            </a:r>
            <a:endParaRPr lang="en-US" sz="2600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@ LHC recombination R</a:t>
            </a:r>
            <a:r>
              <a:rPr lang="en-US" sz="2600" baseline="-25000" dirty="0" smtClean="0">
                <a:solidFill>
                  <a:schemeClr val="bg1"/>
                </a:solidFill>
                <a:sym typeface="Wingdings" pitchFamily="2" charset="2"/>
              </a:rPr>
              <a:t>AA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 &gt;1?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@ LHC Upsilon studies !</a:t>
            </a:r>
            <a:endParaRPr lang="en-US" sz="2600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392228" y="571480"/>
            <a:ext cx="2537490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RGdC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hep</a:t>
            </a:r>
            <a:r>
              <a:rPr lang="en-US" dirty="0" smtClean="0">
                <a:solidFill>
                  <a:schemeClr val="tx2"/>
                </a:solidFill>
              </a:rPr>
              <a:t>-ph/0701022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THERMAL RADIATION     (</a:t>
            </a:r>
            <a:r>
              <a:rPr lang="en-US" dirty="0" err="1" smtClean="0"/>
              <a:t>photonS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Espace réservé du contenu 8" descr="Photons_David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5"/>
          <a:stretch>
            <a:fillRect/>
          </a:stretch>
        </p:blipFill>
        <p:spPr>
          <a:xfrm>
            <a:off x="1428728" y="1551565"/>
            <a:ext cx="6272234" cy="4163451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5572132" y="500042"/>
            <a:ext cx="3357586" cy="912833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The matter is hot !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@LHC, T ~ 1 </a:t>
            </a:r>
            <a:r>
              <a:rPr lang="en-US" sz="2600" dirty="0" err="1" smtClean="0">
                <a:solidFill>
                  <a:schemeClr val="bg1"/>
                </a:solidFill>
                <a:sym typeface="Wingdings" pitchFamily="2" charset="2"/>
              </a:rPr>
              <a:t>GeV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2844" y="5429264"/>
            <a:ext cx="7929618" cy="1500198"/>
          </a:xfrm>
          <a:prstGeom prst="rect">
            <a:avLst/>
          </a:prstGeom>
        </p:spPr>
        <p:txBody>
          <a:bodyPr vert="horz" wrap="none" rtlCol="0">
            <a:normAutofit lnSpcReduction="10000"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/>
              <a:t>Photon spectrum is fairly reproduced by: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>
                <a:solidFill>
                  <a:srgbClr val="0070C0"/>
                </a:solidFill>
              </a:rPr>
              <a:t>@ high </a:t>
            </a:r>
            <a:r>
              <a:rPr lang="en-US" sz="2800" dirty="0" err="1" smtClean="0">
                <a:solidFill>
                  <a:srgbClr val="0070C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T</a:t>
            </a:r>
            <a:r>
              <a:rPr lang="en-US" sz="2800" dirty="0" smtClean="0">
                <a:solidFill>
                  <a:srgbClr val="0070C0"/>
                </a:solidFill>
              </a:rPr>
              <a:t> prompt photon (</a:t>
            </a:r>
            <a:r>
              <a:rPr lang="en-US" sz="2800" dirty="0" err="1" smtClean="0">
                <a:solidFill>
                  <a:srgbClr val="0070C0"/>
                </a:solidFill>
              </a:rPr>
              <a:t>pQCD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>
                <a:solidFill>
                  <a:srgbClr val="C00000"/>
                </a:solidFill>
              </a:rPr>
              <a:t>@ low </a:t>
            </a:r>
            <a:r>
              <a:rPr lang="en-US" sz="2800" dirty="0" err="1" smtClean="0">
                <a:solidFill>
                  <a:srgbClr val="C00000"/>
                </a:solidFill>
              </a:rPr>
              <a:t>p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T</a:t>
            </a:r>
            <a:r>
              <a:rPr lang="en-US" sz="2800" dirty="0" smtClean="0">
                <a:solidFill>
                  <a:srgbClr val="C00000"/>
                </a:solidFill>
              </a:rPr>
              <a:t> thermal photons (T~400 – 600 </a:t>
            </a:r>
            <a:r>
              <a:rPr lang="en-US" sz="2800" dirty="0" err="1" smtClean="0">
                <a:solidFill>
                  <a:srgbClr val="C00000"/>
                </a:solidFill>
              </a:rPr>
              <a:t>MeV</a:t>
            </a:r>
            <a:r>
              <a:rPr lang="en-US" sz="2800" dirty="0" smtClean="0">
                <a:solidFill>
                  <a:srgbClr val="C00000"/>
                </a:solidFill>
              </a:rPr>
              <a:t> &gt;&gt; </a:t>
            </a:r>
            <a:r>
              <a:rPr lang="en-US" sz="2800" dirty="0" err="1" smtClean="0">
                <a:solidFill>
                  <a:srgbClr val="C0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 rot="16200000">
            <a:off x="-885520" y="2891092"/>
            <a:ext cx="3276538" cy="923330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PHENIX, PRL94 (2005) 232301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Virtual photon are preliminary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+ various theory papers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339848"/>
            <a:ext cx="8686800" cy="53038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Even if we have  </a:t>
            </a:r>
          </a:p>
          <a:p>
            <a:pPr lvl="1"/>
            <a:r>
              <a:rPr lang="en-US" dirty="0" smtClean="0"/>
              <a:t>Neither seen an order parameter of the phase transition</a:t>
            </a:r>
          </a:p>
          <a:p>
            <a:pPr lvl="1"/>
            <a:r>
              <a:rPr lang="en-US" dirty="0" smtClean="0"/>
              <a:t>Nor counted its degrees of freedom </a:t>
            </a:r>
          </a:p>
          <a:p>
            <a:r>
              <a:rPr lang="en-US" dirty="0" smtClean="0"/>
              <a:t>The matter is: </a:t>
            </a:r>
          </a:p>
          <a:p>
            <a:pPr lvl="1"/>
            <a:r>
              <a:rPr lang="en-US" dirty="0" smtClean="0"/>
              <a:t>Gluon saturated, dense and opaque, strongly interacting and liquid-like, </a:t>
            </a:r>
            <a:r>
              <a:rPr lang="en-US" dirty="0" err="1" smtClean="0"/>
              <a:t>partonic</a:t>
            </a:r>
            <a:r>
              <a:rPr lang="en-US" dirty="0" smtClean="0"/>
              <a:t> and </a:t>
            </a:r>
            <a:r>
              <a:rPr lang="en-US" dirty="0" err="1" smtClean="0"/>
              <a:t>deconfining</a:t>
            </a:r>
            <a:r>
              <a:rPr lang="en-US" dirty="0" smtClean="0"/>
              <a:t>, tough and hot…</a:t>
            </a:r>
          </a:p>
          <a:p>
            <a:pPr lvl="1">
              <a:buNone/>
            </a:pPr>
            <a:r>
              <a:rPr lang="en-US" dirty="0" smtClean="0"/>
              <a:t>… thus likely to be a quark-gluon plasma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Bibliography : </a:t>
            </a:r>
          </a:p>
          <a:p>
            <a:pPr lvl="1"/>
            <a:r>
              <a:rPr lang="en-US" dirty="0" smtClean="0"/>
              <a:t>Quark matter 2006 conference (Shanghai)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Experimental “white papers” :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Interesting reviews showing up, for instance: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750666" y="4286256"/>
          <a:ext cx="1685916" cy="686254"/>
        </p:xfrm>
        <a:graphic>
          <a:graphicData uri="http://schemas.openxmlformats.org/presentationml/2006/ole">
            <p:oleObj spid="_x0000_s1028" name="位图图像" r:id="rId3" imgW="12057143" imgH="4904762" progId="PBrush">
              <p:embed/>
            </p:oleObj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000496" y="5730574"/>
            <a:ext cx="4436086" cy="3416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chemeClr val="tx2"/>
                </a:solidFill>
              </a:rPr>
              <a:t>NPA757 </a:t>
            </a:r>
            <a:r>
              <a:rPr lang="en-US" dirty="0">
                <a:solidFill>
                  <a:schemeClr val="tx2"/>
                </a:solidFill>
              </a:rPr>
              <a:t>(2005), PHENIX : nucl-ex/0410003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83668" y="6357958"/>
            <a:ext cx="3152914" cy="3416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chemeClr val="tx2"/>
                </a:solidFill>
              </a:rPr>
              <a:t>D </a:t>
            </a:r>
            <a:r>
              <a:rPr lang="en-US" dirty="0" err="1" smtClean="0">
                <a:solidFill>
                  <a:schemeClr val="tx2"/>
                </a:solidFill>
              </a:rPr>
              <a:t>d’Enterria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nucl</a:t>
            </a:r>
            <a:r>
              <a:rPr lang="en-US" dirty="0" smtClean="0">
                <a:solidFill>
                  <a:schemeClr val="tx2"/>
                </a:solidFill>
              </a:rPr>
              <a:t>-ex/0611012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9402" y="5087632"/>
            <a:ext cx="3517180" cy="3416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chemeClr val="tx2"/>
                </a:solidFill>
              </a:rPr>
              <a:t>http://www.sinap.ac.cn/qm2006/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 slides…</a:t>
            </a:r>
            <a:endParaRPr lang="en-US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tells QCD? (on the </a:t>
            </a:r>
            <a:r>
              <a:rPr lang="en-US" dirty="0" err="1" smtClean="0"/>
              <a:t>LATTice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Strong interaction is weak at high energies</a:t>
            </a:r>
          </a:p>
          <a:p>
            <a:pPr lvl="1"/>
            <a:r>
              <a:rPr lang="en-US" dirty="0" smtClean="0"/>
              <a:t>Asymptotic freedom</a:t>
            </a:r>
          </a:p>
          <a:p>
            <a:r>
              <a:rPr lang="en-US" dirty="0" smtClean="0"/>
              <a:t>Lattice QCD predicts a phase transition from a </a:t>
            </a:r>
            <a:r>
              <a:rPr lang="en-US" dirty="0" err="1" smtClean="0"/>
              <a:t>Hadron</a:t>
            </a:r>
            <a:r>
              <a:rPr lang="en-US" dirty="0" smtClean="0"/>
              <a:t> Gas to a </a:t>
            </a:r>
            <a:r>
              <a:rPr lang="en-US" dirty="0" smtClean="0">
                <a:solidFill>
                  <a:srgbClr val="FF0000"/>
                </a:solidFill>
              </a:rPr>
              <a:t>Quark Gluon Plasma (QGP)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~ 190 </a:t>
            </a:r>
            <a:r>
              <a:rPr lang="en-US" dirty="0" err="1" smtClean="0"/>
              <a:t>MeV</a:t>
            </a:r>
            <a:r>
              <a:rPr lang="en-US" dirty="0" smtClean="0"/>
              <a:t> (2x10</a:t>
            </a:r>
            <a:r>
              <a:rPr lang="en-US" baseline="30000" dirty="0" smtClean="0"/>
              <a:t>12</a:t>
            </a:r>
            <a:r>
              <a:rPr lang="en-US" dirty="0" smtClean="0"/>
              <a:t> K)</a:t>
            </a:r>
          </a:p>
          <a:p>
            <a:pPr lvl="1"/>
            <a:r>
              <a:rPr lang="el-GR" dirty="0" smtClean="0"/>
              <a:t>ε</a:t>
            </a:r>
            <a:r>
              <a:rPr lang="fr-FR" baseline="-25000" dirty="0" smtClean="0"/>
              <a:t>c</a:t>
            </a:r>
            <a:r>
              <a:rPr lang="en-US" dirty="0" smtClean="0"/>
              <a:t> ~ 1 </a:t>
            </a:r>
            <a:r>
              <a:rPr lang="en-US" dirty="0" err="1" smtClean="0"/>
              <a:t>GeV</a:t>
            </a:r>
            <a:r>
              <a:rPr lang="en-US" dirty="0" smtClean="0"/>
              <a:t>/fm</a:t>
            </a:r>
            <a:r>
              <a:rPr lang="en-US" baseline="30000" dirty="0" smtClean="0"/>
              <a:t>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/>
          </a:blip>
          <a:srcRect/>
          <a:stretch>
            <a:fillRect/>
          </a:stretch>
        </p:blipFill>
        <p:spPr bwMode="auto">
          <a:xfrm>
            <a:off x="4648200" y="1669313"/>
            <a:ext cx="4343400" cy="304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129534" y="4786322"/>
            <a:ext cx="3442994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800" dirty="0" err="1">
                <a:solidFill>
                  <a:schemeClr val="tx2"/>
                </a:solidFill>
              </a:rPr>
              <a:t>Karsch</a:t>
            </a:r>
            <a:r>
              <a:rPr lang="en-US" sz="1800" dirty="0">
                <a:solidFill>
                  <a:schemeClr val="tx2"/>
                </a:solidFill>
              </a:rPr>
              <a:t> et al, </a:t>
            </a:r>
            <a:r>
              <a:rPr lang="en-US" sz="1800" dirty="0" err="1">
                <a:solidFill>
                  <a:schemeClr val="tx2"/>
                </a:solidFill>
              </a:rPr>
              <a:t>hep</a:t>
            </a:r>
            <a:r>
              <a:rPr lang="en-US" sz="1800" dirty="0">
                <a:solidFill>
                  <a:schemeClr val="tx2"/>
                </a:solidFill>
              </a:rPr>
              <a:t>-lat/0106019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</a:rPr>
              <a:t>Lect. Notes Phys.583 (2002) 209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86380" y="1857364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density / T 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20" y="5715016"/>
            <a:ext cx="8215370" cy="928694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rmAutofit fontScale="92500" lnSpcReduction="10000"/>
          </a:bodyPr>
          <a:lstStyle/>
          <a:p>
            <a:pPr algn="ctr">
              <a:spcBef>
                <a:spcPct val="20000"/>
              </a:spcBef>
              <a:buClr>
                <a:srgbClr val="C00000"/>
              </a:buClr>
              <a:buSzPct val="70000"/>
              <a:buFont typeface="Wingdings"/>
              <a:buChar char="à"/>
            </a:pPr>
            <a:r>
              <a:rPr lang="en-US" sz="2800" dirty="0" smtClean="0"/>
              <a:t>  Doesn’t tell us much about the matter’s properties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/>
              <a:t>(equation of state, order of phase transition…)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density estimation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9058" y="1331929"/>
            <a:ext cx="5062542" cy="4525963"/>
          </a:xfrm>
        </p:spPr>
        <p:txBody>
          <a:bodyPr/>
          <a:lstStyle/>
          <a:p>
            <a:pPr lvl="0">
              <a:lnSpc>
                <a:spcPct val="80000"/>
              </a:lnSpc>
              <a:buNone/>
              <a:defRPr/>
            </a:pPr>
            <a:r>
              <a:rPr lang="fr-FR" dirty="0" smtClean="0"/>
              <a:t>~ Transverse  </a:t>
            </a:r>
            <a:r>
              <a:rPr lang="fr-FR" dirty="0" err="1" smtClean="0"/>
              <a:t>energy</a:t>
            </a:r>
            <a:r>
              <a:rPr lang="fr-FR" dirty="0" smtClean="0"/>
              <a:t> @ </a:t>
            </a:r>
            <a:r>
              <a:rPr lang="fr-FR" dirty="0" smtClean="0">
                <a:sym typeface="Symbol" pitchFamily="18" charset="2"/>
              </a:rPr>
              <a:t>y=0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716463" y="1989138"/>
            <a:ext cx="3733800" cy="34163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fr-FR" sz="2400" dirty="0" err="1" smtClean="0">
                <a:sym typeface="Symbol" pitchFamily="18" charset="2"/>
              </a:rPr>
              <a:t>Bjorken</a:t>
            </a:r>
            <a:r>
              <a:rPr lang="fr-FR" sz="2400" dirty="0" smtClean="0">
                <a:sym typeface="Symbol" pitchFamily="18" charset="2"/>
              </a:rPr>
              <a:t> formula</a:t>
            </a:r>
            <a:endParaRPr lang="fr-FR" sz="24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fr-FR" sz="24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fr-FR" sz="24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fr-FR" sz="2400" dirty="0" err="1">
                <a:sym typeface="Symbol" pitchFamily="18" charset="2"/>
              </a:rPr>
              <a:t></a:t>
            </a:r>
            <a:r>
              <a:rPr lang="fr-FR" sz="2400" baseline="-25000" dirty="0">
                <a:sym typeface="Symbol" pitchFamily="18" charset="2"/>
              </a:rPr>
              <a:t>0</a:t>
            </a:r>
            <a:r>
              <a:rPr lang="fr-FR" sz="2400" dirty="0">
                <a:sym typeface="Symbol" pitchFamily="18" charset="2"/>
              </a:rPr>
              <a:t> </a:t>
            </a:r>
            <a:r>
              <a:rPr lang="fr-FR" sz="2400" dirty="0" smtClean="0">
                <a:sym typeface="Symbol" pitchFamily="18" charset="2"/>
              </a:rPr>
              <a:t>formation </a:t>
            </a:r>
            <a:r>
              <a:rPr lang="fr-FR" sz="2400" dirty="0" err="1" smtClean="0">
                <a:sym typeface="Symbol" pitchFamily="18" charset="2"/>
              </a:rPr>
              <a:t>time</a:t>
            </a:r>
            <a:r>
              <a:rPr lang="fr-FR" sz="2400" dirty="0" smtClean="0">
                <a:sym typeface="Symbol" pitchFamily="18" charset="2"/>
              </a:rPr>
              <a:t>           0,35 </a:t>
            </a:r>
            <a:r>
              <a:rPr lang="fr-FR" sz="2400" dirty="0">
                <a:sym typeface="Symbol" pitchFamily="18" charset="2"/>
              </a:rPr>
              <a:t>à 1 </a:t>
            </a:r>
            <a:r>
              <a:rPr lang="fr-FR" sz="2400" dirty="0" err="1">
                <a:sym typeface="Symbol" pitchFamily="18" charset="2"/>
              </a:rPr>
              <a:t>fm</a:t>
            </a:r>
            <a:r>
              <a:rPr lang="fr-FR" sz="2400" dirty="0">
                <a:sym typeface="Symbol" pitchFamily="18" charset="2"/>
              </a:rPr>
              <a:t>/c</a:t>
            </a:r>
          </a:p>
          <a:p>
            <a:pPr algn="ctr">
              <a:spcBef>
                <a:spcPct val="5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fr-FR" sz="2400" dirty="0">
                <a:sym typeface="Symbol" pitchFamily="18" charset="2"/>
              </a:rPr>
              <a:t>R = </a:t>
            </a:r>
            <a:r>
              <a:rPr lang="fr-FR" sz="2400" dirty="0" err="1" smtClean="0">
                <a:sym typeface="Symbol" pitchFamily="18" charset="2"/>
              </a:rPr>
              <a:t>nuclear</a:t>
            </a:r>
            <a:r>
              <a:rPr lang="fr-FR" sz="2400" dirty="0" smtClean="0">
                <a:sym typeface="Symbol" pitchFamily="18" charset="2"/>
              </a:rPr>
              <a:t> radius   	    1.18 </a:t>
            </a:r>
            <a:r>
              <a:rPr lang="fr-FR" sz="2400" dirty="0">
                <a:sym typeface="Symbol" pitchFamily="18" charset="2"/>
              </a:rPr>
              <a:t>A</a:t>
            </a:r>
            <a:r>
              <a:rPr lang="fr-FR" sz="2400" baseline="30000" dirty="0">
                <a:sym typeface="Symbol" pitchFamily="18" charset="2"/>
              </a:rPr>
              <a:t>1/3</a:t>
            </a:r>
            <a:r>
              <a:rPr lang="fr-FR" sz="2400" dirty="0">
                <a:sym typeface="Symbol" pitchFamily="18" charset="2"/>
              </a:rPr>
              <a:t> </a:t>
            </a:r>
            <a:r>
              <a:rPr lang="fr-FR" sz="2400" dirty="0" err="1">
                <a:sym typeface="Symbol" pitchFamily="18" charset="2"/>
              </a:rPr>
              <a:t>fm</a:t>
            </a:r>
            <a:endParaRPr lang="fr-FR" sz="2400" baseline="30000" dirty="0">
              <a:sym typeface="Symbol" pitchFamily="18" charset="2"/>
            </a:endParaRP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000626" y="2462213"/>
            <a:ext cx="3221038" cy="1143000"/>
            <a:chOff x="3251" y="2112"/>
            <a:chExt cx="2029" cy="720"/>
          </a:xfrm>
        </p:grpSpPr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64" y="2112"/>
              <a:ext cx="201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400"/>
            </a:p>
          </p:txBody>
        </p:sp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4464" y="2496"/>
              <a:ext cx="301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/>
                <a:t>dy</a:t>
              </a:r>
              <a:endParaRPr lang="en-US" sz="2400"/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416" y="2160"/>
              <a:ext cx="389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/>
                <a:t>dE</a:t>
              </a:r>
              <a:r>
                <a:rPr lang="fr-FR" sz="2400" baseline="-25000"/>
                <a:t>T</a:t>
              </a:r>
              <a:endParaRPr lang="en-US" sz="2400" baseline="-25000"/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3696" y="2496"/>
              <a:ext cx="578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ym typeface="Symbol" pitchFamily="18" charset="2"/>
                </a:rPr>
                <a:t></a:t>
              </a:r>
              <a:r>
                <a:rPr lang="fr-FR" sz="2400">
                  <a:sym typeface="Symbol" pitchFamily="18" charset="2"/>
                </a:rPr>
                <a:t>R</a:t>
              </a:r>
              <a:r>
                <a:rPr lang="fr-FR" sz="2400" b="1" baseline="30000">
                  <a:sym typeface="Symbol" pitchFamily="18" charset="2"/>
                </a:rPr>
                <a:t>2</a:t>
              </a:r>
              <a:r>
                <a:rPr lang="en-US" sz="2400">
                  <a:sym typeface="Symbol" pitchFamily="18" charset="2"/>
                </a:rPr>
                <a:t></a:t>
              </a:r>
              <a:r>
                <a:rPr lang="fr-FR" sz="2400" b="1" baseline="-25000">
                  <a:sym typeface="Symbol" pitchFamily="18" charset="2"/>
                </a:rPr>
                <a:t>0</a:t>
              </a:r>
              <a:endParaRPr lang="en-US" sz="2400" b="1" baseline="-25000"/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3840" y="2160"/>
              <a:ext cx="230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/>
                <a:t>1</a:t>
              </a:r>
              <a:endParaRPr lang="en-US" sz="2400" baseline="-25000"/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>
              <a:off x="3648" y="2496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4464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3251" y="2291"/>
              <a:ext cx="44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4000" dirty="0" err="1" smtClean="0">
                  <a:sym typeface="Symbol" pitchFamily="18" charset="2"/>
                </a:rPr>
                <a:t></a:t>
              </a:r>
              <a:r>
                <a:rPr lang="fr-FR" sz="4000" dirty="0" smtClean="0">
                  <a:sym typeface="Symbol" pitchFamily="18" charset="2"/>
                </a:rPr>
                <a:t>=</a:t>
              </a:r>
              <a:endParaRPr lang="en-US" sz="4000" baseline="-25000" dirty="0"/>
            </a:p>
          </p:txBody>
        </p: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4224" y="2352"/>
              <a:ext cx="198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>
                  <a:sym typeface="Symbol" pitchFamily="18" charset="2"/>
                </a:rPr>
                <a:t>x</a:t>
              </a:r>
              <a:endParaRPr lang="en-US" sz="2400" baseline="-25000"/>
            </a:p>
          </p:txBody>
        </p:sp>
        <p:sp>
          <p:nvSpPr>
            <p:cNvPr id="18" name="Text Box 42"/>
            <p:cNvSpPr txBox="1">
              <a:spLocks noChangeArrowheads="1"/>
            </p:cNvSpPr>
            <p:nvPr/>
          </p:nvSpPr>
          <p:spPr bwMode="auto">
            <a:xfrm>
              <a:off x="4901" y="2534"/>
              <a:ext cx="373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000" dirty="0"/>
                <a:t>y=0</a:t>
              </a:r>
              <a:endParaRPr lang="en-US" sz="2800" dirty="0"/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 flipV="1">
              <a:off x="4896" y="2208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400"/>
            </a:p>
          </p:txBody>
        </p:sp>
      </p:grpSp>
      <p:sp>
        <p:nvSpPr>
          <p:cNvPr id="20" name="Rectangle 28"/>
          <p:cNvSpPr txBox="1">
            <a:spLocks noChangeArrowheads="1"/>
          </p:cNvSpPr>
          <p:nvPr/>
        </p:nvSpPr>
        <p:spPr>
          <a:xfrm>
            <a:off x="3863975" y="836613"/>
            <a:ext cx="5387975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11891"/>
            <a:ext cx="3752850" cy="5094288"/>
          </a:xfrm>
          <a:prstGeom prst="rect">
            <a:avLst/>
          </a:prstGeom>
          <a:noFill/>
        </p:spPr>
      </p:pic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219700" y="5437188"/>
            <a:ext cx="2787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fr-FR" sz="3200">
                <a:sym typeface="Symbol" pitchFamily="18" charset="2"/>
              </a:rPr>
              <a:t> &gt; 6 GeV/fm</a:t>
            </a:r>
            <a:r>
              <a:rPr lang="fr-FR" sz="3200" baseline="30000">
                <a:sym typeface="Symbol" pitchFamily="18" charset="2"/>
              </a:rPr>
              <a:t>3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50781" y="6345816"/>
            <a:ext cx="374332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fr-FR" i="1" dirty="0" smtClean="0"/>
              <a:t>Participants </a:t>
            </a:r>
            <a:r>
              <a:rPr lang="fr-FR" i="1" dirty="0" err="1" smtClean="0"/>
              <a:t>number</a:t>
            </a:r>
            <a:endParaRPr lang="en-US" i="1" dirty="0"/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5097472" y="6076950"/>
            <a:ext cx="2903552" cy="3416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>
                <a:solidFill>
                  <a:schemeClr val="tx2"/>
                </a:solidFill>
              </a:rPr>
              <a:t>Bjorken, </a:t>
            </a:r>
            <a:r>
              <a:rPr lang="en-US" dirty="0" smtClean="0">
                <a:solidFill>
                  <a:schemeClr val="tx2"/>
                </a:solidFill>
              </a:rPr>
              <a:t>PRD27 </a:t>
            </a:r>
            <a:r>
              <a:rPr lang="en-US" dirty="0">
                <a:solidFill>
                  <a:schemeClr val="tx2"/>
                </a:solidFill>
              </a:rPr>
              <a:t>(1983) 140</a:t>
            </a:r>
            <a:endParaRPr lang="fr-F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 fit of spectra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28" descr="&#10;pikpHydro.jpg                                                  00500EFBMacintosh HD                   BA80E318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9" t="40840" r="39319" b="40840"/>
          <a:stretch>
            <a:fillRect/>
          </a:stretch>
        </p:blipFill>
        <p:spPr bwMode="auto">
          <a:xfrm>
            <a:off x="990180" y="1341438"/>
            <a:ext cx="7623352" cy="5159396"/>
          </a:xfrm>
          <a:prstGeom prst="rect">
            <a:avLst/>
          </a:prstGeom>
          <a:noFill/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731789" y="500042"/>
            <a:ext cx="2626425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>
                <a:solidFill>
                  <a:schemeClr val="tx2"/>
                </a:solidFill>
              </a:rPr>
              <a:t>P. Kolb and R. Rapp,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chemeClr val="tx2"/>
                </a:solidFill>
              </a:rPr>
              <a:t>PRC 67 </a:t>
            </a:r>
            <a:r>
              <a:rPr lang="en-US" dirty="0">
                <a:solidFill>
                  <a:schemeClr val="tx2"/>
                </a:solidFill>
              </a:rPr>
              <a:t>044903 (2003)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CHARM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276475"/>
            <a:ext cx="53276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044575" y="3400430"/>
            <a:ext cx="6813552" cy="369888"/>
            <a:chOff x="658" y="2074"/>
            <a:chExt cx="4292" cy="233"/>
          </a:xfrm>
        </p:grpSpPr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658" y="2205"/>
              <a:ext cx="2449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3198" y="2205"/>
              <a:ext cx="77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4132" y="2074"/>
              <a:ext cx="8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 dirty="0" err="1" smtClean="0">
                  <a:solidFill>
                    <a:srgbClr val="C00000"/>
                  </a:solidFill>
                </a:rPr>
                <a:t>N</a:t>
              </a:r>
              <a:r>
                <a:rPr lang="fr-FR" sz="1800" baseline="-25000" dirty="0" err="1" smtClean="0">
                  <a:solidFill>
                    <a:srgbClr val="C00000"/>
                  </a:solidFill>
                </a:rPr>
                <a:t>coll</a:t>
              </a:r>
              <a:r>
                <a:rPr lang="fr-FR" sz="1800" dirty="0" smtClean="0">
                  <a:solidFill>
                    <a:srgbClr val="C00000"/>
                  </a:solidFill>
                </a:rPr>
                <a:t> </a:t>
              </a:r>
              <a:r>
                <a:rPr lang="fr-FR" sz="1800" dirty="0" err="1" smtClean="0">
                  <a:solidFill>
                    <a:srgbClr val="C00000"/>
                  </a:solidFill>
                </a:rPr>
                <a:t>scaling</a:t>
              </a:r>
              <a:endParaRPr lang="fr-FR" sz="1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6084888" y="4076700"/>
            <a:ext cx="2740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dirty="0"/>
              <a:t>25% </a:t>
            </a:r>
            <a:r>
              <a:rPr lang="fr-FR" sz="1800" dirty="0" err="1" smtClean="0"/>
              <a:t>systematics</a:t>
            </a:r>
            <a:r>
              <a:rPr lang="fr-FR" sz="1800" dirty="0" smtClean="0"/>
              <a:t> </a:t>
            </a:r>
            <a:endParaRPr lang="fr-FR" sz="1800" dirty="0"/>
          </a:p>
          <a:p>
            <a:pPr algn="ctr"/>
            <a:r>
              <a:rPr lang="fr-FR" sz="1800" dirty="0" smtClean="0"/>
              <a:t>(</a:t>
            </a:r>
            <a:r>
              <a:rPr lang="fr-FR" dirty="0" err="1" smtClean="0"/>
              <a:t>need</a:t>
            </a:r>
            <a:r>
              <a:rPr lang="fr-FR" dirty="0" smtClean="0"/>
              <a:t> for a </a:t>
            </a:r>
            <a:r>
              <a:rPr lang="fr-FR" sz="1800" dirty="0" smtClean="0"/>
              <a:t>vertex </a:t>
            </a:r>
            <a:r>
              <a:rPr lang="fr-FR" sz="1800" dirty="0" err="1" smtClean="0"/>
              <a:t>detector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4000500" y="2684463"/>
            <a:ext cx="4521200" cy="1295400"/>
            <a:chOff x="2520" y="1691"/>
            <a:chExt cx="2848" cy="816"/>
          </a:xfrm>
        </p:grpSpPr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520" y="2144"/>
              <a:ext cx="272" cy="36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00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2757" y="1826"/>
              <a:ext cx="1270" cy="40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4095" y="1691"/>
              <a:ext cx="127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chemeClr val="tx2"/>
                  </a:solidFill>
                </a:rPr>
                <a:t>10 </a:t>
              </a:r>
              <a:r>
                <a:rPr lang="fr-FR" sz="2000" dirty="0" smtClean="0">
                  <a:solidFill>
                    <a:schemeClr val="tx2"/>
                  </a:solidFill>
                </a:rPr>
                <a:t>to 20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cc</a:t>
              </a:r>
              <a:r>
                <a:rPr lang="fr-FR" sz="2000" dirty="0" smtClean="0">
                  <a:solidFill>
                    <a:schemeClr val="tx2"/>
                  </a:solidFill>
                </a:rPr>
                <a:t> pairs</a:t>
              </a:r>
              <a:endParaRPr lang="fr-FR" sz="2000" dirty="0">
                <a:solidFill>
                  <a:schemeClr val="tx2"/>
                </a:solidFill>
              </a:endParaRP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4814" y="1764"/>
              <a:ext cx="91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142976" y="5230508"/>
            <a:ext cx="3334246" cy="3416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Symbol" pitchFamily="18" charset="2"/>
              <a:buNone/>
            </a:pPr>
            <a:r>
              <a:rPr lang="en-GB" dirty="0" smtClean="0">
                <a:solidFill>
                  <a:schemeClr val="tx2"/>
                </a:solidFill>
              </a:rPr>
              <a:t>PHENIX, PRL 94 (2005) 082301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fr-FR" dirty="0" smtClean="0"/>
              <a:t> </a:t>
            </a:r>
            <a:r>
              <a:rPr lang="fr-FR" dirty="0" err="1" smtClean="0"/>
              <a:t>and</a:t>
            </a:r>
            <a:r>
              <a:rPr lang="fr-FR" dirty="0" smtClean="0"/>
              <a:t> cold </a:t>
            </a:r>
            <a:r>
              <a:rPr lang="fr-FR" dirty="0" err="1" smtClean="0"/>
              <a:t>nuclear</a:t>
            </a:r>
            <a:r>
              <a:rPr lang="fr-FR" dirty="0" smtClean="0"/>
              <a:t> matter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" name="Picture 7" descr="RAA_Raph_Vogt_Mu_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32" y="1304949"/>
            <a:ext cx="4716463" cy="4525962"/>
          </a:xfrm>
          <a:prstGeom prst="rect">
            <a:avLst/>
          </a:prstGeom>
          <a:noFill/>
          <a:ln/>
        </p:spPr>
      </p:pic>
      <p:pic>
        <p:nvPicPr>
          <p:cNvPr id="13" name="Picture 9" descr="RAA_Raph_Vogt_Mu_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27538" y="1298599"/>
            <a:ext cx="4716462" cy="4525962"/>
          </a:xfrm>
          <a:prstGeom prst="rect">
            <a:avLst/>
          </a:prstGeom>
          <a:noFill/>
          <a:ln/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50825" y="5643578"/>
            <a:ext cx="871378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 Two CNM methods agree quite well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 (shadowing+absorption by Vogt and dA-driven Glauber by RGdC)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 Clear anomalous suppression (stronger @ y~1.7)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3000375" y="2424136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0000FF"/>
                </a:solidFill>
                <a:latin typeface="Comic Sans MS" pitchFamily="66" charset="0"/>
              </a:rPr>
              <a:t>y~1.7</a:t>
            </a: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7680325" y="2398736"/>
            <a:ext cx="71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0000"/>
                </a:solidFill>
                <a:latin typeface="Comic Sans MS" pitchFamily="66" charset="0"/>
              </a:rPr>
              <a:t>y~0</a:t>
            </a: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5072066" y="4497181"/>
            <a:ext cx="2721001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altLang="ja-JP" dirty="0" smtClean="0">
                <a:solidFill>
                  <a:schemeClr val="tx2"/>
                </a:solidFill>
              </a:rPr>
              <a:t>R. Vogt, nucl-th/0507027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altLang="ja-JP" dirty="0" smtClean="0">
                <a:solidFill>
                  <a:schemeClr val="tx2"/>
                </a:solidFill>
              </a:rPr>
              <a:t>RGdC, Quark Matter 06</a:t>
            </a: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565775" algn="l"/>
                <a:tab pos="6196013" algn="l"/>
              </a:tabLst>
            </a:pPr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fr-FR" dirty="0" smtClean="0"/>
              <a:t> </a:t>
            </a:r>
            <a:r>
              <a:rPr lang="fr-FR" dirty="0" err="1" smtClean="0"/>
              <a:t>versuS</a:t>
            </a:r>
            <a:r>
              <a:rPr lang="fr-FR" dirty="0" smtClean="0"/>
              <a:t> models…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Recombination…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half" idx="2"/>
          </p:nvPr>
        </p:nvSpPr>
        <p:spPr>
          <a:xfrm rot="16200000">
            <a:off x="4610132" y="1109678"/>
            <a:ext cx="4343400" cy="4724400"/>
          </a:xfrm>
        </p:spPr>
        <p:txBody>
          <a:bodyPr/>
          <a:lstStyle/>
          <a:p>
            <a:pPr algn="r"/>
            <a:r>
              <a:rPr lang="en-US" dirty="0" smtClean="0"/>
              <a:t>SPS like…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29" descr="raa_comover"/>
          <p:cNvPicPr>
            <a:picLocks noChangeAspect="1" noChangeArrowheads="1"/>
          </p:cNvPicPr>
          <p:nvPr/>
        </p:nvPicPr>
        <p:blipFill>
          <a:blip r:embed="rId2"/>
          <a:srcRect r="3986"/>
          <a:stretch>
            <a:fillRect/>
          </a:stretch>
        </p:blipFill>
        <p:spPr bwMode="auto">
          <a:xfrm>
            <a:off x="4932363" y="3503613"/>
            <a:ext cx="4211637" cy="3021012"/>
          </a:xfrm>
          <a:prstGeom prst="rect">
            <a:avLst/>
          </a:prstGeom>
          <a:noFill/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072066" y="5786454"/>
            <a:ext cx="2043380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fr-FR" altLang="ja-JP" dirty="0" smtClean="0">
                <a:solidFill>
                  <a:schemeClr val="tx2"/>
                </a:solidFill>
              </a:rPr>
              <a:t>Capella &amp; Ferreiro,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fr-FR" altLang="ja-JP" dirty="0" smtClean="0">
                <a:solidFill>
                  <a:schemeClr val="tx2"/>
                </a:solidFill>
              </a:rPr>
              <a:t>hep-ph/0610313</a:t>
            </a:r>
          </a:p>
        </p:txBody>
      </p:sp>
      <p:pic>
        <p:nvPicPr>
          <p:cNvPr id="11" name="Picture 30" descr="raa_dissociati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220788"/>
            <a:ext cx="4184650" cy="2809875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</p:pic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5449799" y="500042"/>
            <a:ext cx="3551357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altLang="ja-JP" dirty="0" smtClean="0">
                <a:solidFill>
                  <a:schemeClr val="tx2"/>
                </a:solidFill>
              </a:rPr>
              <a:t>R. Rapp &amp; al., nucl-th/0608033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altLang="ja-JP" dirty="0" smtClean="0">
                <a:solidFill>
                  <a:schemeClr val="tx2"/>
                </a:solidFill>
              </a:rPr>
              <a:t>Yan, Zhuang, Xu, nucl-th/0608010</a:t>
            </a:r>
            <a:endParaRPr lang="fr-FR" altLang="ja-JP" dirty="0" smtClean="0">
              <a:solidFill>
                <a:schemeClr val="tx2"/>
              </a:solidFill>
            </a:endParaRPr>
          </a:p>
        </p:txBody>
      </p:sp>
      <p:sp>
        <p:nvSpPr>
          <p:cNvPr id="13" name="Oval 37"/>
          <p:cNvSpPr>
            <a:spLocks noChangeArrowheads="1"/>
          </p:cNvSpPr>
          <p:nvPr/>
        </p:nvSpPr>
        <p:spPr bwMode="auto">
          <a:xfrm>
            <a:off x="8316913" y="3068638"/>
            <a:ext cx="358775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20" descr="raa_ee_recomb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7638" y="2143116"/>
            <a:ext cx="4495800" cy="3048000"/>
          </a:xfrm>
          <a:prstGeom prst="rect">
            <a:avLst/>
          </a:prstGeom>
          <a:noFill/>
          <a:ln/>
        </p:spPr>
      </p:pic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71406" y="5226159"/>
            <a:ext cx="4570034" cy="1560427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altLang="ja-JP" dirty="0" smtClean="0">
                <a:solidFill>
                  <a:schemeClr val="tx2"/>
                </a:solidFill>
              </a:rPr>
              <a:t>R. Rapp et al.PRL 92, 212301 (2004)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altLang="ja-JP" dirty="0" smtClean="0">
                <a:solidFill>
                  <a:schemeClr val="tx2"/>
                </a:solidFill>
              </a:rPr>
              <a:t> R. Thews et al, Eur. Phys. J C43, 97 (2005)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altLang="ja-JP" dirty="0" smtClean="0">
                <a:solidFill>
                  <a:schemeClr val="tx2"/>
                </a:solidFill>
                <a:sym typeface="Symbol" pitchFamily="18" charset="2"/>
              </a:rPr>
              <a:t>Yan, Zhuang, Xu, nucl-th/0608010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altLang="ja-JP" dirty="0" smtClean="0">
                <a:solidFill>
                  <a:schemeClr val="tx2"/>
                </a:solidFill>
                <a:sym typeface="Symbol" pitchFamily="18" charset="2"/>
              </a:rPr>
              <a:t> Bratkovskaya et al., PRC 69, 054903 (2004)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altLang="ja-JP" dirty="0" smtClean="0">
                <a:solidFill>
                  <a:schemeClr val="tx2"/>
                </a:solidFill>
                <a:sym typeface="Symbol" pitchFamily="18" charset="2"/>
              </a:rPr>
              <a:t> A. Andronic et al., nucl-th/0611023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link to our main topic?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-32" y="1890722"/>
            <a:ext cx="4191000" cy="439579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Strongly coupled N=4 </a:t>
            </a:r>
            <a:r>
              <a:rPr lang="en-US" u="sng" dirty="0" smtClean="0"/>
              <a:t>super</a:t>
            </a:r>
            <a:r>
              <a:rPr lang="en-US" dirty="0" smtClean="0"/>
              <a:t> Yang Mills theory</a:t>
            </a:r>
          </a:p>
          <a:p>
            <a:pPr algn="ctr"/>
            <a:r>
              <a:rPr lang="en-US" u="sng" dirty="0" smtClean="0"/>
              <a:t>Super</a:t>
            </a:r>
            <a:r>
              <a:rPr lang="en-US" dirty="0" smtClean="0"/>
              <a:t> QCD</a:t>
            </a:r>
          </a:p>
          <a:p>
            <a:pPr algn="ctr"/>
            <a:r>
              <a:rPr lang="en-US" u="sng" dirty="0" smtClean="0"/>
              <a:t>Super</a:t>
            </a:r>
            <a:r>
              <a:rPr lang="en-US" dirty="0" smtClean="0"/>
              <a:t> QGP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half" idx="2"/>
          </p:nvPr>
        </p:nvSpPr>
        <p:spPr>
          <a:xfrm>
            <a:off x="4800632" y="1919310"/>
            <a:ext cx="4343400" cy="472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Weakly coupled type IIB string theory on AdS</a:t>
            </a:r>
            <a:r>
              <a:rPr lang="en-US" baseline="-25000" dirty="0" smtClean="0"/>
              <a:t>5</a:t>
            </a:r>
            <a:r>
              <a:rPr lang="en-US" dirty="0" smtClean="0"/>
              <a:t>xS</a:t>
            </a:r>
            <a:r>
              <a:rPr lang="en-US" baseline="30000" dirty="0" smtClean="0"/>
              <a:t>5</a:t>
            </a:r>
          </a:p>
          <a:p>
            <a:pPr algn="ctr"/>
            <a:r>
              <a:rPr lang="en-US" dirty="0" smtClean="0"/>
              <a:t>Dual gravity</a:t>
            </a:r>
          </a:p>
          <a:p>
            <a:pPr algn="ctr"/>
            <a:r>
              <a:rPr lang="en-US" dirty="0" smtClean="0"/>
              <a:t>Black hole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611439" y="428604"/>
            <a:ext cx="2362955" cy="923330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Juan </a:t>
            </a:r>
            <a:r>
              <a:rPr lang="en-US" dirty="0" err="1" smtClean="0">
                <a:solidFill>
                  <a:schemeClr val="tx2"/>
                </a:solidFill>
              </a:rPr>
              <a:t>Maldacena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ATMP 38 (1999) 1113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(&gt;4500 citations)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Image 7" descr="black-hole-exports-energy-by-magnetic-whips-art.jpg"/>
          <p:cNvPicPr>
            <a:picLocks noChangeAspect="1"/>
          </p:cNvPicPr>
          <p:nvPr/>
        </p:nvPicPr>
        <p:blipFill>
          <a:blip r:embed="rId2"/>
          <a:srcRect l="7532" r="7726"/>
          <a:stretch>
            <a:fillRect/>
          </a:stretch>
        </p:blipFill>
        <p:spPr>
          <a:xfrm>
            <a:off x="2928926" y="4143380"/>
            <a:ext cx="2500330" cy="23574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44" y="1334144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 Anti de Sitter/Conformal Field Theory correspondence</a:t>
            </a:r>
          </a:p>
        </p:txBody>
      </p:sp>
      <p:sp>
        <p:nvSpPr>
          <p:cNvPr id="20" name="Double flèche horizontale 19"/>
          <p:cNvSpPr/>
          <p:nvPr/>
        </p:nvSpPr>
        <p:spPr>
          <a:xfrm>
            <a:off x="4000496" y="2857496"/>
            <a:ext cx="1071570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3" descr="screenshot_06252k_front_r1177002_t25_ev9"/>
          <p:cNvPicPr>
            <a:picLocks noChangeAspect="1" noChangeArrowheads="1"/>
          </p:cNvPicPr>
          <p:nvPr/>
        </p:nvPicPr>
        <p:blipFill>
          <a:blip r:embed="rId3" cstate="print"/>
          <a:srcRect l="13234" t="1643" r="11960"/>
          <a:stretch>
            <a:fillRect/>
          </a:stretch>
        </p:blipFill>
        <p:spPr bwMode="auto">
          <a:xfrm>
            <a:off x="357158" y="4138634"/>
            <a:ext cx="2327275" cy="2362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5715008" y="3929066"/>
            <a:ext cx="2928958" cy="2500330"/>
            <a:chOff x="5715008" y="3929066"/>
            <a:chExt cx="2928958" cy="2500330"/>
          </a:xfrm>
        </p:grpSpPr>
        <p:sp>
          <p:nvSpPr>
            <p:cNvPr id="14" name="ZoneTexte 13"/>
            <p:cNvSpPr txBox="1"/>
            <p:nvPr/>
          </p:nvSpPr>
          <p:spPr>
            <a:xfrm>
              <a:off x="5715008" y="4572008"/>
              <a:ext cx="2928958" cy="1857388"/>
            </a:xfrm>
            <a:prstGeom prst="rect">
              <a:avLst/>
            </a:prstGeom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>
              <a:normAutofit fontScale="92500" lnSpcReduction="10000"/>
            </a:bodyPr>
            <a:lstStyle/>
            <a:p>
              <a:pPr algn="ctr">
                <a:spcBef>
                  <a:spcPct val="20000"/>
                </a:spcBef>
                <a:buClr>
                  <a:srgbClr val="C00000"/>
                </a:buClr>
                <a:buSzPct val="70000"/>
                <a:buFont typeface="Wingdings"/>
                <a:buChar char="à"/>
              </a:pPr>
              <a:r>
                <a:rPr lang="en-US" sz="2800" dirty="0" smtClean="0"/>
                <a:t>  Can predict </a:t>
              </a:r>
            </a:p>
            <a:p>
              <a:pPr algn="ctr">
                <a:spcBef>
                  <a:spcPct val="20000"/>
                </a:spcBef>
                <a:buClr>
                  <a:srgbClr val="C00000"/>
                </a:buClr>
                <a:buSzPct val="70000"/>
              </a:pPr>
              <a:r>
                <a:rPr lang="en-US" sz="2800" dirty="0" smtClean="0"/>
                <a:t>some properties </a:t>
              </a:r>
            </a:p>
            <a:p>
              <a:pPr algn="ctr">
                <a:spcBef>
                  <a:spcPct val="20000"/>
                </a:spcBef>
                <a:buClr>
                  <a:srgbClr val="C00000"/>
                </a:buClr>
                <a:buSzPct val="70000"/>
              </a:pPr>
              <a:r>
                <a:rPr lang="en-US" sz="2800" dirty="0" smtClean="0"/>
                <a:t>(viscosity/entropy, </a:t>
              </a:r>
            </a:p>
            <a:p>
              <a:pPr algn="ctr">
                <a:spcBef>
                  <a:spcPct val="20000"/>
                </a:spcBef>
                <a:buClr>
                  <a:srgbClr val="C00000"/>
                </a:buClr>
                <a:buSzPct val="70000"/>
              </a:pPr>
              <a:r>
                <a:rPr lang="en-US" sz="2800" dirty="0" smtClean="0"/>
                <a:t>quenching …) </a:t>
              </a:r>
            </a:p>
          </p:txBody>
        </p:sp>
        <p:sp>
          <p:nvSpPr>
            <p:cNvPr id="15" name="Flèche vers le bas 14"/>
            <p:cNvSpPr/>
            <p:nvPr/>
          </p:nvSpPr>
          <p:spPr>
            <a:xfrm>
              <a:off x="6858016" y="3929066"/>
              <a:ext cx="428628" cy="571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build="p"/>
      <p:bldP spid="7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Where/when can we find the QGP?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554162"/>
            <a:ext cx="5981712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Early in the universe (t &lt; 10</a:t>
            </a:r>
            <a:r>
              <a:rPr lang="el-GR" dirty="0" smtClean="0">
                <a:solidFill>
                  <a:srgbClr val="C00000"/>
                </a:solidFill>
              </a:rPr>
              <a:t>μ</a:t>
            </a:r>
            <a:r>
              <a:rPr lang="en-US" dirty="0" smtClean="0">
                <a:solidFill>
                  <a:srgbClr val="C00000"/>
                </a:solidFill>
              </a:rPr>
              <a:t>s)</a:t>
            </a:r>
          </a:p>
          <a:p>
            <a:pPr lvl="1"/>
            <a:r>
              <a:rPr lang="en-US" dirty="0" smtClean="0"/>
              <a:t>But very little chance to leave relics</a:t>
            </a:r>
          </a:p>
          <a:p>
            <a:pPr lvl="2"/>
            <a:r>
              <a:rPr lang="en-US" dirty="0" smtClean="0"/>
              <a:t>Cold dark matter clumps ?</a:t>
            </a:r>
          </a:p>
          <a:p>
            <a:pPr lvl="2"/>
            <a:r>
              <a:rPr lang="en-US" dirty="0" smtClean="0"/>
              <a:t>Inhomogeneous </a:t>
            </a:r>
            <a:r>
              <a:rPr lang="en-US" dirty="0" err="1" smtClean="0"/>
              <a:t>nucleosynthesis</a:t>
            </a:r>
            <a:r>
              <a:rPr lang="en-US" dirty="0" smtClean="0"/>
              <a:t> ?</a:t>
            </a:r>
          </a:p>
          <a:p>
            <a:pPr lvl="2"/>
            <a:r>
              <a:rPr lang="en-US" dirty="0" smtClean="0"/>
              <a:t>Baryonic  CDM (strange nuggets) ?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Core of a compact star</a:t>
            </a:r>
          </a:p>
          <a:p>
            <a:pPr lvl="1"/>
            <a:r>
              <a:rPr lang="en-US" dirty="0" smtClean="0"/>
              <a:t>No smoking gun candidate so far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In the lab, by colliding heavy ions</a:t>
            </a:r>
          </a:p>
          <a:p>
            <a:pPr lvl="1"/>
            <a:r>
              <a:rPr lang="en-US" dirty="0" smtClean="0"/>
              <a:t>Freedom for the quarks…</a:t>
            </a:r>
          </a:p>
          <a:p>
            <a:pPr lvl="1"/>
            <a:r>
              <a:rPr lang="en-US" dirty="0" smtClean="0"/>
              <a:t>… for some 10</a:t>
            </a:r>
            <a:r>
              <a:rPr lang="en-US" baseline="30000" dirty="0" smtClean="0"/>
              <a:t>–23</a:t>
            </a:r>
            <a:r>
              <a:rPr lang="en-US" dirty="0" smtClean="0"/>
              <a:t> 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pic>
        <p:nvPicPr>
          <p:cNvPr id="7" name="Picture 4" descr="neutronnebula_eso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429000"/>
            <a:ext cx="1525587" cy="1800225"/>
          </a:xfrm>
          <a:prstGeom prst="rect">
            <a:avLst/>
          </a:prstGeom>
          <a:noFill/>
        </p:spPr>
      </p:pic>
      <p:pic>
        <p:nvPicPr>
          <p:cNvPr id="8" name="Picture 5" descr="bang"/>
          <p:cNvPicPr>
            <a:picLocks noChangeAspect="1" noChangeArrowheads="1"/>
          </p:cNvPicPr>
          <p:nvPr/>
        </p:nvPicPr>
        <p:blipFill>
          <a:blip r:embed="rId3"/>
          <a:srcRect l="2298" t="13680" r="43251" b="44180"/>
          <a:stretch>
            <a:fillRect/>
          </a:stretch>
        </p:blipFill>
        <p:spPr bwMode="auto">
          <a:xfrm>
            <a:off x="6227763" y="1308098"/>
            <a:ext cx="2665412" cy="1906588"/>
          </a:xfrm>
          <a:prstGeom prst="rect">
            <a:avLst/>
          </a:prstGeom>
          <a:noFill/>
        </p:spPr>
      </p:pic>
      <p:pic>
        <p:nvPicPr>
          <p:cNvPr id="9" name="Picture 6" descr="press_cer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0049" t="35361" r="8147" b="29263"/>
          <a:stretch>
            <a:fillRect/>
          </a:stretch>
        </p:blipFill>
        <p:spPr bwMode="auto">
          <a:xfrm>
            <a:off x="4572000" y="5214950"/>
            <a:ext cx="2665412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RHIC?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29289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</a:t>
            </a:r>
            <a:r>
              <a:rPr lang="en-US" dirty="0" smtClean="0"/>
              <a:t>elativistic </a:t>
            </a:r>
            <a:r>
              <a:rPr lang="en-US" dirty="0" smtClean="0">
                <a:solidFill>
                  <a:srgbClr val="C00000"/>
                </a:solidFill>
              </a:rPr>
              <a:t>H</a:t>
            </a:r>
            <a:r>
              <a:rPr lang="en-US" dirty="0" smtClean="0"/>
              <a:t>eavy </a:t>
            </a:r>
            <a:r>
              <a:rPr lang="en-US" dirty="0" smtClean="0">
                <a:solidFill>
                  <a:srgbClr val="C00000"/>
                </a:solidFill>
              </a:rPr>
              <a:t>I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ollider</a:t>
            </a:r>
          </a:p>
          <a:p>
            <a:pPr>
              <a:buNone/>
            </a:pPr>
            <a:r>
              <a:rPr lang="en-US" dirty="0" smtClean="0"/>
              <a:t>@ 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rookhaven </a:t>
            </a: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dirty="0" smtClean="0"/>
              <a:t>ational </a:t>
            </a:r>
            <a:r>
              <a:rPr lang="en-US" dirty="0" smtClean="0">
                <a:solidFill>
                  <a:srgbClr val="C00000"/>
                </a:solidFill>
              </a:rPr>
              <a:t>L</a:t>
            </a:r>
            <a:r>
              <a:rPr lang="en-US" dirty="0" smtClean="0"/>
              <a:t>ab.</a:t>
            </a:r>
          </a:p>
          <a:p>
            <a:r>
              <a:rPr lang="en-US" dirty="0" smtClean="0"/>
              <a:t>First collisions in 2000, running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2 large (STAR &amp; PHENIX) </a:t>
            </a:r>
          </a:p>
          <a:p>
            <a:pPr>
              <a:buNone/>
            </a:pPr>
            <a:r>
              <a:rPr lang="en-US" dirty="0" smtClean="0"/>
              <a:t>+ </a:t>
            </a:r>
            <a:r>
              <a:rPr lang="en-US" dirty="0" smtClean="0">
                <a:solidFill>
                  <a:schemeClr val="accent1"/>
                </a:solidFill>
              </a:rPr>
              <a:t>2 small (PHOBOS &amp; BRAHMS) </a:t>
            </a:r>
            <a:r>
              <a:rPr lang="en-US" dirty="0" smtClean="0"/>
              <a:t>experiments</a:t>
            </a:r>
          </a:p>
          <a:p>
            <a:r>
              <a:rPr lang="en-US" dirty="0" smtClean="0"/>
              <a:t>Can collide anything from </a:t>
            </a:r>
            <a:r>
              <a:rPr lang="en-US" dirty="0" err="1" smtClean="0"/>
              <a:t>p+p</a:t>
            </a:r>
            <a:r>
              <a:rPr lang="en-US" dirty="0" smtClean="0"/>
              <a:t> (up to 500GeV) </a:t>
            </a:r>
          </a:p>
          <a:p>
            <a:pPr>
              <a:buNone/>
            </a:pPr>
            <a:r>
              <a:rPr lang="en-US" dirty="0" smtClean="0"/>
              <a:t>to </a:t>
            </a:r>
            <a:r>
              <a:rPr lang="en-US" dirty="0" err="1" smtClean="0"/>
              <a:t>Au+Au</a:t>
            </a:r>
            <a:r>
              <a:rPr lang="en-US" dirty="0" smtClean="0"/>
              <a:t> (up to 200GeV per nucleon pairs)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1027" descr="Vuesatell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4071942"/>
            <a:ext cx="4532096" cy="2643206"/>
          </a:xfrm>
          <a:prstGeom prst="rect">
            <a:avLst/>
          </a:prstGeom>
          <a:noFill/>
        </p:spPr>
      </p:pic>
      <p:pic>
        <p:nvPicPr>
          <p:cNvPr id="10" name="Picture 1029" descr="ri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71481"/>
            <a:ext cx="2696843" cy="2122068"/>
          </a:xfrm>
          <a:prstGeom prst="rect">
            <a:avLst/>
          </a:prstGeom>
          <a:noFill/>
        </p:spPr>
      </p:pic>
      <p:grpSp>
        <p:nvGrpSpPr>
          <p:cNvPr id="15" name="Groupe 14"/>
          <p:cNvGrpSpPr/>
          <p:nvPr/>
        </p:nvGrpSpPr>
        <p:grpSpPr>
          <a:xfrm>
            <a:off x="4857752" y="4048150"/>
            <a:ext cx="3608959" cy="2666997"/>
            <a:chOff x="4857752" y="4048150"/>
            <a:chExt cx="3608959" cy="2666997"/>
          </a:xfrm>
        </p:grpSpPr>
        <p:pic>
          <p:nvPicPr>
            <p:cNvPr id="9" name="Picture 1030" descr="Vuecommen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8608" y="4048150"/>
              <a:ext cx="3608103" cy="266699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6213738" y="4857760"/>
              <a:ext cx="914400" cy="428628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1600" dirty="0" smtClean="0">
                  <a:solidFill>
                    <a:srgbClr val="C00000"/>
                  </a:solidFill>
                </a:rPr>
                <a:t>STAR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 rot="1857247">
              <a:off x="4902871" y="4678746"/>
              <a:ext cx="914400" cy="428628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1600" dirty="0" smtClean="0">
                  <a:solidFill>
                    <a:srgbClr val="C00000"/>
                  </a:solidFill>
                </a:rPr>
                <a:t>PHENIX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 rot="20403260">
              <a:off x="4857752" y="4114839"/>
              <a:ext cx="914400" cy="428628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1600" dirty="0" smtClean="0">
                  <a:solidFill>
                    <a:schemeClr val="accent1"/>
                  </a:solidFill>
                </a:rPr>
                <a:t>PHOBOS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 rot="1268658">
              <a:off x="7369138" y="4135764"/>
              <a:ext cx="914400" cy="428628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1600" dirty="0" smtClean="0">
                  <a:solidFill>
                    <a:schemeClr val="accent1"/>
                  </a:solidFill>
                </a:rPr>
                <a:t>BRAHMS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strategy?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Predict a QGP signature </a:t>
            </a:r>
          </a:p>
          <a:p>
            <a:r>
              <a:rPr lang="en-US" dirty="0" smtClean="0"/>
              <a:t>Look at it versus A+A collision centrality →</a:t>
            </a:r>
          </a:p>
          <a:p>
            <a:r>
              <a:rPr lang="en-US" dirty="0" smtClean="0"/>
              <a:t>Compare to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Hard probes should behave R</a:t>
            </a:r>
            <a:r>
              <a:rPr lang="en-US" baseline="-25000" dirty="0" smtClean="0"/>
              <a:t>AA </a:t>
            </a:r>
            <a:r>
              <a:rPr lang="en-US" dirty="0" smtClean="0"/>
              <a:t>= 1</a:t>
            </a:r>
          </a:p>
          <a:p>
            <a:r>
              <a:rPr lang="en-US" dirty="0" smtClean="0"/>
              <a:t>Compare to </a:t>
            </a:r>
            <a:r>
              <a:rPr lang="en-US" dirty="0" err="1" smtClean="0"/>
              <a:t>p+A</a:t>
            </a:r>
            <a:r>
              <a:rPr lang="en-US" dirty="0" smtClean="0"/>
              <a:t> (or </a:t>
            </a:r>
            <a:r>
              <a:rPr lang="en-US" dirty="0" err="1" smtClean="0"/>
              <a:t>d+A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Check that normal nuclear matter cannot account for deviations…</a:t>
            </a:r>
          </a:p>
        </p:txBody>
      </p:sp>
      <p:sp>
        <p:nvSpPr>
          <p:cNvPr id="61" name="Espace réservé du contenu 60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Non zero impact parameter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Number of spectators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Number of participants 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baseline="-25000" dirty="0" err="1" smtClean="0">
                <a:solidFill>
                  <a:srgbClr val="C00000"/>
                </a:solidFill>
              </a:rPr>
              <a:t>part</a:t>
            </a:r>
            <a:endParaRPr lang="en-US" baseline="-25000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Number of NN collisions 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baseline="-25000" dirty="0" err="1" smtClean="0">
                <a:solidFill>
                  <a:srgbClr val="C00000"/>
                </a:solidFill>
              </a:rPr>
              <a:t>coll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57158" y="3349632"/>
            <a:ext cx="4032250" cy="1079500"/>
            <a:chOff x="113" y="618"/>
            <a:chExt cx="2540" cy="680"/>
          </a:xfrm>
          <a:solidFill>
            <a:schemeClr val="bg2"/>
          </a:solidFill>
        </p:grpSpPr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113" y="618"/>
              <a:ext cx="2540" cy="6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113" y="790"/>
              <a:ext cx="6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800" dirty="0">
                  <a:solidFill>
                    <a:schemeClr val="tx2"/>
                  </a:solidFill>
                </a:rPr>
                <a:t>R</a:t>
              </a:r>
              <a:r>
                <a:rPr lang="fr-FR" sz="2800" baseline="-25000" dirty="0">
                  <a:solidFill>
                    <a:schemeClr val="tx2"/>
                  </a:solidFill>
                </a:rPr>
                <a:t>AA</a:t>
              </a:r>
              <a:r>
                <a:rPr lang="fr-FR" sz="2800" dirty="0">
                  <a:solidFill>
                    <a:schemeClr val="tx2"/>
                  </a:solidFill>
                </a:rPr>
                <a:t> =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774" y="666"/>
              <a:ext cx="1241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rgbClr val="C00000"/>
                  </a:solidFill>
                </a:rPr>
                <a:t>d</a:t>
              </a:r>
              <a:r>
                <a:rPr lang="fr-FR" sz="2400" baseline="30000" dirty="0">
                  <a:solidFill>
                    <a:srgbClr val="C00000"/>
                  </a:solidFill>
                </a:rPr>
                <a:t>2</a:t>
              </a:r>
              <a:r>
                <a:rPr lang="fr-FR" sz="2400" dirty="0">
                  <a:solidFill>
                    <a:srgbClr val="C00000"/>
                  </a:solidFill>
                </a:rPr>
                <a:t>N</a:t>
              </a:r>
              <a:r>
                <a:rPr lang="fr-FR" sz="2400" baseline="30000" dirty="0">
                  <a:solidFill>
                    <a:srgbClr val="C00000"/>
                  </a:solidFill>
                </a:rPr>
                <a:t>AuAu</a:t>
              </a:r>
              <a:r>
                <a:rPr lang="fr-FR" sz="2400" dirty="0">
                  <a:solidFill>
                    <a:srgbClr val="C00000"/>
                  </a:solidFill>
                </a:rPr>
                <a:t>/</a:t>
              </a:r>
              <a:r>
                <a:rPr lang="fr-FR" sz="2400" dirty="0" err="1">
                  <a:solidFill>
                    <a:srgbClr val="C00000"/>
                  </a:solidFill>
                </a:rPr>
                <a:t>dydp</a:t>
              </a:r>
              <a:r>
                <a:rPr lang="fr-FR" sz="2400" baseline="-25000" dirty="0" err="1">
                  <a:solidFill>
                    <a:srgbClr val="C00000"/>
                  </a:solidFill>
                </a:rPr>
                <a:t>T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750" y="1002"/>
              <a:ext cx="1112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chemeClr val="accent2"/>
                  </a:solidFill>
                </a:rPr>
                <a:t>d</a:t>
              </a:r>
              <a:r>
                <a:rPr lang="fr-FR" sz="2400" baseline="30000" dirty="0">
                  <a:solidFill>
                    <a:schemeClr val="accent2"/>
                  </a:solidFill>
                </a:rPr>
                <a:t>2</a:t>
              </a:r>
              <a:r>
                <a:rPr lang="fr-FR" sz="2400" dirty="0">
                  <a:solidFill>
                    <a:schemeClr val="accent2"/>
                  </a:solidFill>
                </a:rPr>
                <a:t>N</a:t>
              </a:r>
              <a:r>
                <a:rPr lang="fr-FR" sz="2400" baseline="30000" dirty="0">
                  <a:solidFill>
                    <a:schemeClr val="accent2"/>
                  </a:solidFill>
                </a:rPr>
                <a:t>PP</a:t>
              </a:r>
              <a:r>
                <a:rPr lang="fr-FR" sz="2400" dirty="0">
                  <a:solidFill>
                    <a:schemeClr val="accent2"/>
                  </a:solidFill>
                </a:rPr>
                <a:t>/</a:t>
              </a:r>
              <a:r>
                <a:rPr lang="fr-FR" sz="2400" dirty="0" err="1">
                  <a:solidFill>
                    <a:schemeClr val="accent2"/>
                  </a:solidFill>
                </a:rPr>
                <a:t>dydp</a:t>
              </a:r>
              <a:r>
                <a:rPr lang="fr-FR" sz="2400" baseline="-25000" dirty="0" err="1">
                  <a:solidFill>
                    <a:schemeClr val="accent2"/>
                  </a:solidFill>
                </a:rPr>
                <a:t>T</a:t>
              </a:r>
              <a:endParaRPr lang="en-US" sz="24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1949" y="1002"/>
              <a:ext cx="6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chemeClr val="accent2"/>
                  </a:solidFill>
                </a:rPr>
                <a:t>&lt;</a:t>
              </a:r>
              <a:r>
                <a:rPr lang="fr-FR" sz="2400" dirty="0" err="1">
                  <a:solidFill>
                    <a:schemeClr val="accent2"/>
                  </a:solidFill>
                </a:rPr>
                <a:t>N</a:t>
              </a:r>
              <a:r>
                <a:rPr lang="fr-FR" sz="2400" baseline="-25000" dirty="0" err="1">
                  <a:solidFill>
                    <a:schemeClr val="accent2"/>
                  </a:solidFill>
                </a:rPr>
                <a:t>coll</a:t>
              </a:r>
              <a:r>
                <a:rPr lang="fr-FR" sz="2400" dirty="0">
                  <a:solidFill>
                    <a:schemeClr val="accent2"/>
                  </a:solidFill>
                </a:rPr>
                <a:t>&gt;</a:t>
              </a:r>
              <a:endParaRPr lang="en-US" sz="24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740" y="954"/>
              <a:ext cx="1824" cy="0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814" y="1002"/>
              <a:ext cx="1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chemeClr val="tx2"/>
                  </a:solidFill>
                </a:rPr>
                <a:t>x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5007004" y="3032141"/>
            <a:ext cx="3636962" cy="2754313"/>
            <a:chOff x="642910" y="3246455"/>
            <a:chExt cx="3636962" cy="2754313"/>
          </a:xfrm>
        </p:grpSpPr>
        <p:sp>
          <p:nvSpPr>
            <p:cNvPr id="63" name="Freeform 47"/>
            <p:cNvSpPr>
              <a:spLocks/>
            </p:cNvSpPr>
            <p:nvPr/>
          </p:nvSpPr>
          <p:spPr bwMode="auto">
            <a:xfrm rot="11267865">
              <a:off x="3546447" y="3246455"/>
              <a:ext cx="390525" cy="371475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177" y="379"/>
                </a:cxn>
                <a:cxn ang="0">
                  <a:pos x="0" y="379"/>
                </a:cxn>
                <a:cxn ang="0">
                  <a:pos x="168" y="622"/>
                </a:cxn>
                <a:cxn ang="0">
                  <a:pos x="631" y="379"/>
                </a:cxn>
                <a:cxn ang="0">
                  <a:pos x="465" y="382"/>
                </a:cxn>
                <a:cxn ang="0">
                  <a:pos x="720" y="0"/>
                </a:cxn>
                <a:cxn ang="0">
                  <a:pos x="430" y="0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4" name="Line 48"/>
            <p:cNvSpPr>
              <a:spLocks noChangeShapeType="1"/>
            </p:cNvSpPr>
            <p:nvPr/>
          </p:nvSpPr>
          <p:spPr bwMode="auto">
            <a:xfrm rot="467865" flipH="1">
              <a:off x="1454122" y="3376630"/>
              <a:ext cx="676275" cy="110331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 rot="467865" flipH="1">
              <a:off x="1777972" y="3421080"/>
              <a:ext cx="665162" cy="10858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 rot="467865">
              <a:off x="2020860" y="3789380"/>
              <a:ext cx="222726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 rot="467865">
              <a:off x="1814485" y="4881580"/>
              <a:ext cx="156686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utoShape 52"/>
            <p:cNvSpPr>
              <a:spLocks noChangeArrowheads="1"/>
            </p:cNvSpPr>
            <p:nvPr/>
          </p:nvSpPr>
          <p:spPr bwMode="auto">
            <a:xfrm rot="467865">
              <a:off x="741335" y="3475055"/>
              <a:ext cx="3538537" cy="2141538"/>
            </a:xfrm>
            <a:prstGeom prst="parallelogram">
              <a:avLst>
                <a:gd name="adj" fmla="val 61305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 rot="467865" flipH="1">
              <a:off x="642910" y="4924443"/>
              <a:ext cx="284162" cy="4667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 rot="467865" flipH="1">
              <a:off x="1916085" y="3451243"/>
              <a:ext cx="822325" cy="13430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55"/>
            <p:cNvSpPr>
              <a:spLocks/>
            </p:cNvSpPr>
            <p:nvPr/>
          </p:nvSpPr>
          <p:spPr bwMode="auto">
            <a:xfrm rot="11267865" flipV="1">
              <a:off x="1754160" y="4611705"/>
              <a:ext cx="276225" cy="858838"/>
            </a:xfrm>
            <a:custGeom>
              <a:avLst/>
              <a:gdLst/>
              <a:ahLst/>
              <a:cxnLst>
                <a:cxn ang="0">
                  <a:pos x="84" y="643"/>
                </a:cxn>
                <a:cxn ang="0">
                  <a:pos x="24" y="519"/>
                </a:cxn>
                <a:cxn ang="0">
                  <a:pos x="1" y="351"/>
                </a:cxn>
                <a:cxn ang="0">
                  <a:pos x="30" y="205"/>
                </a:cxn>
                <a:cxn ang="0">
                  <a:pos x="100" y="73"/>
                </a:cxn>
                <a:cxn ang="0">
                  <a:pos x="166" y="4"/>
                </a:cxn>
                <a:cxn ang="0">
                  <a:pos x="225" y="171"/>
                </a:cxn>
                <a:cxn ang="0">
                  <a:pos x="249" y="337"/>
                </a:cxn>
                <a:cxn ang="0">
                  <a:pos x="241" y="514"/>
                </a:cxn>
                <a:cxn ang="0">
                  <a:pos x="199" y="636"/>
                </a:cxn>
                <a:cxn ang="0">
                  <a:pos x="142" y="712"/>
                </a:cxn>
                <a:cxn ang="0">
                  <a:pos x="84" y="643"/>
                </a:cxn>
              </a:cxnLst>
              <a:rect l="0" t="0" r="r" b="b"/>
              <a:pathLst>
                <a:path w="252" h="715">
                  <a:moveTo>
                    <a:pt x="84" y="643"/>
                  </a:moveTo>
                  <a:cubicBezTo>
                    <a:pt x="64" y="611"/>
                    <a:pt x="38" y="568"/>
                    <a:pt x="24" y="519"/>
                  </a:cubicBezTo>
                  <a:cubicBezTo>
                    <a:pt x="10" y="470"/>
                    <a:pt x="0" y="403"/>
                    <a:pt x="1" y="351"/>
                  </a:cubicBezTo>
                  <a:cubicBezTo>
                    <a:pt x="2" y="299"/>
                    <a:pt x="14" y="251"/>
                    <a:pt x="30" y="205"/>
                  </a:cubicBezTo>
                  <a:cubicBezTo>
                    <a:pt x="46" y="159"/>
                    <a:pt x="77" y="106"/>
                    <a:pt x="100" y="73"/>
                  </a:cubicBezTo>
                  <a:cubicBezTo>
                    <a:pt x="123" y="40"/>
                    <a:pt x="163" y="0"/>
                    <a:pt x="166" y="4"/>
                  </a:cubicBezTo>
                  <a:cubicBezTo>
                    <a:pt x="198" y="57"/>
                    <a:pt x="212" y="120"/>
                    <a:pt x="225" y="171"/>
                  </a:cubicBezTo>
                  <a:cubicBezTo>
                    <a:pt x="239" y="226"/>
                    <a:pt x="246" y="280"/>
                    <a:pt x="249" y="337"/>
                  </a:cubicBezTo>
                  <a:cubicBezTo>
                    <a:pt x="252" y="394"/>
                    <a:pt x="249" y="464"/>
                    <a:pt x="241" y="514"/>
                  </a:cubicBezTo>
                  <a:cubicBezTo>
                    <a:pt x="233" y="564"/>
                    <a:pt x="216" y="603"/>
                    <a:pt x="199" y="636"/>
                  </a:cubicBezTo>
                  <a:cubicBezTo>
                    <a:pt x="182" y="669"/>
                    <a:pt x="142" y="715"/>
                    <a:pt x="142" y="712"/>
                  </a:cubicBezTo>
                  <a:cubicBezTo>
                    <a:pt x="142" y="711"/>
                    <a:pt x="104" y="675"/>
                    <a:pt x="84" y="643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 rot="467865" flipH="1">
              <a:off x="1606522" y="4546618"/>
              <a:ext cx="606425" cy="98901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" name="Group 57"/>
            <p:cNvGrpSpPr>
              <a:grpSpLocks/>
            </p:cNvGrpSpPr>
            <p:nvPr/>
          </p:nvGrpSpPr>
          <p:grpSpPr bwMode="auto">
            <a:xfrm rot="240000">
              <a:off x="2847947" y="3394093"/>
              <a:ext cx="1123950" cy="1200150"/>
              <a:chOff x="3157" y="3025"/>
              <a:chExt cx="1026" cy="999"/>
            </a:xfrm>
          </p:grpSpPr>
          <p:grpSp>
            <p:nvGrpSpPr>
              <p:cNvPr id="145" name="Group 58"/>
              <p:cNvGrpSpPr>
                <a:grpSpLocks/>
              </p:cNvGrpSpPr>
              <p:nvPr/>
            </p:nvGrpSpPr>
            <p:grpSpPr bwMode="auto">
              <a:xfrm>
                <a:off x="3157" y="3025"/>
                <a:ext cx="1026" cy="999"/>
                <a:chOff x="4130" y="2180"/>
                <a:chExt cx="1026" cy="999"/>
              </a:xfrm>
            </p:grpSpPr>
            <p:sp>
              <p:nvSpPr>
                <p:cNvPr id="147" name="Oval 59"/>
                <p:cNvSpPr>
                  <a:spLocks noChangeArrowheads="1"/>
                </p:cNvSpPr>
                <p:nvPr/>
              </p:nvSpPr>
              <p:spPr bwMode="auto">
                <a:xfrm>
                  <a:off x="4153" y="2181"/>
                  <a:ext cx="981" cy="9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60"/>
                <p:cNvSpPr>
                  <a:spLocks noChangeArrowheads="1"/>
                </p:cNvSpPr>
                <p:nvPr/>
              </p:nvSpPr>
              <p:spPr bwMode="auto">
                <a:xfrm>
                  <a:off x="4153" y="2180"/>
                  <a:ext cx="981" cy="98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Freeform 61"/>
                <p:cNvSpPr>
                  <a:spLocks/>
                </p:cNvSpPr>
                <p:nvPr/>
              </p:nvSpPr>
              <p:spPr bwMode="auto">
                <a:xfrm>
                  <a:off x="4130" y="2579"/>
                  <a:ext cx="1026" cy="600"/>
                </a:xfrm>
                <a:custGeom>
                  <a:avLst/>
                  <a:gdLst/>
                  <a:ahLst/>
                  <a:cxnLst>
                    <a:cxn ang="0">
                      <a:pos x="43" y="123"/>
                    </a:cxn>
                    <a:cxn ang="0">
                      <a:pos x="120" y="181"/>
                    </a:cxn>
                    <a:cxn ang="0">
                      <a:pos x="262" y="250"/>
                    </a:cxn>
                    <a:cxn ang="0">
                      <a:pos x="432" y="280"/>
                    </a:cxn>
                    <a:cxn ang="0">
                      <a:pos x="634" y="259"/>
                    </a:cxn>
                    <a:cxn ang="0">
                      <a:pos x="799" y="201"/>
                    </a:cxn>
                    <a:cxn ang="0">
                      <a:pos x="937" y="90"/>
                    </a:cxn>
                    <a:cxn ang="0">
                      <a:pos x="1026" y="9"/>
                    </a:cxn>
                    <a:cxn ang="0">
                      <a:pos x="1019" y="144"/>
                    </a:cxn>
                    <a:cxn ang="0">
                      <a:pos x="992" y="267"/>
                    </a:cxn>
                    <a:cxn ang="0">
                      <a:pos x="929" y="384"/>
                    </a:cxn>
                    <a:cxn ang="0">
                      <a:pos x="857" y="467"/>
                    </a:cxn>
                    <a:cxn ang="0">
                      <a:pos x="749" y="542"/>
                    </a:cxn>
                    <a:cxn ang="0">
                      <a:pos x="610" y="588"/>
                    </a:cxn>
                    <a:cxn ang="0">
                      <a:pos x="455" y="594"/>
                    </a:cxn>
                    <a:cxn ang="0">
                      <a:pos x="310" y="553"/>
                    </a:cxn>
                    <a:cxn ang="0">
                      <a:pos x="193" y="479"/>
                    </a:cxn>
                    <a:cxn ang="0">
                      <a:pos x="95" y="368"/>
                    </a:cxn>
                    <a:cxn ang="0">
                      <a:pos x="36" y="237"/>
                    </a:cxn>
                    <a:cxn ang="0">
                      <a:pos x="1" y="73"/>
                    </a:cxn>
                    <a:cxn ang="0">
                      <a:pos x="43" y="123"/>
                    </a:cxn>
                  </a:cxnLst>
                  <a:rect l="0" t="0" r="r" b="b"/>
                  <a:pathLst>
                    <a:path w="1026" h="600">
                      <a:moveTo>
                        <a:pt x="43" y="123"/>
                      </a:moveTo>
                      <a:cubicBezTo>
                        <a:pt x="61" y="136"/>
                        <a:pt x="84" y="160"/>
                        <a:pt x="120" y="181"/>
                      </a:cubicBezTo>
                      <a:cubicBezTo>
                        <a:pt x="156" y="202"/>
                        <a:pt x="210" y="233"/>
                        <a:pt x="262" y="250"/>
                      </a:cubicBezTo>
                      <a:cubicBezTo>
                        <a:pt x="314" y="267"/>
                        <a:pt x="370" y="279"/>
                        <a:pt x="432" y="280"/>
                      </a:cubicBezTo>
                      <a:cubicBezTo>
                        <a:pt x="494" y="281"/>
                        <a:pt x="573" y="272"/>
                        <a:pt x="634" y="259"/>
                      </a:cubicBezTo>
                      <a:cubicBezTo>
                        <a:pt x="695" y="246"/>
                        <a:pt x="749" y="229"/>
                        <a:pt x="799" y="201"/>
                      </a:cubicBezTo>
                      <a:cubicBezTo>
                        <a:pt x="849" y="173"/>
                        <a:pt x="899" y="122"/>
                        <a:pt x="937" y="90"/>
                      </a:cubicBezTo>
                      <a:cubicBezTo>
                        <a:pt x="975" y="58"/>
                        <a:pt x="1012" y="0"/>
                        <a:pt x="1026" y="9"/>
                      </a:cubicBezTo>
                      <a:cubicBezTo>
                        <a:pt x="1021" y="13"/>
                        <a:pt x="1025" y="101"/>
                        <a:pt x="1019" y="144"/>
                      </a:cubicBezTo>
                      <a:cubicBezTo>
                        <a:pt x="1013" y="187"/>
                        <a:pt x="1007" y="227"/>
                        <a:pt x="992" y="267"/>
                      </a:cubicBezTo>
                      <a:cubicBezTo>
                        <a:pt x="978" y="307"/>
                        <a:pt x="952" y="351"/>
                        <a:pt x="929" y="384"/>
                      </a:cubicBezTo>
                      <a:cubicBezTo>
                        <a:pt x="907" y="417"/>
                        <a:pt x="886" y="440"/>
                        <a:pt x="857" y="467"/>
                      </a:cubicBezTo>
                      <a:cubicBezTo>
                        <a:pt x="827" y="493"/>
                        <a:pt x="790" y="521"/>
                        <a:pt x="749" y="542"/>
                      </a:cubicBezTo>
                      <a:cubicBezTo>
                        <a:pt x="708" y="562"/>
                        <a:pt x="659" y="580"/>
                        <a:pt x="610" y="588"/>
                      </a:cubicBezTo>
                      <a:cubicBezTo>
                        <a:pt x="561" y="596"/>
                        <a:pt x="505" y="600"/>
                        <a:pt x="455" y="594"/>
                      </a:cubicBezTo>
                      <a:cubicBezTo>
                        <a:pt x="404" y="588"/>
                        <a:pt x="353" y="572"/>
                        <a:pt x="310" y="553"/>
                      </a:cubicBezTo>
                      <a:cubicBezTo>
                        <a:pt x="267" y="533"/>
                        <a:pt x="229" y="510"/>
                        <a:pt x="193" y="479"/>
                      </a:cubicBezTo>
                      <a:cubicBezTo>
                        <a:pt x="157" y="448"/>
                        <a:pt x="121" y="408"/>
                        <a:pt x="95" y="368"/>
                      </a:cubicBezTo>
                      <a:cubicBezTo>
                        <a:pt x="69" y="328"/>
                        <a:pt x="52" y="286"/>
                        <a:pt x="36" y="237"/>
                      </a:cubicBezTo>
                      <a:cubicBezTo>
                        <a:pt x="20" y="188"/>
                        <a:pt x="0" y="92"/>
                        <a:pt x="1" y="73"/>
                      </a:cubicBezTo>
                      <a:lnTo>
                        <a:pt x="43" y="123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Freeform 62"/>
                <p:cNvSpPr>
                  <a:spLocks/>
                </p:cNvSpPr>
                <p:nvPr/>
              </p:nvSpPr>
              <p:spPr bwMode="auto">
                <a:xfrm>
                  <a:off x="4153" y="2604"/>
                  <a:ext cx="979" cy="25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101" y="160"/>
                    </a:cxn>
                    <a:cxn ang="0">
                      <a:pos x="263" y="232"/>
                    </a:cxn>
                    <a:cxn ang="0">
                      <a:pos x="404" y="256"/>
                    </a:cxn>
                    <a:cxn ang="0">
                      <a:pos x="608" y="238"/>
                    </a:cxn>
                    <a:cxn ang="0">
                      <a:pos x="800" y="160"/>
                    </a:cxn>
                    <a:cxn ang="0">
                      <a:pos x="979" y="0"/>
                    </a:cxn>
                  </a:cxnLst>
                  <a:rect l="0" t="0" r="r" b="b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6" name="Freeform 63"/>
              <p:cNvSpPr>
                <a:spLocks/>
              </p:cNvSpPr>
              <p:nvPr/>
            </p:nvSpPr>
            <p:spPr bwMode="auto">
              <a:xfrm>
                <a:off x="3175" y="3162"/>
                <a:ext cx="252" cy="715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 rot="467865">
              <a:off x="2212947" y="3487755"/>
              <a:ext cx="91916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65"/>
            <p:cNvSpPr>
              <a:spLocks noChangeShapeType="1"/>
            </p:cNvSpPr>
            <p:nvPr/>
          </p:nvSpPr>
          <p:spPr bwMode="auto">
            <a:xfrm rot="467865">
              <a:off x="2514572" y="3749693"/>
              <a:ext cx="6588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66"/>
            <p:cNvSpPr>
              <a:spLocks noChangeShapeType="1"/>
            </p:cNvSpPr>
            <p:nvPr/>
          </p:nvSpPr>
          <p:spPr bwMode="auto">
            <a:xfrm rot="467865">
              <a:off x="1849410" y="3933843"/>
              <a:ext cx="13065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7"/>
            <p:cNvSpPr>
              <a:spLocks noChangeShapeType="1"/>
            </p:cNvSpPr>
            <p:nvPr/>
          </p:nvSpPr>
          <p:spPr bwMode="auto">
            <a:xfrm rot="467865" flipH="1">
              <a:off x="2766985" y="3908443"/>
              <a:ext cx="355600" cy="5794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8"/>
            <p:cNvSpPr>
              <a:spLocks noChangeShapeType="1"/>
            </p:cNvSpPr>
            <p:nvPr/>
          </p:nvSpPr>
          <p:spPr bwMode="auto">
            <a:xfrm rot="467865">
              <a:off x="1674785" y="4206893"/>
              <a:ext cx="223202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9"/>
            <p:cNvSpPr>
              <a:spLocks noChangeShapeType="1"/>
            </p:cNvSpPr>
            <p:nvPr/>
          </p:nvSpPr>
          <p:spPr bwMode="auto">
            <a:xfrm rot="467865" flipH="1">
              <a:off x="1685897" y="3451243"/>
              <a:ext cx="1304925" cy="213201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70"/>
            <p:cNvSpPr>
              <a:spLocks noChangeShapeType="1"/>
            </p:cNvSpPr>
            <p:nvPr/>
          </p:nvSpPr>
          <p:spPr bwMode="auto">
            <a:xfrm rot="467865">
              <a:off x="1503335" y="4418030"/>
              <a:ext cx="223043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" name="Group 71"/>
            <p:cNvGrpSpPr>
              <a:grpSpLocks/>
            </p:cNvGrpSpPr>
            <p:nvPr/>
          </p:nvGrpSpPr>
          <p:grpSpPr bwMode="auto">
            <a:xfrm rot="240000">
              <a:off x="2146272" y="3932249"/>
              <a:ext cx="576262" cy="1189036"/>
              <a:chOff x="3811" y="2604"/>
              <a:chExt cx="489" cy="985"/>
            </a:xfrm>
          </p:grpSpPr>
          <p:sp>
            <p:nvSpPr>
              <p:cNvPr id="141" name="Oval 72"/>
              <p:cNvSpPr>
                <a:spLocks noChangeArrowheads="1"/>
              </p:cNvSpPr>
              <p:nvPr/>
            </p:nvSpPr>
            <p:spPr bwMode="auto">
              <a:xfrm>
                <a:off x="3811" y="2605"/>
                <a:ext cx="488" cy="981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Freeform 73"/>
              <p:cNvSpPr>
                <a:spLocks/>
              </p:cNvSpPr>
              <p:nvPr/>
            </p:nvSpPr>
            <p:spPr bwMode="auto">
              <a:xfrm>
                <a:off x="3811" y="3074"/>
                <a:ext cx="489" cy="515"/>
              </a:xfrm>
              <a:custGeom>
                <a:avLst/>
                <a:gdLst/>
                <a:ahLst/>
                <a:cxnLst>
                  <a:cxn ang="0">
                    <a:pos x="13" y="46"/>
                  </a:cxn>
                  <a:cxn ang="0">
                    <a:pos x="65" y="81"/>
                  </a:cxn>
                  <a:cxn ang="0">
                    <a:pos x="121" y="97"/>
                  </a:cxn>
                  <a:cxn ang="0">
                    <a:pos x="176" y="112"/>
                  </a:cxn>
                  <a:cxn ang="0">
                    <a:pos x="241" y="114"/>
                  </a:cxn>
                  <a:cxn ang="0">
                    <a:pos x="313" y="103"/>
                  </a:cxn>
                  <a:cxn ang="0">
                    <a:pos x="385" y="78"/>
                  </a:cxn>
                  <a:cxn ang="0">
                    <a:pos x="452" y="29"/>
                  </a:cxn>
                  <a:cxn ang="0">
                    <a:pos x="485" y="7"/>
                  </a:cxn>
                  <a:cxn ang="0">
                    <a:pos x="487" y="70"/>
                  </a:cxn>
                  <a:cxn ang="0">
                    <a:pos x="474" y="190"/>
                  </a:cxn>
                  <a:cxn ang="0">
                    <a:pos x="444" y="304"/>
                  </a:cxn>
                  <a:cxn ang="0">
                    <a:pos x="408" y="385"/>
                  </a:cxn>
                  <a:cxn ang="0">
                    <a:pos x="356" y="458"/>
                  </a:cxn>
                  <a:cxn ang="0">
                    <a:pos x="289" y="503"/>
                  </a:cxn>
                  <a:cxn ang="0">
                    <a:pos x="214" y="509"/>
                  </a:cxn>
                  <a:cxn ang="0">
                    <a:pos x="143" y="469"/>
                  </a:cxn>
                  <a:cxn ang="0">
                    <a:pos x="87" y="397"/>
                  </a:cxn>
                  <a:cxn ang="0">
                    <a:pos x="39" y="289"/>
                  </a:cxn>
                  <a:cxn ang="0">
                    <a:pos x="10" y="161"/>
                  </a:cxn>
                  <a:cxn ang="0">
                    <a:pos x="0" y="28"/>
                  </a:cxn>
                  <a:cxn ang="0">
                    <a:pos x="13" y="46"/>
                  </a:cxn>
                </a:cxnLst>
                <a:rect l="0" t="0" r="r" b="b"/>
                <a:pathLst>
                  <a:path w="489" h="515">
                    <a:moveTo>
                      <a:pt x="13" y="46"/>
                    </a:moveTo>
                    <a:cubicBezTo>
                      <a:pt x="24" y="55"/>
                      <a:pt x="47" y="72"/>
                      <a:pt x="65" y="81"/>
                    </a:cubicBezTo>
                    <a:cubicBezTo>
                      <a:pt x="83" y="90"/>
                      <a:pt x="103" y="92"/>
                      <a:pt x="121" y="97"/>
                    </a:cubicBezTo>
                    <a:cubicBezTo>
                      <a:pt x="139" y="102"/>
                      <a:pt x="156" y="109"/>
                      <a:pt x="176" y="112"/>
                    </a:cubicBezTo>
                    <a:cubicBezTo>
                      <a:pt x="196" y="115"/>
                      <a:pt x="218" y="115"/>
                      <a:pt x="241" y="114"/>
                    </a:cubicBezTo>
                    <a:cubicBezTo>
                      <a:pt x="264" y="113"/>
                      <a:pt x="289" y="109"/>
                      <a:pt x="313" y="103"/>
                    </a:cubicBezTo>
                    <a:cubicBezTo>
                      <a:pt x="337" y="97"/>
                      <a:pt x="362" y="90"/>
                      <a:pt x="385" y="78"/>
                    </a:cubicBezTo>
                    <a:cubicBezTo>
                      <a:pt x="408" y="66"/>
                      <a:pt x="435" y="41"/>
                      <a:pt x="452" y="29"/>
                    </a:cubicBezTo>
                    <a:cubicBezTo>
                      <a:pt x="469" y="17"/>
                      <a:pt x="479" y="0"/>
                      <a:pt x="485" y="7"/>
                    </a:cubicBezTo>
                    <a:cubicBezTo>
                      <a:pt x="483" y="11"/>
                      <a:pt x="489" y="40"/>
                      <a:pt x="487" y="70"/>
                    </a:cubicBezTo>
                    <a:cubicBezTo>
                      <a:pt x="485" y="100"/>
                      <a:pt x="481" y="151"/>
                      <a:pt x="474" y="190"/>
                    </a:cubicBezTo>
                    <a:cubicBezTo>
                      <a:pt x="467" y="229"/>
                      <a:pt x="455" y="272"/>
                      <a:pt x="444" y="304"/>
                    </a:cubicBezTo>
                    <a:cubicBezTo>
                      <a:pt x="433" y="336"/>
                      <a:pt x="423" y="359"/>
                      <a:pt x="408" y="385"/>
                    </a:cubicBezTo>
                    <a:cubicBezTo>
                      <a:pt x="394" y="411"/>
                      <a:pt x="376" y="438"/>
                      <a:pt x="356" y="458"/>
                    </a:cubicBezTo>
                    <a:cubicBezTo>
                      <a:pt x="336" y="478"/>
                      <a:pt x="313" y="495"/>
                      <a:pt x="289" y="503"/>
                    </a:cubicBezTo>
                    <a:cubicBezTo>
                      <a:pt x="265" y="511"/>
                      <a:pt x="238" y="515"/>
                      <a:pt x="214" y="509"/>
                    </a:cubicBezTo>
                    <a:cubicBezTo>
                      <a:pt x="189" y="503"/>
                      <a:pt x="164" y="488"/>
                      <a:pt x="143" y="469"/>
                    </a:cubicBezTo>
                    <a:cubicBezTo>
                      <a:pt x="122" y="450"/>
                      <a:pt x="104" y="427"/>
                      <a:pt x="87" y="397"/>
                    </a:cubicBezTo>
                    <a:cubicBezTo>
                      <a:pt x="69" y="367"/>
                      <a:pt x="52" y="328"/>
                      <a:pt x="39" y="289"/>
                    </a:cubicBezTo>
                    <a:cubicBezTo>
                      <a:pt x="27" y="250"/>
                      <a:pt x="17" y="204"/>
                      <a:pt x="10" y="161"/>
                    </a:cubicBezTo>
                    <a:cubicBezTo>
                      <a:pt x="4" y="118"/>
                      <a:pt x="0" y="47"/>
                      <a:pt x="0" y="28"/>
                    </a:cubicBezTo>
                    <a:lnTo>
                      <a:pt x="13" y="4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Freeform 74"/>
              <p:cNvSpPr>
                <a:spLocks/>
              </p:cNvSpPr>
              <p:nvPr/>
            </p:nvSpPr>
            <p:spPr bwMode="auto">
              <a:xfrm>
                <a:off x="3811" y="3076"/>
                <a:ext cx="487" cy="11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01" y="160"/>
                  </a:cxn>
                  <a:cxn ang="0">
                    <a:pos x="263" y="232"/>
                  </a:cxn>
                  <a:cxn ang="0">
                    <a:pos x="404" y="256"/>
                  </a:cxn>
                  <a:cxn ang="0">
                    <a:pos x="608" y="238"/>
                  </a:cxn>
                  <a:cxn ang="0">
                    <a:pos x="800" y="160"/>
                  </a:cxn>
                  <a:cxn ang="0">
                    <a:pos x="979" y="0"/>
                  </a:cxn>
                </a:cxnLst>
                <a:rect l="0" t="0" r="r" b="b"/>
                <a:pathLst>
                  <a:path w="979" h="257">
                    <a:moveTo>
                      <a:pt x="0" y="78"/>
                    </a:moveTo>
                    <a:cubicBezTo>
                      <a:pt x="17" y="92"/>
                      <a:pt x="57" y="134"/>
                      <a:pt x="101" y="160"/>
                    </a:cubicBezTo>
                    <a:cubicBezTo>
                      <a:pt x="145" y="186"/>
                      <a:pt x="213" y="216"/>
                      <a:pt x="263" y="232"/>
                    </a:cubicBezTo>
                    <a:cubicBezTo>
                      <a:pt x="313" y="248"/>
                      <a:pt x="347" y="255"/>
                      <a:pt x="404" y="256"/>
                    </a:cubicBezTo>
                    <a:cubicBezTo>
                      <a:pt x="461" y="257"/>
                      <a:pt x="542" y="254"/>
                      <a:pt x="608" y="238"/>
                    </a:cubicBezTo>
                    <a:cubicBezTo>
                      <a:pt x="674" y="222"/>
                      <a:pt x="738" y="200"/>
                      <a:pt x="800" y="160"/>
                    </a:cubicBezTo>
                    <a:cubicBezTo>
                      <a:pt x="862" y="120"/>
                      <a:pt x="942" y="33"/>
                      <a:pt x="979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75"/>
              <p:cNvSpPr>
                <a:spLocks noChangeArrowheads="1"/>
              </p:cNvSpPr>
              <p:nvPr/>
            </p:nvSpPr>
            <p:spPr bwMode="auto">
              <a:xfrm>
                <a:off x="3811" y="2604"/>
                <a:ext cx="488" cy="9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 rot="467865" flipH="1">
              <a:off x="2600297" y="4092593"/>
              <a:ext cx="979487" cy="16017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 rot="467865" flipH="1">
              <a:off x="2282797" y="4133868"/>
              <a:ext cx="923925" cy="15081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 rot="467865">
              <a:off x="2528860" y="4706955"/>
              <a:ext cx="102552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79"/>
            <p:cNvSpPr>
              <a:spLocks noChangeShapeType="1"/>
            </p:cNvSpPr>
            <p:nvPr/>
          </p:nvSpPr>
          <p:spPr bwMode="auto">
            <a:xfrm rot="467865" flipH="1">
              <a:off x="1919260" y="4572018"/>
              <a:ext cx="619125" cy="10112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rot="467865" flipH="1">
              <a:off x="2111347" y="4579955"/>
              <a:ext cx="152400" cy="2492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 rot="467865">
              <a:off x="1784322" y="4572018"/>
              <a:ext cx="52070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" name="Group 82"/>
            <p:cNvGrpSpPr>
              <a:grpSpLocks/>
            </p:cNvGrpSpPr>
            <p:nvPr/>
          </p:nvGrpSpPr>
          <p:grpSpPr bwMode="auto">
            <a:xfrm rot="240000">
              <a:off x="955647" y="4408505"/>
              <a:ext cx="1114425" cy="1201738"/>
              <a:chOff x="3424" y="1488"/>
              <a:chExt cx="776" cy="764"/>
            </a:xfrm>
          </p:grpSpPr>
          <p:sp>
            <p:nvSpPr>
              <p:cNvPr id="135" name="Oval 83"/>
              <p:cNvSpPr>
                <a:spLocks noChangeArrowheads="1"/>
              </p:cNvSpPr>
              <p:nvPr/>
            </p:nvSpPr>
            <p:spPr bwMode="auto">
              <a:xfrm>
                <a:off x="3435" y="1489"/>
                <a:ext cx="749" cy="74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84"/>
              <p:cNvSpPr>
                <a:spLocks noChangeArrowheads="1"/>
              </p:cNvSpPr>
              <p:nvPr/>
            </p:nvSpPr>
            <p:spPr bwMode="auto">
              <a:xfrm>
                <a:off x="3433" y="1488"/>
                <a:ext cx="749" cy="74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Freeform 85"/>
              <p:cNvSpPr>
                <a:spLocks/>
              </p:cNvSpPr>
              <p:nvPr/>
            </p:nvSpPr>
            <p:spPr bwMode="auto">
              <a:xfrm>
                <a:off x="3424" y="1799"/>
                <a:ext cx="776" cy="453"/>
              </a:xfrm>
              <a:custGeom>
                <a:avLst/>
                <a:gdLst/>
                <a:ahLst/>
                <a:cxnLst>
                  <a:cxn ang="0">
                    <a:pos x="22" y="106"/>
                  </a:cxn>
                  <a:cxn ang="0">
                    <a:pos x="100" y="166"/>
                  </a:cxn>
                  <a:cxn ang="0">
                    <a:pos x="262" y="238"/>
                  </a:cxn>
                  <a:cxn ang="0">
                    <a:pos x="403" y="262"/>
                  </a:cxn>
                  <a:cxn ang="0">
                    <a:pos x="607" y="244"/>
                  </a:cxn>
                  <a:cxn ang="0">
                    <a:pos x="769" y="183"/>
                  </a:cxn>
                  <a:cxn ang="0">
                    <a:pos x="907" y="82"/>
                  </a:cxn>
                  <a:cxn ang="0">
                    <a:pos x="978" y="7"/>
                  </a:cxn>
                  <a:cxn ang="0">
                    <a:pos x="978" y="123"/>
                  </a:cxn>
                  <a:cxn ang="0">
                    <a:pos x="952" y="243"/>
                  </a:cxn>
                  <a:cxn ang="0">
                    <a:pos x="891" y="357"/>
                  </a:cxn>
                  <a:cxn ang="0">
                    <a:pos x="820" y="438"/>
                  </a:cxn>
                  <a:cxn ang="0">
                    <a:pos x="715" y="511"/>
                  </a:cxn>
                  <a:cxn ang="0">
                    <a:pos x="580" y="556"/>
                  </a:cxn>
                  <a:cxn ang="0">
                    <a:pos x="429" y="562"/>
                  </a:cxn>
                  <a:cxn ang="0">
                    <a:pos x="288" y="522"/>
                  </a:cxn>
                  <a:cxn ang="0">
                    <a:pos x="174" y="450"/>
                  </a:cxn>
                  <a:cxn ang="0">
                    <a:pos x="79" y="342"/>
                  </a:cxn>
                  <a:cxn ang="0">
                    <a:pos x="21" y="214"/>
                  </a:cxn>
                  <a:cxn ang="0">
                    <a:pos x="0" y="81"/>
                  </a:cxn>
                  <a:cxn ang="0">
                    <a:pos x="22" y="106"/>
                  </a:cxn>
                </a:cxnLst>
                <a:rect l="0" t="0" r="r" b="b"/>
                <a:pathLst>
                  <a:path w="982" h="568">
                    <a:moveTo>
                      <a:pt x="22" y="106"/>
                    </a:moveTo>
                    <a:cubicBezTo>
                      <a:pt x="39" y="120"/>
                      <a:pt x="60" y="144"/>
                      <a:pt x="100" y="166"/>
                    </a:cubicBezTo>
                    <a:cubicBezTo>
                      <a:pt x="140" y="188"/>
                      <a:pt x="212" y="222"/>
                      <a:pt x="262" y="238"/>
                    </a:cubicBezTo>
                    <a:cubicBezTo>
                      <a:pt x="312" y="254"/>
                      <a:pt x="346" y="261"/>
                      <a:pt x="403" y="262"/>
                    </a:cubicBezTo>
                    <a:cubicBezTo>
                      <a:pt x="460" y="263"/>
                      <a:pt x="546" y="257"/>
                      <a:pt x="607" y="244"/>
                    </a:cubicBezTo>
                    <a:cubicBezTo>
                      <a:pt x="668" y="231"/>
                      <a:pt x="719" y="210"/>
                      <a:pt x="769" y="183"/>
                    </a:cubicBezTo>
                    <a:cubicBezTo>
                      <a:pt x="819" y="156"/>
                      <a:pt x="872" y="111"/>
                      <a:pt x="907" y="82"/>
                    </a:cubicBezTo>
                    <a:cubicBezTo>
                      <a:pt x="942" y="53"/>
                      <a:pt x="966" y="0"/>
                      <a:pt x="978" y="7"/>
                    </a:cubicBezTo>
                    <a:cubicBezTo>
                      <a:pt x="973" y="11"/>
                      <a:pt x="982" y="84"/>
                      <a:pt x="978" y="123"/>
                    </a:cubicBezTo>
                    <a:cubicBezTo>
                      <a:pt x="974" y="162"/>
                      <a:pt x="966" y="204"/>
                      <a:pt x="952" y="243"/>
                    </a:cubicBezTo>
                    <a:cubicBezTo>
                      <a:pt x="938" y="282"/>
                      <a:pt x="913" y="325"/>
                      <a:pt x="891" y="357"/>
                    </a:cubicBezTo>
                    <a:cubicBezTo>
                      <a:pt x="869" y="389"/>
                      <a:pt x="849" y="412"/>
                      <a:pt x="820" y="438"/>
                    </a:cubicBezTo>
                    <a:cubicBezTo>
                      <a:pt x="791" y="464"/>
                      <a:pt x="755" y="491"/>
                      <a:pt x="715" y="511"/>
                    </a:cubicBezTo>
                    <a:cubicBezTo>
                      <a:pt x="675" y="531"/>
                      <a:pt x="628" y="548"/>
                      <a:pt x="580" y="556"/>
                    </a:cubicBezTo>
                    <a:cubicBezTo>
                      <a:pt x="532" y="564"/>
                      <a:pt x="478" y="568"/>
                      <a:pt x="429" y="562"/>
                    </a:cubicBezTo>
                    <a:cubicBezTo>
                      <a:pt x="380" y="556"/>
                      <a:pt x="330" y="541"/>
                      <a:pt x="288" y="522"/>
                    </a:cubicBezTo>
                    <a:cubicBezTo>
                      <a:pt x="246" y="503"/>
                      <a:pt x="209" y="480"/>
                      <a:pt x="174" y="450"/>
                    </a:cubicBezTo>
                    <a:cubicBezTo>
                      <a:pt x="139" y="420"/>
                      <a:pt x="104" y="381"/>
                      <a:pt x="79" y="342"/>
                    </a:cubicBezTo>
                    <a:cubicBezTo>
                      <a:pt x="54" y="303"/>
                      <a:pt x="34" y="257"/>
                      <a:pt x="21" y="214"/>
                    </a:cubicBezTo>
                    <a:cubicBezTo>
                      <a:pt x="8" y="171"/>
                      <a:pt x="0" y="99"/>
                      <a:pt x="0" y="81"/>
                    </a:cubicBezTo>
                    <a:lnTo>
                      <a:pt x="22" y="10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Freeform 86"/>
              <p:cNvSpPr>
                <a:spLocks/>
              </p:cNvSpPr>
              <p:nvPr/>
            </p:nvSpPr>
            <p:spPr bwMode="auto">
              <a:xfrm rot="10800000" flipV="1">
                <a:off x="3992" y="1580"/>
                <a:ext cx="193" cy="546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Freeform 87"/>
              <p:cNvSpPr>
                <a:spLocks/>
              </p:cNvSpPr>
              <p:nvPr/>
            </p:nvSpPr>
            <p:spPr bwMode="auto">
              <a:xfrm>
                <a:off x="3974" y="1576"/>
                <a:ext cx="87" cy="556"/>
              </a:xfrm>
              <a:custGeom>
                <a:avLst/>
                <a:gdLst/>
                <a:ahLst/>
                <a:cxnLst>
                  <a:cxn ang="0">
                    <a:pos x="90" y="621"/>
                  </a:cxn>
                  <a:cxn ang="0">
                    <a:pos x="84" y="540"/>
                  </a:cxn>
                  <a:cxn ang="0">
                    <a:pos x="78" y="426"/>
                  </a:cxn>
                  <a:cxn ang="0">
                    <a:pos x="81" y="291"/>
                  </a:cxn>
                  <a:cxn ang="0">
                    <a:pos x="84" y="138"/>
                  </a:cxn>
                  <a:cxn ang="0">
                    <a:pos x="86" y="6"/>
                  </a:cxn>
                  <a:cxn ang="0">
                    <a:pos x="27" y="173"/>
                  </a:cxn>
                  <a:cxn ang="0">
                    <a:pos x="3" y="339"/>
                  </a:cxn>
                  <a:cxn ang="0">
                    <a:pos x="11" y="516"/>
                  </a:cxn>
                  <a:cxn ang="0">
                    <a:pos x="52" y="643"/>
                  </a:cxn>
                  <a:cxn ang="0">
                    <a:pos x="114" y="724"/>
                  </a:cxn>
                  <a:cxn ang="0">
                    <a:pos x="90" y="621"/>
                  </a:cxn>
                </a:cxnLst>
                <a:rect l="0" t="0" r="r" b="b"/>
                <a:pathLst>
                  <a:path w="114" h="728">
                    <a:moveTo>
                      <a:pt x="90" y="621"/>
                    </a:moveTo>
                    <a:cubicBezTo>
                      <a:pt x="86" y="592"/>
                      <a:pt x="86" y="572"/>
                      <a:pt x="84" y="540"/>
                    </a:cubicBezTo>
                    <a:cubicBezTo>
                      <a:pt x="82" y="508"/>
                      <a:pt x="78" y="467"/>
                      <a:pt x="78" y="426"/>
                    </a:cubicBezTo>
                    <a:cubicBezTo>
                      <a:pt x="78" y="385"/>
                      <a:pt x="80" y="339"/>
                      <a:pt x="81" y="291"/>
                    </a:cubicBezTo>
                    <a:cubicBezTo>
                      <a:pt x="82" y="243"/>
                      <a:pt x="83" y="185"/>
                      <a:pt x="84" y="138"/>
                    </a:cubicBezTo>
                    <a:cubicBezTo>
                      <a:pt x="85" y="91"/>
                      <a:pt x="95" y="0"/>
                      <a:pt x="86" y="6"/>
                    </a:cubicBezTo>
                    <a:cubicBezTo>
                      <a:pt x="54" y="59"/>
                      <a:pt x="40" y="122"/>
                      <a:pt x="27" y="173"/>
                    </a:cubicBezTo>
                    <a:cubicBezTo>
                      <a:pt x="13" y="228"/>
                      <a:pt x="6" y="282"/>
                      <a:pt x="3" y="339"/>
                    </a:cubicBezTo>
                    <a:cubicBezTo>
                      <a:pt x="0" y="396"/>
                      <a:pt x="3" y="465"/>
                      <a:pt x="11" y="516"/>
                    </a:cubicBezTo>
                    <a:cubicBezTo>
                      <a:pt x="19" y="567"/>
                      <a:pt x="35" y="608"/>
                      <a:pt x="52" y="643"/>
                    </a:cubicBezTo>
                    <a:cubicBezTo>
                      <a:pt x="69" y="678"/>
                      <a:pt x="108" y="728"/>
                      <a:pt x="114" y="724"/>
                    </a:cubicBezTo>
                    <a:cubicBezTo>
                      <a:pt x="114" y="723"/>
                      <a:pt x="95" y="642"/>
                      <a:pt x="90" y="62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3810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Freeform 88"/>
              <p:cNvSpPr>
                <a:spLocks/>
              </p:cNvSpPr>
              <p:nvPr/>
            </p:nvSpPr>
            <p:spPr bwMode="auto">
              <a:xfrm>
                <a:off x="3435" y="1872"/>
                <a:ext cx="603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82"/>
                  </a:cxn>
                  <a:cxn ang="0">
                    <a:pos x="263" y="154"/>
                  </a:cxn>
                  <a:cxn ang="0">
                    <a:pos x="404" y="178"/>
                  </a:cxn>
                  <a:cxn ang="0">
                    <a:pos x="608" y="160"/>
                  </a:cxn>
                  <a:cxn ang="0">
                    <a:pos x="714" y="123"/>
                  </a:cxn>
                  <a:cxn ang="0">
                    <a:pos x="768" y="60"/>
                  </a:cxn>
                  <a:cxn ang="0">
                    <a:pos x="790" y="42"/>
                  </a:cxn>
                </a:cxnLst>
                <a:rect l="0" t="0" r="r" b="b"/>
                <a:pathLst>
                  <a:path w="790" h="179">
                    <a:moveTo>
                      <a:pt x="0" y="0"/>
                    </a:moveTo>
                    <a:cubicBezTo>
                      <a:pt x="17" y="14"/>
                      <a:pt x="57" y="56"/>
                      <a:pt x="101" y="82"/>
                    </a:cubicBezTo>
                    <a:cubicBezTo>
                      <a:pt x="145" y="108"/>
                      <a:pt x="213" y="138"/>
                      <a:pt x="263" y="154"/>
                    </a:cubicBezTo>
                    <a:cubicBezTo>
                      <a:pt x="313" y="170"/>
                      <a:pt x="347" y="177"/>
                      <a:pt x="404" y="178"/>
                    </a:cubicBezTo>
                    <a:cubicBezTo>
                      <a:pt x="461" y="179"/>
                      <a:pt x="556" y="169"/>
                      <a:pt x="608" y="160"/>
                    </a:cubicBezTo>
                    <a:cubicBezTo>
                      <a:pt x="660" y="151"/>
                      <a:pt x="687" y="140"/>
                      <a:pt x="714" y="123"/>
                    </a:cubicBezTo>
                    <a:cubicBezTo>
                      <a:pt x="741" y="106"/>
                      <a:pt x="755" y="73"/>
                      <a:pt x="768" y="60"/>
                    </a:cubicBezTo>
                    <a:cubicBezTo>
                      <a:pt x="781" y="47"/>
                      <a:pt x="785" y="46"/>
                      <a:pt x="790" y="4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rot="467865" flipH="1">
              <a:off x="1865285" y="4337068"/>
              <a:ext cx="247650" cy="4016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rot="467865">
              <a:off x="1812897" y="4870468"/>
              <a:ext cx="13827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 rot="467865">
              <a:off x="1652560" y="5308618"/>
              <a:ext cx="1387475" cy="31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266" y="0"/>
                </a:cxn>
              </a:cxnLst>
              <a:rect l="0" t="0" r="r" b="b"/>
              <a:pathLst>
                <a:path w="1266" h="3">
                  <a:moveTo>
                    <a:pt x="0" y="3"/>
                  </a:moveTo>
                  <a:lnTo>
                    <a:pt x="1266" y="0"/>
                  </a:lnTo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rot="467865">
              <a:off x="1766860" y="5099068"/>
              <a:ext cx="146208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 rot="467865" flipH="1">
              <a:off x="1590647" y="4765693"/>
              <a:ext cx="466725" cy="7635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 rot="467865" flipH="1">
              <a:off x="1257272" y="5213368"/>
              <a:ext cx="152400" cy="2508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 rot="467865" flipH="1">
              <a:off x="954060" y="5119705"/>
              <a:ext cx="180975" cy="2984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 rot="467865">
              <a:off x="644497" y="5521343"/>
              <a:ext cx="218122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 rot="467865">
              <a:off x="984222" y="5199080"/>
              <a:ext cx="390525" cy="371475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177" y="379"/>
                </a:cxn>
                <a:cxn ang="0">
                  <a:pos x="0" y="379"/>
                </a:cxn>
                <a:cxn ang="0">
                  <a:pos x="168" y="622"/>
                </a:cxn>
                <a:cxn ang="0">
                  <a:pos x="631" y="379"/>
                </a:cxn>
                <a:cxn ang="0">
                  <a:pos x="465" y="382"/>
                </a:cxn>
                <a:cxn ang="0">
                  <a:pos x="720" y="0"/>
                </a:cxn>
                <a:cxn ang="0">
                  <a:pos x="430" y="0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98" name="Group 98"/>
            <p:cNvGrpSpPr>
              <a:grpSpLocks/>
            </p:cNvGrpSpPr>
            <p:nvPr/>
          </p:nvGrpSpPr>
          <p:grpSpPr bwMode="auto">
            <a:xfrm rot="467865">
              <a:off x="1850996" y="4135439"/>
              <a:ext cx="1282700" cy="407986"/>
              <a:chOff x="4074" y="2980"/>
              <a:chExt cx="1170" cy="341"/>
            </a:xfrm>
          </p:grpSpPr>
          <p:sp>
            <p:nvSpPr>
              <p:cNvPr id="122" name="Line 99"/>
              <p:cNvSpPr>
                <a:spLocks noChangeShapeType="1"/>
              </p:cNvSpPr>
              <p:nvPr/>
            </p:nvSpPr>
            <p:spPr bwMode="auto">
              <a:xfrm flipV="1">
                <a:off x="4703" y="3046"/>
                <a:ext cx="71" cy="10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100"/>
              <p:cNvSpPr>
                <a:spLocks noChangeShapeType="1"/>
              </p:cNvSpPr>
              <p:nvPr/>
            </p:nvSpPr>
            <p:spPr bwMode="auto">
              <a:xfrm flipV="1">
                <a:off x="4831" y="2980"/>
                <a:ext cx="183" cy="15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Line 101"/>
              <p:cNvSpPr>
                <a:spLocks noChangeShapeType="1"/>
              </p:cNvSpPr>
              <p:nvPr/>
            </p:nvSpPr>
            <p:spPr bwMode="auto">
              <a:xfrm flipV="1">
                <a:off x="4912" y="3148"/>
                <a:ext cx="287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102"/>
              <p:cNvSpPr>
                <a:spLocks noChangeShapeType="1"/>
              </p:cNvSpPr>
              <p:nvPr/>
            </p:nvSpPr>
            <p:spPr bwMode="auto">
              <a:xfrm flipV="1">
                <a:off x="4912" y="3268"/>
                <a:ext cx="332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103"/>
              <p:cNvSpPr>
                <a:spLocks noChangeShapeType="1"/>
              </p:cNvSpPr>
              <p:nvPr/>
            </p:nvSpPr>
            <p:spPr bwMode="auto">
              <a:xfrm flipH="1" flipV="1">
                <a:off x="4189" y="3007"/>
                <a:ext cx="298" cy="12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104"/>
              <p:cNvSpPr>
                <a:spLocks noChangeShapeType="1"/>
              </p:cNvSpPr>
              <p:nvPr/>
            </p:nvSpPr>
            <p:spPr bwMode="auto">
              <a:xfrm flipH="1" flipV="1">
                <a:off x="4096" y="3161"/>
                <a:ext cx="323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105"/>
              <p:cNvSpPr>
                <a:spLocks noChangeShapeType="1"/>
              </p:cNvSpPr>
              <p:nvPr/>
            </p:nvSpPr>
            <p:spPr bwMode="auto">
              <a:xfrm flipH="1" flipV="1">
                <a:off x="4074" y="3316"/>
                <a:ext cx="287" cy="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106"/>
              <p:cNvSpPr>
                <a:spLocks noChangeShapeType="1"/>
              </p:cNvSpPr>
              <p:nvPr/>
            </p:nvSpPr>
            <p:spPr bwMode="auto">
              <a:xfrm flipH="1" flipV="1">
                <a:off x="4338" y="3264"/>
                <a:ext cx="206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107"/>
              <p:cNvSpPr>
                <a:spLocks noChangeShapeType="1"/>
              </p:cNvSpPr>
              <p:nvPr/>
            </p:nvSpPr>
            <p:spPr bwMode="auto">
              <a:xfrm flipH="1" flipV="1">
                <a:off x="4361" y="3139"/>
                <a:ext cx="183" cy="5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108"/>
              <p:cNvSpPr>
                <a:spLocks noChangeShapeType="1"/>
              </p:cNvSpPr>
              <p:nvPr/>
            </p:nvSpPr>
            <p:spPr bwMode="auto">
              <a:xfrm flipH="1" flipV="1">
                <a:off x="4544" y="3069"/>
                <a:ext cx="68" cy="7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109"/>
              <p:cNvSpPr>
                <a:spLocks noChangeShapeType="1"/>
              </p:cNvSpPr>
              <p:nvPr/>
            </p:nvSpPr>
            <p:spPr bwMode="auto">
              <a:xfrm flipV="1">
                <a:off x="4774" y="3131"/>
                <a:ext cx="125" cy="4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110"/>
              <p:cNvSpPr>
                <a:spLocks noChangeShapeType="1"/>
              </p:cNvSpPr>
              <p:nvPr/>
            </p:nvSpPr>
            <p:spPr bwMode="auto">
              <a:xfrm flipV="1">
                <a:off x="4763" y="3237"/>
                <a:ext cx="206" cy="13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111"/>
              <p:cNvSpPr>
                <a:spLocks noChangeShapeType="1"/>
              </p:cNvSpPr>
              <p:nvPr/>
            </p:nvSpPr>
            <p:spPr bwMode="auto">
              <a:xfrm flipH="1" flipV="1">
                <a:off x="4512" y="3215"/>
                <a:ext cx="115" cy="3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" name="Line 113"/>
            <p:cNvSpPr>
              <a:spLocks noChangeShapeType="1"/>
            </p:cNvSpPr>
            <p:nvPr/>
          </p:nvSpPr>
          <p:spPr bwMode="auto">
            <a:xfrm rot="11267865" flipV="1">
              <a:off x="2249460" y="4816493"/>
              <a:ext cx="84137" cy="16033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14"/>
            <p:cNvSpPr>
              <a:spLocks noChangeShapeType="1"/>
            </p:cNvSpPr>
            <p:nvPr/>
          </p:nvSpPr>
          <p:spPr bwMode="auto">
            <a:xfrm rot="11267865" flipV="1">
              <a:off x="1989110" y="4849830"/>
              <a:ext cx="200025" cy="18732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15"/>
            <p:cNvSpPr>
              <a:spLocks noChangeShapeType="1"/>
            </p:cNvSpPr>
            <p:nvPr/>
          </p:nvSpPr>
          <p:spPr bwMode="auto">
            <a:xfrm rot="11267865" flipV="1">
              <a:off x="1808135" y="4724418"/>
              <a:ext cx="314325" cy="9207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16"/>
            <p:cNvSpPr>
              <a:spLocks noChangeShapeType="1"/>
            </p:cNvSpPr>
            <p:nvPr/>
          </p:nvSpPr>
          <p:spPr bwMode="auto">
            <a:xfrm rot="11267865" flipV="1">
              <a:off x="1900210" y="4651393"/>
              <a:ext cx="239712" cy="190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17"/>
            <p:cNvSpPr>
              <a:spLocks noChangeShapeType="1"/>
            </p:cNvSpPr>
            <p:nvPr/>
          </p:nvSpPr>
          <p:spPr bwMode="auto">
            <a:xfrm rot="11267865" flipH="1" flipV="1">
              <a:off x="2562197" y="4943493"/>
              <a:ext cx="327025" cy="14922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18"/>
            <p:cNvSpPr>
              <a:spLocks noChangeShapeType="1"/>
            </p:cNvSpPr>
            <p:nvPr/>
          </p:nvSpPr>
          <p:spPr bwMode="auto">
            <a:xfrm rot="11267865" flipH="1" flipV="1">
              <a:off x="2657447" y="4829193"/>
              <a:ext cx="354012" cy="904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119"/>
            <p:cNvSpPr>
              <a:spLocks noChangeShapeType="1"/>
            </p:cNvSpPr>
            <p:nvPr/>
          </p:nvSpPr>
          <p:spPr bwMode="auto">
            <a:xfrm rot="11267865" flipH="1" flipV="1">
              <a:off x="2739997" y="4733943"/>
              <a:ext cx="314325" cy="6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20"/>
            <p:cNvSpPr>
              <a:spLocks noChangeShapeType="1"/>
            </p:cNvSpPr>
            <p:nvPr/>
          </p:nvSpPr>
          <p:spPr bwMode="auto">
            <a:xfrm rot="11267865" flipH="1" flipV="1">
              <a:off x="2535210" y="4743468"/>
              <a:ext cx="225425" cy="269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21"/>
            <p:cNvSpPr>
              <a:spLocks noChangeShapeType="1"/>
            </p:cNvSpPr>
            <p:nvPr/>
          </p:nvSpPr>
          <p:spPr bwMode="auto">
            <a:xfrm rot="11267865" flipH="1" flipV="1">
              <a:off x="2516160" y="4853005"/>
              <a:ext cx="201612" cy="650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22"/>
            <p:cNvSpPr>
              <a:spLocks noChangeShapeType="1"/>
            </p:cNvSpPr>
            <p:nvPr/>
          </p:nvSpPr>
          <p:spPr bwMode="auto">
            <a:xfrm rot="11267865" flipH="1" flipV="1">
              <a:off x="2481235" y="4886343"/>
              <a:ext cx="74612" cy="952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23"/>
            <p:cNvSpPr>
              <a:spLocks noChangeShapeType="1"/>
            </p:cNvSpPr>
            <p:nvPr/>
          </p:nvSpPr>
          <p:spPr bwMode="auto">
            <a:xfrm rot="11267865" flipV="1">
              <a:off x="2128810" y="4818080"/>
              <a:ext cx="138112" cy="523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24"/>
            <p:cNvSpPr>
              <a:spLocks noChangeShapeType="1"/>
            </p:cNvSpPr>
            <p:nvPr/>
          </p:nvSpPr>
          <p:spPr bwMode="auto">
            <a:xfrm rot="11267865" flipV="1">
              <a:off x="2070072" y="4722830"/>
              <a:ext cx="225425" cy="1587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25"/>
            <p:cNvSpPr>
              <a:spLocks noChangeShapeType="1"/>
            </p:cNvSpPr>
            <p:nvPr/>
          </p:nvSpPr>
          <p:spPr bwMode="auto">
            <a:xfrm rot="11267865" flipH="1" flipV="1">
              <a:off x="2436785" y="4765693"/>
              <a:ext cx="125412" cy="4286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26"/>
            <p:cNvSpPr>
              <a:spLocks noChangeShapeType="1"/>
            </p:cNvSpPr>
            <p:nvPr/>
          </p:nvSpPr>
          <p:spPr bwMode="auto">
            <a:xfrm rot="467865">
              <a:off x="828647" y="5127643"/>
              <a:ext cx="36195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27"/>
            <p:cNvSpPr>
              <a:spLocks noChangeShapeType="1"/>
            </p:cNvSpPr>
            <p:nvPr/>
          </p:nvSpPr>
          <p:spPr bwMode="auto">
            <a:xfrm rot="467865">
              <a:off x="3790922" y="4129105"/>
              <a:ext cx="27146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128"/>
            <p:cNvSpPr>
              <a:spLocks noChangeShapeType="1"/>
            </p:cNvSpPr>
            <p:nvPr/>
          </p:nvSpPr>
          <p:spPr bwMode="auto">
            <a:xfrm rot="467865" flipH="1">
              <a:off x="3957610" y="3670318"/>
              <a:ext cx="111125" cy="1841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" name="Group 129"/>
            <p:cNvGrpSpPr>
              <a:grpSpLocks/>
            </p:cNvGrpSpPr>
            <p:nvPr/>
          </p:nvGrpSpPr>
          <p:grpSpPr bwMode="auto">
            <a:xfrm>
              <a:off x="2501876" y="5078430"/>
              <a:ext cx="965201" cy="922338"/>
              <a:chOff x="1520" y="2112"/>
              <a:chExt cx="608" cy="581"/>
            </a:xfrm>
          </p:grpSpPr>
          <p:sp>
            <p:nvSpPr>
              <p:cNvPr id="116" name="Line 130"/>
              <p:cNvSpPr>
                <a:spLocks noChangeShapeType="1"/>
              </p:cNvSpPr>
              <p:nvPr/>
            </p:nvSpPr>
            <p:spPr bwMode="auto">
              <a:xfrm rot="467865" flipH="1">
                <a:off x="1722" y="2167"/>
                <a:ext cx="198" cy="3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131"/>
              <p:cNvSpPr>
                <a:spLocks noChangeShapeType="1"/>
              </p:cNvSpPr>
              <p:nvPr/>
            </p:nvSpPr>
            <p:spPr bwMode="auto">
              <a:xfrm rot="467865">
                <a:off x="1679" y="2497"/>
                <a:ext cx="336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132"/>
              <p:cNvSpPr>
                <a:spLocks noChangeShapeType="1"/>
              </p:cNvSpPr>
              <p:nvPr/>
            </p:nvSpPr>
            <p:spPr bwMode="auto">
              <a:xfrm rot="16667865" flipH="1">
                <a:off x="1516" y="2294"/>
                <a:ext cx="384" cy="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Text Box 133"/>
              <p:cNvSpPr txBox="1">
                <a:spLocks noChangeArrowheads="1"/>
              </p:cNvSpPr>
              <p:nvPr/>
            </p:nvSpPr>
            <p:spPr bwMode="auto">
              <a:xfrm>
                <a:off x="1728" y="2496"/>
                <a:ext cx="19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 dirty="0">
                    <a:latin typeface="Helvetica" pitchFamily="32" charset="0"/>
                  </a:rPr>
                  <a:t>x</a:t>
                </a:r>
              </a:p>
            </p:txBody>
          </p:sp>
          <p:sp>
            <p:nvSpPr>
              <p:cNvPr id="120" name="Text Box 134"/>
              <p:cNvSpPr txBox="1">
                <a:spLocks noChangeArrowheads="1"/>
              </p:cNvSpPr>
              <p:nvPr/>
            </p:nvSpPr>
            <p:spPr bwMode="auto">
              <a:xfrm>
                <a:off x="1520" y="2256"/>
                <a:ext cx="19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pitchFamily="32" charset="0"/>
                  </a:rPr>
                  <a:t>y</a:t>
                </a:r>
              </a:p>
            </p:txBody>
          </p:sp>
          <p:sp>
            <p:nvSpPr>
              <p:cNvPr id="121" name="Text Box 135"/>
              <p:cNvSpPr txBox="1">
                <a:spLocks noChangeArrowheads="1"/>
              </p:cNvSpPr>
              <p:nvPr/>
            </p:nvSpPr>
            <p:spPr bwMode="auto">
              <a:xfrm>
                <a:off x="1936" y="2160"/>
                <a:ext cx="19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pitchFamily="32" charset="0"/>
                  </a:rPr>
                  <a:t>z</a:t>
                </a:r>
              </a:p>
            </p:txBody>
          </p:sp>
        </p:grpSp>
      </p:grpSp>
      <p:sp>
        <p:nvSpPr>
          <p:cNvPr id="152" name="ZoneTexte 151"/>
          <p:cNvSpPr txBox="1"/>
          <p:nvPr/>
        </p:nvSpPr>
        <p:spPr>
          <a:xfrm>
            <a:off x="4683154" y="5729310"/>
            <a:ext cx="3889374" cy="914400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algn="ctr">
              <a:spcBef>
                <a:spcPct val="20000"/>
              </a:spcBef>
              <a:buClr>
                <a:srgbClr val="C00000"/>
              </a:buClr>
              <a:buSzPct val="70000"/>
              <a:buFont typeface="Wingdings"/>
              <a:buChar char="à"/>
            </a:pPr>
            <a:r>
              <a:rPr lang="en-US" sz="2600" dirty="0" smtClean="0">
                <a:solidFill>
                  <a:schemeClr val="lt1"/>
                </a:solidFill>
              </a:rPr>
              <a:t> Derive a QGP property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lt1"/>
                </a:solidFill>
              </a:rPr>
              <a:t>(temperature, density…)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/>
              <a:buChar char="à"/>
            </a:pPr>
            <a:endParaRPr lang="en-US" sz="2600" dirty="0" smtClean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" grpId="0" build="p"/>
      <p:bldP spid="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signatures?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Total multiplicity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suppression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Back to back jets 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Elliptic flow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Baryon/meson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Heavy flavor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~ “Color Glass Condensate”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~ “Perfect fluid”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 startAt="7"/>
            </a:pPr>
            <a:r>
              <a:rPr lang="en-US" dirty="0" smtClean="0"/>
              <a:t>J/ψ suppression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 startAt="7"/>
            </a:pPr>
            <a:r>
              <a:rPr lang="en-US" dirty="0" smtClean="0"/>
              <a:t>Thermal radiation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720" y="4786322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825" lvl="1" indent="0">
              <a:buFont typeface="Wingdings" pitchFamily="2" charset="2"/>
              <a:buNone/>
            </a:pPr>
            <a:r>
              <a:rPr lang="en-US" sz="2400" dirty="0" smtClean="0"/>
              <a:t>But they are not the only ones! </a:t>
            </a:r>
          </a:p>
          <a:p>
            <a:pPr marL="377825" lvl="1" indent="0">
              <a:buFont typeface="Wingdings" pitchFamily="2" charset="2"/>
              <a:buNone/>
            </a:pPr>
            <a:r>
              <a:rPr lang="en-US" sz="2400" i="1" dirty="0" smtClean="0"/>
              <a:t>“There was a general feeling that if the quark-gluon plasma was indeed produced, it would manifest itself in a variety of unknown but dramatic ways, including… </a:t>
            </a:r>
            <a:r>
              <a:rPr lang="en-US" sz="2400" i="1" dirty="0" smtClean="0">
                <a:solidFill>
                  <a:srgbClr val="C00000"/>
                </a:solidFill>
              </a:rPr>
              <a:t>the end of the world</a:t>
            </a:r>
            <a:r>
              <a:rPr lang="en-US" sz="2400" i="1" dirty="0" smtClean="0"/>
              <a:t>”</a:t>
            </a:r>
          </a:p>
          <a:p>
            <a:pPr marL="377825" lvl="1" indent="0">
              <a:buFont typeface="Wingdings" pitchFamily="2" charset="2"/>
              <a:buNone/>
            </a:pPr>
            <a:r>
              <a:rPr lang="en-US" sz="2400" dirty="0" smtClean="0"/>
              <a:t>H. </a:t>
            </a:r>
            <a:r>
              <a:rPr lang="en-US" sz="2400" dirty="0" err="1" smtClean="0"/>
              <a:t>Satz</a:t>
            </a:r>
            <a:r>
              <a:rPr lang="en-US" sz="2400" dirty="0" smtClean="0"/>
              <a:t> @ Lattice 2000 </a:t>
            </a:r>
            <a:r>
              <a:rPr lang="en-US" sz="2400" dirty="0" err="1" smtClean="0"/>
              <a:t>hep</a:t>
            </a:r>
            <a:r>
              <a:rPr lang="en-US" sz="2400" dirty="0" smtClean="0"/>
              <a:t>-ph/0009099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3438" y="2357430"/>
            <a:ext cx="285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~ “Jet quenching”</a:t>
            </a:r>
          </a:p>
        </p:txBody>
      </p:sp>
      <p:sp>
        <p:nvSpPr>
          <p:cNvPr id="10" name="Accolade fermante 9"/>
          <p:cNvSpPr/>
          <p:nvPr/>
        </p:nvSpPr>
        <p:spPr>
          <a:xfrm>
            <a:off x="4071934" y="2214554"/>
            <a:ext cx="357190" cy="857256"/>
          </a:xfrm>
          <a:prstGeom prst="rightBrace">
            <a:avLst>
              <a:gd name="adj1" fmla="val 26189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Total multiplicity (and E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4981580" cy="3786214"/>
          </a:xfrm>
        </p:spPr>
        <p:txBody>
          <a:bodyPr>
            <a:normAutofit/>
          </a:bodyPr>
          <a:lstStyle/>
          <a:p>
            <a:r>
              <a:rPr lang="en-US" dirty="0" err="1" smtClean="0"/>
              <a:t>dN</a:t>
            </a:r>
            <a:r>
              <a:rPr lang="en-US" baseline="-25000" dirty="0" err="1" smtClean="0"/>
              <a:t>ch</a:t>
            </a:r>
            <a:r>
              <a:rPr lang="en-US" dirty="0" smtClean="0"/>
              <a:t>/d</a:t>
            </a:r>
            <a:r>
              <a:rPr lang="el-GR" dirty="0" smtClean="0"/>
              <a:t>η</a:t>
            </a:r>
            <a:r>
              <a:rPr lang="fr-FR" dirty="0" smtClean="0"/>
              <a:t>|</a:t>
            </a:r>
            <a:r>
              <a:rPr lang="el-GR" baseline="-25000" dirty="0" smtClean="0"/>
              <a:t>η</a:t>
            </a:r>
            <a:r>
              <a:rPr lang="fr-FR" baseline="-25000" dirty="0" smtClean="0"/>
              <a:t>=0</a:t>
            </a:r>
            <a:r>
              <a:rPr lang="en-US" baseline="-25000" dirty="0" smtClean="0"/>
              <a:t> </a:t>
            </a:r>
            <a:r>
              <a:rPr lang="en-US" dirty="0" smtClean="0"/>
              <a:t>~ 670 </a:t>
            </a:r>
          </a:p>
          <a:p>
            <a:r>
              <a:rPr lang="en-US" dirty="0" smtClean="0"/>
              <a:t>(6000 particles total)</a:t>
            </a:r>
          </a:p>
          <a:p>
            <a:r>
              <a:rPr lang="en-US" baseline="-25000" dirty="0" smtClean="0"/>
              <a:t> </a:t>
            </a:r>
            <a:r>
              <a:rPr lang="en-US" dirty="0" smtClean="0"/>
              <a:t>Less than expected!</a:t>
            </a:r>
          </a:p>
          <a:p>
            <a:pPr lvl="1"/>
            <a:r>
              <a:rPr lang="en-US" dirty="0" smtClean="0"/>
              <a:t> 1000 from </a:t>
            </a:r>
            <a:r>
              <a:rPr lang="en-US" dirty="0" err="1" smtClean="0"/>
              <a:t>p+p</a:t>
            </a:r>
            <a:r>
              <a:rPr lang="en-US" dirty="0" smtClean="0"/>
              <a:t> fragmentation</a:t>
            </a: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Bj</a:t>
            </a:r>
            <a:r>
              <a:rPr lang="en-US" dirty="0" smtClean="0"/>
              <a:t> gluon start to overlap, recombine, saturate…</a:t>
            </a:r>
            <a:endParaRPr lang="en-US" dirty="0"/>
          </a:p>
          <a:p>
            <a:pPr lvl="1"/>
            <a:r>
              <a:rPr lang="en-US" dirty="0" smtClean="0"/>
              <a:t>(even more at forward rapidity)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“Color Glass Condensate”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half" idx="2"/>
          </p:nvPr>
        </p:nvSpPr>
        <p:spPr>
          <a:xfrm>
            <a:off x="5357818" y="4714884"/>
            <a:ext cx="3633782" cy="16430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dE</a:t>
            </a:r>
            <a:r>
              <a:rPr lang="en-US" baseline="-25000" dirty="0" err="1" smtClean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/d</a:t>
            </a:r>
            <a:r>
              <a:rPr lang="el-GR" dirty="0" smtClean="0">
                <a:solidFill>
                  <a:schemeClr val="tx2"/>
                </a:solidFill>
              </a:rPr>
              <a:t>η</a:t>
            </a:r>
            <a:r>
              <a:rPr lang="fr-FR" dirty="0" smtClean="0">
                <a:solidFill>
                  <a:schemeClr val="tx2"/>
                </a:solidFill>
              </a:rPr>
              <a:t>|</a:t>
            </a:r>
            <a:r>
              <a:rPr lang="el-GR" baseline="-25000" dirty="0" smtClean="0">
                <a:solidFill>
                  <a:schemeClr val="tx2"/>
                </a:solidFill>
              </a:rPr>
              <a:t>η</a:t>
            </a:r>
            <a:r>
              <a:rPr lang="fr-FR" baseline="-25000" dirty="0" smtClean="0">
                <a:solidFill>
                  <a:schemeClr val="tx2"/>
                </a:solidFill>
              </a:rPr>
              <a:t>=0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related</a:t>
            </a:r>
            <a:r>
              <a:rPr lang="fr-FR" dirty="0" smtClean="0">
                <a:solidFill>
                  <a:schemeClr val="tx2"/>
                </a:solidFill>
              </a:rPr>
              <a:t> to </a:t>
            </a:r>
            <a:r>
              <a:rPr lang="en-US" dirty="0" smtClean="0">
                <a:solidFill>
                  <a:schemeClr val="tx2"/>
                </a:solidFill>
              </a:rPr>
              <a:t>energy density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ε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&gt; 6 </a:t>
            </a:r>
            <a:r>
              <a:rPr lang="en-US" dirty="0" err="1" smtClean="0">
                <a:solidFill>
                  <a:srgbClr val="C00000"/>
                </a:solidFill>
              </a:rPr>
              <a:t>GeV</a:t>
            </a:r>
            <a:r>
              <a:rPr lang="en-US" dirty="0" smtClean="0">
                <a:solidFill>
                  <a:srgbClr val="C00000"/>
                </a:solidFill>
              </a:rPr>
              <a:t>/fm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 &gt; </a:t>
            </a:r>
            <a:r>
              <a:rPr lang="el-GR" dirty="0" smtClean="0">
                <a:solidFill>
                  <a:srgbClr val="C00000"/>
                </a:solidFill>
              </a:rPr>
              <a:t>ε</a:t>
            </a:r>
            <a:r>
              <a:rPr lang="fr-FR" baseline="-25000" dirty="0" smtClean="0">
                <a:solidFill>
                  <a:srgbClr val="C00000"/>
                </a:solidFill>
              </a:rPr>
              <a:t>c</a:t>
            </a:r>
            <a:r>
              <a:rPr lang="fr-FR" dirty="0" smtClean="0">
                <a:solidFill>
                  <a:srgbClr val="C00000"/>
                </a:solidFill>
              </a:rPr>
              <a:t> !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13/03/2007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 rot="16200000">
            <a:off x="7658320" y="2485820"/>
            <a:ext cx="2483500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PRL 91 (2003) 052303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5286380" y="1266066"/>
            <a:ext cx="3499216" cy="3305942"/>
            <a:chOff x="5286380" y="1266066"/>
            <a:chExt cx="3499216" cy="3305942"/>
          </a:xfrm>
        </p:grpSpPr>
        <p:pic>
          <p:nvPicPr>
            <p:cNvPr id="7" name="Picture 5" descr="cent_eta_20_130_20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 l="2678" t="4674" r="88424"/>
            <a:stretch>
              <a:fillRect/>
            </a:stretch>
          </p:blipFill>
          <p:spPr bwMode="auto">
            <a:xfrm>
              <a:off x="5286380" y="1266066"/>
              <a:ext cx="752452" cy="3079750"/>
            </a:xfrm>
            <a:prstGeom prst="rect">
              <a:avLst/>
            </a:prstGeom>
            <a:noFill/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6200000">
              <a:off x="5605035" y="1775908"/>
              <a:ext cx="10486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latin typeface="Arial" charset="0"/>
                </a:rPr>
                <a:t>dN</a:t>
              </a:r>
              <a:r>
                <a:rPr lang="fr-FR" sz="2000" baseline="-25000" dirty="0" err="1">
                  <a:latin typeface="Arial" charset="0"/>
                </a:rPr>
                <a:t>ch</a:t>
              </a:r>
              <a:r>
                <a:rPr lang="en-US" sz="2000" dirty="0" smtClean="0">
                  <a:latin typeface="Arial" charset="0"/>
                </a:rPr>
                <a:t>/d</a:t>
              </a:r>
              <a:r>
                <a:rPr lang="el-GR" sz="2000" dirty="0" smtClean="0">
                  <a:latin typeface="Arial" charset="0"/>
                </a:rPr>
                <a:t>η</a:t>
              </a:r>
              <a:endParaRPr lang="en-US" sz="2000" dirty="0">
                <a:latin typeface="Symbol" pitchFamily="18" charset="2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8359744" y="4126758"/>
              <a:ext cx="402674" cy="44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fr-FR" sz="3200" b="1" dirty="0" err="1" smtClean="0">
                  <a:sym typeface="Symbol" pitchFamily="18" charset="2"/>
                </a:rPr>
                <a:t>η</a:t>
              </a:r>
              <a:endParaRPr lang="en-US" sz="3200" b="1" dirty="0">
                <a:sym typeface="Symbol" pitchFamily="18" charset="2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8448644" y="1483552"/>
              <a:ext cx="336952" cy="247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C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E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N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T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R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A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L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I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T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dirty="0" smtClean="0">
                  <a:sym typeface="Symbol" pitchFamily="18" charset="2"/>
                </a:rPr>
                <a:t>Y</a:t>
              </a:r>
              <a:endParaRPr lang="en-US" sz="1800" dirty="0">
                <a:sym typeface="Symbol" pitchFamily="18" charset="2"/>
              </a:endParaRP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5875336" y="4341072"/>
              <a:ext cx="2520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9" name="Picture 5" descr="cent_eta_20_130_20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 l="70264" t="4674"/>
            <a:stretch>
              <a:fillRect/>
            </a:stretch>
          </p:blipFill>
          <p:spPr bwMode="auto">
            <a:xfrm>
              <a:off x="5895956" y="1269238"/>
              <a:ext cx="2514560" cy="3079750"/>
            </a:xfrm>
            <a:prstGeom prst="rect">
              <a:avLst/>
            </a:prstGeom>
            <a:noFill/>
          </p:spPr>
        </p:pic>
        <p:sp>
          <p:nvSpPr>
            <p:cNvPr id="20" name="Line 22"/>
            <p:cNvSpPr>
              <a:spLocks noChangeShapeType="1"/>
            </p:cNvSpPr>
            <p:nvPr/>
          </p:nvSpPr>
          <p:spPr bwMode="auto">
            <a:xfrm rot="16200000" flipV="1">
              <a:off x="7207249" y="2651969"/>
              <a:ext cx="2520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1" name="Picture 16" descr="PhlogoColorA0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7253278" y="1483552"/>
              <a:ext cx="1044575" cy="327025"/>
            </a:xfrm>
            <a:prstGeom prst="rect">
              <a:avLst/>
            </a:prstGeom>
            <a:noFill/>
          </p:spPr>
        </p:pic>
      </p:grpSp>
      <p:sp>
        <p:nvSpPr>
          <p:cNvPr id="24" name="ZoneTexte 23"/>
          <p:cNvSpPr txBox="1"/>
          <p:nvPr/>
        </p:nvSpPr>
        <p:spPr>
          <a:xfrm>
            <a:off x="214282" y="5143512"/>
            <a:ext cx="4786346" cy="1571636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algn="ctr">
              <a:spcBef>
                <a:spcPct val="20000"/>
              </a:spcBef>
              <a:buClr>
                <a:srgbClr val="C00000"/>
              </a:buClr>
              <a:buSzPct val="70000"/>
              <a:buFont typeface="Wingdings"/>
              <a:buChar char="à"/>
            </a:pPr>
            <a:r>
              <a:rPr lang="en-US" sz="2600" dirty="0" smtClean="0"/>
              <a:t>The (initial) matter saturates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/>
              <a:t>@ LHC, even worse ! </a:t>
            </a:r>
            <a:r>
              <a:rPr lang="en-US" sz="2600" dirty="0" err="1" smtClean="0"/>
              <a:t>x</a:t>
            </a:r>
            <a:r>
              <a:rPr lang="en-US" sz="2600" baseline="-25000" dirty="0" err="1" smtClean="0"/>
              <a:t>Bj</a:t>
            </a:r>
            <a:r>
              <a:rPr lang="en-US" sz="2600" dirty="0" smtClean="0"/>
              <a:t> &lt; 10</a:t>
            </a:r>
            <a:r>
              <a:rPr lang="en-US" sz="2600" baseline="30000" dirty="0" smtClean="0"/>
              <a:t>–3</a:t>
            </a:r>
            <a:endParaRPr lang="en-US" sz="2600" baseline="-25000" dirty="0" smtClean="0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err="1" smtClean="0"/>
              <a:t>dN</a:t>
            </a:r>
            <a:r>
              <a:rPr lang="en-US" sz="2600" baseline="-25000" dirty="0" err="1" smtClean="0"/>
              <a:t>ch</a:t>
            </a:r>
            <a:r>
              <a:rPr lang="en-US" sz="2600" dirty="0" smtClean="0"/>
              <a:t>/</a:t>
            </a:r>
            <a:r>
              <a:rPr lang="en-US" sz="2600" dirty="0" err="1" smtClean="0"/>
              <a:t>dη</a:t>
            </a:r>
            <a:r>
              <a:rPr lang="en-US" sz="2600" dirty="0" smtClean="0"/>
              <a:t>|</a:t>
            </a:r>
            <a:r>
              <a:rPr lang="el-GR" sz="2600" baseline="-25000" dirty="0" smtClean="0"/>
              <a:t>η</a:t>
            </a:r>
            <a:r>
              <a:rPr lang="fr-FR" sz="2600" baseline="-25000" dirty="0" smtClean="0"/>
              <a:t>=0 </a:t>
            </a:r>
            <a:r>
              <a:rPr lang="fr-FR" sz="2600" dirty="0" smtClean="0"/>
              <a:t>~ 1600 – 2100</a:t>
            </a:r>
            <a:endParaRPr lang="en-US" sz="2600" dirty="0" smtClean="0"/>
          </a:p>
        </p:txBody>
      </p:sp>
      <p:pic>
        <p:nvPicPr>
          <p:cNvPr id="25" name="Image 24" descr="Cap5_color_glass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85982" y="3053950"/>
            <a:ext cx="2500330" cy="187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/>
      <a:bodyPr vert="horz">
        <a:normAutofit fontScale="92500" lnSpcReduction="10000"/>
      </a:bodyPr>
      <a:lstStyle>
        <a:defPPr>
          <a:spcBef>
            <a:spcPct val="20000"/>
          </a:spcBef>
          <a:buClr>
            <a:schemeClr val="accent1"/>
          </a:buClr>
          <a:buSzPct val="70000"/>
          <a:buFont typeface="Wingdings"/>
          <a:buChar char="à"/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5620</TotalTime>
  <Words>2145</Words>
  <Application>Microsoft Office PowerPoint</Application>
  <PresentationFormat>Affichage à l'écran (4:3)</PresentationFormat>
  <Paragraphs>483</Paragraphs>
  <Slides>34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9" baseType="lpstr">
      <vt:lpstr>Arial</vt:lpstr>
      <vt:lpstr>Franklin Gothic Medium</vt:lpstr>
      <vt:lpstr>Franklin Gothic Book</vt:lpstr>
      <vt:lpstr>Wingdings 2</vt:lpstr>
      <vt:lpstr>Wingdings</vt:lpstr>
      <vt:lpstr>Helvetica</vt:lpstr>
      <vt:lpstr>Symbol</vt:lpstr>
      <vt:lpstr>Tahoma</vt:lpstr>
      <vt:lpstr>Times New Roman</vt:lpstr>
      <vt:lpstr>MT Extra</vt:lpstr>
      <vt:lpstr>Comic Sans MS</vt:lpstr>
      <vt:lpstr>HGｺﾞｼｯｸE</vt:lpstr>
      <vt:lpstr>Calibri</vt:lpstr>
      <vt:lpstr>Promenade</vt:lpstr>
      <vt:lpstr>位图图像</vt:lpstr>
      <vt:lpstr>What’s the matter at RHIC ?</vt:lpstr>
      <vt:lpstr> The origin of (my) mass…</vt:lpstr>
      <vt:lpstr>What tells QCD? (on the LATTice)</vt:lpstr>
      <vt:lpstr>a link to our main topic?</vt:lpstr>
      <vt:lpstr>Where/when can we find the QGP?</vt:lpstr>
      <vt:lpstr>WHAT’s RHIC?</vt:lpstr>
      <vt:lpstr>What is the strategy?</vt:lpstr>
      <vt:lpstr>Which signatures?</vt:lpstr>
      <vt:lpstr>1. Total multiplicity (and ET)</vt:lpstr>
      <vt:lpstr>2. High pt suppression</vt:lpstr>
      <vt:lpstr>Most peripheral collisions…</vt:lpstr>
      <vt:lpstr>LEss peripheral collisions…</vt:lpstr>
      <vt:lpstr>MoRE CeNTRAL collisions…</vt:lpstr>
      <vt:lpstr>Most CENTRAL collisions!</vt:lpstr>
      <vt:lpstr>2. High pT suppression</vt:lpstr>
      <vt:lpstr>3. Back to back jets</vt:lpstr>
      <vt:lpstr>3. Back to back jets       Another look to jet quenching…</vt:lpstr>
      <vt:lpstr>3. Back to back (d+Au)</vt:lpstr>
      <vt:lpstr>3. BACK TO BACK… and more</vt:lpstr>
      <vt:lpstr>4. Elliptic flow “V2”</vt:lpstr>
      <vt:lpstr>4. IDEAL HYDRODYNAMICS</vt:lpstr>
      <vt:lpstr>4. Elliptic flow (SCALINGS)</vt:lpstr>
      <vt:lpstr>5. Baryons/Mesons</vt:lpstr>
      <vt:lpstr>6. Heavy quarks ?</vt:lpstr>
      <vt:lpstr>7. J/ψ suppression</vt:lpstr>
      <vt:lpstr>7. J/ψ suppression </vt:lpstr>
      <vt:lpstr>8. THERMAL RADIATION     (photonS)</vt:lpstr>
      <vt:lpstr>In summary…</vt:lpstr>
      <vt:lpstr>Back up slides…</vt:lpstr>
      <vt:lpstr>Energy density estimation</vt:lpstr>
      <vt:lpstr>Hydro fit of spectra</vt:lpstr>
      <vt:lpstr>OPEN CHARM</vt:lpstr>
      <vt:lpstr>J/ψ and cold nuclear matter</vt:lpstr>
      <vt:lpstr>J/ψ versuS models…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matter at RHIC ?</dc:title>
  <dc:creator>Raphaël Granier de Cassagnac</dc:creator>
  <cp:lastModifiedBy>Raphaël Granier de Cassagnac</cp:lastModifiedBy>
  <cp:revision>135</cp:revision>
  <dcterms:created xsi:type="dcterms:W3CDTF">2007-03-07T21:50:18Z</dcterms:created>
  <dcterms:modified xsi:type="dcterms:W3CDTF">2007-03-13T14:21:24Z</dcterms:modified>
</cp:coreProperties>
</file>