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8.xml" ContentType="application/vnd.openxmlformats-officedocument.presentationml.slide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Masters/slideMaster16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Layouts/slideLayout145.xml" ContentType="application/vnd.openxmlformats-officedocument.presentationml.slideLayout+xml"/>
  <Override PartName="/ppt/slideLayouts/slideLayout17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2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8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Masters/slideMaster15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notesMasterIdLst>
    <p:notesMasterId r:id="rId51"/>
  </p:notesMasterIdLst>
  <p:handoutMasterIdLst>
    <p:handoutMasterId r:id="rId52"/>
  </p:handoutMasterIdLst>
  <p:sldIdLst>
    <p:sldId id="256" r:id="rId18"/>
    <p:sldId id="335" r:id="rId19"/>
    <p:sldId id="324" r:id="rId20"/>
    <p:sldId id="258" r:id="rId21"/>
    <p:sldId id="265" r:id="rId22"/>
    <p:sldId id="332" r:id="rId23"/>
    <p:sldId id="344" r:id="rId24"/>
    <p:sldId id="293" r:id="rId25"/>
    <p:sldId id="297" r:id="rId26"/>
    <p:sldId id="283" r:id="rId27"/>
    <p:sldId id="325" r:id="rId28"/>
    <p:sldId id="272" r:id="rId29"/>
    <p:sldId id="271" r:id="rId30"/>
    <p:sldId id="320" r:id="rId31"/>
    <p:sldId id="308" r:id="rId32"/>
    <p:sldId id="273" r:id="rId33"/>
    <p:sldId id="317" r:id="rId34"/>
    <p:sldId id="303" r:id="rId35"/>
    <p:sldId id="277" r:id="rId36"/>
    <p:sldId id="363" r:id="rId37"/>
    <p:sldId id="364" r:id="rId38"/>
    <p:sldId id="365" r:id="rId39"/>
    <p:sldId id="274" r:id="rId40"/>
    <p:sldId id="282" r:id="rId41"/>
    <p:sldId id="259" r:id="rId42"/>
    <p:sldId id="368" r:id="rId43"/>
    <p:sldId id="328" r:id="rId44"/>
    <p:sldId id="322" r:id="rId45"/>
    <p:sldId id="266" r:id="rId46"/>
    <p:sldId id="362" r:id="rId47"/>
    <p:sldId id="367" r:id="rId48"/>
    <p:sldId id="307" r:id="rId49"/>
    <p:sldId id="369" r:id="rId50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5pPr>
    <a:lvl6pPr marL="2286000" algn="l" defTabSz="457200" rtl="0" eaLnBrk="1" latinLnBrk="0" hangingPunct="1"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6pPr>
    <a:lvl7pPr marL="2743200" algn="l" defTabSz="457200" rtl="0" eaLnBrk="1" latinLnBrk="0" hangingPunct="1"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7pPr>
    <a:lvl8pPr marL="3200400" algn="l" defTabSz="457200" rtl="0" eaLnBrk="1" latinLnBrk="0" hangingPunct="1"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8pPr>
    <a:lvl9pPr marL="3657600" algn="l" defTabSz="457200" rtl="0" eaLnBrk="1" latinLnBrk="0" hangingPunct="1">
      <a:defRPr sz="2800" kern="1200">
        <a:solidFill>
          <a:srgbClr val="43412C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4512" autoAdjust="0"/>
  </p:normalViewPr>
  <p:slideViewPr>
    <p:cSldViewPr>
      <p:cViewPr varScale="1">
        <p:scale>
          <a:sx n="124" d="100"/>
          <a:sy n="124" d="100"/>
        </p:scale>
        <p:origin x="-264" y="-11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26.xml"/><Relationship Id="rId25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50" Type="http://schemas.openxmlformats.org/officeDocument/2006/relationships/slide" Target="slides/slide33.xml"/><Relationship Id="rId17" Type="http://schemas.openxmlformats.org/officeDocument/2006/relationships/slideMaster" Target="slideMasters/slideMaster17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7" Type="http://schemas.openxmlformats.org/officeDocument/2006/relationships/slide" Target="slides/slide10.xml"/><Relationship Id="rId14" Type="http://schemas.openxmlformats.org/officeDocument/2006/relationships/slideMaster" Target="slideMasters/slideMaster14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1.xml"/><Relationship Id="rId45" Type="http://schemas.openxmlformats.org/officeDocument/2006/relationships/slide" Target="slides/slide28.xml"/><Relationship Id="rId42" Type="http://schemas.openxmlformats.org/officeDocument/2006/relationships/slide" Target="slides/slide25.xml"/><Relationship Id="rId6" Type="http://schemas.openxmlformats.org/officeDocument/2006/relationships/slideMaster" Target="slideMasters/slideMaster6.xml"/><Relationship Id="rId49" Type="http://schemas.openxmlformats.org/officeDocument/2006/relationships/slide" Target="slides/slide32.xml"/><Relationship Id="rId44" Type="http://schemas.openxmlformats.org/officeDocument/2006/relationships/slide" Target="slides/slide27.xml"/><Relationship Id="rId19" Type="http://schemas.openxmlformats.org/officeDocument/2006/relationships/slide" Target="slides/slide2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29.xml"/><Relationship Id="rId57" Type="http://schemas.openxmlformats.org/officeDocument/2006/relationships/tableStyles" Target="tableStyles.xml"/><Relationship Id="rId35" Type="http://schemas.openxmlformats.org/officeDocument/2006/relationships/slide" Target="slides/slide18.xml"/><Relationship Id="rId5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31" Type="http://schemas.openxmlformats.org/officeDocument/2006/relationships/slide" Target="slides/slide14.xml"/><Relationship Id="rId34" Type="http://schemas.openxmlformats.org/officeDocument/2006/relationships/slide" Target="slides/slide17.xml"/><Relationship Id="rId40" Type="http://schemas.openxmlformats.org/officeDocument/2006/relationships/slide" Target="slides/slide23.xml"/><Relationship Id="rId36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7.xml"/><Relationship Id="rId47" Type="http://schemas.openxmlformats.org/officeDocument/2006/relationships/slide" Target="slides/slide30.xml"/><Relationship Id="rId56" Type="http://schemas.openxmlformats.org/officeDocument/2006/relationships/theme" Target="theme/theme1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2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6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9.xml"/><Relationship Id="rId30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12.xml"/><Relationship Id="rId16" Type="http://schemas.openxmlformats.org/officeDocument/2006/relationships/slideMaster" Target="slideMasters/slideMaster16.xml"/><Relationship Id="rId33" Type="http://schemas.openxmlformats.org/officeDocument/2006/relationships/slide" Target="slides/slide16.xml"/><Relationship Id="rId41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2" Type="http://schemas.openxmlformats.org/officeDocument/2006/relationships/slide" Target="slides/slide5.xml"/><Relationship Id="rId2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FC44-0FB3-7E45-9BA9-429288FBF95B}" type="datetimeFigureOut">
              <a:rPr lang="en-US" smtClean="0"/>
              <a:pPr/>
              <a:t>2/2/09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C6D6C-AB37-0A4F-B892-95CA0E992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oefler Text" pitchFamily="-12" charset="0"/>
                <a:ea typeface="ヒラギノ明朝 ProN W3" charset="-128"/>
                <a:cs typeface="ヒラギノ明朝 ProN W3" charset="-128"/>
                <a:sym typeface="Hoefler Text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oefler Text" pitchFamily="-12" charset="0"/>
                <a:ea typeface="ヒラギノ明朝 ProN W3" charset="-128"/>
                <a:cs typeface="ヒラギノ明朝 ProN W3" charset="-128"/>
                <a:sym typeface="Hoefler Text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oefler Text" pitchFamily="-12" charset="0"/>
                <a:ea typeface="ヒラギノ明朝 ProN W3" charset="-128"/>
                <a:cs typeface="ヒラギノ明朝 ProN W3" charset="-128"/>
                <a:sym typeface="Hoefler Text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oefler Text" pitchFamily="-12" charset="0"/>
                <a:ea typeface="ヒラギノ明朝 ProN W3" charset="-128"/>
                <a:cs typeface="ヒラギノ明朝 ProN W3" charset="-128"/>
                <a:sym typeface="Hoefler Text" pitchFamily="-12" charset="0"/>
              </a:defRPr>
            </a:lvl1pPr>
          </a:lstStyle>
          <a:p>
            <a:pPr>
              <a:defRPr/>
            </a:pPr>
            <a:fld id="{275BC014-9F52-4CCC-85B2-5401D78B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-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-12" charset="0"/>
        <a:ea typeface="ＭＳ Ｐゴシック" pitchFamily="-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-12" charset="0"/>
        <a:ea typeface="ＭＳ Ｐゴシック" pitchFamily="-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-12" charset="0"/>
        <a:ea typeface="ＭＳ Ｐゴシック" pitchFamily="-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-12" charset="0"/>
        <a:ea typeface="ＭＳ Ｐゴシック" pitchFamily="-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7C48D-8160-4302-8DBC-FACC83FFCC66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6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17090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will use this many times, so take a moment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D8C03-BE6C-4E9A-8252-2828193B4FE1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7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19138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let’s look at some specific models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60B4B-91A3-426D-8D70-B25E16E46F7C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8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22210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note both loop processes and new particle exchange, will come back to this next slide.  note article or excellent discussion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552CC-7AAE-44A5-85F2-0F05D070A62B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9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24258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We write down an effective lagrangian that breaks up the physics cleanly,</a:t>
            </a:r>
          </a:p>
          <a:p>
            <a:pPr eaLnBrk="1" hangingPunct="1"/>
            <a:endParaRPr lang="en-US" sz="1600">
              <a:latin typeface="Lucida Grande CE" charset="-18"/>
              <a:ea typeface="Lucida Grande CE" charset="-18"/>
              <a:cs typeface="Lucida Grande CE" charset="-18"/>
              <a:sym typeface="Lucida Grande CE" charset="-18"/>
            </a:endParaRPr>
          </a:p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quantitative comparison:  how can we use both experiments?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E19E9-FAE2-4C4B-B31C-5FFD5329A7BB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10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26306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generally acknowledge for experimental reasons mu e gamma will not get much better -- this improvement is only a factor of 5 --point to MEG/MEGA, but mu-e conversion can improve by 10,000 --SINDRUM to Mu2e.  Independent of model!  If supersymmetry, great -- but if not, can reach to 10^4 TeV for new physics.  This is a unique contribution made by mu-e conversion.  You know about COMET/PRISM proposed here in Japan: different design, similar sensitivities.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30E17-0CFD-4781-A31D-52A1E7EC03D3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16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40642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so background goes down center and signal spirals out to tracker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25AB5-3863-4922-A8AD-810906EFCF7D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19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31426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76 MeV from relativistic kinematics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1A36A-1A03-4E09-A8DE-C7DA4BA5DFA9}" type="slidenum">
              <a:rPr lang="en-US"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rPr>
              <a:pPr/>
              <a:t>28</a:t>
            </a:fld>
            <a:endParaRPr lang="en-US">
              <a:latin typeface="Hoefler Text" charset="0"/>
              <a:ea typeface="ヒラギノ明朝 ProN W3" charset="0"/>
              <a:cs typeface="ヒラギノ明朝 ProN W3" charset="0"/>
              <a:sym typeface="Hoefler Text" charset="0"/>
            </a:endParaRPr>
          </a:p>
        </p:txBody>
      </p:sp>
      <p:sp>
        <p:nvSpPr>
          <p:cNvPr id="258050" name="Placeholder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 CE" charset="-18"/>
                <a:ea typeface="Lucida Grande CE" charset="-18"/>
                <a:cs typeface="Lucida Grande CE" charset="-18"/>
                <a:sym typeface="Lucida Grande CE" charset="-18"/>
              </a:rPr>
              <a:t>in principle, we could run at project x without significant upgrades -- run longer, and can take instantaneous rates x4 higher.  So that would get about an order of magnitude right away.  Getting additional x10 is hard and requires redesign.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79F8-A2A1-491D-A5FE-2DD63BC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D962-EC0F-4421-82B4-47F53387B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99CE-A21D-40CF-ABCC-C598FE705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7C81-E708-4E5D-B435-585F2F61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C48B-6CB6-4076-BD54-049BCBA8B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711200"/>
            <a:ext cx="4013200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711200"/>
            <a:ext cx="4013200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6302-76D0-4EE1-81B8-A9B10653D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15E5-8678-4E65-9AB7-B32E2F8B9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E072-5C10-4C41-AEB7-76872CAD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B59C-BD57-4D99-9A83-74B58E50A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8FEF-C7D4-4508-B767-B3099B11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4776-A521-41C5-B309-B1BD4D59D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CA4B-5135-4525-AF67-8C7AA509A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790700"/>
            <a:ext cx="2044700" cy="353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90700"/>
            <a:ext cx="5981700" cy="353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227A-B32F-46C5-BD02-2B7F3CE6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604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60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B7BC-0819-4494-A1F8-CFE8A692C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5984-CC89-4870-A39C-103EA5852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2725-B1C1-4213-A2D0-C5DA46564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1E1A-8EBF-4BE9-91C0-D0C370A7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0900" y="1943100"/>
            <a:ext cx="15430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6350" y="1943100"/>
            <a:ext cx="15430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1B9D-1564-48C3-8BA8-391498A08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75958-DD13-4FBC-AB0F-991575620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077E-9338-4B86-93A8-AB2B9B26C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F256-1B1E-4435-964B-B2AFFFAA3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386F-304D-41DF-B05D-CB34EBD1A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94B9-A552-4EDE-9ABF-5BC96AE7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82DA-14EC-4690-908F-372E35DB4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D822-F0CB-4A82-A0BC-BBCEB9EA1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7CC7-F56D-4EDF-96AC-11CB9C712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256A-1F74-4D0A-A094-4F5A2B248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CA15-D8E4-43C3-84E2-56C08A6D0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A227F-D619-44D9-A792-AD787CFC1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1435-1191-406C-9D3D-9377CA1B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3862B-E588-4B23-8C4B-6236096D8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9B9C-C047-4498-9B8F-D40B0C723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85E8-21ED-4AA7-81BB-E0B69FEE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E8B7-AAB0-4754-A8FC-70998AB10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F6DB-CC4C-4D31-A508-A737242D4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FF8A-9AD7-409F-A051-28A6068A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0D77-A427-45BD-B13E-C51B057E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CB97-38EA-4EAB-8816-92F620B79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8766-1643-452E-9D6B-E9263A27D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7600-60EE-4299-834E-E48EF9A0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B236-373C-4DC8-8573-0EEFFC4E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A7E1-CCD6-4B50-B6DD-3F8CFC16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B277-E853-4987-9023-5FA37C1D9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D4C7-6C8F-44DD-ACB4-B116ACBC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CCE7-A7ED-49FB-B710-B178D4F1D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B998-B6EF-4C88-AC29-D88BD4BBE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2A35-D8E9-4D5E-8C64-7536143B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AE8B9-F4BD-46FD-A314-A694FDA6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763E2-93F1-441F-BB25-294D2D050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A41B-F384-499F-A8F6-9E7346D5B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5377-CA90-44E4-AC0B-2968B002F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A9EC-8FA8-47C3-A65E-25842CFEA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1A9C-71B5-4E4D-A27C-9C7A5052B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D5C6-7CDF-42F4-8E91-AC733F74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9CA8-B056-4102-8C57-9032F18F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3A39-43A2-4052-B34A-1D17F593F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32BE-8A7F-4124-AC96-2696B9C9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E640-003E-45F6-9AC8-29654BDC8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76BB-C780-49E7-B249-3C0267F62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0043-4C83-4441-9F83-AFF6654C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147D-D794-4D9F-86EB-93E8D015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123A-C691-4B24-9380-D6629696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C35E-AB81-4F1F-AC0C-F48CC16C4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9703A-2CEE-4758-9B5D-80966F82C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2C1D-DD6B-4036-8B31-04FDC8D7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5B0C-7EF5-440E-8E70-88BC2B5C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5EBD-2ECE-466F-B97A-D72FE35A7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9FA8-5CA6-44BD-A9EF-6830A17B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4E57-46F9-4D90-819B-6113EA3B7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6366-0BE4-492C-B7AE-05F21499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2827C-AA93-496C-8C82-2B37EC77A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EC56-A22E-4367-9904-3AB6A9AD5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8DF3-D310-4CF9-A909-49766CEA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-355600"/>
            <a:ext cx="2286000" cy="716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-355600"/>
            <a:ext cx="6705600" cy="716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03DC-81B3-4154-BA48-E577B20AE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5AD1E-612E-415E-81B2-E3869AEF9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7780-F3E7-4F19-A997-ED08337B4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9614-222E-42AF-8FC4-01D6031D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FBD8-2D6B-4DCC-A935-1C7B8EE3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DB24-3E91-4685-91EB-CDC49FA01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F6ED-0957-45E6-81BF-2757950A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82BA-5A62-4C5F-B287-BF604A6B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FB2F-77AF-4DF0-8F4B-B6C6AC8B3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1B6B-8C2F-410B-B2B1-341BE3ED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95D8-AF8F-4384-8C00-DE826FAB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9FA8-B1F7-4D17-9659-96CCC1EEC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4E2B-F3A2-4381-BC7D-751976C2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4F72-B42B-41AA-A6BD-D2C84E3C9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2924-3AAC-48A0-A181-E61C2DCC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87C6-E916-4399-9FCF-C36C2967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CC60-DED9-495F-8D78-FEB677CA2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80AC5-9D30-47D0-8BD6-2EDE2761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9DC4-2F56-4378-9AE9-3BA6B5BA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4CF7-1917-40B3-AE60-EE3FE1449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A9A3-ECEF-41A5-929B-206C1DCC4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7B6C-A5C6-45A1-ABA7-4836FC90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6880-4B0D-4849-A4B3-1952A5F64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F998-8794-4C2A-8CD8-0750A22DA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-355600"/>
            <a:ext cx="2286000" cy="716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-355600"/>
            <a:ext cx="6705600" cy="716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7161-ACA2-4BFE-ACAE-B149CC4C9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0187-4306-4134-858D-68DD55E5F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99AE-62DA-4A7D-ADAA-AFB5F062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09C6-A3EF-4211-89CD-AF9A678ED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20B2-72BD-4793-B488-4AF6B746B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-355600"/>
            <a:ext cx="2286000" cy="716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-355600"/>
            <a:ext cx="6705600" cy="716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42BA-D4B7-4CB8-95B6-F4E8C8AB9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9D0C-21D5-4DF3-894F-7FAB6ADA9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A1ED1-5DAE-43E9-A967-57B0C3DAF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4638-B476-47A9-91F0-963CCBCBE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C30E-7EC2-43B9-A34A-88FDCC1DC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1568E-744D-4C78-B7D5-D22559269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0C96-0AB3-492D-A4F7-1B457252D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9F96-D99D-4119-A2DA-8112B99F7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0D219-1DF0-4DE1-A00B-A304A088B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B1D1-49D0-40FD-A819-A25AA8992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83B8-23A9-4F45-B5BD-26A532011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7018-EDC0-4A2D-9884-F2DFBBDC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77E9-9534-420B-8C10-766E71AC8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E669-B71E-485D-B274-59BFCBF02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5A5B-90F5-43C4-8534-0CB1DE0FD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7971-9FD3-4B48-B59E-022D44842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43100"/>
            <a:ext cx="40132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B771-38E0-49C9-B397-4C002BE7F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E597-F72D-47AE-A4E8-915F8000B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6665-888F-4252-825A-E41086A1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051300"/>
            <a:ext cx="4013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4051300"/>
            <a:ext cx="4013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1161-ADF8-468A-AD8F-68D205D7E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0E07-EE2F-4DEE-BACE-01ADA15B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1CE5-7B40-4D6F-97C6-C05A70860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45A6-D5EE-42A9-8BD0-3523B9A67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25BD-415B-4245-A0EB-836A3A244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12C1-52FB-4F31-B409-C9C5578D7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692B-8006-4E53-BF64-E32B7BEBF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9194-A006-4C9B-B17B-4A1ACCA76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21D9-FF4C-41A2-851F-E39FA04C9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EE78-146F-4B9F-A8F5-2A8390C2D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9F75-CD41-4BDC-9D98-686CF1D8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249B-AA74-4149-A696-52FF1A6BC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D115-9923-4D43-A6F5-972F1B1DD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BFF1-71F6-4AD6-BFBD-F572D793F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AFEA-1F51-4360-8B06-78E74C6A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E990-21A7-4708-A888-0314608C5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40906-B1B4-4D2B-B46C-C9EE2DBB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5275" y="-444500"/>
            <a:ext cx="2308225" cy="735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444500"/>
            <a:ext cx="6772275" cy="735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5487-8CCE-4EC1-83AF-78527D09A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78A0-BD3A-41DA-AC1B-9F6FE735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0DF9-4C69-4CC6-A8C5-238C32FF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80B1-1356-410C-A8F3-FA548502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4069-3130-4729-94A5-507F1B12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8136-8548-453D-87CC-91072C67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F2BC-70BC-4EC0-B721-3FCF5167B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7BA0-50A0-4E39-8A38-7C78CBE44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565B-5FF3-46B3-B966-B47A5B38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D6EB-F699-490E-8F19-1BF29C4C6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271C-6FA7-4D5F-A106-A51C4833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A8EC-5CDC-44D3-87D0-26382CFC2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6EB4-F68A-417B-995E-6078D9368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7DE9-9CDC-4A22-8B9A-5E65CAC47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2345-C201-4FE8-95E7-8A1BD17E3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8F3D-54A1-4C19-814A-6F04DF469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4A89-A676-4686-8ADE-00D338DDC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C81F-8572-41F2-8243-E906D955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90E0-FE51-442D-B80A-63588E8A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08E0-DC28-440B-BECF-A0E78533D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DBA6-CCCC-4A01-9140-3F064A5CF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EADD-4F0A-4D5A-82CA-CE267F5E8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5F5-35D2-4C96-9E4E-525514957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28D7-53D1-4D4D-B15C-3C6108D35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448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0F6B-7BDE-4B43-A47A-B48F5A432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BE4E-36BF-4623-B211-3D5F3B6C3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6538-6049-42DE-9072-34618C41C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8309-AC6A-4BD1-B4C5-EE19862D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4DD6-929D-4C58-8EA9-44F27638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4051300"/>
            <a:ext cx="222250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4051300"/>
            <a:ext cx="222250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494F-5DBB-4022-BE2C-EC7709F43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4A8C-CDBD-4411-B95E-F84E9C43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EBF8-BF8A-4980-AA54-81F7A0B4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6C7D-2E71-48B1-93A0-3BA98326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7258-BC9F-4BC5-9E09-59810FBE8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1B5BF-A3B4-4FCA-ABFE-B8A4AE4B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1F77-EB11-4E6A-9786-C0348B27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0650" y="1270000"/>
            <a:ext cx="1149350" cy="516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1270000"/>
            <a:ext cx="3295650" cy="516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87CA-BE5F-4E1F-A2A3-7E87292AA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D6AE-7AC4-4D92-8BE2-40BF744CC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D121-E6EA-4860-969A-38FBA0767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A4DE-0D33-4E7D-A13F-5F89A2A8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C54C-FA9B-412E-BEA1-20B3FEEB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9EC7-797B-43F1-B48F-8FC25929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A846-F83F-44A1-A01A-B80A986AE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C761-9AB8-45D8-923F-C9045259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D422-2C76-44BA-906D-31D5D2D5A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BA04-086C-42E0-9D73-14A31C574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itchFamily="-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0775-917F-4556-A53A-50BAEE196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ED23-1C8E-4D28-B79B-5194B388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-330200"/>
            <a:ext cx="2044700" cy="723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-330200"/>
            <a:ext cx="5981700" cy="723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E49F-157B-4490-A24B-C0A2F79C0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6" Type="http://schemas.openxmlformats.org/officeDocument/2006/relationships/image" Target="../media/image61.png"/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png"/><Relationship Id="rId1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df"/><Relationship Id="rId12" Type="http://schemas.openxmlformats.org/officeDocument/2006/relationships/theme" Target="../theme/theme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6" Type="http://schemas.openxmlformats.org/officeDocument/2006/relationships/image" Target="../media/image61.png"/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df"/><Relationship Id="rId12" Type="http://schemas.openxmlformats.org/officeDocument/2006/relationships/theme" Target="../theme/theme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.png"/><Relationship Id="rId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6" Type="http://schemas.openxmlformats.org/officeDocument/2006/relationships/image" Target="../media/image5.pdf"/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2" Type="http://schemas.openxmlformats.org/officeDocument/2006/relationships/theme" Target="../theme/theme8.xml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Relationship Id="rId18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6" Type="http://schemas.openxmlformats.org/officeDocument/2006/relationships/image" Target="../media/image61.png"/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5.pdf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90700"/>
            <a:ext cx="8178800" cy="186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051300"/>
            <a:ext cx="81788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Hoefler Text" pitchFamily="-12" charset="0"/>
              </a:rPr>
              <a:t>Third level</a:t>
            </a:r>
          </a:p>
          <a:p>
            <a:pPr lvl="3"/>
            <a:r>
              <a:rPr lang="en-US">
                <a:sym typeface="Hoefler Text" pitchFamily="-12" charset="0"/>
              </a:rPr>
              <a:t>Fourth level</a:t>
            </a:r>
          </a:p>
          <a:p>
            <a:pPr lvl="4"/>
            <a:r>
              <a:rPr lang="en-US">
                <a:sym typeface="Hoefler Text" pitchFamily="-12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29188" y="7251700"/>
            <a:ext cx="287337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400">
                <a:solidFill>
                  <a:schemeClr val="tx1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786ADF2F-CD97-4D6D-B7B5-7EDD6E47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342900" indent="-3429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3pPr>
      <a:lvl4pPr marL="1600200" indent="-2286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4pPr>
      <a:lvl5pPr marL="2057400" indent="-2286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711200"/>
            <a:ext cx="8178800" cy="619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pitchFamily="-12" charset="0"/>
              </a:rPr>
              <a:t>Second level</a:t>
            </a:r>
          </a:p>
          <a:p>
            <a:pPr lvl="2"/>
            <a:r>
              <a:rPr lang="en-US">
                <a:sym typeface="Times New Roman" pitchFamily="-12" charset="0"/>
              </a:rPr>
              <a:t>Third level</a:t>
            </a:r>
          </a:p>
          <a:p>
            <a:pPr lvl="3"/>
            <a:r>
              <a:rPr lang="en-US">
                <a:sym typeface="Times New Roman" pitchFamily="-12" charset="0"/>
              </a:rPr>
              <a:t>Fourth level</a:t>
            </a:r>
          </a:p>
          <a:p>
            <a:pPr lvl="4"/>
            <a:r>
              <a:rPr lang="en-US">
                <a:sym typeface="Times New Roman" pitchFamily="-12" charset="0"/>
              </a:rPr>
              <a:t>Fifth level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                                   </a:t>
            </a: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5216C438-D38B-4531-8D7D-BFBDF5E75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1621" name="Group 4"/>
          <p:cNvGrpSpPr>
            <a:grpSpLocks/>
          </p:cNvGrpSpPr>
          <p:nvPr/>
        </p:nvGrpSpPr>
        <p:grpSpPr bwMode="auto">
          <a:xfrm>
            <a:off x="38100" y="25400"/>
            <a:ext cx="10121900" cy="838200"/>
            <a:chOff x="0" y="0"/>
            <a:chExt cx="6376" cy="528"/>
          </a:xfrm>
        </p:grpSpPr>
        <p:pic>
          <p:nvPicPr>
            <p:cNvPr id="111622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8"/>
              <a:ext cx="193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1623" name="Picture 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458" y="0"/>
              <a:ext cx="918" cy="5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ransition spd="med"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9pPr>
    </p:titleStyle>
    <p:bodyStyle>
      <a:lvl1pPr marL="519113" indent="-354013" algn="l" rtl="0" eaLnBrk="0" fontAlgn="base" hangingPunct="0">
        <a:spcBef>
          <a:spcPts val="4700"/>
        </a:spcBef>
        <a:spcAft>
          <a:spcPct val="0"/>
        </a:spcAft>
        <a:buSzPct val="125000"/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950913" indent="-354013" algn="l" rtl="0" eaLnBrk="0" fontAlgn="base" hangingPunct="0">
        <a:spcBef>
          <a:spcPts val="4700"/>
        </a:spcBef>
        <a:spcAft>
          <a:spcPct val="0"/>
        </a:spcAft>
        <a:buSzPct val="125000"/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382713" indent="-354013" algn="l" rtl="0" eaLnBrk="0" fontAlgn="base" hangingPunct="0">
        <a:spcBef>
          <a:spcPts val="4700"/>
        </a:spcBef>
        <a:spcAft>
          <a:spcPct val="0"/>
        </a:spcAft>
        <a:buSzPct val="125000"/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827213" indent="-354013" algn="l" rtl="0" eaLnBrk="0" fontAlgn="base" hangingPunct="0">
        <a:spcBef>
          <a:spcPts val="4700"/>
        </a:spcBef>
        <a:spcAft>
          <a:spcPct val="0"/>
        </a:spcAft>
        <a:buSzPct val="125000"/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271713" indent="-354013" algn="l" rtl="0" eaLnBrk="0" fontAlgn="base" hangingPunct="0">
        <a:spcBef>
          <a:spcPts val="4700"/>
        </a:spcBef>
        <a:spcAft>
          <a:spcPct val="0"/>
        </a:spcAft>
        <a:buSzPct val="125000"/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728913" indent="-354013" algn="l" rtl="0" fontAlgn="base">
        <a:spcBef>
          <a:spcPts val="4700"/>
        </a:spcBef>
        <a:spcAft>
          <a:spcPct val="0"/>
        </a:spcAft>
        <a:buSzPct val="125000"/>
        <a:buFont typeface="Times New Roman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6pPr>
      <a:lvl7pPr marL="3186113" indent="-354013" algn="l" rtl="0" fontAlgn="base">
        <a:spcBef>
          <a:spcPts val="4700"/>
        </a:spcBef>
        <a:spcAft>
          <a:spcPct val="0"/>
        </a:spcAft>
        <a:buSzPct val="125000"/>
        <a:buFont typeface="Times New Roman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7pPr>
      <a:lvl8pPr marL="3643313" indent="-354013" algn="l" rtl="0" fontAlgn="base">
        <a:spcBef>
          <a:spcPts val="4700"/>
        </a:spcBef>
        <a:spcAft>
          <a:spcPct val="0"/>
        </a:spcAft>
        <a:buSzPct val="125000"/>
        <a:buFont typeface="Times New Roman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8pPr>
      <a:lvl9pPr marL="4100513" indent="-354013" algn="l" rtl="0" fontAlgn="base">
        <a:spcBef>
          <a:spcPts val="4700"/>
        </a:spcBef>
        <a:spcAft>
          <a:spcPct val="0"/>
        </a:spcAft>
        <a:buSzPct val="125000"/>
        <a:buFont typeface="Times New Roman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0900" y="1943100"/>
            <a:ext cx="32385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pitchFamily="-12" charset="0"/>
              </a:rPr>
              <a:t>Second level</a:t>
            </a:r>
          </a:p>
          <a:p>
            <a:pPr lvl="2"/>
            <a:r>
              <a:rPr lang="en-US">
                <a:sym typeface="Times New Roman" pitchFamily="-12" charset="0"/>
              </a:rPr>
              <a:t>Third level</a:t>
            </a:r>
          </a:p>
          <a:p>
            <a:pPr lvl="3"/>
            <a:r>
              <a:rPr lang="en-US">
                <a:sym typeface="Times New Roman" pitchFamily="-12" charset="0"/>
              </a:rPr>
              <a:t>Fourth level</a:t>
            </a:r>
          </a:p>
          <a:p>
            <a:pPr lvl="4"/>
            <a:r>
              <a:rPr lang="en-US">
                <a:sym typeface="Times New Roman" pitchFamily="-12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title style</a:t>
            </a:r>
          </a:p>
        </p:txBody>
      </p:sp>
      <p:grpSp>
        <p:nvGrpSpPr>
          <p:cNvPr id="123908" name="Group 3"/>
          <p:cNvGrpSpPr>
            <a:grpSpLocks/>
          </p:cNvGrpSpPr>
          <p:nvPr/>
        </p:nvGrpSpPr>
        <p:grpSpPr bwMode="auto">
          <a:xfrm>
            <a:off x="38100" y="38100"/>
            <a:ext cx="10077450" cy="762000"/>
            <a:chOff x="0" y="0"/>
            <a:chExt cx="6348" cy="480"/>
          </a:xfrm>
        </p:grpSpPr>
        <p:pic>
          <p:nvPicPr>
            <p:cNvPr id="123913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816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3914" name="Picture 5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880" y="0"/>
              <a:ext cx="468" cy="4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1270" name="Rectangle 6"/>
          <p:cNvSpPr>
            <a:spLocks/>
          </p:cNvSpPr>
          <p:nvPr/>
        </p:nvSpPr>
        <p:spPr bwMode="auto">
          <a:xfrm>
            <a:off x="292100" y="7169150"/>
            <a:ext cx="95758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 algn="ctr">
              <a:defRPr/>
            </a:pPr>
            <a:r>
              <a:rPr lang="en-US" sz="1900">
                <a:solidFill>
                  <a:srgbClr val="2E2F30"/>
                </a:solidFill>
                <a:latin typeface="Cochin" pitchFamily="-12" charset="0"/>
                <a:ea typeface="Cochin" pitchFamily="-12" charset="0"/>
                <a:cs typeface="Cochin" pitchFamily="-12" charset="0"/>
                <a:sym typeface="Cochin" pitchFamily="-12" charset="0"/>
              </a:rPr>
              <a:t>R. Bernstein, FNAL                                                                                ANL HEP Seminar   </a:t>
            </a:r>
          </a:p>
        </p:txBody>
      </p:sp>
      <p:sp>
        <p:nvSpPr>
          <p:cNvPr id="11271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7175500"/>
            <a:ext cx="31273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defRPr>
            </a:lvl1pPr>
          </a:lstStyle>
          <a:p>
            <a:pPr>
              <a:defRPr/>
            </a:pPr>
            <a:fld id="{251563D4-0CD5-463F-AD41-C9616960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3911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391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7026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ransition spd="med"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9pPr>
    </p:titleStyle>
    <p:bodyStyle>
      <a:lvl1pPr marL="4968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9286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3604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8049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2494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7066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6pPr>
      <a:lvl7pPr marL="31638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7pPr>
      <a:lvl8pPr marL="36210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8pPr>
      <a:lvl9pPr marL="40782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81788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Arial" pitchFamily="-12" charset="0"/>
              </a:rPr>
              <a:t>Third level</a:t>
            </a:r>
          </a:p>
          <a:p>
            <a:pPr lvl="3"/>
            <a:r>
              <a:rPr lang="en-US">
                <a:sym typeface="Arial" pitchFamily="-12" charset="0"/>
              </a:rPr>
              <a:t>Fourth level</a:t>
            </a:r>
          </a:p>
          <a:p>
            <a:pPr lvl="4"/>
            <a:r>
              <a:rPr lang="en-US">
                <a:sym typeface="Arial" pitchFamily="-12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122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01C5951F-00C0-415C-A809-E1B2895EE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6198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6199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191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509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82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272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1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289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6pPr>
      <a:lvl7pPr marL="31861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7pPr>
      <a:lvl8pPr marL="36433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8pPr>
      <a:lvl9pPr marL="41005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81788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Arial" pitchFamily="-12" charset="0"/>
              </a:rPr>
              <a:t>Third level</a:t>
            </a:r>
          </a:p>
          <a:p>
            <a:pPr lvl="3"/>
            <a:r>
              <a:rPr lang="en-US">
                <a:sym typeface="Arial" pitchFamily="-12" charset="0"/>
              </a:rPr>
              <a:t>Fourth level</a:t>
            </a:r>
          </a:p>
          <a:p>
            <a:pPr lvl="4"/>
            <a:r>
              <a:rPr lang="en-US">
                <a:sym typeface="Arial" pitchFamily="-12" charset="0"/>
              </a:rPr>
              <a:t>Fifth level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1331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84182DAC-A1ED-4C3A-8246-F719D1C3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86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7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191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509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82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272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1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289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6pPr>
      <a:lvl7pPr marL="31861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7pPr>
      <a:lvl8pPr marL="36433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8pPr>
      <a:lvl9pPr marL="41005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81788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Arial" pitchFamily="-12" charset="0"/>
              </a:rPr>
              <a:t>Third level</a:t>
            </a:r>
          </a:p>
          <a:p>
            <a:pPr lvl="3"/>
            <a:r>
              <a:rPr lang="en-US">
                <a:sym typeface="Arial" pitchFamily="-12" charset="0"/>
              </a:rPr>
              <a:t>Fourth level</a:t>
            </a:r>
          </a:p>
          <a:p>
            <a:pPr lvl="4"/>
            <a:r>
              <a:rPr lang="en-US">
                <a:sym typeface="Arial" pitchFamily="-12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143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C29F0D5B-A206-4C12-B40C-D150FA6E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0774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077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  <p:sldLayoutId id="2147483816" r:id="rId3"/>
    <p:sldLayoutId id="2147483815" r:id="rId4"/>
    <p:sldLayoutId id="2147483814" r:id="rId5"/>
    <p:sldLayoutId id="2147483813" r:id="rId6"/>
    <p:sldLayoutId id="2147483812" r:id="rId7"/>
    <p:sldLayoutId id="2147483811" r:id="rId8"/>
    <p:sldLayoutId id="2147483810" r:id="rId9"/>
    <p:sldLayoutId id="2147483809" r:id="rId10"/>
    <p:sldLayoutId id="2147483808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191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509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82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272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1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289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6pPr>
      <a:lvl7pPr marL="31861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7pPr>
      <a:lvl8pPr marL="36433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8pPr>
      <a:lvl9pPr marL="41005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-3556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F115EBBE-BCDC-4FB4-8ED5-D80B85F76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306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3062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27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21" r:id="rId9"/>
    <p:sldLayoutId id="2147483820" r:id="rId10"/>
    <p:sldLayoutId id="2147483819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699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017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433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8780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322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7797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32369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36941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41513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1638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CCBDD43F-312D-47A7-9B86-B04DF447E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534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534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391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38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1" r:id="rId10"/>
    <p:sldLayoutId id="2147483830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699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017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433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8780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322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7797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32369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36941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41513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-3556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79E9E70F-F177-4D56-985D-E47239FC4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7637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7638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699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017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433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8780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322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7797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32369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36941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41513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-3556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CB637BD2-7ED1-43DF-A2EB-1D2B27AB8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699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017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433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8780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322513" indent="-354013" algn="l" rtl="0" eaLnBrk="0" fontAlgn="base" hangingPunct="0">
        <a:spcBef>
          <a:spcPts val="2700"/>
        </a:spcBef>
        <a:spcAft>
          <a:spcPct val="0"/>
        </a:spcAft>
        <a:buSzPct val="125000"/>
        <a:buFont typeface="Hoefler Tex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7797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32369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36941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4151313" indent="-354013" algn="l" rtl="0" fontAlgn="base">
        <a:spcBef>
          <a:spcPts val="2700"/>
        </a:spcBef>
        <a:spcAft>
          <a:spcPct val="0"/>
        </a:spcAft>
        <a:buSzPct val="125000"/>
        <a:buFont typeface="Hoefler Text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81788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Arial" pitchFamily="-12" charset="0"/>
              </a:rPr>
              <a:t>Third level</a:t>
            </a:r>
          </a:p>
          <a:p>
            <a:pPr lvl="3"/>
            <a:r>
              <a:rPr lang="en-US">
                <a:sym typeface="Arial" pitchFamily="-12" charset="0"/>
              </a:rPr>
              <a:t>Fourth level</a:t>
            </a:r>
          </a:p>
          <a:p>
            <a:pPr lvl="4"/>
            <a:r>
              <a:rPr lang="en-US">
                <a:sym typeface="Arial" pitchFamily="-12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8E621DE5-A464-4462-864D-7A04A3EA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191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509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82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272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1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289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6pPr>
      <a:lvl7pPr marL="31861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7pPr>
      <a:lvl8pPr marL="36433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8pPr>
      <a:lvl9pPr marL="41005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81788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2" charset="0"/>
              </a:rPr>
              <a:t>Second level</a:t>
            </a:r>
          </a:p>
          <a:p>
            <a:pPr lvl="2"/>
            <a:r>
              <a:rPr lang="en-US">
                <a:sym typeface="Arial" pitchFamily="-12" charset="0"/>
              </a:rPr>
              <a:t>Third level</a:t>
            </a:r>
          </a:p>
          <a:p>
            <a:pPr lvl="3"/>
            <a:r>
              <a:rPr lang="en-US">
                <a:sym typeface="Arial" pitchFamily="-12" charset="0"/>
              </a:rPr>
              <a:t>Fourth level</a:t>
            </a:r>
          </a:p>
          <a:p>
            <a:pPr lvl="4"/>
            <a:r>
              <a:rPr lang="en-US">
                <a:sym typeface="Arial" pitchFamily="-12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n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5A98E903-25FB-4851-9C4C-783963DB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5191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509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82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272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1713" indent="-354013" algn="l" rtl="0" eaLnBrk="0" fontAlgn="base" hangingPunct="0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289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6pPr>
      <a:lvl7pPr marL="31861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7pPr>
      <a:lvl8pPr marL="36433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8pPr>
      <a:lvl9pPr marL="4100513" indent="-354013" algn="l" rtl="0" fontAlgn="base">
        <a:spcBef>
          <a:spcPts val="2700"/>
        </a:spcBef>
        <a:spcAft>
          <a:spcPct val="0"/>
        </a:spcAft>
        <a:buClr>
          <a:srgbClr val="43412C"/>
        </a:buClr>
        <a:buSzPct val="125000"/>
        <a:buFont typeface="Arial" pitchFamily="-1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3835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pitchFamily="-12" charset="0"/>
              </a:rPr>
              <a:t>Second level</a:t>
            </a:r>
          </a:p>
          <a:p>
            <a:pPr lvl="2"/>
            <a:r>
              <a:rPr lang="en-US">
                <a:sym typeface="Times New Roman" pitchFamily="-12" charset="0"/>
              </a:rPr>
              <a:t>Third level</a:t>
            </a:r>
          </a:p>
          <a:p>
            <a:pPr lvl="3"/>
            <a:r>
              <a:rPr lang="en-US">
                <a:sym typeface="Times New Roman" pitchFamily="-12" charset="0"/>
              </a:rPr>
              <a:t>Fourth level</a:t>
            </a:r>
          </a:p>
          <a:p>
            <a:pPr lvl="4"/>
            <a:r>
              <a:rPr lang="en-US">
                <a:sym typeface="Times New Roman" pitchFamily="-12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-4445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1C9AC9B4-5DE3-4E34-AB05-47B0DAFEA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 spd="med"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4968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9286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3604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8049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2494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7066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6pPr>
      <a:lvl7pPr marL="31638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7pPr>
      <a:lvl8pPr marL="36210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8pPr>
      <a:lvl9pPr marL="40782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05100"/>
            <a:ext cx="8178800" cy="186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2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>
              <a:defRPr/>
            </a:pPr>
            <a:r>
              <a:rPr lang="en-US" sz="1900">
                <a:solidFill>
                  <a:srgbClr val="2E2F3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R. Bernstein, FNAL                                                                   Mu2e Seminar Nov 2008</a:t>
            </a:r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+mj-lt"/>
                <a:ea typeface="Arial" pitchFamily="-12" charset="0"/>
                <a:cs typeface="Arial" pitchFamily="-12" charset="0"/>
                <a:sym typeface="Arial" pitchFamily="-12" charset="0"/>
              </a:defRPr>
            </a:lvl1pPr>
          </a:lstStyle>
          <a:p>
            <a:pPr>
              <a:defRPr/>
            </a:pPr>
            <a:fld id="{0903A3C2-66D1-4764-BF4A-ECD60C57E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Arial" pitchFamily="-12" charset="0"/>
          <a:ea typeface="ヒラギノ角ゴ ProN W3" charset="-128"/>
          <a:cs typeface="ヒラギノ角ゴ ProN W3" charset="-128"/>
          <a:sym typeface="Arial" pitchFamily="-12" charset="0"/>
        </a:defRPr>
      </a:lvl9pPr>
    </p:titleStyle>
    <p:bodyStyle>
      <a:lvl1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5715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10287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14859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19431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2700" dist="12699" dir="54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6769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pitchFamily="-12" charset="0"/>
              </a:rPr>
              <a:t>Click to edit Master title style</a:t>
            </a:r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38100" y="38100"/>
            <a:ext cx="10077450" cy="762000"/>
            <a:chOff x="0" y="0"/>
            <a:chExt cx="6348" cy="480"/>
          </a:xfrm>
        </p:grpSpPr>
        <p:pic>
          <p:nvPicPr>
            <p:cNvPr id="74761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816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4762" name="Picture 5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880" y="0"/>
              <a:ext cx="468" cy="4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174" name="Rectangle 6"/>
          <p:cNvSpPr>
            <a:spLocks/>
          </p:cNvSpPr>
          <p:nvPr/>
        </p:nvSpPr>
        <p:spPr bwMode="auto">
          <a:xfrm>
            <a:off x="292100" y="7169150"/>
            <a:ext cx="95758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 algn="ctr">
              <a:defRPr/>
            </a:pPr>
            <a:r>
              <a:rPr lang="en-US" sz="1900">
                <a:solidFill>
                  <a:srgbClr val="2E2F30"/>
                </a:solidFill>
                <a:latin typeface="Cochin" pitchFamily="-12" charset="0"/>
                <a:ea typeface="Cochin" pitchFamily="-12" charset="0"/>
                <a:cs typeface="Cochin" pitchFamily="-12" charset="0"/>
                <a:sym typeface="Cochin" pitchFamily="-12" charset="0"/>
              </a:rPr>
              <a:t>R. Bernstein, FNAL                                                                                ANL HEP Seminar   </a:t>
            </a:r>
          </a:p>
        </p:txBody>
      </p:sp>
      <p:sp>
        <p:nvSpPr>
          <p:cNvPr id="717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7175500"/>
            <a:ext cx="31273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defRPr>
            </a:lvl1pPr>
          </a:lstStyle>
          <a:p>
            <a:pPr>
              <a:defRPr/>
            </a:pPr>
            <a:fld id="{6C5EAD1B-8FD4-4AF5-BA43-2C591537B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4760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7026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9pPr>
    </p:titleStyle>
    <p:bodyStyle>
      <a:lvl1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114300" indent="-1143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5715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10287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14859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1943100" indent="-1143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2700" dist="12699" dir="54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1270000"/>
            <a:ext cx="45974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pitchFamily="-12" charset="0"/>
              </a:rPr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4051300"/>
            <a:ext cx="45974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Hoefler Text" pitchFamily="-12" charset="0"/>
              </a:rPr>
              <a:t>Second level</a:t>
            </a:r>
          </a:p>
          <a:p>
            <a:pPr lvl="2"/>
            <a:r>
              <a:rPr lang="en-US">
                <a:sym typeface="Hoefler Text" pitchFamily="-12" charset="0"/>
              </a:rPr>
              <a:t>Third level</a:t>
            </a:r>
          </a:p>
          <a:p>
            <a:pPr lvl="3"/>
            <a:r>
              <a:rPr lang="en-US">
                <a:sym typeface="Hoefler Text" pitchFamily="-12" charset="0"/>
              </a:rPr>
              <a:t>Fourth level</a:t>
            </a:r>
          </a:p>
          <a:p>
            <a:pPr lvl="4"/>
            <a:r>
              <a:rPr lang="en-US">
                <a:sym typeface="Hoefler Text" pitchFamily="-12" charset="0"/>
              </a:rPr>
              <a:t>Fifth level</a:t>
            </a:r>
          </a:p>
        </p:txBody>
      </p:sp>
      <p:pic>
        <p:nvPicPr>
          <p:cNvPr id="8704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65200" y="3759200"/>
            <a:ext cx="3621088" cy="98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87046" name="Group 5"/>
          <p:cNvGrpSpPr>
            <a:grpSpLocks/>
          </p:cNvGrpSpPr>
          <p:nvPr/>
        </p:nvGrpSpPr>
        <p:grpSpPr bwMode="auto">
          <a:xfrm>
            <a:off x="38100" y="38100"/>
            <a:ext cx="10077450" cy="762000"/>
            <a:chOff x="0" y="0"/>
            <a:chExt cx="6348" cy="480"/>
          </a:xfrm>
        </p:grpSpPr>
        <p:pic>
          <p:nvPicPr>
            <p:cNvPr id="87051" name="Picture 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1816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7052" name="Picture 7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880" y="0"/>
              <a:ext cx="468" cy="4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8200" name="Rectangle 8"/>
          <p:cNvSpPr>
            <a:spLocks/>
          </p:cNvSpPr>
          <p:nvPr/>
        </p:nvSpPr>
        <p:spPr bwMode="auto">
          <a:xfrm>
            <a:off x="292100" y="7169150"/>
            <a:ext cx="95758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 algn="ctr">
              <a:defRPr/>
            </a:pPr>
            <a:r>
              <a:rPr lang="en-US" sz="1900">
                <a:solidFill>
                  <a:srgbClr val="2E2F30"/>
                </a:solidFill>
                <a:latin typeface="Cochin" pitchFamily="-12" charset="0"/>
                <a:ea typeface="Cochin" pitchFamily="-12" charset="0"/>
                <a:cs typeface="Cochin" pitchFamily="-12" charset="0"/>
                <a:sym typeface="Cochin" pitchFamily="-12" charset="0"/>
              </a:rPr>
              <a:t>R. Bernstein, FNAL                                                                                ANL HEP Seminar   </a:t>
            </a:r>
          </a:p>
        </p:txBody>
      </p:sp>
      <p:sp>
        <p:nvSpPr>
          <p:cNvPr id="8201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41888" y="7239000"/>
            <a:ext cx="26193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400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defRPr>
            </a:lvl1pPr>
          </a:lstStyle>
          <a:p>
            <a:pPr>
              <a:defRPr/>
            </a:pPr>
            <a:fld id="{54D0DD4B-BBDE-4AC2-9D2E-0562DB9DB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7049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7050" name="Picture 1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7026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ransition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-12" charset="0"/>
          <a:ea typeface="ヒラギノ明朝 ProN W3" charset="-128"/>
          <a:cs typeface="ヒラギノ明朝 ProN W3" charset="-128"/>
          <a:sym typeface="Hoefler Text" pitchFamily="-12" charset="0"/>
        </a:defRPr>
      </a:lvl9pPr>
    </p:titleStyle>
    <p:bodyStyle>
      <a:lvl1pPr marL="342900" indent="-3429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2700" dist="12699" dir="54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3835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pitchFamily="-12" charset="0"/>
              </a:rPr>
              <a:t>Second level</a:t>
            </a:r>
          </a:p>
          <a:p>
            <a:pPr lvl="2"/>
            <a:r>
              <a:rPr lang="en-US">
                <a:sym typeface="Times New Roman" pitchFamily="-12" charset="0"/>
              </a:rPr>
              <a:t>Third level</a:t>
            </a:r>
          </a:p>
          <a:p>
            <a:pPr lvl="3"/>
            <a:r>
              <a:rPr lang="en-US">
                <a:sym typeface="Times New Roman" pitchFamily="-12" charset="0"/>
              </a:rPr>
              <a:t>Fourth level</a:t>
            </a:r>
          </a:p>
          <a:p>
            <a:pPr lvl="4"/>
            <a:r>
              <a:rPr lang="en-US">
                <a:sym typeface="Times New Roman" pitchFamily="-12" charset="0"/>
              </a:rPr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3302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12" charset="0"/>
              </a:rPr>
              <a:t>Click to edit Master title style</a:t>
            </a:r>
          </a:p>
        </p:txBody>
      </p:sp>
      <p:grpSp>
        <p:nvGrpSpPr>
          <p:cNvPr id="99333" name="Group 4"/>
          <p:cNvGrpSpPr>
            <a:grpSpLocks/>
          </p:cNvGrpSpPr>
          <p:nvPr/>
        </p:nvGrpSpPr>
        <p:grpSpPr bwMode="auto">
          <a:xfrm>
            <a:off x="38100" y="38100"/>
            <a:ext cx="10077450" cy="762000"/>
            <a:chOff x="0" y="0"/>
            <a:chExt cx="6348" cy="480"/>
          </a:xfrm>
        </p:grpSpPr>
        <p:pic>
          <p:nvPicPr>
            <p:cNvPr id="99338" name="Picture 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816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9339" name="Picture 6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880" y="0"/>
              <a:ext cx="468" cy="4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223" name="Rectangle 7"/>
          <p:cNvSpPr>
            <a:spLocks/>
          </p:cNvSpPr>
          <p:nvPr/>
        </p:nvSpPr>
        <p:spPr bwMode="auto">
          <a:xfrm>
            <a:off x="292100" y="7169150"/>
            <a:ext cx="95758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 algn="ctr">
              <a:defRPr/>
            </a:pPr>
            <a:r>
              <a:rPr lang="en-US" sz="1900">
                <a:solidFill>
                  <a:srgbClr val="2E2F30"/>
                </a:solidFill>
                <a:latin typeface="Cochin" pitchFamily="-12" charset="0"/>
                <a:ea typeface="Cochin" pitchFamily="-12" charset="0"/>
                <a:cs typeface="Cochin" pitchFamily="-12" charset="0"/>
                <a:sym typeface="Cochin" pitchFamily="-12" charset="0"/>
              </a:rPr>
              <a:t>R. Bernstein, FNAL                                                                                ANL HEP Seminar   </a:t>
            </a:r>
          </a:p>
        </p:txBody>
      </p:sp>
      <p:sp>
        <p:nvSpPr>
          <p:cNvPr id="9224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7175500"/>
            <a:ext cx="31273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defRPr>
            </a:lvl1pPr>
          </a:lstStyle>
          <a:p>
            <a:pPr>
              <a:defRPr/>
            </a:pPr>
            <a:fld id="{0470966A-CC75-4CB7-A393-711995A9F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336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9337" name="Picture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7026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ransition spd="med"/>
  <p:hf hd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Times New Roman" pitchFamily="-12" charset="0"/>
          <a:ea typeface="ヒラギノ明朝 ProN W3" charset="-128"/>
          <a:cs typeface="ヒラギノ明朝 ProN W3" charset="-128"/>
          <a:sym typeface="Times New Roman" pitchFamily="-12" charset="0"/>
        </a:defRPr>
      </a:lvl9pPr>
    </p:titleStyle>
    <p:bodyStyle>
      <a:lvl1pPr marL="4968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9286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3604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8049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249488" indent="-331788" algn="l" rtl="0" eaLnBrk="0" fontAlgn="base" hangingPunct="0">
        <a:spcBef>
          <a:spcPts val="3400"/>
        </a:spcBef>
        <a:spcAft>
          <a:spcPct val="0"/>
        </a:spcAft>
        <a:buSzPct val="125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7066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6pPr>
      <a:lvl7pPr marL="31638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7pPr>
      <a:lvl8pPr marL="36210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8pPr>
      <a:lvl9pPr marL="4078288" indent="-331788" algn="l" rtl="0" fontAlgn="base">
        <a:spcBef>
          <a:spcPts val="3400"/>
        </a:spcBef>
        <a:spcAft>
          <a:spcPct val="0"/>
        </a:spcAft>
        <a:buSzPct val="125000"/>
        <a:buFont typeface="Times New Roman" pitchFamily="-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-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0.png"/><Relationship Id="rId4" Type="http://schemas.openxmlformats.org/officeDocument/2006/relationships/image" Target="../media/image1.jpeg"/><Relationship Id="rId7" Type="http://schemas.openxmlformats.org/officeDocument/2006/relationships/image" Target="../media/image23.pdf"/><Relationship Id="rId11" Type="http://schemas.openxmlformats.org/officeDocument/2006/relationships/image" Target="../media/image27.pd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6" Type="http://schemas.openxmlformats.org/officeDocument/2006/relationships/image" Target="../media/image32.png"/><Relationship Id="rId8" Type="http://schemas.openxmlformats.org/officeDocument/2006/relationships/image" Target="../media/image24.png"/><Relationship Id="rId13" Type="http://schemas.openxmlformats.org/officeDocument/2006/relationships/image" Target="../media/image29.pdf"/><Relationship Id="rId10" Type="http://schemas.openxmlformats.org/officeDocument/2006/relationships/image" Target="../media/image26.png"/><Relationship Id="rId5" Type="http://schemas.openxmlformats.org/officeDocument/2006/relationships/image" Target="../media/image21.pdf"/><Relationship Id="rId15" Type="http://schemas.openxmlformats.org/officeDocument/2006/relationships/image" Target="../media/image31.pdf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9" Type="http://schemas.openxmlformats.org/officeDocument/2006/relationships/image" Target="../media/image25.pdf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5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5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png"/><Relationship Id="rId3" Type="http://schemas.openxmlformats.org/officeDocument/2006/relationships/image" Target="../media/image2.png"/><Relationship Id="rId5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6" Type="http://schemas.openxmlformats.org/officeDocument/2006/relationships/image" Target="../media/image12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100AE-9291-4251-B601-0AD619B16181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109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4191000"/>
            <a:ext cx="3621088" cy="98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10948" name="Group 3"/>
          <p:cNvGrpSpPr>
            <a:grpSpLocks/>
          </p:cNvGrpSpPr>
          <p:nvPr/>
        </p:nvGrpSpPr>
        <p:grpSpPr bwMode="auto">
          <a:xfrm>
            <a:off x="38100" y="25400"/>
            <a:ext cx="10121900" cy="838200"/>
            <a:chOff x="0" y="0"/>
            <a:chExt cx="6376" cy="528"/>
          </a:xfrm>
        </p:grpSpPr>
        <p:pic>
          <p:nvPicPr>
            <p:cNvPr id="21095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"/>
              <a:ext cx="193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95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58" y="0"/>
              <a:ext cx="918" cy="5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965200" y="-685800"/>
            <a:ext cx="8178800" cy="4648200"/>
          </a:xfrm>
        </p:spPr>
        <p:txBody>
          <a:bodyPr/>
          <a:lstStyle/>
          <a:p>
            <a:pPr eaLnBrk="1" hangingPunct="1">
              <a:tabLst>
                <a:tab pos="952500" algn="l"/>
                <a:tab pos="952500" algn="l"/>
                <a:tab pos="952500" algn="l"/>
              </a:tabLst>
              <a:defRPr/>
            </a:pPr>
            <a:r>
              <a:rPr lang="en-US" sz="4600" dirty="0" smtClean="0">
                <a:sym typeface="Arial" pitchFamily="-12" charset="0"/>
              </a:rPr>
              <a:t>Overview </a:t>
            </a:r>
            <a:br>
              <a:rPr lang="en-US" sz="4600" dirty="0" smtClean="0">
                <a:sym typeface="Arial" pitchFamily="-12" charset="0"/>
              </a:rPr>
            </a:br>
            <a:r>
              <a:rPr lang="en-US" sz="4600" dirty="0" smtClean="0">
                <a:sym typeface="Arial" pitchFamily="-12" charset="0"/>
              </a:rPr>
              <a:t>and </a:t>
            </a:r>
            <a:br>
              <a:rPr lang="en-US" sz="4600" dirty="0" smtClean="0">
                <a:sym typeface="Arial" pitchFamily="-12" charset="0"/>
              </a:rPr>
            </a:br>
            <a:r>
              <a:rPr lang="en-US" sz="4600" dirty="0" smtClean="0">
                <a:sym typeface="Arial" pitchFamily="-12" charset="0"/>
              </a:rPr>
              <a:t>Challenges for Upgrades:</a:t>
            </a:r>
            <a:br>
              <a:rPr lang="en-US" sz="4600" dirty="0" smtClean="0">
                <a:sym typeface="Arial" pitchFamily="-12" charset="0"/>
              </a:rPr>
            </a:br>
            <a:r>
              <a:rPr lang="en-US" sz="4600" dirty="0">
                <a:sym typeface="Arial" pitchFamily="-12" charset="0"/>
              </a:rPr>
              <a:t>Muon-Electron Conversion</a:t>
            </a:r>
            <a:br>
              <a:rPr lang="en-US" sz="4600" dirty="0">
                <a:sym typeface="Arial" pitchFamily="-12" charset="0"/>
              </a:rPr>
            </a:br>
            <a:r>
              <a:rPr lang="en-US" sz="4600" dirty="0">
                <a:sym typeface="Arial" pitchFamily="-12" charset="0"/>
              </a:rPr>
              <a:t>at FNAL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4559300"/>
            <a:ext cx="8178800" cy="2311400"/>
          </a:xfrm>
        </p:spPr>
        <p:txBody>
          <a:bodyPr/>
          <a:lstStyle/>
          <a:p>
            <a:pPr marL="0" indent="0" eaLnBrk="1" hangingPunct="1">
              <a:tabLst>
                <a:tab pos="952500" algn="l"/>
                <a:tab pos="952500" algn="l"/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R. Bernstein</a:t>
            </a:r>
          </a:p>
          <a:p>
            <a:pPr marL="0" indent="0" eaLnBrk="1" hangingPunct="1">
              <a:tabLst>
                <a:tab pos="952500" algn="l"/>
                <a:tab pos="952500" algn="l"/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Fermilab</a:t>
            </a:r>
          </a:p>
          <a:p>
            <a:pPr marL="0" indent="0" eaLnBrk="1" hangingPunct="1">
              <a:tabLst>
                <a:tab pos="952500" algn="l"/>
                <a:tab pos="952500" algn="l"/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for the Mu2e Collaboration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5B240-C254-431A-AAE7-9826C1A9429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69" name="Rectangle 1"/>
          <p:cNvSpPr>
            <a:spLocks/>
          </p:cNvSpPr>
          <p:nvPr/>
        </p:nvSpPr>
        <p:spPr bwMode="auto">
          <a:xfrm>
            <a:off x="7189788" y="6203950"/>
            <a:ext cx="1476375" cy="431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3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SINDRUM</a:t>
            </a:r>
          </a:p>
        </p:txBody>
      </p:sp>
      <p:sp>
        <p:nvSpPr>
          <p:cNvPr id="225283" name="Rectangle 2"/>
          <p:cNvSpPr>
            <a:spLocks/>
          </p:cNvSpPr>
          <p:nvPr/>
        </p:nvSpPr>
        <p:spPr bwMode="auto">
          <a:xfrm>
            <a:off x="4343400" y="2755900"/>
            <a:ext cx="2336800" cy="5588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252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2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/>
          </p:cNvSpPr>
          <p:nvPr/>
        </p:nvSpPr>
        <p:spPr bwMode="auto">
          <a:xfrm>
            <a:off x="8104188" y="6680200"/>
            <a:ext cx="1892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1200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André de Gouvêa, Project X Workshop Golden Book 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 rot="-5400000">
            <a:off x="5514975" y="4259263"/>
            <a:ext cx="41783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higher mass scale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263525" y="2266950"/>
            <a:ext cx="27940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>
              <a:solidFill>
                <a:schemeClr val="tx1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1) </a:t>
            </a: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Mass Reach to ~10</a:t>
            </a:r>
            <a:r>
              <a:rPr lang="en-US" baseline="3200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4</a:t>
            </a: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TeV</a:t>
            </a:r>
            <a:endParaRPr lang="en-US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2) </a:t>
            </a: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about x2 beyond MEG in loop-dominated physics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6704013" y="2120900"/>
            <a:ext cx="40259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>
              <a:solidFill>
                <a:schemeClr val="tx1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>
              <a:solidFill>
                <a:schemeClr val="tx1"/>
              </a:solidFill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2747963" y="6203950"/>
            <a:ext cx="936625" cy="4191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2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MEGA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4991100" y="4032250"/>
            <a:ext cx="1022350" cy="4953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80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Mu2e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5040313" y="5410200"/>
            <a:ext cx="923925" cy="4953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80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MEG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7607300" y="1370013"/>
            <a:ext cx="23813" cy="171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pic>
        <p:nvPicPr>
          <p:cNvPr id="22529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2100" y="1168400"/>
            <a:ext cx="5753100" cy="6237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83" name="Rectangle 15"/>
          <p:cNvSpPr>
            <a:spLocks/>
          </p:cNvSpPr>
          <p:nvPr/>
        </p:nvSpPr>
        <p:spPr bwMode="auto">
          <a:xfrm>
            <a:off x="1638300" y="1244600"/>
            <a:ext cx="144145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800000"/>
                </a:solidFill>
                <a:latin typeface="Times New Roman Bold Italic" charset="0"/>
                <a:ea typeface="Times New Roman Bold Italic" charset="0"/>
                <a:cs typeface="Times New Roman Bold Italic" charset="0"/>
                <a:sym typeface="Times New Roman Bold Italic" charset="0"/>
              </a:rPr>
              <a:t>Λ </a:t>
            </a:r>
            <a:r>
              <a:rPr lang="en-US" sz="3200">
                <a:solidFill>
                  <a:srgbClr val="800000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(TeV)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7391400" y="6375400"/>
            <a:ext cx="43656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800000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κ</a:t>
            </a:r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>
            <a:off x="4278313" y="2768600"/>
            <a:ext cx="246697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Project X Mu2e</a:t>
            </a:r>
          </a:p>
        </p:txBody>
      </p:sp>
      <p:sp>
        <p:nvSpPr>
          <p:cNvPr id="32786" name="Rectangle 18"/>
          <p:cNvSpPr>
            <a:spLocks/>
          </p:cNvSpPr>
          <p:nvPr/>
        </p:nvSpPr>
        <p:spPr bwMode="auto">
          <a:xfrm>
            <a:off x="800100" y="-368300"/>
            <a:ext cx="8178800" cy="186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spcBef>
                <a:spcPts val="200"/>
              </a:spcBef>
              <a:tabLst>
                <a:tab pos="952500" algn="l"/>
              </a:tabLst>
              <a:defRPr/>
            </a:pPr>
            <a:r>
              <a:rPr lang="en-US" sz="54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μ</a:t>
            </a:r>
            <a:r>
              <a:rPr lang="en-US" sz="50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e</a:t>
            </a:r>
            <a:r>
              <a:rPr lang="en-US" sz="50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Conversion and</a:t>
            </a:r>
            <a:r>
              <a:rPr lang="en-US" sz="50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 </a:t>
            </a:r>
            <a:r>
              <a:rPr lang="en-US" sz="53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μ→</a:t>
            </a:r>
            <a:r>
              <a:rPr lang="en-US" sz="50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e</a:t>
            </a:r>
            <a:r>
              <a:rPr lang="en-US" sz="53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γ</a:t>
            </a: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666EE-60C8-4B00-8881-B170B28E58A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273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73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Outline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ym typeface="Arial" pitchFamily="-12" charset="0"/>
              </a:rPr>
              <a:t>The search for muon-electron conversion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Experimental Technique </a:t>
            </a:r>
            <a:endParaRPr lang="en-US" dirty="0" smtClean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 smtClean="0">
                <a:sym typeface="Arial" pitchFamily="-12" charset="0"/>
              </a:rPr>
              <a:t>Project </a:t>
            </a:r>
            <a:r>
              <a:rPr lang="en-US" dirty="0">
                <a:sym typeface="Arial" pitchFamily="-12" charset="0"/>
              </a:rPr>
              <a:t>X Upgrades and </a:t>
            </a:r>
            <a:r>
              <a:rPr lang="en-US" dirty="0" smtClean="0">
                <a:sym typeface="Arial" pitchFamily="-12" charset="0"/>
              </a:rPr>
              <a:t>Mu2e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ym typeface="Arial" pitchFamily="-12" charset="0"/>
              </a:rPr>
              <a:t>Conclusions</a:t>
            </a:r>
          </a:p>
        </p:txBody>
      </p:sp>
      <p:sp>
        <p:nvSpPr>
          <p:cNvPr id="227335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78BE1770-7346-4B11-AAC0-DBD0074E4950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11</a:t>
            </a:fld>
            <a:endParaRPr 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573C8-1BE8-46CD-B45F-106AFF6334C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8354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283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83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Overview Of Processes</a:t>
            </a:r>
          </a:p>
        </p:txBody>
      </p:sp>
      <p:grpSp>
        <p:nvGrpSpPr>
          <p:cNvPr id="228358" name="Group 5"/>
          <p:cNvGrpSpPr>
            <a:grpSpLocks/>
          </p:cNvGrpSpPr>
          <p:nvPr/>
        </p:nvGrpSpPr>
        <p:grpSpPr bwMode="auto">
          <a:xfrm>
            <a:off x="6057900" y="1219200"/>
            <a:ext cx="3509963" cy="2044700"/>
            <a:chOff x="0" y="0"/>
            <a:chExt cx="2211" cy="1288"/>
          </a:xfrm>
        </p:grpSpPr>
        <p:sp>
          <p:nvSpPr>
            <p:cNvPr id="228375" name="Oval 6"/>
            <p:cNvSpPr>
              <a:spLocks/>
            </p:cNvSpPr>
            <p:nvPr/>
          </p:nvSpPr>
          <p:spPr bwMode="auto">
            <a:xfrm>
              <a:off x="0" y="328"/>
              <a:ext cx="960" cy="9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8376" name="Oval 7"/>
            <p:cNvSpPr>
              <a:spLocks/>
            </p:cNvSpPr>
            <p:nvPr/>
          </p:nvSpPr>
          <p:spPr bwMode="auto">
            <a:xfrm>
              <a:off x="280" y="608"/>
              <a:ext cx="400" cy="4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5848" name="Rectangle 8"/>
            <p:cNvSpPr>
              <a:spLocks/>
            </p:cNvSpPr>
            <p:nvPr/>
          </p:nvSpPr>
          <p:spPr bwMode="auto">
            <a:xfrm>
              <a:off x="1069" y="560"/>
              <a:ext cx="1142" cy="5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Al Nucleus</a:t>
              </a:r>
            </a:p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~</a:t>
              </a:r>
              <a:r>
                <a:rPr lang="en-US">
                  <a:solidFill>
                    <a:srgbClr val="0000FF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4 fm</a:t>
              </a:r>
            </a:p>
          </p:txBody>
        </p:sp>
        <p:sp>
          <p:nvSpPr>
            <p:cNvPr id="35849" name="Rectangle 9"/>
            <p:cNvSpPr>
              <a:spLocks/>
            </p:cNvSpPr>
            <p:nvPr/>
          </p:nvSpPr>
          <p:spPr bwMode="auto">
            <a:xfrm>
              <a:off x="46" y="0"/>
              <a:ext cx="1348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Times New Roman Italic" charset="0"/>
                  <a:ea typeface="Times New Roman Italic" charset="0"/>
                  <a:cs typeface="Times New Roman Italic" charset="0"/>
                  <a:sym typeface="Times New Roman Italic" charset="0"/>
                </a:rPr>
                <a:t>μ</a:t>
              </a:r>
              <a:r>
                <a:rPr lang="en-US" baseline="32000">
                  <a:solidFill>
                    <a:schemeClr val="tx1"/>
                  </a:solidFill>
                  <a:latin typeface="Times New Roman Italic" charset="0"/>
                  <a:ea typeface="Times New Roman Italic" charset="0"/>
                  <a:cs typeface="Times New Roman Italic" charset="0"/>
                  <a:sym typeface="Times New Roman Italic" charset="0"/>
                </a:rPr>
                <a:t>- </a:t>
              </a:r>
              <a:r>
                <a:rPr lang="en-US">
                  <a:solidFill>
                    <a:schemeClr val="tx1"/>
                  </a:solidFill>
                  <a:latin typeface="Times New Roman Italic" charset="0"/>
                  <a:ea typeface="Times New Roman Italic" charset="0"/>
                  <a:cs typeface="Times New Roman Italic" charset="0"/>
                  <a:sym typeface="Times New Roman Italic" charset="0"/>
                </a:rPr>
                <a:t> </a:t>
              </a: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in 1s state</a:t>
              </a:r>
            </a:p>
          </p:txBody>
        </p:sp>
      </p:grpSp>
      <p:sp>
        <p:nvSpPr>
          <p:cNvPr id="35850" name="Line 10"/>
          <p:cNvSpPr>
            <a:spLocks noChangeShapeType="1"/>
          </p:cNvSpPr>
          <p:nvPr/>
        </p:nvSpPr>
        <p:spPr bwMode="auto">
          <a:xfrm rot="10800000">
            <a:off x="2216150" y="1724025"/>
            <a:ext cx="2343150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1225550" y="977900"/>
            <a:ext cx="33655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dirty="0" err="1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μ</a:t>
            </a:r>
            <a:r>
              <a:rPr lang="en-US" baseline="32000" dirty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- </a:t>
            </a:r>
            <a:r>
              <a:rPr lang="en-US" dirty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stops in thin Al foil</a:t>
            </a:r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1033463" y="2146300"/>
            <a:ext cx="4318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the Bohr radius is ~ </a:t>
            </a:r>
            <a:r>
              <a:rPr lang="en-US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20</a:t>
            </a:r>
            <a:r>
              <a:rPr lang="en-US" baseline="3200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fm</a:t>
            </a: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, so the </a:t>
            </a:r>
            <a:r>
              <a:rPr lang="en-US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μ</a:t>
            </a:r>
            <a:r>
              <a:rPr lang="en-US" baseline="3200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-  </a:t>
            </a: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sees the nucleus</a:t>
            </a:r>
          </a:p>
        </p:txBody>
      </p:sp>
      <p:sp>
        <p:nvSpPr>
          <p:cNvPr id="35853" name="Rectangle 13"/>
          <p:cNvSpPr>
            <a:spLocks/>
          </p:cNvSpPr>
          <p:nvPr/>
        </p:nvSpPr>
        <p:spPr bwMode="auto">
          <a:xfrm>
            <a:off x="6997700" y="4521200"/>
            <a:ext cx="27305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2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60% capture</a:t>
            </a: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2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40% decay</a:t>
            </a:r>
          </a:p>
        </p:txBody>
      </p:sp>
      <p:sp>
        <p:nvSpPr>
          <p:cNvPr id="228363" name="Oval 14"/>
          <p:cNvSpPr>
            <a:spLocks/>
          </p:cNvSpPr>
          <p:nvPr/>
        </p:nvSpPr>
        <p:spPr bwMode="auto">
          <a:xfrm>
            <a:off x="4584700" y="1295400"/>
            <a:ext cx="215900" cy="8763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28364" name="Group 15"/>
          <p:cNvGrpSpPr>
            <a:grpSpLocks/>
          </p:cNvGrpSpPr>
          <p:nvPr/>
        </p:nvGrpSpPr>
        <p:grpSpPr bwMode="auto">
          <a:xfrm>
            <a:off x="2889250" y="3505200"/>
            <a:ext cx="3621088" cy="3594100"/>
            <a:chOff x="0" y="0"/>
            <a:chExt cx="2280" cy="2264"/>
          </a:xfrm>
        </p:grpSpPr>
        <p:grpSp>
          <p:nvGrpSpPr>
            <p:cNvPr id="228367" name="Group 16"/>
            <p:cNvGrpSpPr>
              <a:grpSpLocks/>
            </p:cNvGrpSpPr>
            <p:nvPr/>
          </p:nvGrpSpPr>
          <p:grpSpPr bwMode="auto">
            <a:xfrm>
              <a:off x="0" y="0"/>
              <a:ext cx="2252" cy="2264"/>
              <a:chOff x="0" y="0"/>
              <a:chExt cx="2252" cy="2264"/>
            </a:xfrm>
          </p:grpSpPr>
          <p:sp>
            <p:nvSpPr>
              <p:cNvPr id="228373" name="Rectangle 17"/>
              <p:cNvSpPr>
                <a:spLocks/>
              </p:cNvSpPr>
              <p:nvPr/>
            </p:nvSpPr>
            <p:spPr bwMode="auto">
              <a:xfrm>
                <a:off x="0" y="0"/>
                <a:ext cx="2252" cy="2264"/>
              </a:xfrm>
              <a:prstGeom prst="rect">
                <a:avLst/>
              </a:prstGeom>
              <a:solidFill>
                <a:srgbClr val="BFBFB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28374" name="Picture 1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6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6" y="195"/>
                <a:ext cx="1772" cy="13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228368" name="Picture 1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 rot="-420001">
              <a:off x="504" y="1010"/>
              <a:ext cx="807" cy="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8369" name="Picture 2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07" y="1465"/>
              <a:ext cx="1073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8370" name="Picture 2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rcRect/>
                <a:stretch>
                  <a:fillRect/>
                </a:stretch>
              </p:blipFill>
            </mc:Choice>
            <mc:Fallback>
              <p:blipFill>
                <a:blip r:embed="rId1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5" y="1722"/>
              <a:ext cx="1198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8371" name="Picture 2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rcRect/>
                <a:stretch>
                  <a:fillRect/>
                </a:stretch>
              </p:blipFill>
            </mc:Choice>
            <mc:Fallback>
              <p:blipFill>
                <a:blip r:embed="rId1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5" y="1922"/>
              <a:ext cx="1817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8372" name="Picture 2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00" y="1632"/>
              <a:ext cx="891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5864" name="Rectangle 24"/>
          <p:cNvSpPr>
            <a:spLocks/>
          </p:cNvSpPr>
          <p:nvPr/>
        </p:nvSpPr>
        <p:spPr bwMode="auto">
          <a:xfrm>
            <a:off x="-239713" y="5143500"/>
            <a:ext cx="332581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muon capture,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muon “falls into” nucleus: </a:t>
            </a:r>
            <a:r>
              <a:rPr lang="en-US">
                <a:solidFill>
                  <a:srgbClr val="FF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normalization</a:t>
            </a:r>
          </a:p>
        </p:txBody>
      </p:sp>
      <p:sp>
        <p:nvSpPr>
          <p:cNvPr id="35865" name="Rectangle 25"/>
          <p:cNvSpPr>
            <a:spLocks/>
          </p:cNvSpPr>
          <p:nvPr/>
        </p:nvSpPr>
        <p:spPr bwMode="auto">
          <a:xfrm>
            <a:off x="6577013" y="5918200"/>
            <a:ext cx="2466975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Decay in Orbit: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FF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8344B-64CA-4865-9F08-AF25C276115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365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65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365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457200"/>
            <a:ext cx="9169400" cy="6215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/>
          </p:cNvSpPr>
          <p:nvPr/>
        </p:nvSpPr>
        <p:spPr bwMode="auto">
          <a:xfrm>
            <a:off x="457200" y="6223000"/>
            <a:ext cx="94869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47688" indent="-331788">
              <a:spcBef>
                <a:spcPts val="3400"/>
              </a:spcBef>
              <a:buSzPct val="125000"/>
              <a:buFont typeface="Arial" pitchFamily="-12" charset="0"/>
              <a:buChar char="•"/>
              <a:tabLst>
                <a:tab pos="1042988" algn="l"/>
              </a:tabLst>
              <a:defRPr/>
            </a:pPr>
            <a:r>
              <a:rPr lang="en-US" sz="2900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Production</a:t>
            </a:r>
            <a:r>
              <a:rPr lang="en-US" sz="2900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: Magnetic</a:t>
            </a:r>
            <a:r>
              <a:rPr lang="en-US" sz="2900" dirty="0" smtClean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mirror reflects </a:t>
            </a:r>
            <a:r>
              <a:rPr lang="en-US" sz="3200" dirty="0" err="1" smtClean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π’s</a:t>
            </a:r>
            <a:r>
              <a:rPr lang="en-US" sz="2900" dirty="0" smtClean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into acceptance</a:t>
            </a:r>
            <a:endParaRPr lang="en-US" sz="2900" dirty="0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1905000" y="2717800"/>
            <a:ext cx="44323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47688" indent="-331788">
              <a:spcBef>
                <a:spcPts val="3400"/>
              </a:spcBef>
              <a:buSzPct val="125000"/>
              <a:buFont typeface="Arial" pitchFamily="-12" charset="0"/>
              <a:buChar char="•"/>
              <a:tabLst>
                <a:tab pos="1042988" algn="l"/>
              </a:tabLst>
              <a:defRPr/>
            </a:pPr>
            <a:r>
              <a:rPr lang="en-US" sz="270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Decay</a:t>
            </a:r>
            <a:r>
              <a:rPr lang="en-US" sz="27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into muons and transport to stopping target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2514600" y="4953000"/>
            <a:ext cx="54229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47688" indent="-331788">
              <a:spcBef>
                <a:spcPts val="3400"/>
              </a:spcBef>
              <a:buSzPct val="125000"/>
              <a:buFont typeface="Arial" pitchFamily="-12" charset="0"/>
              <a:buChar char="•"/>
              <a:tabLst>
                <a:tab pos="1042988" algn="l"/>
              </a:tabLst>
              <a:defRPr/>
            </a:pPr>
            <a:r>
              <a:rPr lang="en-US" sz="27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S-curve eliminates backgrounds and sign-selects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5168900" y="1473200"/>
            <a:ext cx="476885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547688" indent="-331788">
              <a:spcBef>
                <a:spcPts val="3400"/>
              </a:spcBef>
              <a:buSzPct val="125000"/>
              <a:buFont typeface="Arial" pitchFamily="-12" charset="0"/>
              <a:buChar char="•"/>
              <a:tabLst>
                <a:tab pos="1042988" algn="l"/>
              </a:tabLst>
              <a:defRPr/>
            </a:pPr>
            <a:r>
              <a:rPr lang="en-US" sz="290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Tracking and Calorimeter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841500" y="5740400"/>
            <a:ext cx="606425" cy="690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990600" y="1651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Detector and Solenoid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7000" y="4114800"/>
            <a:ext cx="291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Pictures from G4Beamline/MuonsInc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F076A-26A3-4582-A209-0737F3FDFED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375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75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2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7573" name="Rectangle 4"/>
          <p:cNvSpPr>
            <a:spLocks noGrp="1" noChangeArrowheads="1"/>
          </p:cNvSpPr>
          <p:nvPr>
            <p:ph type="title"/>
          </p:nvPr>
        </p:nvSpPr>
        <p:spPr>
          <a:xfrm>
            <a:off x="-241300" y="-101600"/>
            <a:ext cx="7772400" cy="1600200"/>
          </a:xfrm>
        </p:spPr>
        <p:txBody>
          <a:bodyPr lIns="50800" tIns="50800" rIns="40639" bIns="50800"/>
          <a:lstStyle/>
          <a:p>
            <a:pPr eaLnBrk="1" hangingPunct="1"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</a:rPr>
              <a:t>Production Solenoid:</a:t>
            </a:r>
          </a:p>
        </p:txBody>
      </p:sp>
      <p:sp>
        <p:nvSpPr>
          <p:cNvPr id="237574" name="Rectangle 5"/>
          <p:cNvSpPr>
            <a:spLocks/>
          </p:cNvSpPr>
          <p:nvPr/>
        </p:nvSpPr>
        <p:spPr bwMode="auto">
          <a:xfrm>
            <a:off x="444500" y="2451100"/>
            <a:ext cx="35433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Protons leave through thin window</a:t>
            </a:r>
          </a:p>
          <a:p>
            <a:pPr marL="39688"/>
            <a:endParaRPr lang="en-US" sz="32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9688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  <a:sym typeface="Arial Rounded MT Bold" charset="0"/>
              </a:rPr>
              <a:t>π’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 are captured, spiral around and decay</a:t>
            </a:r>
          </a:p>
          <a:p>
            <a:pPr marL="39688"/>
            <a:endParaRPr lang="en-US" sz="32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9688"/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muons exit to right</a:t>
            </a:r>
          </a:p>
        </p:txBody>
      </p:sp>
      <p:sp>
        <p:nvSpPr>
          <p:cNvPr id="237575" name="Rectangle 6"/>
          <p:cNvSpPr>
            <a:spLocks/>
          </p:cNvSpPr>
          <p:nvPr/>
        </p:nvSpPr>
        <p:spPr bwMode="auto">
          <a:xfrm>
            <a:off x="850900" y="1257300"/>
            <a:ext cx="91948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32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Protons enter opposite to outgoing muons</a:t>
            </a:r>
          </a:p>
        </p:txBody>
      </p:sp>
      <p:sp>
        <p:nvSpPr>
          <p:cNvPr id="237576" name="Rectangle 7"/>
          <p:cNvSpPr>
            <a:spLocks/>
          </p:cNvSpPr>
          <p:nvPr/>
        </p:nvSpPr>
        <p:spPr bwMode="auto">
          <a:xfrm>
            <a:off x="5194300" y="6604000"/>
            <a:ext cx="194151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4 m </a:t>
            </a:r>
            <a:r>
              <a:rPr lang="en-US" sz="2400">
                <a:solidFill>
                  <a:srgbClr val="00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×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0.30 m</a:t>
            </a:r>
          </a:p>
        </p:txBody>
      </p:sp>
      <p:pic>
        <p:nvPicPr>
          <p:cNvPr id="23757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1920875"/>
            <a:ext cx="6489700" cy="4408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7578" name="Rectangle 9"/>
          <p:cNvSpPr>
            <a:spLocks/>
          </p:cNvSpPr>
          <p:nvPr/>
        </p:nvSpPr>
        <p:spPr bwMode="auto">
          <a:xfrm>
            <a:off x="3990975" y="5111750"/>
            <a:ext cx="11684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2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Pions</a:t>
            </a:r>
          </a:p>
        </p:txBody>
      </p:sp>
      <p:sp>
        <p:nvSpPr>
          <p:cNvPr id="237579" name="Rectangle 10"/>
          <p:cNvSpPr>
            <a:spLocks/>
          </p:cNvSpPr>
          <p:nvPr/>
        </p:nvSpPr>
        <p:spPr bwMode="auto">
          <a:xfrm>
            <a:off x="5280025" y="2663825"/>
            <a:ext cx="2120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Proton Target</a:t>
            </a:r>
          </a:p>
        </p:txBody>
      </p:sp>
      <p:sp>
        <p:nvSpPr>
          <p:cNvPr id="237580" name="Line 11"/>
          <p:cNvSpPr>
            <a:spLocks noChangeShapeType="1"/>
          </p:cNvSpPr>
          <p:nvPr/>
        </p:nvSpPr>
        <p:spPr bwMode="auto">
          <a:xfrm rot="10800000" flipH="1">
            <a:off x="5861050" y="3217863"/>
            <a:ext cx="527050" cy="560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1" name="Rectangle 12"/>
          <p:cNvSpPr>
            <a:spLocks/>
          </p:cNvSpPr>
          <p:nvPr/>
        </p:nvSpPr>
        <p:spPr bwMode="auto">
          <a:xfrm>
            <a:off x="7561263" y="2601913"/>
            <a:ext cx="20701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2400">
                <a:solidFill>
                  <a:srgbClr val="804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Target Shielding</a:t>
            </a:r>
          </a:p>
        </p:txBody>
      </p:sp>
      <p:sp>
        <p:nvSpPr>
          <p:cNvPr id="237582" name="Line 13"/>
          <p:cNvSpPr>
            <a:spLocks noChangeShapeType="1"/>
          </p:cNvSpPr>
          <p:nvPr/>
        </p:nvSpPr>
        <p:spPr bwMode="auto">
          <a:xfrm rot="10800000" flipH="1">
            <a:off x="7766050" y="3351213"/>
            <a:ext cx="527050" cy="560387"/>
          </a:xfrm>
          <a:prstGeom prst="line">
            <a:avLst/>
          </a:prstGeom>
          <a:noFill/>
          <a:ln w="12700">
            <a:solidFill>
              <a:srgbClr val="8040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3" name="Rectangle 14"/>
          <p:cNvSpPr>
            <a:spLocks/>
          </p:cNvSpPr>
          <p:nvPr/>
        </p:nvSpPr>
        <p:spPr bwMode="auto">
          <a:xfrm>
            <a:off x="6918325" y="5489575"/>
            <a:ext cx="22225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800">
                <a:solidFill>
                  <a:srgbClr val="00804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Protons enter here</a:t>
            </a:r>
          </a:p>
        </p:txBody>
      </p:sp>
      <p:sp>
        <p:nvSpPr>
          <p:cNvPr id="237584" name="Line 15"/>
          <p:cNvSpPr>
            <a:spLocks noChangeShapeType="1"/>
          </p:cNvSpPr>
          <p:nvPr/>
        </p:nvSpPr>
        <p:spPr bwMode="auto">
          <a:xfrm>
            <a:off x="8077200" y="4178300"/>
            <a:ext cx="355600" cy="1241425"/>
          </a:xfrm>
          <a:prstGeom prst="line">
            <a:avLst/>
          </a:prstGeom>
          <a:noFill/>
          <a:ln w="12700">
            <a:solidFill>
              <a:srgbClr val="00804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5" name="Line 16"/>
          <p:cNvSpPr>
            <a:spLocks noChangeShapeType="1"/>
          </p:cNvSpPr>
          <p:nvPr/>
        </p:nvSpPr>
        <p:spPr bwMode="auto">
          <a:xfrm flipH="1">
            <a:off x="4546600" y="3924300"/>
            <a:ext cx="455613" cy="11144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2311400" y="3603625"/>
            <a:ext cx="923925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31C51-2C60-4E81-8D76-8276B94ED8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38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85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2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68400" y="-2921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Transport Solenoid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700" y="1727200"/>
            <a:ext cx="3136900" cy="4965700"/>
          </a:xfrm>
        </p:spPr>
        <p:txBody>
          <a:bodyPr/>
          <a:lstStyle/>
          <a:p>
            <a:pPr marL="547688" eaLnBrk="1" hangingPunct="1">
              <a:buFont typeface="Arial" pitchFamily="-12" charset="0"/>
              <a:buChar char="•"/>
              <a:tabLst>
                <a:tab pos="1042988" algn="l"/>
                <a:tab pos="1042988" algn="l"/>
              </a:tabLst>
              <a:defRPr/>
            </a:pPr>
            <a:r>
              <a:rPr lang="en-US" dirty="0">
                <a:latin typeface="+mj-lt"/>
                <a:ea typeface="Arial" pitchFamily="-12" charset="0"/>
                <a:cs typeface="Arial" pitchFamily="-12" charset="0"/>
                <a:sym typeface="Times New Roman" pitchFamily="-12" charset="0"/>
              </a:rPr>
              <a:t>Curved solenoid eliminates                     line-of-sight transport of photons  and neutrons</a:t>
            </a:r>
            <a:endParaRPr lang="en-US" dirty="0">
              <a:latin typeface="+mj-lt"/>
              <a:sym typeface="Times New Roman" pitchFamily="-12" charset="0"/>
            </a:endParaRPr>
          </a:p>
          <a:p>
            <a:pPr marL="547688" eaLnBrk="1" hangingPunct="1">
              <a:buFont typeface="Arial" pitchFamily="-12" charset="0"/>
              <a:buChar char="•"/>
              <a:tabLst>
                <a:tab pos="1042988" algn="l"/>
                <a:tab pos="1042988" algn="l"/>
              </a:tabLst>
              <a:defRPr/>
            </a:pPr>
            <a:r>
              <a:rPr lang="en-US" dirty="0">
                <a:latin typeface="+mj-lt"/>
                <a:ea typeface="Arial" pitchFamily="-12" charset="0"/>
                <a:cs typeface="Arial" pitchFamily="-12" charset="0"/>
                <a:sym typeface="Times New Roman" pitchFamily="-12" charset="0"/>
              </a:rPr>
              <a:t>Curvature drift and collimators sign and momentum select beam</a:t>
            </a:r>
            <a:endParaRPr lang="en-US" dirty="0">
              <a:latin typeface="+mj-lt"/>
              <a:sym typeface="Times New Roman" pitchFamily="-12" charset="0"/>
            </a:endParaRPr>
          </a:p>
        </p:txBody>
      </p:sp>
      <p:pic>
        <p:nvPicPr>
          <p:cNvPr id="23859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3688" y="1879600"/>
            <a:ext cx="7046912" cy="466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7975600" y="4165600"/>
            <a:ext cx="1270000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7016750" y="5511800"/>
            <a:ext cx="2667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3400"/>
              </a:spcBef>
              <a:tabLst>
                <a:tab pos="1042988" algn="l"/>
              </a:tabLst>
              <a:defRPr/>
            </a:pPr>
            <a:r>
              <a:rPr lang="en-US" sz="24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occasional </a:t>
            </a:r>
            <a:r>
              <a:rPr lang="en-US" sz="260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μ</a:t>
            </a:r>
            <a:r>
              <a:rPr lang="en-US" sz="2600" baseline="3200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+</a:t>
            </a:r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4114800" y="6629400"/>
            <a:ext cx="54610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4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13.1 m along axis </a:t>
            </a:r>
            <a:r>
              <a:rPr lang="en-US" sz="240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×</a:t>
            </a:r>
            <a:r>
              <a:rPr lang="en-US" sz="24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~0.25 m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42ED09-B433-47CF-95FF-8CAFEB129C5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396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96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02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812800" y="-1016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Detector Solenoid</a:t>
            </a:r>
          </a:p>
        </p:txBody>
      </p:sp>
      <p:pic>
        <p:nvPicPr>
          <p:cNvPr id="2396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600" y="1143000"/>
            <a:ext cx="10085387" cy="664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/>
          </p:cNvSpPr>
          <p:nvPr/>
        </p:nvSpPr>
        <p:spPr bwMode="auto">
          <a:xfrm>
            <a:off x="38100" y="2425700"/>
            <a:ext cx="47244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low momentum particles and almost all DIO background passes down center</a:t>
            </a:r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2468563" y="6273800"/>
            <a:ext cx="72898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signal events pass </a:t>
            </a:r>
            <a:r>
              <a:rPr lang="en-US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through</a:t>
            </a: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octagon of tracker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and produce hits </a:t>
            </a:r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5868988" y="5435600"/>
            <a:ext cx="34353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Al foil stopping target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292600" y="4787900"/>
            <a:ext cx="156210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635000" y="1143000"/>
            <a:ext cx="85217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octagonal tracker surrounding central region: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radius of helix proportional to momentum</a:t>
            </a:r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7473950" y="4686300"/>
            <a:ext cx="2070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4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10 m </a:t>
            </a:r>
            <a:r>
              <a:rPr lang="en-US" sz="240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× </a:t>
            </a:r>
            <a:r>
              <a:rPr lang="en-US" sz="24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0.95 m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414AF-E0DD-4768-8603-AB4928DAEDF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29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93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96647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 dirty="0">
                <a:sym typeface="Arial" pitchFamily="-12" charset="0"/>
              </a:rPr>
              <a:t>Two Classes of  Backgrounds</a:t>
            </a:r>
          </a:p>
        </p:txBody>
      </p:sp>
      <p:graphicFrame>
        <p:nvGraphicFramePr>
          <p:cNvPr id="36869" name="Group 5"/>
          <p:cNvGraphicFramePr>
            <a:graphicFrameLocks noGrp="1"/>
          </p:cNvGraphicFramePr>
          <p:nvPr/>
        </p:nvGraphicFramePr>
        <p:xfrm>
          <a:off x="444500" y="1549400"/>
          <a:ext cx="9258300" cy="5506402"/>
        </p:xfrm>
        <a:graphic>
          <a:graphicData uri="http://schemas.openxmlformats.org/drawingml/2006/table">
            <a:tbl>
              <a:tblPr/>
              <a:tblGrid>
                <a:gridCol w="1927225"/>
                <a:gridCol w="4095750"/>
                <a:gridCol w="3235325"/>
              </a:tblGrid>
              <a:tr h="163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oefler Text" pitchFamily="-12" charset="0"/>
                        <a:ea typeface="ヒラギノ明朝 ProN W3" charset="-128"/>
                        <a:cs typeface="ヒラギノ明朝 ProN W3" charset="-128"/>
                        <a:sym typeface="Hoefler Text" pitchFamily="-12" charset="0"/>
                      </a:endParaRPr>
                    </a:p>
                  </a:txBody>
                  <a:tcPr marL="25400" marR="25400" marT="25400" marB="2540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-12" charset="0"/>
                          <a:ea typeface="ヒラギノ明朝 ProN W3" charset="-128"/>
                          <a:cs typeface="ヒラギノ明朝 ProN W3" charset="-128"/>
                          <a:sym typeface="Hoefler Text" pitchFamily="-12" charset="0"/>
                        </a:rPr>
                        <a:t>Prompt</a:t>
                      </a:r>
                    </a:p>
                  </a:txBody>
                  <a:tcPr marL="25400" marR="25400" marT="25400" marB="254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-12" charset="0"/>
                          <a:ea typeface="ヒラギノ明朝 ProN W3" charset="-128"/>
                          <a:cs typeface="ヒラギノ明朝 ProN W3" charset="-128"/>
                          <a:sym typeface="Hoefler Text" pitchFamily="-12" charset="0"/>
                        </a:rPr>
                        <a:t>Decay-In-Orbit</a:t>
                      </a:r>
                    </a:p>
                  </a:txBody>
                  <a:tcPr marL="25400" marR="25400" marT="25400" marB="254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-12" charset="0"/>
                          <a:ea typeface="ヒラギノ明朝 ProN W3" charset="-128"/>
                          <a:cs typeface="ヒラギノ明朝 ProN W3" charset="-128"/>
                          <a:sym typeface="Hoefler Text" pitchFamily="-12" charset="0"/>
                        </a:rPr>
                        <a:t>Source</a:t>
                      </a:r>
                    </a:p>
                  </a:txBody>
                  <a:tcPr marL="25400" marR="25400" marT="25400" marB="254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Mostly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oefler Text" pitchFamily="-12" charset="0"/>
                          <a:ea typeface="ヒラギノ明朝 ProN W3" charset="-128"/>
                          <a:cs typeface="ヒラギノ明朝 ProN W3" charset="-128"/>
                          <a:sym typeface="Hoefler Text" pitchFamily="-12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charset="0"/>
                          <a:ea typeface="Times New Roman Italic" charset="0"/>
                          <a:cs typeface="Times New Roman Italic" charset="0"/>
                          <a:sym typeface="Times New Roman Italic" charset="0"/>
                        </a:rPr>
                        <a:t>π’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s produced in target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Physics Background nearly indistinguishable from signal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oefler Text" pitchFamily="-12" charset="0"/>
                          <a:ea typeface="ヒラギノ明朝 ProN W3" charset="-128"/>
                          <a:cs typeface="ヒラギノ明朝 ProN W3" charset="-128"/>
                          <a:sym typeface="Hoefler Text" pitchFamily="-12" charset="0"/>
                        </a:rPr>
                        <a:t>Solution</a:t>
                      </a:r>
                    </a:p>
                  </a:txBody>
                  <a:tcPr marL="25400" marR="25400" marT="25400" marB="254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Design of Muon Beam,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formation, transport, and time structure 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Spectrometer Design: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Hoefler Text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Arial" pitchFamily="-12" charset="0"/>
                          <a:cs typeface="Arial" pitchFamily="-12" charset="0"/>
                          <a:sym typeface="Arial" pitchFamily="-12" charset="0"/>
                        </a:rPr>
                        <a:t>resolution and pattern recognition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55600" y="7159079"/>
            <a:ext cx="9372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/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0B639-0C42-4462-A6D0-6DEAFEDBB2F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344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45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-2032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 Pulsed Beam Structure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6400" y="457200"/>
            <a:ext cx="9334500" cy="49657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Tied to prompt rate and machine: FNAL</a:t>
            </a:r>
            <a:r>
              <a:rPr lang="en-US" dirty="0" smtClean="0">
                <a:sym typeface="Arial" pitchFamily="-12" charset="0"/>
              </a:rPr>
              <a:t> near-perfect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Want </a:t>
            </a:r>
            <a:r>
              <a:rPr lang="en-US" dirty="0">
                <a:solidFill>
                  <a:srgbClr val="FF0000"/>
                </a:solidFill>
                <a:sym typeface="Arial" pitchFamily="-12" charset="0"/>
              </a:rPr>
              <a:t>pulse duration &lt;&lt;      </a:t>
            </a:r>
            <a:r>
              <a:rPr lang="en-US" dirty="0" smtClean="0">
                <a:solidFill>
                  <a:srgbClr val="FF0000"/>
                </a:solidFill>
                <a:sym typeface="Arial" pitchFamily="-12" charset="0"/>
              </a:rPr>
              <a:t> </a:t>
            </a:r>
            <a:r>
              <a:rPr lang="en-US" dirty="0" smtClean="0">
                <a:sym typeface="Arial" pitchFamily="-12" charset="0"/>
              </a:rPr>
              <a:t>, </a:t>
            </a:r>
            <a:r>
              <a:rPr lang="en-US" dirty="0">
                <a:solidFill>
                  <a:srgbClr val="FF0000"/>
                </a:solidFill>
                <a:sym typeface="Arial" pitchFamily="-12" charset="0"/>
              </a:rPr>
              <a:t>pulse </a:t>
            </a:r>
            <a:r>
              <a:rPr lang="en-US" dirty="0" smtClean="0">
                <a:solidFill>
                  <a:srgbClr val="FF0000"/>
                </a:solidFill>
                <a:sym typeface="Arial" pitchFamily="-12" charset="0"/>
              </a:rPr>
              <a:t>separation ≥</a:t>
            </a:r>
            <a:endParaRPr lang="en-US" baseline="-6000" dirty="0" smtClean="0">
              <a:solidFill>
                <a:srgbClr val="FF0000"/>
              </a:solidFill>
              <a:latin typeface="Symbol" pitchFamily="-12" charset="2"/>
              <a:sym typeface="Symbol" pitchFamily="-12" charset="2"/>
            </a:endParaRPr>
          </a:p>
          <a:p>
            <a:pPr marL="1001713" lvl="1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FNAL Debuncher has circumference </a:t>
            </a:r>
            <a:r>
              <a:rPr lang="en-US" dirty="0">
                <a:solidFill>
                  <a:srgbClr val="FF0000"/>
                </a:solidFill>
                <a:sym typeface="Arial" pitchFamily="-12" charset="0"/>
              </a:rPr>
              <a:t>1.7</a:t>
            </a:r>
            <a:r>
              <a:rPr lang="en-US" dirty="0">
                <a:solidFill>
                  <a:srgbClr val="FF0000"/>
                </a:solidFill>
                <a:latin typeface="Symbol" pitchFamily="-12" charset="2"/>
                <a:ea typeface="Symbol" pitchFamily="-12" charset="2"/>
                <a:cs typeface="Symbol" pitchFamily="-12" charset="2"/>
                <a:sym typeface="Symbol" pitchFamily="-12" charset="2"/>
              </a:rPr>
              <a:t>μ</a:t>
            </a:r>
            <a:r>
              <a:rPr lang="en-US" dirty="0">
                <a:solidFill>
                  <a:srgbClr val="FF0000"/>
                </a:solidFill>
                <a:sym typeface="Arial" pitchFamily="-12" charset="0"/>
              </a:rPr>
              <a:t>sec </a:t>
            </a:r>
            <a:r>
              <a:rPr lang="en-US" dirty="0">
                <a:sym typeface="Arial" pitchFamily="-12" charset="0"/>
              </a:rPr>
              <a:t>!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Extinction between pulses &lt; 10</a:t>
            </a:r>
            <a:r>
              <a:rPr lang="en-US" baseline="32000" dirty="0">
                <a:sym typeface="Arial" pitchFamily="-12" charset="0"/>
              </a:rPr>
              <a:t>-9</a:t>
            </a:r>
            <a:r>
              <a:rPr lang="en-US" dirty="0">
                <a:sym typeface="Arial" pitchFamily="-12" charset="0"/>
              </a:rPr>
              <a:t>  needed </a:t>
            </a:r>
          </a:p>
          <a:p>
            <a:pPr marL="1001713" lvl="1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 = # protons out of pulse/# protons in pulse</a:t>
            </a:r>
          </a:p>
        </p:txBody>
      </p:sp>
      <p:pic>
        <p:nvPicPr>
          <p:cNvPr id="23450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4746625"/>
            <a:ext cx="4864100" cy="2378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4504" name="Text Box 7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29549D78-717C-4050-AB19-602F8C9D9568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18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5410200" y="5486400"/>
            <a:ext cx="45593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69913" indent="-354013">
              <a:spcBef>
                <a:spcPts val="2700"/>
              </a:spcBef>
              <a:buSzPct val="125000"/>
              <a:buFont typeface="Arial" pitchFamily="-12" charset="0"/>
              <a:buChar char="•"/>
              <a:tabLst>
                <a:tab pos="1065213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10</a:t>
            </a:r>
            <a:r>
              <a:rPr lang="en-US" baseline="3200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-9</a:t>
            </a: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based on simulation of prompt backgrounds</a:t>
            </a:r>
          </a:p>
        </p:txBody>
      </p:sp>
      <p:pic>
        <p:nvPicPr>
          <p:cNvPr id="23450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3300" y="1892300"/>
            <a:ext cx="469900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3450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1905000"/>
            <a:ext cx="469900" cy="49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965200" y="-3810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 dirty="0">
                <a:sym typeface="Arial" pitchFamily="-12" charset="0"/>
              </a:rPr>
              <a:t>Prompt Backgrounds</a:t>
            </a:r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 rot="16200000">
            <a:off x="1762125" y="-117475"/>
            <a:ext cx="5791200" cy="8464550"/>
          </a:xfrm>
        </p:spPr>
        <p:txBody>
          <a:bodyPr vert="vert"/>
          <a:lstStyle/>
          <a:p>
            <a:pPr>
              <a:buNone/>
            </a:pPr>
            <a:r>
              <a:rPr lang="en-US" dirty="0" smtClean="0">
                <a:latin typeface="+mj-lt"/>
              </a:rPr>
              <a:t>Particles produced by proton pulse which interact almost immediately when they enter the detector:  </a:t>
            </a:r>
            <a:r>
              <a:rPr lang="en-US" dirty="0" err="1" smtClean="0"/>
              <a:t>π</a:t>
            </a:r>
            <a:r>
              <a:rPr lang="en-US" dirty="0" smtClean="0">
                <a:latin typeface="+mj-lt"/>
              </a:rPr>
              <a:t>, neutrons, </a:t>
            </a:r>
            <a:r>
              <a:rPr lang="en-US" dirty="0" err="1" smtClean="0">
                <a:latin typeface="+mj-lt"/>
              </a:rPr>
              <a:t>pbars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i="1" dirty="0" smtClean="0">
                <a:latin typeface="+mj-lt"/>
              </a:rPr>
              <a:t>Radiative pion capture</a:t>
            </a:r>
          </a:p>
          <a:p>
            <a:pPr lvl="1"/>
            <a:r>
              <a:rPr lang="en-US" i="1" dirty="0" smtClean="0">
                <a:latin typeface="+mj-lt"/>
              </a:rPr>
              <a:t> </a:t>
            </a:r>
            <a:r>
              <a:rPr lang="en-US" i="1" dirty="0" smtClean="0"/>
              <a:t>π-+A(N,Z) →</a:t>
            </a:r>
            <a:r>
              <a:rPr lang="en-US" i="1" dirty="0" err="1" smtClean="0"/>
              <a:t>γ</a:t>
            </a:r>
            <a:r>
              <a:rPr lang="en-US" i="1" dirty="0" smtClean="0"/>
              <a:t> +X. </a:t>
            </a:r>
          </a:p>
          <a:p>
            <a:pPr lvl="3"/>
            <a:r>
              <a:rPr lang="en-US" i="1" dirty="0" err="1" smtClean="0"/>
              <a:t>γ</a:t>
            </a:r>
            <a:r>
              <a:rPr lang="en-US" i="1" dirty="0" smtClean="0"/>
              <a:t> </a:t>
            </a:r>
            <a:r>
              <a:rPr lang="en-US" dirty="0" smtClean="0">
                <a:latin typeface="+mj-lt"/>
              </a:rPr>
              <a:t>up to</a:t>
            </a:r>
            <a:r>
              <a:rPr lang="en-US" i="1" dirty="0" smtClean="0"/>
              <a:t>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π</a:t>
            </a:r>
            <a:r>
              <a:rPr lang="en-US" i="1" dirty="0" smtClean="0"/>
              <a:t>, </a:t>
            </a:r>
            <a:r>
              <a:rPr lang="en-US" dirty="0" smtClean="0">
                <a:latin typeface="+mj-lt"/>
              </a:rPr>
              <a:t>peak at 110 MeV</a:t>
            </a:r>
            <a:r>
              <a:rPr lang="en-US" i="1" dirty="0" smtClean="0"/>
              <a:t>;  </a:t>
            </a:r>
            <a:r>
              <a:rPr lang="en-US" i="1" dirty="0" err="1" smtClean="0"/>
              <a:t>γ</a:t>
            </a:r>
            <a:r>
              <a:rPr lang="en-US" i="1" dirty="0" smtClean="0"/>
              <a:t>→ </a:t>
            </a:r>
            <a:r>
              <a:rPr lang="en-US" i="1" dirty="0" err="1" smtClean="0"/>
              <a:t>e+e</a:t>
            </a:r>
            <a:r>
              <a:rPr lang="en-US" i="1" dirty="0" smtClean="0"/>
              <a:t>- ; </a:t>
            </a:r>
          </a:p>
          <a:p>
            <a:pPr lvl="3"/>
            <a:r>
              <a:rPr lang="en-US" dirty="0" smtClean="0">
                <a:latin typeface="+mj-lt"/>
              </a:rPr>
              <a:t>if one electron ~ 100 MeV in the target, looks like signal: limitation in best existing experiment,  SINDRUM II?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FE581-9BF4-4E45-95D9-B3B3B297284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30402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304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04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02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013200" y="2133600"/>
            <a:ext cx="5029200" cy="2667000"/>
            <a:chOff x="4013200" y="2133600"/>
            <a:chExt cx="5029200" cy="266700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13200" y="2133600"/>
              <a:ext cx="5029200" cy="2667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043129" y="3277404"/>
              <a:ext cx="1865671" cy="42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Why this wait?</a:t>
              </a:r>
              <a:endParaRPr lang="en-US" sz="18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B75ED-128F-4A08-970D-0CE32FA426AA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19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-12700" y="0"/>
            <a:ext cx="10183813" cy="736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R.M. Carey, K.R. Lynch, J.P. Miller*, B.L. Roberts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Boston University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W.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Marciano,Y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Semertzidis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P.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Yamin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Brookhaven National Laboratory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Yu.G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Kolomensky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University of California, Berkeley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C.M.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Ankenbrandt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, R.H. Bernstein*, D.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Bogert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S.J. Brice, D.R.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Broemmelsiek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R. Coleman, D.F.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DeJongh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S. Geer,  R.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Kutschke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M.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Lamm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M.A. Martens, S.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Nagaitsev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D.V.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Neuffer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M.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Popovic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E.J.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Prebys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M.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Syphers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R.E. Ray,</a:t>
            </a:r>
            <a:r>
              <a:rPr lang="en-US" sz="1000" b="1" dirty="0" smtClean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R. </a:t>
            </a:r>
            <a:r>
              <a:rPr lang="en-US" sz="1000" b="1" dirty="0" err="1" smtClean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Tschirhart</a:t>
            </a:r>
            <a:r>
              <a:rPr lang="en-US" sz="1000" b="1" dirty="0" smtClean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H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.B. White, K.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Yonehara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C.Y. Yoshikawa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Fermi National Accelerator Laboratory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D. Dale, K.J.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Keeter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E. Tatar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Idaho State University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W.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Molzon</a:t>
            </a:r>
            <a:endParaRPr lang="en-US" sz="1000" b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University of California, Irvine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b="1" i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P.T.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Debevec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G.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Gollin,D.W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. Hertzog, P.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Kammel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University of Illinois, Urbana-Champaign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89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F.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Cervelli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R.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Carosi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M.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Incagli,T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Lomtadze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L.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Ristori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F.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Scuri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C.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Vannini</a:t>
            </a:r>
            <a:endParaRPr lang="en-US" sz="1000" b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1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i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Istituto</a:t>
            </a:r>
            <a:r>
              <a:rPr lang="en-US" sz="10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</a:t>
            </a:r>
            <a:r>
              <a:rPr lang="en-US" sz="1000" i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Nazionale</a:t>
            </a:r>
            <a:r>
              <a:rPr lang="en-US" sz="10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</a:t>
            </a:r>
            <a:r>
              <a:rPr lang="en-US" sz="1000" i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di</a:t>
            </a:r>
            <a:r>
              <a:rPr lang="en-US" sz="10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</a:t>
            </a:r>
            <a:r>
              <a:rPr lang="en-US" sz="1000" i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Fisica</a:t>
            </a:r>
            <a:r>
              <a:rPr lang="en-US" sz="10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</a:t>
            </a:r>
            <a:r>
              <a:rPr lang="en-US" sz="1000" i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Nucleare</a:t>
            </a:r>
            <a:r>
              <a:rPr lang="en-US" sz="10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Pisa, </a:t>
            </a:r>
            <a:r>
              <a:rPr lang="en-US" sz="1000" i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Università</a:t>
            </a:r>
            <a:r>
              <a:rPr lang="en-US" sz="10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Di Pisa</a:t>
            </a:r>
            <a:endParaRPr lang="en-US" sz="1800" dirty="0">
              <a:latin typeface="Times New Roman Italic" charset="0"/>
              <a:ea typeface="Times New Roman Italic" charset="0"/>
              <a:cs typeface="Times New Roman Italic" charset="0"/>
              <a:sym typeface="Times New Roman Italic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V.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Lobashev</a:t>
            </a:r>
            <a:endParaRPr lang="en-US" sz="1000" b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Institute for Nuclear Research, Moscow, Russia</a:t>
            </a:r>
            <a:endParaRPr lang="en-US" sz="11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i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D.M.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Kawall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K.S. Kumar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University of Massachusetts, Amherst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R.J. Abrams, M.A.C. Cummings, R.P. Johnson, S.A. </a:t>
            </a:r>
            <a:r>
              <a:rPr lang="en-US" sz="1000" b="1" dirty="0" err="1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Kahn,S.A</a:t>
            </a:r>
            <a:r>
              <a:rPr lang="en-US" sz="1000" b="1" dirty="0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. </a:t>
            </a:r>
            <a:r>
              <a:rPr lang="en-US" sz="1000" b="1" dirty="0" err="1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Korenev</a:t>
            </a:r>
            <a:r>
              <a:rPr lang="en-US" sz="1000" b="1" dirty="0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T.J. Roberts, R.C. </a:t>
            </a:r>
            <a:r>
              <a:rPr lang="en-US" sz="1000" b="1" dirty="0" err="1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Sah</a:t>
            </a:r>
            <a:endParaRPr lang="en-US" sz="1000" dirty="0">
              <a:solidFill>
                <a:srgbClr val="FF0000"/>
              </a:solidFill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Muons, Inc.</a:t>
            </a:r>
            <a:endParaRPr lang="en-US" sz="1000" dirty="0">
              <a:solidFill>
                <a:srgbClr val="FF0000"/>
              </a:solidFill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J.L. Popp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City University of New York, York</a:t>
            </a:r>
          </a:p>
          <a:p>
            <a:pPr marL="1384300" indent="-1384300" algn="ctr">
              <a:lnSpc>
                <a:spcPct val="91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elvetica" pitchFamily="-12" charset="0"/>
              <a:ea typeface="Helvetica" pitchFamily="-12" charset="0"/>
              <a:cs typeface="Helvetica" pitchFamily="-12" charset="0"/>
              <a:sym typeface="Helvetica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A.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DeGouvea</a:t>
            </a:r>
            <a:endParaRPr lang="en-US" sz="1000" b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Northwestern University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b="1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M. Corcoran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Rice University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R.S. Holmes, P.A. Souder</a:t>
            </a: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Syracuse University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M.A.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Bychkov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E.C. Dukes, E.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Frlez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R.J.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Hirosky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A.J. Norman, K.D.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Paschke</a:t>
            </a:r>
            <a:r>
              <a:rPr lang="en-US" sz="1000" b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, D. </a:t>
            </a:r>
            <a:r>
              <a:rPr lang="en-US" sz="1000" b="1" dirty="0" err="1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Pocanic</a:t>
            </a:r>
            <a:endParaRPr lang="en-US" sz="10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sz="1100" i="1" dirty="0"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University of Virginia</a:t>
            </a:r>
            <a:endParaRPr lang="en-US" sz="11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  <a:p>
            <a:pPr marL="1384300" indent="-1384300" algn="ctr">
              <a:lnSpc>
                <a:spcPct val="960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sz="2700" dirty="0"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1411288" y="-1073150"/>
            <a:ext cx="2289175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60 physicists,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15 institutions</a:t>
            </a: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212725" y="2438400"/>
            <a:ext cx="32575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4200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Collaboration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002463" y="5486400"/>
            <a:ext cx="2860675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64 collaborators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16 institutions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3800" y="5410200"/>
            <a:ext cx="212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G4beamline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</a:t>
            </a:r>
            <a:r>
              <a:rPr lang="en-US" i="1" dirty="0" err="1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 vs.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A1ED1-5DAE-43E9-A967-57B0C3DAFD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3175000" y="1524000"/>
            <a:ext cx="6756400" cy="4559300"/>
            <a:chOff x="0" y="0"/>
            <a:chExt cx="4968" cy="3112"/>
          </a:xfrm>
        </p:grpSpPr>
        <p:pic>
          <p:nvPicPr>
            <p:cNvPr id="6" name="Picture 7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8" cy="31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1877" y="256"/>
              <a:ext cx="2360" cy="320"/>
              <a:chOff x="0" y="0"/>
              <a:chExt cx="2360" cy="320"/>
            </a:xfrm>
          </p:grpSpPr>
          <p:sp>
            <p:nvSpPr>
              <p:cNvPr id="8" name="Rectangle 80"/>
              <p:cNvSpPr>
                <a:spLocks/>
              </p:cNvSpPr>
              <p:nvPr/>
            </p:nvSpPr>
            <p:spPr bwMode="auto">
              <a:xfrm>
                <a:off x="0" y="0"/>
                <a:ext cx="2360" cy="320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1"/>
              <p:cNvSpPr>
                <a:spLocks/>
              </p:cNvSpPr>
              <p:nvPr/>
            </p:nvSpPr>
            <p:spPr bwMode="auto">
              <a:xfrm>
                <a:off x="33" y="0"/>
                <a:ext cx="2046" cy="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25400" dist="253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tabLst>
                    <a:tab pos="279400" algn="l"/>
                    <a:tab pos="558800" algn="l"/>
                    <a:tab pos="838200" algn="l"/>
                    <a:tab pos="1117600" algn="l"/>
                    <a:tab pos="1384300" algn="l"/>
                    <a:tab pos="1663700" algn="l"/>
                    <a:tab pos="1943100" algn="l"/>
                    <a:tab pos="2222500" algn="l"/>
                    <a:tab pos="2501900" algn="l"/>
                    <a:tab pos="2781300" algn="l"/>
                    <a:tab pos="3060700" algn="l"/>
                    <a:tab pos="3340100" algn="l"/>
                  </a:tabLst>
                  <a:defRPr/>
                </a:pPr>
                <a:r>
                  <a:rPr lang="en-US" dirty="0" err="1">
                    <a:solidFill>
                      <a:srgbClr val="0000FF"/>
                    </a:solidFill>
                    <a:latin typeface="Times New Roman Italic" charset="0"/>
                    <a:ea typeface="Times New Roman Italic" charset="0"/>
                    <a:cs typeface="Times New Roman Italic" charset="0"/>
                    <a:sym typeface="Times New Roman Italic" charset="0"/>
                  </a:rPr>
                  <a:t>π</a:t>
                </a:r>
                <a:r>
                  <a:rPr lang="en-US" dirty="0">
                    <a:solidFill>
                      <a:srgbClr val="0000FF"/>
                    </a:solidFill>
                    <a:latin typeface="Times New Roman Italic" charset="0"/>
                    <a:ea typeface="Times New Roman Italic" charset="0"/>
                    <a:cs typeface="Times New Roman Italic" charset="0"/>
                    <a:sym typeface="Times New Roman Italic" charset="0"/>
                  </a:rPr>
                  <a:t> on target per proton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60400" y="2133600"/>
            <a:ext cx="2666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 This is a main reason why we have to wait 700 nsec</a:t>
            </a:r>
          </a:p>
          <a:p>
            <a:pPr>
              <a:buFont typeface="Arial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 would be really nice to eliminate pions another way!!</a:t>
            </a:r>
            <a:endParaRPr lang="en-US" dirty="0">
              <a:latin typeface="+mn-lt"/>
            </a:endParaRP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600" y="6629400"/>
            <a:ext cx="73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Gain 10</a:t>
            </a:r>
            <a:r>
              <a:rPr lang="en-US" baseline="30000" dirty="0" smtClean="0">
                <a:latin typeface="+mj-lt"/>
              </a:rPr>
              <a:t>11</a:t>
            </a:r>
            <a:r>
              <a:rPr lang="en-US" dirty="0" smtClean="0">
                <a:latin typeface="+mj-lt"/>
              </a:rPr>
              <a:t> in </a:t>
            </a:r>
            <a:r>
              <a:rPr lang="en-US" dirty="0" err="1" smtClean="0">
                <a:latin typeface="Symbol" charset="2"/>
                <a:cs typeface="Symbol" charset="2"/>
              </a:rPr>
              <a:t>π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+mj-lt"/>
              </a:rPr>
              <a:t> rejection by waiting 700 nsec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600" y="-101600"/>
            <a:ext cx="8178800" cy="1549400"/>
          </a:xfrm>
        </p:spPr>
        <p:txBody>
          <a:bodyPr/>
          <a:lstStyle/>
          <a:p>
            <a:r>
              <a:rPr lang="en-US" dirty="0" smtClean="0"/>
              <a:t>Beam Flash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-253999" y="2965450"/>
            <a:ext cx="3816350" cy="2901950"/>
          </a:xfrm>
        </p:spPr>
        <p:txBody>
          <a:bodyPr/>
          <a:lstStyle/>
          <a:p>
            <a:pPr marL="496888" lvl="3"/>
            <a:r>
              <a:rPr lang="en-US" dirty="0" smtClean="0">
                <a:latin typeface="+mj-lt"/>
              </a:rPr>
              <a:t>Beam electrons: incident on the stopping target and scatter into the detector region. </a:t>
            </a:r>
          </a:p>
          <a:p>
            <a:pPr marL="496888" lvl="3"/>
            <a:r>
              <a:rPr lang="en-US" dirty="0" smtClean="0">
                <a:latin typeface="+mj-lt"/>
              </a:rPr>
              <a:t>Need to suppress </a:t>
            </a:r>
            <a:r>
              <a:rPr lang="en-US" dirty="0" err="1" smtClean="0">
                <a:latin typeface="+mj-lt"/>
              </a:rPr>
              <a:t>e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with E&gt;100 MeV near 105 MeV signal</a:t>
            </a:r>
          </a:p>
          <a:p>
            <a:pPr marL="496888" lvl="3"/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40906-B1B4-4D2B-B46C-C9EE2DBB110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tim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79800" y="2209800"/>
            <a:ext cx="6286500" cy="4224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52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electrons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6672" y="5191780"/>
            <a:ext cx="15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muons</a:t>
            </a:r>
            <a:endParaRPr lang="en-US" dirty="0">
              <a:latin typeface="+mj-lt"/>
            </a:endParaRP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2400"/>
            <a:ext cx="8178800" cy="1549400"/>
          </a:xfrm>
        </p:spPr>
        <p:txBody>
          <a:bodyPr/>
          <a:lstStyle/>
          <a:p>
            <a:r>
              <a:rPr lang="en-US" dirty="0" smtClean="0"/>
              <a:t>Other Backgrounds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59025" y="574675"/>
            <a:ext cx="3835400" cy="7702550"/>
          </a:xfrm>
        </p:spPr>
        <p:txBody>
          <a:bodyPr/>
          <a:lstStyle/>
          <a:p>
            <a:pPr marL="496888" lvl="6" eaLnBrk="0" hangingPunct="0">
              <a:buFont typeface="Times New Roman" charset="0"/>
              <a:buChar char="•"/>
            </a:pPr>
            <a:r>
              <a:rPr lang="en-US" dirty="0" smtClean="0">
                <a:latin typeface="+mj-lt"/>
              </a:rPr>
              <a:t>In-flight muon decays yielding electrons </a:t>
            </a:r>
          </a:p>
          <a:p>
            <a:pPr marL="954088" lvl="7" eaLnBrk="0" hangingPunct="0">
              <a:buFont typeface="Times New Roman" charset="0"/>
              <a:buChar char="•"/>
            </a:pPr>
            <a:r>
              <a:rPr lang="en-US" dirty="0" smtClean="0">
                <a:latin typeface="+mj-lt"/>
              </a:rPr>
              <a:t>If 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/>
              <a:t>μ</a:t>
            </a:r>
            <a:r>
              <a:rPr lang="en-US" dirty="0" smtClean="0">
                <a:latin typeface="+mj-lt"/>
              </a:rPr>
              <a:t> &gt; 76 MeV/</a:t>
            </a:r>
            <a:r>
              <a:rPr lang="en-US" dirty="0" err="1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, can get &gt; 100 MeV electron</a:t>
            </a:r>
          </a:p>
          <a:p>
            <a:pPr marL="496888" lvl="6" eaLnBrk="0" hangingPunct="0">
              <a:buFont typeface="Times New Roman" charset="0"/>
              <a:buChar char="•"/>
            </a:pPr>
            <a:r>
              <a:rPr lang="en-US" dirty="0" smtClean="0">
                <a:latin typeface="+mj-lt"/>
              </a:rPr>
              <a:t> Late arriving electrons from spiraling in field</a:t>
            </a:r>
          </a:p>
          <a:p>
            <a:pPr marL="496888" lvl="6" eaLnBrk="0" hangingPunct="0">
              <a:buFont typeface="Times New Roman" charset="0"/>
              <a:buChar char="•"/>
            </a:pPr>
            <a:r>
              <a:rPr lang="en-US" dirty="0" smtClean="0">
                <a:latin typeface="+mj-lt"/>
              </a:rPr>
              <a:t>Momentum selection and a tighter timing distribution would help!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40906-B1B4-4D2B-B46C-C9EE2DBB11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9FC03-86B7-4E49-81B6-1024080E963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324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24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  <a:tab pos="952500" algn="l"/>
              </a:tabLst>
              <a:defRPr/>
            </a:pPr>
            <a:r>
              <a:rPr lang="en-US" sz="4900">
                <a:sym typeface="Arial" pitchFamily="-12" charset="0"/>
              </a:rPr>
              <a:t>Choice of Stopping Material:</a:t>
            </a:r>
            <a:br>
              <a:rPr lang="en-US" sz="4900">
                <a:sym typeface="Arial" pitchFamily="-12" charset="0"/>
              </a:rPr>
            </a:br>
            <a:r>
              <a:rPr lang="en-US" sz="4900">
                <a:sym typeface="Arial" pitchFamily="-12" charset="0"/>
              </a:rPr>
              <a:t>rate vs wait</a:t>
            </a:r>
          </a:p>
        </p:txBody>
      </p:sp>
      <p:sp>
        <p:nvSpPr>
          <p:cNvPr id="232454" name="Text Box 5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BFF42C34-1F56-4B7B-92A1-B8A1C1F56C24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23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32455" name="Rectangle 6"/>
          <p:cNvSpPr>
            <a:spLocks/>
          </p:cNvSpPr>
          <p:nvPr/>
        </p:nvSpPr>
        <p:spPr bwMode="auto">
          <a:xfrm>
            <a:off x="2908300" y="2933700"/>
            <a:ext cx="1270000" cy="2019300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32456" name="Rectangle 7"/>
          <p:cNvSpPr>
            <a:spLocks/>
          </p:cNvSpPr>
          <p:nvPr/>
        </p:nvSpPr>
        <p:spPr bwMode="auto">
          <a:xfrm>
            <a:off x="3124200" y="1866900"/>
            <a:ext cx="1282700" cy="3670300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-63500" y="1460500"/>
            <a:ext cx="4038600" cy="49657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</a:tabLst>
              <a:defRPr/>
            </a:pPr>
            <a:r>
              <a:rPr lang="en-US">
                <a:sym typeface="Arial" pitchFamily="-12" charset="0"/>
              </a:rPr>
              <a:t>Stop muons in target (Z,A)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</a:tabLst>
              <a:defRPr/>
            </a:pPr>
            <a:r>
              <a:rPr lang="en-US">
                <a:sym typeface="Arial" pitchFamily="-12" charset="0"/>
              </a:rPr>
              <a:t>Physics sensitive to Z: with signal, can switch target to probe source of new physics 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</a:tabLst>
              <a:defRPr/>
            </a:pPr>
            <a:r>
              <a:rPr lang="en-US">
                <a:sym typeface="Arial" pitchFamily="-12" charset="0"/>
              </a:rPr>
              <a:t>Why start with Al?</a:t>
            </a: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4394200" y="4495800"/>
            <a:ext cx="5182197" cy="2667000"/>
            <a:chOff x="0" y="0"/>
            <a:chExt cx="4638" cy="2288"/>
          </a:xfrm>
        </p:grpSpPr>
        <p:pic>
          <p:nvPicPr>
            <p:cNvPr id="23246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9" y="86"/>
              <a:ext cx="2752" cy="18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9948" name="Rectangle 12"/>
            <p:cNvSpPr>
              <a:spLocks/>
            </p:cNvSpPr>
            <p:nvPr/>
          </p:nvSpPr>
          <p:spPr bwMode="auto">
            <a:xfrm>
              <a:off x="0" y="1808"/>
              <a:ext cx="459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Hoefler Text" pitchFamily="-12" charset="0"/>
                  <a:ea typeface="Hoefler Text" pitchFamily="-12" charset="0"/>
                  <a:cs typeface="Hoefler Text" pitchFamily="-12" charset="0"/>
                  <a:sym typeface="Hoefler Text" pitchFamily="-12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V. </a:t>
              </a:r>
              <a:r>
                <a:rPr lang="en-US" sz="1600" dirty="0" err="1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Cirigliano</a:t>
              </a:r>
              <a:r>
                <a:rPr lang="en-US" sz="16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,  B. Grinstein, G. </a:t>
              </a:r>
              <a:r>
                <a:rPr lang="en-US" sz="1600" dirty="0" err="1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Isidori</a:t>
              </a:r>
              <a:r>
                <a:rPr lang="en-US" sz="16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, M. Wise </a:t>
              </a:r>
              <a:r>
                <a:rPr lang="en-US" sz="1600" dirty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Nucl.Phys.B728:121-134,2005</a:t>
              </a:r>
              <a:r>
                <a:rPr lang="en-US" sz="16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. </a:t>
              </a:r>
              <a:r>
                <a:rPr lang="en-US" sz="1600" dirty="0" err="1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e</a:t>
              </a:r>
              <a:r>
                <a:rPr lang="en-US" sz="16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-Print: </a:t>
              </a:r>
              <a:r>
                <a:rPr lang="en-US" sz="1600" dirty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hep-ph/0507001</a:t>
              </a:r>
            </a:p>
          </p:txBody>
        </p:sp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3410" y="261"/>
              <a:ext cx="1228" cy="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Hoefler Text" pitchFamily="-12" charset="0"/>
                  <a:ea typeface="Hoefler Text" pitchFamily="-12" charset="0"/>
                  <a:cs typeface="Hoefler Text" pitchFamily="-12" charset="0"/>
                  <a:sym typeface="Hoefler Text" pitchFamily="-12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s</a:t>
              </a:r>
              <a:r>
                <a:rPr lang="en-US" sz="2200" baseline="-60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13</a:t>
              </a:r>
              <a:r>
                <a:rPr lang="en-US" sz="22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 is NOvA mixing angle</a:t>
              </a:r>
            </a:p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&lt; 0.2 or so</a:t>
              </a:r>
            </a:p>
          </p:txBody>
        </p:sp>
        <p:sp>
          <p:nvSpPr>
            <p:cNvPr id="39950" name="Rectangle 14"/>
            <p:cNvSpPr>
              <a:spLocks/>
            </p:cNvSpPr>
            <p:nvPr/>
          </p:nvSpPr>
          <p:spPr bwMode="auto">
            <a:xfrm>
              <a:off x="1423" y="0"/>
              <a:ext cx="1889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 sz="220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can see up to x4 effect!</a:t>
              </a:r>
            </a:p>
          </p:txBody>
        </p:sp>
      </p:grpSp>
      <p:sp>
        <p:nvSpPr>
          <p:cNvPr id="232460" name="Rectangle 15"/>
          <p:cNvSpPr>
            <a:spLocks/>
          </p:cNvSpPr>
          <p:nvPr/>
        </p:nvSpPr>
        <p:spPr bwMode="auto">
          <a:xfrm>
            <a:off x="4152900" y="2540000"/>
            <a:ext cx="139700" cy="1143000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262" y="1600200"/>
            <a:ext cx="4868438" cy="3200400"/>
          </a:xfrm>
          <a:prstGeom prst="rect">
            <a:avLst/>
          </a:prstGeom>
        </p:spPr>
      </p:pic>
      <p:sp>
        <p:nvSpPr>
          <p:cNvPr id="1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C6A1B-3422-42B2-92B9-3234097DDDA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33474" name="Rectangle 1"/>
          <p:cNvSpPr>
            <a:spLocks/>
          </p:cNvSpPr>
          <p:nvPr/>
        </p:nvSpPr>
        <p:spPr bwMode="auto">
          <a:xfrm>
            <a:off x="292100" y="71882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                                   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334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34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596900" y="1651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Prompt Background</a:t>
            </a:r>
            <a:br>
              <a:rPr lang="en-US">
                <a:sym typeface="Arial" pitchFamily="-12" charset="0"/>
              </a:rPr>
            </a:br>
            <a:r>
              <a:rPr lang="en-US">
                <a:sym typeface="Arial" pitchFamily="-12" charset="0"/>
              </a:rPr>
              <a:t> and Choice of Z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2100" y="-279400"/>
            <a:ext cx="9677400" cy="4965700"/>
          </a:xfrm>
        </p:spPr>
        <p:txBody>
          <a:bodyPr/>
          <a:lstStyle/>
          <a:p>
            <a:pPr eaLnBrk="1" hangingPunct="1">
              <a:buFont typeface="Arial" pitchFamily="-12" charset="0"/>
              <a:buChar char="•"/>
              <a:tabLst>
                <a:tab pos="1065213" algn="l"/>
              </a:tabLst>
              <a:defRPr/>
            </a:pPr>
            <a:r>
              <a:rPr lang="en-US">
                <a:sym typeface="Arial" pitchFamily="-12" charset="0"/>
              </a:rPr>
              <a:t>choose Z based on tradeoff between rate and lifetime: longer lived reduces prompt backgrounds</a:t>
            </a:r>
          </a:p>
        </p:txBody>
      </p:sp>
      <p:graphicFrame>
        <p:nvGraphicFramePr>
          <p:cNvPr id="40966" name="Group 6"/>
          <p:cNvGraphicFramePr>
            <a:graphicFrameLocks noGrp="1"/>
          </p:cNvGraphicFramePr>
          <p:nvPr/>
        </p:nvGraphicFramePr>
        <p:xfrm>
          <a:off x="419100" y="3009900"/>
          <a:ext cx="9412288" cy="3680778"/>
        </p:xfrm>
        <a:graphic>
          <a:graphicData uri="http://schemas.openxmlformats.org/drawingml/2006/table">
            <a:tbl>
              <a:tblPr/>
              <a:tblGrid>
                <a:gridCol w="1841500"/>
                <a:gridCol w="2260600"/>
                <a:gridCol w="2209800"/>
                <a:gridCol w="1668463"/>
                <a:gridCol w="1431925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Nucleus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μe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(Z) / R</a:t>
                      </a:r>
                      <a:r>
                        <a:rPr kumimoji="0" lang="en-US" sz="24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μe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(Al)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Bound Lifetime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Conversion Energy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Fraction &gt;700 ns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Al(13,27)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1.0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864 nsec 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104.96 MeV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0.45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Ti(22,~48)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1.7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328 nsec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104.18 MeV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0.16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Au(79,~197)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~0.8-1.5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72.6 nsec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95.56   MeV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3412C"/>
                        </a:buClr>
                        <a:buSzPct val="125000"/>
                        <a:buFont typeface="Arial" pitchFamily="-12" charset="0"/>
                        <a:buNone/>
                        <a:tabLst>
                          <a:tab pos="279400" algn="l"/>
                          <a:tab pos="558800" algn="l"/>
                          <a:tab pos="838200" algn="l"/>
                          <a:tab pos="1117600" algn="l"/>
                          <a:tab pos="1384300" algn="l"/>
                          <a:tab pos="1663700" algn="l"/>
                          <a:tab pos="1943100" algn="l"/>
                          <a:tab pos="2222500" algn="l"/>
                          <a:tab pos="2501900" algn="l"/>
                          <a:tab pos="2781300" algn="l"/>
                          <a:tab pos="3060700" algn="l"/>
                          <a:tab pos="33401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" charset="0"/>
                          <a:ea typeface="ヒラギノ角ゴ ProN W3" charset="-128"/>
                          <a:cs typeface="ヒラギノ角ゴ ProN W3" charset="-128"/>
                          <a:sym typeface="Arial" pitchFamily="-12" charset="0"/>
                        </a:rPr>
                        <a:t>negligible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341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511" name="Text Box 7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9FAC1255-BC5F-47DA-A7B1-A5969E955C62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24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600" y="6324600"/>
            <a:ext cx="131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Too short!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A36DF6-3B5E-4EF2-AD65-D8E5313700E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35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-2032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Extinction Scheme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35000"/>
            <a:ext cx="8953500" cy="72009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Eliminate protons in beam in-between pulses: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endParaRPr lang="en-US" dirty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endParaRPr lang="en-US" dirty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endParaRPr lang="en-US" dirty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endParaRPr lang="en-US" dirty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r>
              <a:rPr lang="en-US" sz="2200" dirty="0">
                <a:sym typeface="Arial" pitchFamily="-12" charset="0"/>
              </a:rPr>
              <a:t>“Switch” dipole timing to switch signal and background:  accept only out-of-time protons for direct </a:t>
            </a:r>
            <a:r>
              <a:rPr lang="en-US" sz="2200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measurement</a:t>
            </a:r>
            <a:r>
              <a:rPr lang="en-US" sz="2200" dirty="0">
                <a:sym typeface="Arial" pitchFamily="-12" charset="0"/>
              </a:rPr>
              <a:t> of extinction</a:t>
            </a:r>
          </a:p>
          <a:p>
            <a:pPr marL="569913" eaLnBrk="1" hangingPunct="1">
              <a:spcBef>
                <a:spcPts val="1600"/>
              </a:spcBef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r>
              <a:rPr lang="en-US" sz="2200" dirty="0">
                <a:sym typeface="Arial" pitchFamily="-12" charset="0"/>
              </a:rPr>
              <a:t>Continuous Extinction monitoring techniques under study</a:t>
            </a:r>
            <a:endParaRPr lang="en-US" sz="2200" dirty="0" smtClean="0">
              <a:sym typeface="Arial" pitchFamily="-12" charset="0"/>
            </a:endParaRPr>
          </a:p>
          <a:p>
            <a:pPr marL="1001713" lvl="1" eaLnBrk="1" hangingPunct="1">
              <a:spcBef>
                <a:spcPts val="1600"/>
              </a:spcBef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  <a:tab pos="1497013" algn="l"/>
                <a:tab pos="1497013" algn="l"/>
              </a:tabLst>
              <a:defRPr/>
            </a:pPr>
            <a:r>
              <a:rPr lang="en-US" sz="2200" dirty="0" smtClean="0">
                <a:sym typeface="Arial" pitchFamily="-12" charset="0"/>
              </a:rPr>
              <a:t>Cerenkov light with gated PMT for beam flash</a:t>
            </a:r>
            <a:endParaRPr lang="en-US" sz="2200" dirty="0">
              <a:sym typeface="Arial" pitchFamily="-12" charset="0"/>
            </a:endParaRPr>
          </a:p>
        </p:txBody>
      </p:sp>
      <p:sp>
        <p:nvSpPr>
          <p:cNvPr id="235527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A4D69159-D987-41AC-BE58-6931594BDCA3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25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355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057400"/>
            <a:ext cx="5605462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/>
          </p:cNvSpPr>
          <p:nvPr/>
        </p:nvSpPr>
        <p:spPr bwMode="auto">
          <a:xfrm>
            <a:off x="7162800" y="2946400"/>
            <a:ext cx="28956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CDR under development</a:t>
            </a:r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876300" y="812800"/>
            <a:ext cx="78105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achieving 10</a:t>
            </a:r>
            <a:r>
              <a:rPr lang="en-US" baseline="320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-9</a:t>
            </a:r>
            <a:r>
              <a:rPr lang="en-US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is hard; normally get 10</a:t>
            </a:r>
            <a:r>
              <a:rPr lang="en-US" baseline="320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-2</a:t>
            </a:r>
            <a:r>
              <a:rPr lang="en-US" i="1">
                <a:solidFill>
                  <a:srgbClr val="FF0000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– </a:t>
            </a:r>
            <a:r>
              <a:rPr lang="en-US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10</a:t>
            </a:r>
            <a:r>
              <a:rPr lang="en-US" baseline="320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-3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A1ED1-5DAE-43E9-A967-57B0C3DAFD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-228600"/>
            <a:ext cx="9271000" cy="7378700"/>
          </a:xfrm>
          <a:prstGeom prst="rect">
            <a:avLst/>
          </a:prstGeom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292100" y="71882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                                   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7A6F6-C8DB-4963-8AEA-7385CAC2044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488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88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Outline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498600"/>
            <a:ext cx="8178800" cy="49657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ym typeface="Arial" pitchFamily="-12" charset="0"/>
              </a:rPr>
              <a:t>The search for muon-electron conversion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4C4C4C"/>
                </a:solidFill>
                <a:sym typeface="Arial" pitchFamily="-12" charset="0"/>
              </a:rPr>
              <a:t>Experimental Technique</a:t>
            </a:r>
            <a:r>
              <a:rPr lang="en-US" dirty="0">
                <a:solidFill>
                  <a:srgbClr val="4C4C4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endParaRPr lang="en-US" dirty="0">
              <a:solidFill>
                <a:srgbClr val="4C4C4C"/>
              </a:solidFill>
              <a:sym typeface="Arial" pitchFamily="-12" charset="0"/>
            </a:endParaRPr>
          </a:p>
          <a:p>
            <a:pPr marL="569913" eaLnBrk="1" hangingPunct="1">
              <a:buClr>
                <a:srgbClr val="4C4C4C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4C4C4C"/>
                </a:solidFill>
                <a:sym typeface="Arial" pitchFamily="-12" charset="0"/>
              </a:rPr>
              <a:t>Fermilab Accelerator</a:t>
            </a:r>
            <a:r>
              <a:rPr lang="en-US" dirty="0">
                <a:solidFill>
                  <a:srgbClr val="4C4C4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endParaRPr lang="en-US" dirty="0">
              <a:solidFill>
                <a:srgbClr val="4C4C4C"/>
              </a:solidFill>
              <a:latin typeface="Arial Italic" charset="0"/>
              <a:sym typeface="Arial Italic" charset="0"/>
            </a:endParaRPr>
          </a:p>
          <a:p>
            <a:pPr marL="569913" eaLnBrk="1" hangingPunct="1">
              <a:buClr>
                <a:srgbClr val="FF0000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Project X Upgrades and Mu2e</a:t>
            </a:r>
            <a:endParaRPr lang="en-US" dirty="0" smtClean="0">
              <a:solidFill>
                <a:srgbClr val="FF0000"/>
              </a:solidFill>
              <a:latin typeface="Arial Italic" charset="0"/>
              <a:sym typeface="Arial Italic" charset="0"/>
            </a:endParaRPr>
          </a:p>
          <a:p>
            <a:pPr marL="569913" eaLnBrk="1" hangingPunct="1">
              <a:buClr>
                <a:srgbClr val="4C4C4C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 smtClean="0">
                <a:solidFill>
                  <a:srgbClr val="4C4C4C"/>
                </a:solidFill>
                <a:sym typeface="Arial" pitchFamily="-12" charset="0"/>
              </a:rPr>
              <a:t>Conclusions</a:t>
            </a:r>
            <a:endParaRPr lang="en-US" dirty="0">
              <a:solidFill>
                <a:srgbClr val="4C4C4C"/>
              </a:solidFill>
              <a:sym typeface="Arial" pitchFamily="-12" charset="0"/>
            </a:endParaRPr>
          </a:p>
        </p:txBody>
      </p:sp>
      <p:sp>
        <p:nvSpPr>
          <p:cNvPr id="248839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07C5877D-4599-4505-BF32-37A10D6A569F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27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F72D0-3FBE-434D-80D0-AFD6008C31A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57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70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Project X Timing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9300" y="1295400"/>
            <a:ext cx="8178800" cy="5448300"/>
          </a:xfrm>
        </p:spPr>
        <p:txBody>
          <a:bodyPr/>
          <a:lstStyle/>
          <a:p>
            <a:pPr marL="354013" indent="-188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ym typeface="Arial" pitchFamily="-12" charset="0"/>
              </a:rPr>
              <a:t>Must run and analyze Mu2e Phase I</a:t>
            </a:r>
          </a:p>
          <a:p>
            <a:pPr marL="354013" indent="-188913" eaLnBrk="1" hangingPunct="1">
              <a:buClr>
                <a:srgbClr val="4C4C4C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4C4C4C"/>
                </a:solidFill>
                <a:sym typeface="Arial" pitchFamily="-12" charset="0"/>
              </a:rPr>
              <a:t>We will continue to refine our existing design and look for new ideas</a:t>
            </a:r>
          </a:p>
          <a:p>
            <a:pPr marL="1001713" lvl="1" eaLnBrk="1" hangingPunct="1">
              <a:buClr>
                <a:srgbClr val="4C4C4C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4C4C4C"/>
                </a:solidFill>
                <a:sym typeface="Arial" pitchFamily="-12" charset="0"/>
              </a:rPr>
              <a:t>solenoid?  tracking?  time structure?</a:t>
            </a:r>
          </a:p>
          <a:p>
            <a:pPr marL="354013" indent="-188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ym typeface="Arial" pitchFamily="-12" charset="0"/>
              </a:rPr>
              <a:t>Finish analysis Phase I around </a:t>
            </a:r>
            <a:r>
              <a:rPr lang="en-US" dirty="0" smtClean="0">
                <a:sym typeface="Arial" pitchFamily="-12" charset="0"/>
              </a:rPr>
              <a:t>2020 </a:t>
            </a:r>
            <a:r>
              <a:rPr lang="en-US" dirty="0" smtClean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then</a:t>
            </a:r>
            <a:endParaRPr lang="en-US" dirty="0">
              <a:latin typeface="Arial Bold" charset="0"/>
              <a:ea typeface="ヒラギノ角ゴ ProN W6" charset="-128"/>
              <a:cs typeface="ヒラギノ角ゴ ProN W6" charset="-128"/>
              <a:sym typeface="Arial Bold" charset="0"/>
            </a:endParaRPr>
          </a:p>
          <a:p>
            <a:pPr marL="354013" indent="-188913" eaLnBrk="1" hangingPunct="1">
              <a:buClr>
                <a:srgbClr val="000000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Project X</a:t>
            </a:r>
            <a:r>
              <a:rPr lang="en-US" dirty="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makes a </a:t>
            </a:r>
            <a:r>
              <a:rPr lang="en-US" dirty="0">
                <a:solidFill>
                  <a:srgbClr val="FF0000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program</a:t>
            </a:r>
            <a:r>
              <a:rPr lang="en-US" dirty="0">
                <a:solidFill>
                  <a:srgbClr val="00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dirty="0">
                <a:solidFill>
                  <a:srgbClr val="4C4C4C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possible, improving as we learn</a:t>
            </a:r>
            <a:endParaRPr lang="en-US" dirty="0">
              <a:solidFill>
                <a:srgbClr val="4C4C4C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257031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642D1DF3-1D29-452A-8EB5-E0179DEF5366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28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FDAA3-43C5-4BB7-9E5B-BECE7B3D860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560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 dirty="0">
                <a:sym typeface="Arial" pitchFamily="-12" charset="0"/>
              </a:rPr>
              <a:t>Mu2e</a:t>
            </a:r>
            <a:r>
              <a:rPr lang="en-US" dirty="0" smtClean="0">
                <a:sym typeface="Arial" pitchFamily="-12" charset="0"/>
              </a:rPr>
              <a:t> Upgrades</a:t>
            </a:r>
            <a:endParaRPr lang="en-US" dirty="0">
              <a:sym typeface="Arial" pitchFamily="-12" charset="0"/>
            </a:endParaRPr>
          </a:p>
        </p:txBody>
      </p:sp>
      <p:sp>
        <p:nvSpPr>
          <p:cNvPr id="256006" name="Text Box 5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1B8C0CEA-B937-44B8-8BD4-4C8D38095568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29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grpSp>
        <p:nvGrpSpPr>
          <p:cNvPr id="256007" name="Group 6"/>
          <p:cNvGrpSpPr>
            <a:grpSpLocks/>
          </p:cNvGrpSpPr>
          <p:nvPr/>
        </p:nvGrpSpPr>
        <p:grpSpPr bwMode="auto">
          <a:xfrm>
            <a:off x="4021138" y="993775"/>
            <a:ext cx="2108200" cy="1854200"/>
            <a:chOff x="0" y="0"/>
            <a:chExt cx="1327" cy="1167"/>
          </a:xfrm>
        </p:grpSpPr>
        <p:sp>
          <p:nvSpPr>
            <p:cNvPr id="256017" name="AutoShape 7"/>
            <p:cNvSpPr>
              <a:spLocks/>
            </p:cNvSpPr>
            <p:nvPr/>
          </p:nvSpPr>
          <p:spPr bwMode="auto">
            <a:xfrm rot="-2700000">
              <a:off x="182" y="142"/>
              <a:ext cx="883" cy="883"/>
            </a:xfrm>
            <a:custGeom>
              <a:avLst/>
              <a:gdLst>
                <a:gd name="T0" fmla="*/ 0 w 20299"/>
                <a:gd name="T1" fmla="*/ 0 h 20299"/>
                <a:gd name="T2" fmla="*/ 20299 w 20299"/>
                <a:gd name="T3" fmla="*/ 20299 h 20299"/>
              </a:gdLst>
              <a:ahLst/>
              <a:cxnLst/>
              <a:rect l="T0" t="T1" r="T2" b="T3"/>
              <a:pathLst>
                <a:path w="20299" h="20299">
                  <a:moveTo>
                    <a:pt x="1301" y="20299"/>
                  </a:moveTo>
                  <a:lnTo>
                    <a:pt x="21600" y="21600"/>
                  </a:lnTo>
                  <a:lnTo>
                    <a:pt x="20299" y="1301"/>
                  </a:lnTo>
                  <a:lnTo>
                    <a:pt x="0" y="0"/>
                  </a:lnTo>
                  <a:close/>
                  <a:moveTo>
                    <a:pt x="1301" y="20299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496" name="Rectangle 8"/>
            <p:cNvSpPr>
              <a:spLocks/>
            </p:cNvSpPr>
            <p:nvPr/>
          </p:nvSpPr>
          <p:spPr bwMode="auto">
            <a:xfrm>
              <a:off x="183" y="410"/>
              <a:ext cx="962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Signal?</a:t>
              </a:r>
            </a:p>
          </p:txBody>
        </p:sp>
      </p:grpSp>
      <p:sp>
        <p:nvSpPr>
          <p:cNvPr id="63497" name="Line 9"/>
          <p:cNvSpPr>
            <a:spLocks noChangeShapeType="1"/>
          </p:cNvSpPr>
          <p:nvPr/>
        </p:nvSpPr>
        <p:spPr bwMode="auto">
          <a:xfrm rot="10800000" flipH="1">
            <a:off x="2862263" y="2247900"/>
            <a:ext cx="1443037" cy="1068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63498" name="Rectangle 10"/>
          <p:cNvSpPr>
            <a:spLocks/>
          </p:cNvSpPr>
          <p:nvPr/>
        </p:nvSpPr>
        <p:spPr bwMode="auto">
          <a:xfrm>
            <a:off x="2801938" y="2349500"/>
            <a:ext cx="6953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Yes</a:t>
            </a:r>
          </a:p>
        </p:txBody>
      </p:sp>
      <p:grpSp>
        <p:nvGrpSpPr>
          <p:cNvPr id="256010" name="Group 11"/>
          <p:cNvGrpSpPr>
            <a:grpSpLocks/>
          </p:cNvGrpSpPr>
          <p:nvPr/>
        </p:nvGrpSpPr>
        <p:grpSpPr bwMode="auto">
          <a:xfrm>
            <a:off x="254000" y="3365500"/>
            <a:ext cx="4165600" cy="3543300"/>
            <a:chOff x="0" y="0"/>
            <a:chExt cx="2624" cy="2232"/>
          </a:xfrm>
        </p:grpSpPr>
        <p:sp>
          <p:nvSpPr>
            <p:cNvPr id="256015" name="Rectangle 12"/>
            <p:cNvSpPr>
              <a:spLocks/>
            </p:cNvSpPr>
            <p:nvPr/>
          </p:nvSpPr>
          <p:spPr bwMode="auto">
            <a:xfrm>
              <a:off x="0" y="0"/>
              <a:ext cx="2624" cy="22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01" name="Rectangle 13"/>
            <p:cNvSpPr>
              <a:spLocks/>
            </p:cNvSpPr>
            <p:nvPr/>
          </p:nvSpPr>
          <p:spPr bwMode="auto">
            <a:xfrm>
              <a:off x="120" y="128"/>
              <a:ext cx="2384" cy="1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1. Change Z of Target</a:t>
              </a:r>
            </a:p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to determine source of new physics</a:t>
              </a:r>
            </a:p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endPara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endParaRPr>
            </a:p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2. Need Project X to provide statistics</a:t>
              </a:r>
            </a:p>
          </p:txBody>
        </p:sp>
      </p:grpSp>
      <p:sp>
        <p:nvSpPr>
          <p:cNvPr id="63502" name="Line 14"/>
          <p:cNvSpPr>
            <a:spLocks noChangeShapeType="1"/>
          </p:cNvSpPr>
          <p:nvPr/>
        </p:nvSpPr>
        <p:spPr bwMode="auto">
          <a:xfrm rot="10800000">
            <a:off x="5816600" y="2197100"/>
            <a:ext cx="1317625" cy="1169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6573838" y="2349500"/>
            <a:ext cx="5683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No</a:t>
            </a:r>
          </a:p>
        </p:txBody>
      </p:sp>
      <p:sp>
        <p:nvSpPr>
          <p:cNvPr id="256013" name="Rectangle 16"/>
          <p:cNvSpPr>
            <a:spLocks/>
          </p:cNvSpPr>
          <p:nvPr/>
        </p:nvSpPr>
        <p:spPr bwMode="auto">
          <a:xfrm>
            <a:off x="5410200" y="3365500"/>
            <a:ext cx="4165600" cy="3721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505" name="Rectangle 17"/>
          <p:cNvSpPr>
            <a:spLocks/>
          </p:cNvSpPr>
          <p:nvPr/>
        </p:nvSpPr>
        <p:spPr bwMode="auto">
          <a:xfrm>
            <a:off x="5600700" y="3568700"/>
            <a:ext cx="3975100" cy="374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1. Probe additional two orders of magnitude made possible by Project X</a:t>
            </a: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2. Need upgrades to muon transport and detector</a:t>
            </a: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292100" y="71882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                                   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A9300-2649-4020-88C7-D826780ED883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29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-1651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Outline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320800"/>
            <a:ext cx="8178800" cy="4965700"/>
          </a:xfrm>
        </p:spPr>
        <p:txBody>
          <a:bodyPr/>
          <a:lstStyle/>
          <a:p>
            <a:pPr marL="569913" eaLnBrk="1" hangingPunct="1">
              <a:buClr>
                <a:srgbClr val="FF0000"/>
              </a:buClr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olidFill>
                  <a:srgbClr val="FF0000"/>
                </a:solidFill>
                <a:sym typeface="Arial" pitchFamily="-12" charset="0"/>
              </a:rPr>
              <a:t>The search for muon-electron conversion</a:t>
            </a:r>
            <a:endParaRPr lang="en-US" dirty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>
                <a:sym typeface="Arial" pitchFamily="-12" charset="0"/>
              </a:rPr>
              <a:t>Experimental Technique </a:t>
            </a:r>
            <a:endParaRPr lang="en-US" dirty="0" smtClean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 smtClean="0">
                <a:sym typeface="Arial" pitchFamily="-12" charset="0"/>
              </a:rPr>
              <a:t>Project </a:t>
            </a:r>
            <a:r>
              <a:rPr lang="en-US" dirty="0">
                <a:sym typeface="Arial" pitchFamily="-12" charset="0"/>
              </a:rPr>
              <a:t>X Upgrades and Mu2e</a:t>
            </a:r>
            <a:endParaRPr lang="en-US" dirty="0" smtClean="0">
              <a:sym typeface="Arial" pitchFamily="-12" charset="0"/>
            </a:endParaRP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065213" algn="l"/>
                <a:tab pos="1065213" algn="l"/>
                <a:tab pos="1065213" algn="l"/>
                <a:tab pos="1065213" algn="l"/>
              </a:tabLst>
              <a:defRPr/>
            </a:pPr>
            <a:r>
              <a:rPr lang="en-US" dirty="0" smtClean="0">
                <a:sym typeface="Arial" pitchFamily="-12" charset="0"/>
              </a:rPr>
              <a:t>Conclusions</a:t>
            </a:r>
            <a:endParaRPr lang="en-US" dirty="0">
              <a:sym typeface="Arial" pitchFamily="-12" charset="0"/>
            </a:endParaRPr>
          </a:p>
        </p:txBody>
      </p:sp>
      <p:sp>
        <p:nvSpPr>
          <p:cNvPr id="212999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9C7E5010-17B0-402E-B1BE-F99A2EA17719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3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A24BF-C14E-4F22-8B39-93F597F777D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pSp>
        <p:nvGrpSpPr>
          <p:cNvPr id="250882" name="Group 1"/>
          <p:cNvGrpSpPr>
            <a:grpSpLocks/>
          </p:cNvGrpSpPr>
          <p:nvPr/>
        </p:nvGrpSpPr>
        <p:grpSpPr bwMode="auto">
          <a:xfrm>
            <a:off x="7324725" y="977900"/>
            <a:ext cx="2508250" cy="1854200"/>
            <a:chOff x="0" y="0"/>
            <a:chExt cx="1579" cy="1168"/>
          </a:xfrm>
        </p:grpSpPr>
        <p:sp>
          <p:nvSpPr>
            <p:cNvPr id="250904" name="Rectangle 2"/>
            <p:cNvSpPr>
              <a:spLocks/>
            </p:cNvSpPr>
            <p:nvPr/>
          </p:nvSpPr>
          <p:spPr bwMode="auto">
            <a:xfrm>
              <a:off x="0" y="0"/>
              <a:ext cx="1506" cy="116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25090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" y="46"/>
              <a:ext cx="1556" cy="10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pic>
        <p:nvPicPr>
          <p:cNvPr id="2508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08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Upgrade Plans...</a:t>
            </a:r>
          </a:p>
        </p:txBody>
      </p:sp>
      <p:sp>
        <p:nvSpPr>
          <p:cNvPr id="250887" name="Text Box 8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029430DB-74CB-4381-AEF0-D8538085029F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30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rot="10800000" flipH="1">
            <a:off x="2862263" y="2247900"/>
            <a:ext cx="1443037" cy="1068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58378" name="Rectangle 10"/>
          <p:cNvSpPr>
            <a:spLocks/>
          </p:cNvSpPr>
          <p:nvPr/>
        </p:nvSpPr>
        <p:spPr bwMode="auto">
          <a:xfrm>
            <a:off x="2306638" y="2527300"/>
            <a:ext cx="6953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Yes</a:t>
            </a:r>
          </a:p>
        </p:txBody>
      </p:sp>
      <p:grpSp>
        <p:nvGrpSpPr>
          <p:cNvPr id="250890" name="Group 11"/>
          <p:cNvGrpSpPr>
            <a:grpSpLocks/>
          </p:cNvGrpSpPr>
          <p:nvPr/>
        </p:nvGrpSpPr>
        <p:grpSpPr bwMode="auto">
          <a:xfrm>
            <a:off x="254000" y="3365500"/>
            <a:ext cx="4165600" cy="3797300"/>
            <a:chOff x="0" y="0"/>
            <a:chExt cx="2624" cy="2232"/>
          </a:xfrm>
        </p:grpSpPr>
        <p:sp>
          <p:nvSpPr>
            <p:cNvPr id="250902" name="Rectangle 12"/>
            <p:cNvSpPr>
              <a:spLocks/>
            </p:cNvSpPr>
            <p:nvPr/>
          </p:nvSpPr>
          <p:spPr bwMode="auto">
            <a:xfrm>
              <a:off x="0" y="0"/>
              <a:ext cx="2624" cy="22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120" y="128"/>
              <a:ext cx="2384" cy="2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1. Change Z of Target</a:t>
              </a:r>
            </a:p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to determine source of new physics</a:t>
              </a:r>
            </a:p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endParaRPr lang="en-US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endParaRPr>
            </a:p>
            <a:p>
              <a:pPr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2. Prompt Rates will go up at higher Z, have to redesign detector and muon transport</a:t>
              </a:r>
            </a:p>
          </p:txBody>
        </p:sp>
      </p:grpSp>
      <p:sp>
        <p:nvSpPr>
          <p:cNvPr id="58382" name="Line 14"/>
          <p:cNvSpPr>
            <a:spLocks noChangeShapeType="1"/>
          </p:cNvSpPr>
          <p:nvPr/>
        </p:nvSpPr>
        <p:spPr bwMode="auto">
          <a:xfrm rot="10800000">
            <a:off x="5816600" y="2197100"/>
            <a:ext cx="1317625" cy="1169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Hoefler Text" pitchFamily="-12" charset="0"/>
              <a:ea typeface="ヒラギノ明朝 ProN W3" charset="-128"/>
              <a:cs typeface="ヒラギノ明朝 ProN W3" charset="-128"/>
              <a:sym typeface="Hoefler Text" pitchFamily="-12" charset="0"/>
            </a:endParaRPr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650038" y="2222500"/>
            <a:ext cx="5683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No</a:t>
            </a:r>
          </a:p>
        </p:txBody>
      </p:sp>
      <p:sp>
        <p:nvSpPr>
          <p:cNvPr id="250893" name="Rectangle 16"/>
          <p:cNvSpPr>
            <a:spLocks/>
          </p:cNvSpPr>
          <p:nvPr/>
        </p:nvSpPr>
        <p:spPr bwMode="auto">
          <a:xfrm>
            <a:off x="5410200" y="3365500"/>
            <a:ext cx="4165600" cy="3721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8385" name="Rectangle 17"/>
          <p:cNvSpPr>
            <a:spLocks/>
          </p:cNvSpPr>
          <p:nvPr/>
        </p:nvSpPr>
        <p:spPr bwMode="auto">
          <a:xfrm>
            <a:off x="5600700" y="3568700"/>
            <a:ext cx="3784600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1. Both Prompt and DIO backgrounds must drop to measure</a:t>
            </a: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dirty="0" err="1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μe</a:t>
            </a:r>
            <a:r>
              <a:rPr lang="en-US" dirty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~ </a:t>
            </a:r>
            <a:r>
              <a:rPr lang="en-US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10</a:t>
            </a:r>
            <a:r>
              <a:rPr lang="en-US" baseline="32000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-18</a:t>
            </a: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 dirty="0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2. Detector, Muon Transport, Cosmic Ray Veto, Calorimeter</a:t>
            </a:r>
          </a:p>
        </p:txBody>
      </p:sp>
      <p:grpSp>
        <p:nvGrpSpPr>
          <p:cNvPr id="250895" name="Group 18"/>
          <p:cNvGrpSpPr>
            <a:grpSpLocks/>
          </p:cNvGrpSpPr>
          <p:nvPr/>
        </p:nvGrpSpPr>
        <p:grpSpPr bwMode="auto">
          <a:xfrm>
            <a:off x="4021138" y="993775"/>
            <a:ext cx="2108200" cy="1854200"/>
            <a:chOff x="0" y="0"/>
            <a:chExt cx="1327" cy="1167"/>
          </a:xfrm>
        </p:grpSpPr>
        <p:sp>
          <p:nvSpPr>
            <p:cNvPr id="250900" name="AutoShape 19"/>
            <p:cNvSpPr>
              <a:spLocks/>
            </p:cNvSpPr>
            <p:nvPr/>
          </p:nvSpPr>
          <p:spPr bwMode="auto">
            <a:xfrm rot="-2700000">
              <a:off x="182" y="142"/>
              <a:ext cx="883" cy="883"/>
            </a:xfrm>
            <a:custGeom>
              <a:avLst/>
              <a:gdLst>
                <a:gd name="T0" fmla="*/ 0 w 20299"/>
                <a:gd name="T1" fmla="*/ 0 h 20299"/>
                <a:gd name="T2" fmla="*/ 20299 w 20299"/>
                <a:gd name="T3" fmla="*/ 20299 h 20299"/>
              </a:gdLst>
              <a:ahLst/>
              <a:cxnLst/>
              <a:rect l="T0" t="T1" r="T2" b="T3"/>
              <a:pathLst>
                <a:path w="20299" h="20299">
                  <a:moveTo>
                    <a:pt x="1301" y="20299"/>
                  </a:moveTo>
                  <a:lnTo>
                    <a:pt x="21600" y="21600"/>
                  </a:lnTo>
                  <a:lnTo>
                    <a:pt x="20299" y="1301"/>
                  </a:lnTo>
                  <a:lnTo>
                    <a:pt x="0" y="0"/>
                  </a:lnTo>
                  <a:close/>
                  <a:moveTo>
                    <a:pt x="1301" y="20299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183" y="410"/>
              <a:ext cx="962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Signal?</a:t>
              </a:r>
            </a:p>
          </p:txBody>
        </p:sp>
      </p:grpSp>
      <p:pic>
        <p:nvPicPr>
          <p:cNvPr id="250896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9863" y="1320800"/>
            <a:ext cx="1455737" cy="317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50897" name="Group 22"/>
          <p:cNvGrpSpPr>
            <a:grpSpLocks/>
          </p:cNvGrpSpPr>
          <p:nvPr/>
        </p:nvGrpSpPr>
        <p:grpSpPr bwMode="auto">
          <a:xfrm>
            <a:off x="558800" y="876300"/>
            <a:ext cx="2451100" cy="1562100"/>
            <a:chOff x="0" y="0"/>
            <a:chExt cx="1544" cy="984"/>
          </a:xfrm>
        </p:grpSpPr>
        <p:sp>
          <p:nvSpPr>
            <p:cNvPr id="250898" name="Rectangle 23"/>
            <p:cNvSpPr>
              <a:spLocks/>
            </p:cNvSpPr>
            <p:nvPr/>
          </p:nvSpPr>
          <p:spPr bwMode="auto">
            <a:xfrm>
              <a:off x="0" y="0"/>
              <a:ext cx="1544" cy="984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250899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7" y="49"/>
              <a:ext cx="1308" cy="8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8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371600"/>
            <a:ext cx="8178800" cy="6248400"/>
          </a:xfrm>
        </p:spPr>
        <p:txBody>
          <a:bodyPr/>
          <a:lstStyle/>
          <a:p>
            <a:r>
              <a:rPr lang="en-US" sz="2400" dirty="0" smtClean="0"/>
              <a:t>If we want higher Z targets, must shorten the 700 nsec wait time, perhaps 700 → 70 nsec</a:t>
            </a:r>
          </a:p>
          <a:p>
            <a:pPr lvl="1"/>
            <a:r>
              <a:rPr lang="en-US" sz="2400" dirty="0" smtClean="0"/>
              <a:t>Beam flash</a:t>
            </a:r>
          </a:p>
          <a:p>
            <a:pPr lvl="1"/>
            <a:r>
              <a:rPr lang="en-US" sz="2400" dirty="0" smtClean="0"/>
              <a:t>Radiative pi capture</a:t>
            </a:r>
          </a:p>
          <a:p>
            <a:r>
              <a:rPr lang="en-US" sz="2400" dirty="0" smtClean="0"/>
              <a:t>But without a signal, </a:t>
            </a:r>
            <a:r>
              <a:rPr lang="en-US" sz="2400" i="1" dirty="0" smtClean="0"/>
              <a:t>also</a:t>
            </a:r>
            <a:r>
              <a:rPr lang="en-US" sz="2400" dirty="0" smtClean="0"/>
              <a:t> need to improve resolution from decay-in-orbit background</a:t>
            </a:r>
          </a:p>
          <a:p>
            <a:pPr lvl="1"/>
            <a:r>
              <a:rPr lang="en-US" sz="2400" dirty="0" smtClean="0"/>
              <a:t>Just the beam improvements are not enough: would only reduce</a:t>
            </a:r>
            <a:r>
              <a:rPr lang="en-US" sz="2400" dirty="0" smtClean="0"/>
              <a:t> radiative pi background </a:t>
            </a:r>
            <a:r>
              <a:rPr lang="en-US" sz="2400" dirty="0" smtClean="0"/>
              <a:t>x2 </a:t>
            </a:r>
          </a:p>
          <a:p>
            <a:pPr lvl="1"/>
            <a:r>
              <a:rPr lang="en-US" sz="2400" dirty="0" smtClean="0"/>
              <a:t>Resolution of spectrometer and pattern recognition algorithms; new hardware?</a:t>
            </a:r>
          </a:p>
          <a:p>
            <a:r>
              <a:rPr lang="en-US" sz="2400" dirty="0" smtClean="0"/>
              <a:t>Extinction: need ~x100 better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A1ED1-5DAE-43E9-A967-57B0C3DAFD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416FD-1276-440D-BCFE-49DCC39B95C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519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19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 dirty="0" smtClean="0">
                <a:sym typeface="Arial" pitchFamily="-12" charset="0"/>
              </a:rPr>
              <a:t>Conclusions (physics)</a:t>
            </a:r>
            <a:endParaRPr lang="en-US" dirty="0">
              <a:sym typeface="Arial" pitchFamily="-12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750300" cy="63881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>
                <a:sym typeface="Arial" pitchFamily="-12" charset="0"/>
              </a:rPr>
              <a:t>Mu2e </a:t>
            </a:r>
            <a:r>
              <a:rPr lang="en-US" sz="2400" dirty="0" smtClean="0">
                <a:sym typeface="Arial" pitchFamily="-12" charset="0"/>
              </a:rPr>
              <a:t>will:</a:t>
            </a:r>
            <a:endParaRPr lang="en-US" sz="2400" dirty="0">
              <a:sym typeface="Arial" pitchFamily="-12" charset="0"/>
            </a:endParaRPr>
          </a:p>
          <a:p>
            <a:pPr marL="1001713" lvl="1" eaLnBrk="1" hangingPunct="1"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Reduce the limit for </a:t>
            </a:r>
            <a:r>
              <a:rPr lang="en-US" sz="2400" dirty="0" err="1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R</a:t>
            </a:r>
            <a:r>
              <a:rPr lang="en-US" sz="2400" baseline="-6000" dirty="0" err="1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μe</a:t>
            </a: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by more than four orders of magnitude      (</a:t>
            </a:r>
            <a:r>
              <a:rPr lang="en-US" sz="2400" dirty="0" err="1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R</a:t>
            </a:r>
            <a:r>
              <a:rPr lang="en-US" sz="2400" baseline="-6000" dirty="0" err="1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μe</a:t>
            </a: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&lt;6x10</a:t>
            </a:r>
            <a:r>
              <a:rPr lang="en-US" sz="2400" baseline="320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-17</a:t>
            </a: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@ 90% C.L.)</a:t>
            </a:r>
            <a:endParaRPr lang="en-US" sz="2400" dirty="0">
              <a:solidFill>
                <a:srgbClr val="0000FF"/>
              </a:solidFill>
              <a:latin typeface="Arial Italic" charset="0"/>
              <a:sym typeface="Arial Italic" charset="0"/>
            </a:endParaRPr>
          </a:p>
          <a:p>
            <a:pPr marL="1001713" lvl="1" eaLnBrk="1" hangingPunct="1"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Discover unambiguous proof of Beyond Standard Model physics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or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sym typeface="Arial Italic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provide </a:t>
            </a: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important information either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complementing the LHC </a:t>
            </a: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or probing up to 10</a:t>
            </a:r>
            <a:r>
              <a:rPr lang="en-US" sz="2400" baseline="320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 GeV mass scales</a:t>
            </a:r>
            <a:endParaRPr lang="en-US" sz="2400" dirty="0" smtClean="0">
              <a:latin typeface="Arial Italic" charset="0"/>
              <a:sym typeface="Arial Italic" charset="0"/>
            </a:endParaRPr>
          </a:p>
          <a:p>
            <a:pPr marL="569913" eaLnBrk="1" hangingPunct="1">
              <a:buClr>
                <a:srgbClr val="4C4C4C"/>
              </a:buClr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Technically limited schedule: data-taking 2016:</a:t>
            </a:r>
          </a:p>
          <a:p>
            <a:pPr marL="1001713" lvl="1" eaLnBrk="1" hangingPunct="1">
              <a:buClr>
                <a:srgbClr val="4C4C4C"/>
              </a:buClr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We plan to use existing scheme, not major variations for beam delivery</a:t>
            </a:r>
          </a:p>
        </p:txBody>
      </p:sp>
      <p:sp>
        <p:nvSpPr>
          <p:cNvPr id="251911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236CAB3D-17CC-451F-B84E-A5938AA29244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32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416FD-1276-440D-BCFE-49DCC39B95C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519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19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 dirty="0" smtClean="0">
                <a:sym typeface="Arial" pitchFamily="-12" charset="0"/>
              </a:rPr>
              <a:t>Conclusions (upgrade)</a:t>
            </a:r>
            <a:endParaRPr lang="en-US" dirty="0">
              <a:sym typeface="Arial" pitchFamily="-12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750300" cy="63881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Resolution and background issues are critical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Project X will get at least x10 in statistics, </a:t>
            </a:r>
          </a:p>
          <a:p>
            <a:pPr marL="1001713" lvl="1" eaLnBrk="1" hangingPunct="1">
              <a:buFont typeface="Arial" pitchFamily="-12" charset="0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i="1" dirty="0" smtClean="0">
                <a:sym typeface="Arial" pitchFamily="-12" charset="0"/>
              </a:rPr>
              <a:t>With a signal</a:t>
            </a:r>
          </a:p>
          <a:p>
            <a:pPr marL="1593850" lvl="2" indent="-514350" eaLnBrk="1" hangingPunct="1">
              <a:buFont typeface="+mj-lt"/>
              <a:buAutoNum type="alphaLcParenR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Explore different targets</a:t>
            </a:r>
          </a:p>
          <a:p>
            <a:pPr marL="1593850" lvl="2" indent="-514350" eaLnBrk="1" hangingPunct="1">
              <a:buFont typeface="+mj-lt"/>
              <a:buAutoNum type="alphaLcParenR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Reduce radiative pion background</a:t>
            </a:r>
          </a:p>
          <a:p>
            <a:pPr marL="1593850" lvl="2" indent="-514350" eaLnBrk="1" hangingPunct="1">
              <a:buFont typeface="+mj-lt"/>
              <a:buAutoNum type="alphaLcParenR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dirty="0" smtClean="0">
                <a:sym typeface="Arial" pitchFamily="-12" charset="0"/>
              </a:rPr>
              <a:t>Decrease time spread of muons</a:t>
            </a:r>
          </a:p>
          <a:p>
            <a:pPr marL="1162050" lvl="1" indent="-514350" eaLnBrk="1" hangingPunct="1">
              <a:buFont typeface="Arial"/>
              <a:buChar char="•"/>
              <a:tabLst>
                <a:tab pos="1065213" algn="l"/>
                <a:tab pos="1497013" algn="l"/>
                <a:tab pos="1497013" algn="l"/>
                <a:tab pos="1497013" algn="l"/>
                <a:tab pos="1065213" algn="l"/>
              </a:tabLst>
              <a:defRPr/>
            </a:pPr>
            <a:r>
              <a:rPr lang="en-US" sz="2400" i="1" dirty="0" smtClean="0">
                <a:sym typeface="Arial" pitchFamily="-12" charset="0"/>
              </a:rPr>
              <a:t>And with a limit, </a:t>
            </a:r>
            <a:r>
              <a:rPr lang="en-US" sz="2400" dirty="0" smtClean="0">
                <a:sym typeface="Arial" pitchFamily="-12" charset="0"/>
              </a:rPr>
              <a:t>the beam related sources are only ½ of background – </a:t>
            </a:r>
            <a:r>
              <a:rPr lang="en-US" sz="2400" dirty="0" smtClean="0">
                <a:sym typeface="Arial" pitchFamily="-12" charset="0"/>
              </a:rPr>
              <a:t>resolution/</a:t>
            </a:r>
            <a:r>
              <a:rPr lang="en-US" sz="2400" dirty="0" err="1" smtClean="0">
                <a:sym typeface="Arial" pitchFamily="-12" charset="0"/>
              </a:rPr>
              <a:t>misreconstructions</a:t>
            </a:r>
            <a:r>
              <a:rPr lang="en-US" sz="2400" dirty="0" smtClean="0">
                <a:sym typeface="Arial" pitchFamily="-12" charset="0"/>
              </a:rPr>
              <a:t> </a:t>
            </a:r>
            <a:r>
              <a:rPr lang="en-US" sz="2400" dirty="0" smtClean="0">
                <a:sym typeface="Arial" pitchFamily="-12" charset="0"/>
              </a:rPr>
              <a:t>becomes the limiting problem</a:t>
            </a:r>
          </a:p>
        </p:txBody>
      </p:sp>
      <p:sp>
        <p:nvSpPr>
          <p:cNvPr id="251911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236CAB3D-17CC-451F-B84E-A5938AA29244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33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90316-E11C-4A07-892E-12E5FFF0FD2F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140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3022600"/>
            <a:ext cx="6821487" cy="852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40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40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-3937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What is </a:t>
            </a:r>
            <a:r>
              <a:rPr lang="en-US"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μe</a:t>
            </a:r>
            <a:r>
              <a:rPr lang="en-US">
                <a:sym typeface="Arial" pitchFamily="-12" charset="0"/>
              </a:rPr>
              <a:t> Conversion?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794000"/>
            <a:ext cx="8178800" cy="4965700"/>
          </a:xfrm>
        </p:spPr>
        <p:txBody>
          <a:bodyPr/>
          <a:lstStyle/>
          <a:p>
            <a:pPr marL="569913" eaLnBrk="1" hangingPunct="1">
              <a:tabLst>
                <a:tab pos="1065213" algn="l"/>
                <a:tab pos="2373313" algn="l"/>
              </a:tabLst>
            </a:pPr>
            <a:r>
              <a:rPr lang="en-US"/>
              <a:t>Charged Lepton Flavor Violation (CLFV)</a:t>
            </a:r>
          </a:p>
          <a:p>
            <a:pPr marL="569913" eaLnBrk="1" hangingPunct="1">
              <a:tabLst>
                <a:tab pos="1065213" algn="l"/>
                <a:tab pos="2373313" algn="l"/>
              </a:tabLst>
            </a:pPr>
            <a:r>
              <a:rPr lang="en-US"/>
              <a:t>Related Processes: </a:t>
            </a:r>
          </a:p>
          <a:p>
            <a:pPr marL="1524000" lvl="3" indent="0" eaLnBrk="1" hangingPunct="1">
              <a:tabLst>
                <a:tab pos="1065213" algn="l"/>
                <a:tab pos="2373313" algn="l"/>
              </a:tabLst>
            </a:pPr>
            <a:r>
              <a:rPr lang="en-US" sz="310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μ or </a:t>
            </a:r>
            <a:r>
              <a:rPr lang="en-US" sz="3100"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τ</a:t>
            </a:r>
            <a:r>
              <a:rPr lang="en-US" sz="310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/>
              <a:t>e</a:t>
            </a:r>
            <a:r>
              <a:rPr lang="en-US" sz="300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γ, </a:t>
            </a:r>
            <a:r>
              <a:rPr lang="en-US"/>
              <a:t>e</a:t>
            </a:r>
            <a:r>
              <a:rPr lang="en-US" baseline="32000"/>
              <a:t>+</a:t>
            </a:r>
            <a:r>
              <a:rPr lang="en-US"/>
              <a:t>e</a:t>
            </a:r>
            <a:r>
              <a:rPr lang="en-US" baseline="32000"/>
              <a:t>-</a:t>
            </a:r>
            <a:r>
              <a:rPr lang="en-US"/>
              <a:t>e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/>
              <a:t>K</a:t>
            </a:r>
            <a:r>
              <a:rPr lang="en-US" baseline="-6000"/>
              <a:t>L</a:t>
            </a:r>
            <a:r>
              <a:rPr lang="en-US"/>
              <a:t>→</a:t>
            </a:r>
            <a:r>
              <a:rPr lang="en-US" sz="300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μ</a:t>
            </a:r>
            <a:r>
              <a:rPr lang="en-US"/>
              <a:t>e, and more</a:t>
            </a:r>
          </a:p>
        </p:txBody>
      </p:sp>
      <p:pic>
        <p:nvPicPr>
          <p:cNvPr id="21402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900" y="1981200"/>
            <a:ext cx="3230563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4025" name="Text Box 8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D6568544-BB09-4A42-94C3-7D9B3496A022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4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38100" y="1244600"/>
            <a:ext cx="9474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muon converts to electron in the presence of a nucleus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C7B0-D36B-46F5-9A41-C92895F68895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150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Endorsed in US Roadmap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-163513" y="1498600"/>
            <a:ext cx="10158413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Hoefler Text" pitchFamily="-12" charset="0"/>
                <a:ea typeface="Hoefler Text" pitchFamily="-12" charset="0"/>
                <a:cs typeface="Hoefler Text" pitchFamily="-12" charset="0"/>
                <a:sym typeface="Hoefler Text" pitchFamily="-12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FNAL has proposed muon-electron conversion as a flagship program for the next decade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endParaRPr lang="en-US">
              <a:solidFill>
                <a:srgbClr val="FF0000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</a:tabLst>
              <a:defRPr/>
            </a:pPr>
            <a:r>
              <a:rPr lang="en-US">
                <a:solidFill>
                  <a:srgbClr val="002939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Strongly endorsed by P5: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850900" y="6146800"/>
            <a:ext cx="84582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Mu2e is a central part of the future US program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-11113" y="3505200"/>
            <a:ext cx="10158413" cy="229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18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 “</a:t>
            </a:r>
            <a:r>
              <a:rPr lang="en-US" sz="2400">
                <a:solidFill>
                  <a:schemeClr val="tx1"/>
                </a:solidFill>
                <a:latin typeface="Times CE" pitchFamily="-12" charset="-18"/>
                <a:ea typeface="Times CE" pitchFamily="-12" charset="-18"/>
                <a:cs typeface="Times CE" pitchFamily="-12" charset="-18"/>
                <a:sym typeface="Times CE" pitchFamily="-12" charset="-18"/>
              </a:rPr>
              <a:t>The experiment could go forward in the next decade with a modest evolution of the Fermilab accelerator complex. Such an experiment could be the first step in a world-leading muon-decay program eventually driven by a next-generation high-intensity proton source. </a:t>
            </a:r>
            <a:r>
              <a:rPr lang="en-US" sz="2400" b="1">
                <a:solidFill>
                  <a:srgbClr val="0000FF"/>
                </a:solidFill>
                <a:latin typeface="Times CE" pitchFamily="-12" charset="-18"/>
                <a:ea typeface="Times CE" pitchFamily="-12" charset="-18"/>
                <a:cs typeface="Times CE" pitchFamily="-12" charset="-18"/>
                <a:sym typeface="Times CE" pitchFamily="-12" charset="-18"/>
              </a:rPr>
              <a:t>The panel recommends pursuing the muon-to-electron conversion experiment... under all budget scenarios considered by the panel</a:t>
            </a:r>
            <a:r>
              <a:rPr lang="en-US" sz="2400">
                <a:solidFill>
                  <a:schemeClr val="tx1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”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1800">
              <a:solidFill>
                <a:schemeClr val="tx1"/>
              </a:solidFill>
              <a:latin typeface="Hoefler Text" pitchFamily="-12" charset="0"/>
              <a:ea typeface="Hoefler Text" pitchFamily="-12" charset="0"/>
              <a:cs typeface="Hoefler Text" pitchFamily="-12" charset="0"/>
              <a:sym typeface="Hoefler Text" pitchFamily="-12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736F5-6D68-4619-88DD-3882EDB2D8F8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16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60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Experimental Signal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500" y="1968500"/>
            <a:ext cx="5257800" cy="4927600"/>
          </a:xfrm>
        </p:spPr>
        <p:txBody>
          <a:bodyPr/>
          <a:lstStyle/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A Single Monoenergetic Electron</a:t>
            </a:r>
          </a:p>
          <a:p>
            <a:pPr marL="569913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If </a:t>
            </a:r>
            <a:r>
              <a:rPr lang="en-US" dirty="0"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N = </a:t>
            </a:r>
            <a:r>
              <a:rPr lang="en-US" dirty="0">
                <a:sym typeface="Arial" pitchFamily="-12" charset="0"/>
              </a:rPr>
              <a:t>Al, </a:t>
            </a:r>
            <a:r>
              <a:rPr lang="en-US" dirty="0" err="1">
                <a:sym typeface="Arial" pitchFamily="-12" charset="0"/>
              </a:rPr>
              <a:t>E</a:t>
            </a:r>
            <a:r>
              <a:rPr lang="en-US" baseline="-6000" dirty="0" err="1">
                <a:sym typeface="Arial" pitchFamily="-12" charset="0"/>
              </a:rPr>
              <a:t>e</a:t>
            </a:r>
            <a:r>
              <a:rPr lang="en-US" dirty="0">
                <a:sym typeface="Arial" pitchFamily="-12" charset="0"/>
              </a:rPr>
              <a:t> = 105. </a:t>
            </a:r>
            <a:r>
              <a:rPr lang="en-US" i="1" dirty="0">
                <a:sym typeface="Arial" pitchFamily="-12" charset="0"/>
              </a:rPr>
              <a:t>MeV</a:t>
            </a:r>
          </a:p>
          <a:p>
            <a:pPr marL="1001713" lvl="1" eaLnBrk="1" hangingPunct="1">
              <a:buFont typeface="Arial" pitchFamily="-12" charset="0"/>
              <a:buChar char="•"/>
              <a:tabLst>
                <a:tab pos="1065213" algn="l"/>
                <a:tab pos="1065213" algn="l"/>
                <a:tab pos="1497013" algn="l"/>
              </a:tabLst>
              <a:defRPr/>
            </a:pPr>
            <a:r>
              <a:rPr lang="en-US" dirty="0">
                <a:sym typeface="Arial" pitchFamily="-12" charset="0"/>
              </a:rPr>
              <a:t>electron energy depends on Z</a:t>
            </a:r>
          </a:p>
        </p:txBody>
      </p:sp>
      <p:sp>
        <p:nvSpPr>
          <p:cNvPr id="216071" name="Text Box 6"/>
          <p:cNvSpPr txBox="1">
            <a:spLocks noChangeArrowheads="1"/>
          </p:cNvSpPr>
          <p:nvPr/>
        </p:nvSpPr>
        <p:spPr bwMode="auto">
          <a:xfrm>
            <a:off x="4900613" y="7200900"/>
            <a:ext cx="3444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fld id="{35BF010B-8F4F-482C-B487-A9E8BBB282C6}" type="slidenum">
              <a: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</a:pPr>
              <a:t>6</a:t>
            </a:fld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1607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900" y="1206500"/>
            <a:ext cx="3230563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6073" name="Rectangle 8"/>
          <p:cNvSpPr>
            <a:spLocks/>
          </p:cNvSpPr>
          <p:nvPr/>
        </p:nvSpPr>
        <p:spPr bwMode="auto">
          <a:xfrm>
            <a:off x="5105400" y="2070100"/>
            <a:ext cx="4927600" cy="49530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16074" name="Picture 9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292725" y="2814638"/>
            <a:ext cx="3878263" cy="301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16075" name="Group 10"/>
          <p:cNvGrpSpPr>
            <a:grpSpLocks/>
          </p:cNvGrpSpPr>
          <p:nvPr/>
        </p:nvGrpSpPr>
        <p:grpSpPr bwMode="auto">
          <a:xfrm>
            <a:off x="8547100" y="5397500"/>
            <a:ext cx="812800" cy="825500"/>
            <a:chOff x="0" y="0"/>
            <a:chExt cx="512" cy="520"/>
          </a:xfrm>
        </p:grpSpPr>
        <p:sp>
          <p:nvSpPr>
            <p:cNvPr id="216076" name="Oval 11"/>
            <p:cNvSpPr>
              <a:spLocks/>
            </p:cNvSpPr>
            <p:nvPr/>
          </p:nvSpPr>
          <p:spPr bwMode="auto">
            <a:xfrm>
              <a:off x="0" y="0"/>
              <a:ext cx="512" cy="520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102" y="64"/>
              <a:ext cx="308" cy="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 sz="3800">
                  <a:solidFill>
                    <a:srgbClr val="FFFFFF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e</a:t>
              </a:r>
              <a:r>
                <a:rPr lang="en-US" sz="3800" baseline="32000">
                  <a:solidFill>
                    <a:srgbClr val="FFFFFF"/>
                  </a:solidFill>
                  <a:latin typeface="Arial" pitchFamily="-12" charset="0"/>
                  <a:ea typeface="Arial" pitchFamily="-12" charset="0"/>
                  <a:cs typeface="Arial" pitchFamily="-12" charset="0"/>
                  <a:sym typeface="Arial" pitchFamily="-12" charset="0"/>
                </a:rPr>
                <a:t>-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02F42-3276-4292-93FF-83D041BCB276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181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81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80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35000" y="-1905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>
                <a:sym typeface="Arial" pitchFamily="-12" charset="0"/>
              </a:rPr>
              <a:t>LFV,  SUSY and the LHC</a:t>
            </a:r>
          </a:p>
        </p:txBody>
      </p:sp>
      <p:sp>
        <p:nvSpPr>
          <p:cNvPr id="218118" name="Rectangle 5"/>
          <p:cNvSpPr>
            <a:spLocks/>
          </p:cNvSpPr>
          <p:nvPr/>
        </p:nvSpPr>
        <p:spPr bwMode="auto">
          <a:xfrm>
            <a:off x="5437188" y="939800"/>
            <a:ext cx="4648200" cy="595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4200" b="1" i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Access SUSY through loops:</a:t>
            </a:r>
          </a:p>
          <a:p>
            <a:endParaRPr lang="en-US" sz="4200" b="1" i="1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r>
              <a:rPr lang="en-US" sz="4200" b="1" i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signal of Terascale at LHC implies</a:t>
            </a:r>
          </a:p>
          <a:p>
            <a:r>
              <a:rPr lang="en-US" sz="4200" b="1" i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~40 event signal /0.4 bkg in this experiment   </a:t>
            </a:r>
          </a:p>
        </p:txBody>
      </p:sp>
      <p:grpSp>
        <p:nvGrpSpPr>
          <p:cNvPr id="218119" name="Group 6"/>
          <p:cNvGrpSpPr>
            <a:grpSpLocks/>
          </p:cNvGrpSpPr>
          <p:nvPr/>
        </p:nvGrpSpPr>
        <p:grpSpPr bwMode="auto">
          <a:xfrm>
            <a:off x="647700" y="1695450"/>
            <a:ext cx="3949700" cy="4038600"/>
            <a:chOff x="0" y="0"/>
            <a:chExt cx="2488" cy="2544"/>
          </a:xfrm>
        </p:grpSpPr>
        <p:grpSp>
          <p:nvGrpSpPr>
            <p:cNvPr id="218120" name="Group 7"/>
            <p:cNvGrpSpPr>
              <a:grpSpLocks/>
            </p:cNvGrpSpPr>
            <p:nvPr/>
          </p:nvGrpSpPr>
          <p:grpSpPr bwMode="auto">
            <a:xfrm>
              <a:off x="0" y="0"/>
              <a:ext cx="2488" cy="2544"/>
              <a:chOff x="0" y="0"/>
              <a:chExt cx="2488" cy="2544"/>
            </a:xfrm>
          </p:grpSpPr>
          <p:pic>
            <p:nvPicPr>
              <p:cNvPr id="218122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2417" cy="25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218123" name="Rectangle 9"/>
              <p:cNvSpPr>
                <a:spLocks/>
              </p:cNvSpPr>
              <p:nvPr/>
            </p:nvSpPr>
            <p:spPr bwMode="auto">
              <a:xfrm>
                <a:off x="1976" y="1451"/>
                <a:ext cx="512" cy="312"/>
              </a:xfrm>
              <a:prstGeom prst="rect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610" name="Rectangle 10"/>
            <p:cNvSpPr>
              <a:spLocks/>
            </p:cNvSpPr>
            <p:nvPr/>
          </p:nvSpPr>
          <p:spPr bwMode="auto">
            <a:xfrm>
              <a:off x="833" y="1403"/>
              <a:ext cx="2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279400" algn="l"/>
                  <a:tab pos="558800" algn="l"/>
                  <a:tab pos="838200" algn="l"/>
                  <a:tab pos="1117600" algn="l"/>
                  <a:tab pos="1384300" algn="l"/>
                  <a:tab pos="1663700" algn="l"/>
                  <a:tab pos="1943100" algn="l"/>
                  <a:tab pos="2222500" algn="l"/>
                  <a:tab pos="2501900" algn="l"/>
                  <a:tab pos="2781300" algn="l"/>
                  <a:tab pos="3060700" algn="l"/>
                  <a:tab pos="3340100" algn="l"/>
                </a:tabLst>
                <a:defRPr/>
              </a:pPr>
              <a:r>
                <a:rPr lang="en-US">
                  <a:solidFill>
                    <a:schemeClr val="tx1"/>
                  </a:solidFill>
                  <a:latin typeface="Helvetica Neue" pitchFamily="-12" charset="0"/>
                  <a:ea typeface="Helvetica Neue" pitchFamily="-12" charset="0"/>
                  <a:cs typeface="Helvetica Neue" pitchFamily="-12" charset="0"/>
                  <a:sym typeface="Helvetica Neue" pitchFamily="-12" charset="0"/>
                </a:rPr>
                <a:t>~</a:t>
              </a:r>
            </a:p>
          </p:txBody>
        </p:sp>
      </p:grpSp>
      <p:sp>
        <p:nvSpPr>
          <p:cNvPr id="13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DAE19-7CC0-49C4-B759-59B9816BBD8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1186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 Mu2e Seminar Nov 2008</a:t>
            </a: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1875" y="1143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21189" name="Rectangle 4"/>
          <p:cNvSpPr>
            <a:spLocks/>
          </p:cNvSpPr>
          <p:nvPr/>
        </p:nvSpPr>
        <p:spPr bwMode="auto">
          <a:xfrm>
            <a:off x="990600" y="1866900"/>
            <a:ext cx="2019300" cy="3556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211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900" y="1319213"/>
            <a:ext cx="8623300" cy="5113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800" y="139700"/>
            <a:ext cx="8178800" cy="1549400"/>
          </a:xfrm>
        </p:spPr>
        <p:txBody>
          <a:bodyPr/>
          <a:lstStyle/>
          <a:p>
            <a:pPr eaLnBrk="1" hangingPunct="1">
              <a:tabLst>
                <a:tab pos="952500" algn="l"/>
                <a:tab pos="952500" algn="l"/>
              </a:tabLst>
              <a:defRPr/>
            </a:pPr>
            <a:r>
              <a:rPr lang="en-US" sz="4300">
                <a:sym typeface="Arial" pitchFamily="-12" charset="0"/>
              </a:rPr>
              <a:t>Contributions to μe Conversion</a:t>
            </a:r>
            <a:r>
              <a:rPr lang="en-US" sz="4500">
                <a:sym typeface="Arial" pitchFamily="-12" charset="0"/>
              </a:rPr>
              <a:t/>
            </a:r>
            <a:br>
              <a:rPr lang="en-US" sz="4500">
                <a:sym typeface="Arial" pitchFamily="-12" charset="0"/>
              </a:rPr>
            </a:br>
            <a:r>
              <a:rPr lang="en-US">
                <a:sym typeface="Arial" pitchFamily="-12" charset="0"/>
              </a:rPr>
              <a:t> </a:t>
            </a:r>
          </a:p>
        </p:txBody>
      </p:sp>
      <p:sp>
        <p:nvSpPr>
          <p:cNvPr id="221192" name="Rectangle 7"/>
          <p:cNvSpPr>
            <a:spLocks/>
          </p:cNvSpPr>
          <p:nvPr/>
        </p:nvSpPr>
        <p:spPr bwMode="auto">
          <a:xfrm>
            <a:off x="7823200" y="2882900"/>
            <a:ext cx="228600" cy="266700"/>
          </a:xfrm>
          <a:prstGeom prst="rect">
            <a:avLst/>
          </a:prstGeom>
          <a:solidFill>
            <a:srgbClr val="E6E6E6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889000" y="6705600"/>
            <a:ext cx="8026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1800">
                <a:solidFill>
                  <a:srgbClr val="4C4C4C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 also see Flavour physics of leptons and dipole moments, </a:t>
            </a:r>
            <a:r>
              <a:rPr lang="en-US" sz="1800" u="sng">
                <a:solidFill>
                  <a:srgbClr val="4C4C4C"/>
                </a:solidFill>
                <a:latin typeface="Lucida Grande CE" pitchFamily="-12" charset="-18"/>
                <a:ea typeface="Lucida Grande CE" pitchFamily="-12" charset="-18"/>
                <a:cs typeface="Lucida Grande CE" pitchFamily="-12" charset="-18"/>
                <a:sym typeface="Lucida Grande CE" pitchFamily="-12" charset="-18"/>
              </a:rPr>
              <a:t>arXiv:0801.1826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74425-94E8-4730-8F88-FFFFF60F0E27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232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3074988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32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0275" y="25400"/>
            <a:ext cx="1457325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774700" y="-88900"/>
            <a:ext cx="8178800" cy="1866900"/>
          </a:xfrm>
        </p:spPr>
        <p:txBody>
          <a:bodyPr/>
          <a:lstStyle/>
          <a:p>
            <a:pPr eaLnBrk="1" hangingPunct="1">
              <a:tabLst>
                <a:tab pos="952500" algn="l"/>
              </a:tabLst>
              <a:defRPr/>
            </a:pPr>
            <a:r>
              <a:rPr lang="en-US" sz="4800">
                <a:sym typeface="Arial" pitchFamily="-12" charset="0"/>
              </a:rPr>
              <a:t>“Model-Independent” Picture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5245100" y="2197100"/>
            <a:ext cx="41783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2700"/>
              </a:spcBef>
              <a:defRPr/>
            </a:pPr>
            <a:r>
              <a:rPr lang="en-US" sz="2600">
                <a:solidFill>
                  <a:srgbClr val="3F3F3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“Contact Terms” </a:t>
            </a:r>
            <a:endParaRPr lang="en-US" sz="2600">
              <a:solidFill>
                <a:srgbClr val="3F3F3F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  <a:p>
            <a:pPr algn="ctr">
              <a:spcBef>
                <a:spcPts val="2700"/>
              </a:spcBef>
              <a:defRPr/>
            </a:pPr>
            <a:endParaRPr lang="en-US" sz="2600">
              <a:solidFill>
                <a:srgbClr val="3F3F3F"/>
              </a:solidFill>
              <a:latin typeface="Cochin" pitchFamily="-12" charset="0"/>
              <a:ea typeface="Cochin" pitchFamily="-12" charset="0"/>
              <a:cs typeface="Cochin" pitchFamily="-12" charset="0"/>
              <a:sym typeface="Cochin" pitchFamily="-12" charset="0"/>
            </a:endParaRPr>
          </a:p>
          <a:p>
            <a:pPr algn="ctr">
              <a:spcBef>
                <a:spcPts val="2700"/>
              </a:spcBef>
              <a:defRPr/>
            </a:pPr>
            <a:endParaRPr lang="en-US" sz="2600">
              <a:solidFill>
                <a:srgbClr val="3F3F3F"/>
              </a:solidFill>
              <a:latin typeface="Cochin" pitchFamily="-12" charset="0"/>
              <a:ea typeface="Cochin" pitchFamily="-12" charset="0"/>
              <a:cs typeface="Cochin" pitchFamily="-12" charset="0"/>
              <a:sym typeface="Cochin" pitchFamily="-12" charset="0"/>
            </a:endParaRPr>
          </a:p>
          <a:p>
            <a:pPr algn="ctr">
              <a:spcBef>
                <a:spcPts val="2700"/>
              </a:spcBef>
              <a:defRPr/>
            </a:pPr>
            <a:endParaRPr lang="en-US" sz="2300">
              <a:solidFill>
                <a:srgbClr val="3F3F3F"/>
              </a:solidFill>
              <a:latin typeface="Cochin" pitchFamily="-12" charset="0"/>
              <a:ea typeface="Cochin" pitchFamily="-12" charset="0"/>
              <a:cs typeface="Cochin" pitchFamily="-12" charset="0"/>
              <a:sym typeface="Cochin" pitchFamily="-12" charset="0"/>
            </a:endParaRPr>
          </a:p>
          <a:p>
            <a:pPr algn="just">
              <a:spcBef>
                <a:spcPts val="2700"/>
              </a:spcBef>
              <a:defRPr/>
            </a:pPr>
            <a:endParaRPr lang="en-US" sz="2300">
              <a:solidFill>
                <a:srgbClr val="3F3F3F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 algn="just">
              <a:spcBef>
                <a:spcPts val="2700"/>
              </a:spcBef>
              <a:defRPr/>
            </a:pPr>
            <a:endParaRPr lang="en-US" sz="2300">
              <a:solidFill>
                <a:srgbClr val="3F3F3F"/>
              </a:solidFill>
              <a:latin typeface="Times New Roman Bold" charset="0"/>
              <a:ea typeface="Times New Roman Bold" charset="0"/>
              <a:cs typeface="Times New Roman Bold" charset="0"/>
              <a:sym typeface="Times New Roman Bold" charset="0"/>
            </a:endParaRPr>
          </a:p>
          <a:p>
            <a:pPr algn="just">
              <a:spcBef>
                <a:spcPts val="2700"/>
              </a:spcBef>
              <a:defRPr/>
            </a:pPr>
            <a:endParaRPr lang="en-US" sz="2600" i="1">
              <a:solidFill>
                <a:srgbClr val="3F3F3F"/>
              </a:solidFill>
              <a:latin typeface="Cochin" pitchFamily="-12" charset="0"/>
              <a:ea typeface="Cochin" pitchFamily="-12" charset="0"/>
              <a:cs typeface="Cochin" pitchFamily="-12" charset="0"/>
              <a:sym typeface="Cochin" pitchFamily="-12" charset="0"/>
            </a:endParaRP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341313" y="2184400"/>
            <a:ext cx="4521200" cy="476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2700"/>
              </a:spcBef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600">
                <a:solidFill>
                  <a:srgbClr val="3F3F3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“Loops”</a:t>
            </a:r>
            <a:endParaRPr lang="en-US" sz="2600">
              <a:solidFill>
                <a:srgbClr val="3F3F3F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>
              <a:spcBef>
                <a:spcPts val="2700"/>
              </a:spcBef>
              <a:buSzPct val="64000"/>
              <a:buFont typeface="Times New Roman Bold" charset="0"/>
              <a:buChar char="•"/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2600">
              <a:solidFill>
                <a:srgbClr val="3F3F3F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>
              <a:spcBef>
                <a:spcPts val="2700"/>
              </a:spcBef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2600">
              <a:solidFill>
                <a:srgbClr val="3F3F3F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>
              <a:spcBef>
                <a:spcPts val="2700"/>
              </a:spcBef>
              <a:buSzPct val="64000"/>
              <a:buFont typeface="Times New Roman Bold" charset="0"/>
              <a:buChar char="•"/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2600">
              <a:solidFill>
                <a:srgbClr val="3F3F3F"/>
              </a:solidFill>
              <a:latin typeface="Cochin" pitchFamily="-12" charset="0"/>
              <a:ea typeface="Cochin" pitchFamily="-12" charset="0"/>
              <a:cs typeface="Cochin" pitchFamily="-12" charset="0"/>
              <a:sym typeface="Cochin" pitchFamily="-12" charset="0"/>
            </a:endParaRPr>
          </a:p>
          <a:p>
            <a:pPr>
              <a:spcBef>
                <a:spcPts val="2700"/>
              </a:spcBef>
              <a:buSzPct val="64000"/>
              <a:buFont typeface="Times New Roman Bold" charset="0"/>
              <a:buChar char="•"/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2300">
              <a:solidFill>
                <a:srgbClr val="3F3F3F"/>
              </a:solidFill>
              <a:latin typeface="Cochin" pitchFamily="-12" charset="0"/>
              <a:ea typeface="Cochin" pitchFamily="-12" charset="0"/>
              <a:cs typeface="Cochin" pitchFamily="-12" charset="0"/>
              <a:sym typeface="Cochin" pitchFamily="-12" charset="0"/>
            </a:endParaRPr>
          </a:p>
          <a:p>
            <a:pPr>
              <a:spcBef>
                <a:spcPts val="2700"/>
              </a:spcBef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2300">
              <a:solidFill>
                <a:srgbClr val="3F3F3F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  <a:p>
            <a:pPr algn="ctr">
              <a:spcBef>
                <a:spcPts val="2700"/>
              </a:spcBef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>
              <a:solidFill>
                <a:schemeClr val="tx1"/>
              </a:solidFill>
              <a:latin typeface="Times New Roman" pitchFamily="-12" charset="0"/>
              <a:ea typeface="Times New Roman" pitchFamily="-12" charset="0"/>
              <a:cs typeface="Times New Roman" pitchFamily="-12" charset="0"/>
              <a:sym typeface="Times New Roman" pitchFamily="-12" charset="0"/>
            </a:endParaRPr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>
            <a:off x="495300" y="4838700"/>
            <a:ext cx="4864100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 sz="2300">
                <a:solidFill>
                  <a:srgbClr val="3F3F3F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Supersymmetry and Heavy Neutrinos</a:t>
            </a:r>
          </a:p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endParaRPr lang="en-US" sz="2300">
              <a:solidFill>
                <a:schemeClr val="tx1"/>
              </a:solidFill>
              <a:latin typeface="Arial" pitchFamily="-12" charset="0"/>
              <a:ea typeface="Arial" pitchFamily="-12" charset="0"/>
              <a:cs typeface="Arial" pitchFamily="-12" charset="0"/>
              <a:sym typeface="Arial" pitchFamily="-12" charset="0"/>
            </a:endParaRPr>
          </a:p>
        </p:txBody>
      </p:sp>
      <p:sp>
        <p:nvSpPr>
          <p:cNvPr id="30731" name="Rectangle 11"/>
          <p:cNvSpPr>
            <a:spLocks/>
          </p:cNvSpPr>
          <p:nvPr/>
        </p:nvSpPr>
        <p:spPr bwMode="auto">
          <a:xfrm>
            <a:off x="622300" y="5715000"/>
            <a:ext cx="33385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2700"/>
              </a:spcBef>
              <a:defRPr/>
            </a:pPr>
            <a:r>
              <a:rPr lang="en-US" sz="2300">
                <a:solidFill>
                  <a:srgbClr val="FF000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Contributes to </a:t>
            </a:r>
            <a:r>
              <a:rPr lang="en-US" sz="2700">
                <a:solidFill>
                  <a:srgbClr val="FF0000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μ</a:t>
            </a:r>
            <a:r>
              <a:rPr lang="en-US" sz="2700">
                <a:solidFill>
                  <a:srgbClr val="FF000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→</a:t>
            </a:r>
            <a:r>
              <a:rPr lang="en-US" sz="2700">
                <a:solidFill>
                  <a:srgbClr val="FF0000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eγ</a:t>
            </a:r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>
            <a:off x="5537200" y="4749800"/>
            <a:ext cx="3683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2700"/>
              </a:spcBef>
              <a:defRPr/>
            </a:pPr>
            <a:r>
              <a:rPr lang="en-US" sz="2300">
                <a:solidFill>
                  <a:srgbClr val="3F3F3F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Exchange of a new, massive particle</a:t>
            </a:r>
          </a:p>
        </p:txBody>
      </p:sp>
      <p:sp>
        <p:nvSpPr>
          <p:cNvPr id="30733" name="Rectangle 13"/>
          <p:cNvSpPr>
            <a:spLocks/>
          </p:cNvSpPr>
          <p:nvPr/>
        </p:nvSpPr>
        <p:spPr bwMode="auto">
          <a:xfrm>
            <a:off x="5600700" y="5702300"/>
            <a:ext cx="3835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just">
              <a:spcBef>
                <a:spcPts val="2700"/>
              </a:spcBef>
              <a:defRPr/>
            </a:pPr>
            <a:r>
              <a:rPr lang="en-US" sz="2300">
                <a:solidFill>
                  <a:srgbClr val="FF0000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Does not produce</a:t>
            </a:r>
            <a:r>
              <a:rPr lang="en-US" sz="2300">
                <a:solidFill>
                  <a:srgbClr val="FF0000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 </a:t>
            </a:r>
            <a:r>
              <a:rPr lang="en-US" sz="2700">
                <a:solidFill>
                  <a:srgbClr val="FF0000"/>
                </a:solidFill>
                <a:latin typeface="Times New Roman" pitchFamily="-12" charset="0"/>
                <a:ea typeface="Times New Roman" pitchFamily="-12" charset="0"/>
                <a:cs typeface="Times New Roman" pitchFamily="-12" charset="0"/>
                <a:sym typeface="Times New Roman" pitchFamily="-12" charset="0"/>
              </a:rPr>
              <a:t>μ→eγ</a:t>
            </a:r>
            <a:r>
              <a:rPr lang="en-US" sz="2700" i="1">
                <a:solidFill>
                  <a:srgbClr val="3F3F3F"/>
                </a:solidFill>
                <a:latin typeface="Cochin" pitchFamily="-12" charset="0"/>
                <a:ea typeface="Cochin" pitchFamily="-12" charset="0"/>
                <a:cs typeface="Cochin" pitchFamily="-12" charset="0"/>
                <a:sym typeface="Cochin" pitchFamily="-12" charset="0"/>
              </a:rPr>
              <a:t> </a:t>
            </a:r>
          </a:p>
        </p:txBody>
      </p:sp>
      <p:pic>
        <p:nvPicPr>
          <p:cNvPr id="22324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416300"/>
            <a:ext cx="393700" cy="46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324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8800" y="3492500"/>
            <a:ext cx="3048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3247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3613" y="1547813"/>
            <a:ext cx="82169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37" name="Rectangle 17"/>
          <p:cNvSpPr>
            <a:spLocks/>
          </p:cNvSpPr>
          <p:nvPr/>
        </p:nvSpPr>
        <p:spPr bwMode="auto">
          <a:xfrm>
            <a:off x="2967038" y="6426200"/>
            <a:ext cx="42259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/>
            </a:pPr>
            <a:r>
              <a:rPr lang="en-US">
                <a:solidFill>
                  <a:schemeClr val="tx1"/>
                </a:solidFill>
                <a:latin typeface="Arial" pitchFamily="-12" charset="0"/>
                <a:ea typeface="Arial" pitchFamily="-12" charset="0"/>
                <a:cs typeface="Arial" pitchFamily="-12" charset="0"/>
                <a:sym typeface="Arial" pitchFamily="-12" charset="0"/>
              </a:rPr>
              <a:t>Quantitative Comparison?</a:t>
            </a: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292100" y="7175500"/>
            <a:ext cx="9575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228600"/>
            <a:r>
              <a:rPr lang="en-US" sz="1900" dirty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R. Bernstein, FNAL                                                                  </a:t>
            </a:r>
            <a:r>
              <a:rPr lang="en-US" sz="1900" dirty="0" smtClean="0">
                <a:solidFill>
                  <a:srgbClr val="2E2F3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AAC Seminar Jan 2009</a:t>
            </a:r>
            <a:endParaRPr lang="en-US" sz="1900" dirty="0">
              <a:solidFill>
                <a:srgbClr val="2E2F3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450" y="2952750"/>
            <a:ext cx="6515100" cy="1714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43412C"/>
      </a:dk1>
      <a:lt1>
        <a:srgbClr val="BCBE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copy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copy 1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copy 2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Top copy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copy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- Top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Top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- Top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6666FF"/>
      </a:accent1>
      <a:accent2>
        <a:srgbClr val="333399"/>
      </a:accent2>
      <a:accent3>
        <a:srgbClr val="F0F0F0"/>
      </a:accent3>
      <a:accent4>
        <a:srgbClr val="383624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FBFBF"/>
      </a:accent1>
      <a:accent2>
        <a:srgbClr val="333399"/>
      </a:accent2>
      <a:accent3>
        <a:srgbClr val="F0F0F0"/>
      </a:accent3>
      <a:accent4>
        <a:srgbClr val="383624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copy 3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E6E6E6"/>
      </a:accent1>
      <a:accent2>
        <a:srgbClr val="333399"/>
      </a:accent2>
      <a:accent3>
        <a:srgbClr val="F0F0F0"/>
      </a:accent3>
      <a:accent4>
        <a:srgbClr val="383624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Arial"/>
        <a:ea typeface="ヒラギノ角ゴ ProN W3"/>
        <a:cs typeface="ヒラギノ角ゴ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43412C"/>
      </a:dk1>
      <a:lt1>
        <a:srgbClr val="E6E6E6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0F0F0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Arial"/>
        <a:ea typeface="ヒラギノ角ゴ ProN W3"/>
        <a:cs typeface="ヒラギノ角ゴ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43412C"/>
      </a:dk1>
      <a:lt1>
        <a:srgbClr val="CCCCCC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2E2E2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43412C"/>
      </a:dk1>
      <a:lt1>
        <a:srgbClr val="B9B69E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9D7CC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43412C"/>
      </a:dk1>
      <a:lt1>
        <a:srgbClr val="B9B69E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9D7CC"/>
      </a:accent3>
      <a:accent4>
        <a:srgbClr val="3836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79400" algn="l"/>
            <a:tab pos="558800" algn="l"/>
            <a:tab pos="838200" algn="l"/>
            <a:tab pos="1117600" algn="l"/>
            <a:tab pos="1384300" algn="l"/>
            <a:tab pos="1663700" algn="l"/>
            <a:tab pos="1943100" algn="l"/>
            <a:tab pos="2222500" algn="l"/>
            <a:tab pos="2501900" algn="l"/>
            <a:tab pos="2781300" algn="l"/>
            <a:tab pos="3060700" algn="l"/>
            <a:tab pos="3340100" algn="l"/>
          </a:tabLst>
          <a:defRPr kumimoji="0" lang="en-US" sz="2800" b="0" i="0" u="none" strike="noStrike" cap="none" normalizeH="0" baseline="0">
            <a:ln>
              <a:noFill/>
            </a:ln>
            <a:solidFill>
              <a:srgbClr val="43412C"/>
            </a:solidFill>
            <a:effectLst/>
            <a:latin typeface="Hoefler Text" pitchFamily="-12" charset="0"/>
            <a:ea typeface="ヒラギノ明朝 ProN W3" charset="-128"/>
            <a:cs typeface="ヒラギノ明朝 ProN W3" charset="-128"/>
            <a:sym typeface="Hoefler Text" pitchFamily="-1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Pages>0</Pages>
  <Words>2483</Words>
  <Characters>0</Characters>
  <PresentationFormat>Custom</PresentationFormat>
  <Lines>0</Lines>
  <Paragraphs>402</Paragraphs>
  <Slides>33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17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Title &amp; Subtitle</vt:lpstr>
      <vt:lpstr>Title - Top</vt:lpstr>
      <vt:lpstr>Title &amp; Bullets</vt:lpstr>
      <vt:lpstr>Title &amp; Bullets copy 3</vt:lpstr>
      <vt:lpstr>Title &amp; Bullets - Left</vt:lpstr>
      <vt:lpstr>Title - Center</vt:lpstr>
      <vt:lpstr>Photo - Horizontal</vt:lpstr>
      <vt:lpstr>Photo - Vertical</vt:lpstr>
      <vt:lpstr>Title, Bullets &amp; Photo</vt:lpstr>
      <vt:lpstr>Bullets</vt:lpstr>
      <vt:lpstr>Title &amp; Bullets - Right</vt:lpstr>
      <vt:lpstr>Title &amp; Bullets copy</vt:lpstr>
      <vt:lpstr>Title &amp; Bullets copy 1</vt:lpstr>
      <vt:lpstr>Title &amp; Bullets copy 2</vt:lpstr>
      <vt:lpstr>Title - Top copy</vt:lpstr>
      <vt:lpstr>Blank</vt:lpstr>
      <vt:lpstr>Title - Top</vt:lpstr>
      <vt:lpstr>Overview  and  Challenges for Upgrades: Muon-Electron Conversion at FNAL</vt:lpstr>
      <vt:lpstr>Slide 2</vt:lpstr>
      <vt:lpstr>Outline</vt:lpstr>
      <vt:lpstr>What is μe Conversion?</vt:lpstr>
      <vt:lpstr>Endorsed in US Roadmap</vt:lpstr>
      <vt:lpstr>Experimental Signal</vt:lpstr>
      <vt:lpstr>LFV,  SUSY and the LHC</vt:lpstr>
      <vt:lpstr>Contributions to μe Conversion  </vt:lpstr>
      <vt:lpstr>“Model-Independent” Picture</vt:lpstr>
      <vt:lpstr>Slide 10</vt:lpstr>
      <vt:lpstr>Outline</vt:lpstr>
      <vt:lpstr>Overview Of Processes</vt:lpstr>
      <vt:lpstr>Detector and Solenoid</vt:lpstr>
      <vt:lpstr>Production Solenoid:</vt:lpstr>
      <vt:lpstr>Transport Solenoid</vt:lpstr>
      <vt:lpstr>Detector Solenoid</vt:lpstr>
      <vt:lpstr>Two Classes of  Backgrounds</vt:lpstr>
      <vt:lpstr> Pulsed Beam Structure</vt:lpstr>
      <vt:lpstr>Prompt Backgrounds</vt:lpstr>
      <vt:lpstr>Radiative π vs. Time</vt:lpstr>
      <vt:lpstr>Beam Flash</vt:lpstr>
      <vt:lpstr>Other Backgrounds</vt:lpstr>
      <vt:lpstr>Choice of Stopping Material: rate vs wait</vt:lpstr>
      <vt:lpstr>Prompt Background  and Choice of Z</vt:lpstr>
      <vt:lpstr>Extinction Scheme</vt:lpstr>
      <vt:lpstr>Slide 26</vt:lpstr>
      <vt:lpstr>Outline</vt:lpstr>
      <vt:lpstr>Project X Timing</vt:lpstr>
      <vt:lpstr>Mu2e Upgrades</vt:lpstr>
      <vt:lpstr>Upgrade Plans...</vt:lpstr>
      <vt:lpstr>Upgrade Challenges</vt:lpstr>
      <vt:lpstr>Conclusions (physics)</vt:lpstr>
      <vt:lpstr>Conclusions (upgrade)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Charged Lepton Flavor Violation Experiment: Muon-Electron Conversion at FNAL</dc:title>
  <dc:subject/>
  <dc:creator/>
  <cp:keywords/>
  <dc:description/>
  <cp:lastModifiedBy>Robert Bernstein</cp:lastModifiedBy>
  <cp:revision>58</cp:revision>
  <dcterms:created xsi:type="dcterms:W3CDTF">2009-02-02T17:36:54Z</dcterms:created>
  <dcterms:modified xsi:type="dcterms:W3CDTF">2009-02-02T21:53:10Z</dcterms:modified>
</cp:coreProperties>
</file>