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8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76" r:id="rId20"/>
    <p:sldId id="277" r:id="rId21"/>
    <p:sldId id="278" r:id="rId22"/>
    <p:sldId id="285" r:id="rId23"/>
    <p:sldId id="283" r:id="rId24"/>
    <p:sldId id="280" r:id="rId25"/>
    <p:sldId id="286" r:id="rId26"/>
    <p:sldId id="281" r:id="rId27"/>
    <p:sldId id="282" r:id="rId28"/>
    <p:sldId id="267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38D4F"/>
    <a:srgbClr val="FFCC00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8" autoAdjust="0"/>
    <p:restoredTop sz="94682" autoAdjust="0"/>
  </p:normalViewPr>
  <p:slideViewPr>
    <p:cSldViewPr>
      <p:cViewPr varScale="1">
        <p:scale>
          <a:sx n="78" d="100"/>
          <a:sy n="78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62.wmf"/><Relationship Id="rId1" Type="http://schemas.openxmlformats.org/officeDocument/2006/relationships/image" Target="../media/image59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8B225-D132-4A99-B8D0-9B7C865BA4A2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0E616-C55B-4E6E-A75F-69DE2BB3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616-C55B-4E6E-A75F-69DE2BB326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616-C55B-4E6E-A75F-69DE2BB326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616-C55B-4E6E-A75F-69DE2BB326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616-C55B-4E6E-A75F-69DE2BB326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0E616-C55B-4E6E-A75F-69DE2BB326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373F6-4B4E-4762-B17F-1626B76C10CD}" type="datetimeFigureOut">
              <a:rPr lang="en-US" smtClean="0"/>
              <a:pPr/>
              <a:t>5/23/2008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3F2D-4CA3-4376-97F6-7AAC4B4C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3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Polarimetry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A.Bazilevsky</a:t>
            </a:r>
            <a:endParaRPr lang="en-US" sz="2800" dirty="0" smtClean="0"/>
          </a:p>
          <a:p>
            <a:r>
              <a:rPr lang="en-US" sz="2800" dirty="0" smtClean="0"/>
              <a:t>For the RHIC </a:t>
            </a:r>
            <a:r>
              <a:rPr lang="en-US" sz="2800" dirty="0" err="1" smtClean="0"/>
              <a:t>Polarimetry</a:t>
            </a:r>
            <a:r>
              <a:rPr lang="en-US" sz="2800" dirty="0" smtClean="0"/>
              <a:t> Group</a:t>
            </a:r>
          </a:p>
          <a:p>
            <a:endParaRPr lang="en-US" sz="2800" dirty="0" smtClean="0"/>
          </a:p>
          <a:p>
            <a:r>
              <a:rPr lang="en-US" sz="2800" dirty="0" smtClean="0"/>
              <a:t>RHIC&amp;AGS User’s Meeting</a:t>
            </a:r>
          </a:p>
          <a:p>
            <a:r>
              <a:rPr lang="en-US" sz="2800" dirty="0" smtClean="0"/>
              <a:t>May 29, 2008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dirty="0" err="1" smtClean="0"/>
              <a:t>Hjet</a:t>
            </a:r>
            <a:r>
              <a:rPr lang="en-US" dirty="0" smtClean="0"/>
              <a:t>: Two Beam Mode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200525"/>
            <a:ext cx="3728619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685800" y="1066800"/>
            <a:ext cx="3194050" cy="2287588"/>
            <a:chOff x="32" y="408"/>
            <a:chExt cx="2012" cy="1441"/>
          </a:xfrm>
        </p:grpSpPr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V="1">
              <a:off x="1021" y="922"/>
              <a:ext cx="515" cy="19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874" y="1106"/>
              <a:ext cx="584" cy="747"/>
              <a:chOff x="1893" y="2060"/>
              <a:chExt cx="807" cy="701"/>
            </a:xfrm>
          </p:grpSpPr>
          <p:sp>
            <p:nvSpPr>
              <p:cNvPr id="87" name="Freeform 18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9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0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1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2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3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4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5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6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7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8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9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30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31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33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34"/>
            <p:cNvSpPr>
              <a:spLocks noChangeShapeType="1"/>
            </p:cNvSpPr>
            <p:nvPr/>
          </p:nvSpPr>
          <p:spPr bwMode="auto">
            <a:xfrm flipH="1" flipV="1">
              <a:off x="994" y="1101"/>
              <a:ext cx="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649" y="397"/>
              <a:ext cx="585" cy="724"/>
              <a:chOff x="1467" y="2381"/>
              <a:chExt cx="1317" cy="1519"/>
            </a:xfrm>
          </p:grpSpPr>
          <p:sp>
            <p:nvSpPr>
              <p:cNvPr id="71" name="Freeform 36"/>
              <p:cNvSpPr>
                <a:spLocks/>
              </p:cNvSpPr>
              <p:nvPr/>
            </p:nvSpPr>
            <p:spPr bwMode="auto">
              <a:xfrm>
                <a:off x="1467" y="2852"/>
                <a:ext cx="104" cy="104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7"/>
              <p:cNvSpPr>
                <a:spLocks/>
              </p:cNvSpPr>
              <p:nvPr/>
            </p:nvSpPr>
            <p:spPr bwMode="auto">
              <a:xfrm>
                <a:off x="1552" y="2821"/>
                <a:ext cx="96" cy="105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8"/>
              <p:cNvSpPr>
                <a:spLocks/>
              </p:cNvSpPr>
              <p:nvPr/>
            </p:nvSpPr>
            <p:spPr bwMode="auto">
              <a:xfrm>
                <a:off x="1632" y="2789"/>
                <a:ext cx="104" cy="105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9"/>
              <p:cNvSpPr>
                <a:spLocks/>
              </p:cNvSpPr>
              <p:nvPr/>
            </p:nvSpPr>
            <p:spPr bwMode="auto">
              <a:xfrm>
                <a:off x="1716" y="2757"/>
                <a:ext cx="96" cy="106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0"/>
              <p:cNvSpPr>
                <a:spLocks/>
              </p:cNvSpPr>
              <p:nvPr/>
            </p:nvSpPr>
            <p:spPr bwMode="auto">
              <a:xfrm>
                <a:off x="1792" y="2729"/>
                <a:ext cx="104" cy="106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1"/>
              <p:cNvSpPr>
                <a:spLocks/>
              </p:cNvSpPr>
              <p:nvPr/>
            </p:nvSpPr>
            <p:spPr bwMode="auto">
              <a:xfrm>
                <a:off x="1876" y="2697"/>
                <a:ext cx="96" cy="107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2"/>
              <p:cNvSpPr>
                <a:spLocks/>
              </p:cNvSpPr>
              <p:nvPr/>
            </p:nvSpPr>
            <p:spPr bwMode="auto">
              <a:xfrm>
                <a:off x="1956" y="2665"/>
                <a:ext cx="104" cy="107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3"/>
              <p:cNvSpPr>
                <a:spLocks/>
              </p:cNvSpPr>
              <p:nvPr/>
            </p:nvSpPr>
            <p:spPr bwMode="auto">
              <a:xfrm>
                <a:off x="2040" y="2633"/>
                <a:ext cx="96" cy="108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4"/>
              <p:cNvSpPr>
                <a:spLocks/>
              </p:cNvSpPr>
              <p:nvPr/>
            </p:nvSpPr>
            <p:spPr bwMode="auto">
              <a:xfrm>
                <a:off x="2116" y="2601"/>
                <a:ext cx="104" cy="1092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5"/>
              <p:cNvSpPr>
                <a:spLocks/>
              </p:cNvSpPr>
              <p:nvPr/>
            </p:nvSpPr>
            <p:spPr bwMode="auto">
              <a:xfrm>
                <a:off x="2200" y="2569"/>
                <a:ext cx="96" cy="110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6"/>
              <p:cNvSpPr>
                <a:spLocks/>
              </p:cNvSpPr>
              <p:nvPr/>
            </p:nvSpPr>
            <p:spPr bwMode="auto">
              <a:xfrm>
                <a:off x="2280" y="2537"/>
                <a:ext cx="104" cy="110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7"/>
              <p:cNvSpPr>
                <a:spLocks/>
              </p:cNvSpPr>
              <p:nvPr/>
            </p:nvSpPr>
            <p:spPr bwMode="auto">
              <a:xfrm>
                <a:off x="2364" y="2505"/>
                <a:ext cx="96" cy="110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8"/>
              <p:cNvSpPr>
                <a:spLocks/>
              </p:cNvSpPr>
              <p:nvPr/>
            </p:nvSpPr>
            <p:spPr bwMode="auto">
              <a:xfrm>
                <a:off x="2440" y="2477"/>
                <a:ext cx="104" cy="110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9"/>
              <p:cNvSpPr>
                <a:spLocks/>
              </p:cNvSpPr>
              <p:nvPr/>
            </p:nvSpPr>
            <p:spPr bwMode="auto">
              <a:xfrm>
                <a:off x="2524" y="2445"/>
                <a:ext cx="96" cy="111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0"/>
              <p:cNvSpPr>
                <a:spLocks/>
              </p:cNvSpPr>
              <p:nvPr/>
            </p:nvSpPr>
            <p:spPr bwMode="auto">
              <a:xfrm>
                <a:off x="2604" y="2412"/>
                <a:ext cx="104" cy="111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1"/>
              <p:cNvSpPr>
                <a:spLocks/>
              </p:cNvSpPr>
              <p:nvPr/>
            </p:nvSpPr>
            <p:spPr bwMode="auto">
              <a:xfrm>
                <a:off x="2688" y="2381"/>
                <a:ext cx="96" cy="112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Line 52"/>
            <p:cNvSpPr>
              <a:spLocks noChangeShapeType="1"/>
            </p:cNvSpPr>
            <p:nvPr/>
          </p:nvSpPr>
          <p:spPr bwMode="auto">
            <a:xfrm flipV="1">
              <a:off x="1005" y="890"/>
              <a:ext cx="525" cy="198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3"/>
            <p:cNvSpPr>
              <a:spLocks noChangeShapeType="1"/>
            </p:cNvSpPr>
            <p:nvPr/>
          </p:nvSpPr>
          <p:spPr bwMode="auto">
            <a:xfrm>
              <a:off x="645" y="900"/>
              <a:ext cx="800" cy="4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1480" y="841"/>
              <a:ext cx="584" cy="793"/>
              <a:chOff x="1893" y="2060"/>
              <a:chExt cx="807" cy="701"/>
            </a:xfrm>
          </p:grpSpPr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1480" y="841"/>
              <a:ext cx="584" cy="793"/>
              <a:chOff x="1893" y="2060"/>
              <a:chExt cx="807" cy="701"/>
            </a:xfrm>
          </p:grpSpPr>
          <p:sp>
            <p:nvSpPr>
              <p:cNvPr id="39" name="Freeform 72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3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5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6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7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8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9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80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81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82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83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4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85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86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87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6" y="655"/>
              <a:ext cx="584" cy="701"/>
              <a:chOff x="1893" y="2060"/>
              <a:chExt cx="807" cy="701"/>
            </a:xfrm>
          </p:grpSpPr>
          <p:sp>
            <p:nvSpPr>
              <p:cNvPr id="23" name="Freeform 92"/>
              <p:cNvSpPr>
                <a:spLocks/>
              </p:cNvSpPr>
              <p:nvPr/>
            </p:nvSpPr>
            <p:spPr bwMode="auto">
              <a:xfrm>
                <a:off x="1893" y="2278"/>
                <a:ext cx="63" cy="483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3"/>
              <p:cNvSpPr>
                <a:spLocks/>
              </p:cNvSpPr>
              <p:nvPr/>
            </p:nvSpPr>
            <p:spPr bwMode="auto">
              <a:xfrm>
                <a:off x="1944" y="2263"/>
                <a:ext cx="59" cy="48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4"/>
              <p:cNvSpPr>
                <a:spLocks/>
              </p:cNvSpPr>
              <p:nvPr/>
            </p:nvSpPr>
            <p:spPr bwMode="auto">
              <a:xfrm>
                <a:off x="1993" y="2248"/>
                <a:ext cx="64" cy="48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5"/>
              <p:cNvSpPr>
                <a:spLocks/>
              </p:cNvSpPr>
              <p:nvPr/>
            </p:nvSpPr>
            <p:spPr bwMode="auto">
              <a:xfrm>
                <a:off x="2045" y="2233"/>
                <a:ext cx="59" cy="49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6"/>
              <p:cNvSpPr>
                <a:spLocks/>
              </p:cNvSpPr>
              <p:nvPr/>
            </p:nvSpPr>
            <p:spPr bwMode="auto">
              <a:xfrm>
                <a:off x="2091" y="2220"/>
                <a:ext cx="64" cy="49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7"/>
              <p:cNvSpPr>
                <a:spLocks/>
              </p:cNvSpPr>
              <p:nvPr/>
            </p:nvSpPr>
            <p:spPr bwMode="auto">
              <a:xfrm>
                <a:off x="2143" y="2206"/>
                <a:ext cx="59" cy="49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98"/>
              <p:cNvSpPr>
                <a:spLocks/>
              </p:cNvSpPr>
              <p:nvPr/>
            </p:nvSpPr>
            <p:spPr bwMode="auto">
              <a:xfrm>
                <a:off x="2192" y="2191"/>
                <a:ext cx="64" cy="49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99"/>
              <p:cNvSpPr>
                <a:spLocks/>
              </p:cNvSpPr>
              <p:nvPr/>
            </p:nvSpPr>
            <p:spPr bwMode="auto">
              <a:xfrm>
                <a:off x="2244" y="2176"/>
                <a:ext cx="58" cy="49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0"/>
              <p:cNvSpPr>
                <a:spLocks/>
              </p:cNvSpPr>
              <p:nvPr/>
            </p:nvSpPr>
            <p:spPr bwMode="auto">
              <a:xfrm>
                <a:off x="2290" y="2161"/>
                <a:ext cx="64" cy="50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1"/>
              <p:cNvSpPr>
                <a:spLocks/>
              </p:cNvSpPr>
              <p:nvPr/>
            </p:nvSpPr>
            <p:spPr bwMode="auto">
              <a:xfrm>
                <a:off x="2342" y="2147"/>
                <a:ext cx="59" cy="50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2"/>
              <p:cNvSpPr>
                <a:spLocks/>
              </p:cNvSpPr>
              <p:nvPr/>
            </p:nvSpPr>
            <p:spPr bwMode="auto">
              <a:xfrm>
                <a:off x="2391" y="2132"/>
                <a:ext cx="64" cy="50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3"/>
              <p:cNvSpPr>
                <a:spLocks/>
              </p:cNvSpPr>
              <p:nvPr/>
            </p:nvSpPr>
            <p:spPr bwMode="auto">
              <a:xfrm>
                <a:off x="2442" y="2117"/>
                <a:ext cx="59" cy="51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4"/>
              <p:cNvSpPr>
                <a:spLocks/>
              </p:cNvSpPr>
              <p:nvPr/>
            </p:nvSpPr>
            <p:spPr bwMode="auto">
              <a:xfrm>
                <a:off x="2489" y="2104"/>
                <a:ext cx="64" cy="51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5"/>
              <p:cNvSpPr>
                <a:spLocks/>
              </p:cNvSpPr>
              <p:nvPr/>
            </p:nvSpPr>
            <p:spPr bwMode="auto">
              <a:xfrm>
                <a:off x="2540" y="2090"/>
                <a:ext cx="59" cy="5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6"/>
              <p:cNvSpPr>
                <a:spLocks/>
              </p:cNvSpPr>
              <p:nvPr/>
            </p:nvSpPr>
            <p:spPr bwMode="auto">
              <a:xfrm>
                <a:off x="2590" y="2075"/>
                <a:ext cx="63" cy="51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7"/>
              <p:cNvSpPr>
                <a:spLocks/>
              </p:cNvSpPr>
              <p:nvPr/>
            </p:nvSpPr>
            <p:spPr bwMode="auto">
              <a:xfrm>
                <a:off x="2641" y="2060"/>
                <a:ext cx="59" cy="51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6" y="1056"/>
                  </a:cxn>
                  <a:cxn ang="0">
                    <a:pos x="92" y="1024"/>
                  </a:cxn>
                  <a:cxn ang="0">
                    <a:pos x="92" y="0"/>
                  </a:cxn>
                  <a:cxn ang="0">
                    <a:pos x="0" y="36"/>
                  </a:cxn>
                </a:cxnLst>
                <a:rect l="0" t="0" r="r" b="b"/>
                <a:pathLst>
                  <a:path w="92" h="1056">
                    <a:moveTo>
                      <a:pt x="0" y="36"/>
                    </a:moveTo>
                    <a:lnTo>
                      <a:pt x="16" y="1056"/>
                    </a:lnTo>
                    <a:lnTo>
                      <a:pt x="92" y="1024"/>
                    </a:lnTo>
                    <a:lnTo>
                      <a:pt x="9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Line 108"/>
            <p:cNvSpPr>
              <a:spLocks noChangeShapeType="1"/>
            </p:cNvSpPr>
            <p:nvPr/>
          </p:nvSpPr>
          <p:spPr bwMode="auto">
            <a:xfrm>
              <a:off x="652" y="906"/>
              <a:ext cx="532" cy="3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09"/>
            <p:cNvGrpSpPr>
              <a:grpSpLocks/>
            </p:cNvGrpSpPr>
            <p:nvPr/>
          </p:nvGrpSpPr>
          <p:grpSpPr bwMode="auto">
            <a:xfrm>
              <a:off x="956" y="931"/>
              <a:ext cx="77" cy="334"/>
              <a:chOff x="1400" y="1704"/>
              <a:chExt cx="176" cy="464"/>
            </a:xfrm>
          </p:grpSpPr>
          <p:sp>
            <p:nvSpPr>
              <p:cNvPr id="20" name="Oval 110"/>
              <p:cNvSpPr>
                <a:spLocks noChangeArrowheads="1"/>
              </p:cNvSpPr>
              <p:nvPr/>
            </p:nvSpPr>
            <p:spPr bwMode="auto">
              <a:xfrm>
                <a:off x="1400" y="1704"/>
                <a:ext cx="176" cy="96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11"/>
              <p:cNvSpPr>
                <a:spLocks noChangeArrowheads="1"/>
              </p:cNvSpPr>
              <p:nvPr/>
            </p:nvSpPr>
            <p:spPr bwMode="auto">
              <a:xfrm>
                <a:off x="1400" y="2072"/>
                <a:ext cx="176" cy="96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12"/>
              <p:cNvSpPr>
                <a:spLocks noChangeArrowheads="1"/>
              </p:cNvSpPr>
              <p:nvPr/>
            </p:nvSpPr>
            <p:spPr bwMode="auto">
              <a:xfrm>
                <a:off x="1400" y="1744"/>
                <a:ext cx="176" cy="376"/>
              </a:xfrm>
              <a:prstGeom prst="rect">
                <a:avLst/>
              </a:prstGeom>
              <a:solidFill>
                <a:srgbClr val="00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Line 113"/>
            <p:cNvSpPr>
              <a:spLocks noChangeShapeType="1"/>
            </p:cNvSpPr>
            <p:nvPr/>
          </p:nvSpPr>
          <p:spPr bwMode="auto">
            <a:xfrm flipH="1">
              <a:off x="478" y="1097"/>
              <a:ext cx="516" cy="214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4"/>
            <p:cNvSpPr>
              <a:spLocks noChangeShapeType="1"/>
            </p:cNvSpPr>
            <p:nvPr/>
          </p:nvSpPr>
          <p:spPr bwMode="auto">
            <a:xfrm flipH="1">
              <a:off x="493" y="1127"/>
              <a:ext cx="495" cy="2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" name="Picture 5" descr="BlueEventDistEb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95400"/>
            <a:ext cx="2057400" cy="1591448"/>
          </a:xfrm>
          <a:prstGeom prst="rect">
            <a:avLst/>
          </a:prstGeom>
          <a:noFill/>
        </p:spPr>
      </p:pic>
      <p:pic>
        <p:nvPicPr>
          <p:cNvPr id="104" name="Picture 6" descr="YellowEventDistEb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95400"/>
            <a:ext cx="2057400" cy="1590922"/>
          </a:xfrm>
          <a:prstGeom prst="rect">
            <a:avLst/>
          </a:prstGeom>
          <a:noFill/>
        </p:spPr>
      </p:pic>
      <p:cxnSp>
        <p:nvCxnSpPr>
          <p:cNvPr id="106" name="Straight Arrow Connector 105"/>
          <p:cNvCxnSpPr/>
          <p:nvPr/>
        </p:nvCxnSpPr>
        <p:spPr>
          <a:xfrm rot="5400000">
            <a:off x="7429500" y="30861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6200000" flipH="1">
            <a:off x="5600700" y="3086100"/>
            <a:ext cx="762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81000" y="45720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dirty="0" smtClean="0"/>
              <a:t>Successfully  tested in Run8</a:t>
            </a:r>
          </a:p>
          <a:p>
            <a:pPr marL="692150" lvl="1" indent="-2349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600" dirty="0" smtClean="0"/>
              <a:t>Background level is the same as in single beam mode</a:t>
            </a:r>
          </a:p>
          <a:p>
            <a:pPr marL="692150" lvl="1" indent="-2349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600" dirty="0" smtClean="0"/>
              <a:t>Will allow to monitor both beam polarizations by </a:t>
            </a:r>
            <a:r>
              <a:rPr lang="en-US" sz="1600" dirty="0" err="1" smtClean="0"/>
              <a:t>HJet</a:t>
            </a:r>
            <a:r>
              <a:rPr lang="en-US" sz="1600" dirty="0" smtClean="0"/>
              <a:t> simultaneously  in all fills</a:t>
            </a:r>
            <a:endParaRPr lang="en-US" sz="1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019800" y="3810000"/>
            <a:ext cx="221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beams on target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7026113" y="914400"/>
            <a:ext cx="1878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Blue beam on target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4648200" y="914400"/>
            <a:ext cx="2046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beam on target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HJet</a:t>
            </a:r>
            <a:r>
              <a:rPr lang="en-US" dirty="0" smtClean="0"/>
              <a:t>: A</a:t>
            </a:r>
            <a:r>
              <a:rPr lang="en-US" baseline="-25000" dirty="0" smtClean="0"/>
              <a:t>N</a:t>
            </a:r>
            <a:r>
              <a:rPr lang="en-US" dirty="0" smtClean="0"/>
              <a:t> in pp</a:t>
            </a:r>
            <a:endParaRPr lang="en-US" baseline="-25000" dirty="0"/>
          </a:p>
        </p:txBody>
      </p:sp>
      <p:pic>
        <p:nvPicPr>
          <p:cNvPr id="4" name="Picture 6" descr="AN1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762000"/>
            <a:ext cx="4430713" cy="3182382"/>
          </a:xfrm>
          <a:prstGeom prst="rect">
            <a:avLst/>
          </a:prstGeom>
          <a:noFill/>
          <a:ln/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468812" y="1143000"/>
          <a:ext cx="4675188" cy="493713"/>
        </p:xfrm>
        <a:graphic>
          <a:graphicData uri="http://schemas.openxmlformats.org/presentationml/2006/ole">
            <p:oleObj spid="_x0000_s6146" name="Equation" r:id="rId5" imgW="2158920" imgH="31716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3962400"/>
            <a:ext cx="435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</a:t>
            </a:r>
            <a:r>
              <a:rPr lang="en-US" dirty="0" err="1" smtClean="0"/>
              <a:t>GeV</a:t>
            </a:r>
            <a:r>
              <a:rPr lang="en-US" dirty="0" smtClean="0"/>
              <a:t>: calculations with no </a:t>
            </a:r>
            <a:r>
              <a:rPr lang="en-US" dirty="0" err="1" smtClean="0">
                <a:solidFill>
                  <a:srgbClr val="C00000"/>
                </a:solidFill>
              </a:rPr>
              <a:t>hadronic</a:t>
            </a:r>
            <a:r>
              <a:rPr lang="en-US" dirty="0" smtClean="0">
                <a:solidFill>
                  <a:srgbClr val="C00000"/>
                </a:solidFill>
              </a:rPr>
              <a:t> spin flip </a:t>
            </a:r>
            <a:r>
              <a:rPr lang="en-US" dirty="0" smtClean="0"/>
              <a:t>amplitude contribution are not consistent with data</a:t>
            </a:r>
            <a:endParaRPr lang="en-US" dirty="0"/>
          </a:p>
        </p:txBody>
      </p:sp>
      <p:pic>
        <p:nvPicPr>
          <p:cNvPr id="7" name="Picture 2" descr="AN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3931090"/>
            <a:ext cx="4419600" cy="2709723"/>
          </a:xfrm>
          <a:prstGeom prst="rect">
            <a:avLst/>
          </a:prstGeom>
          <a:noFill/>
          <a:ln/>
        </p:spPr>
      </p:pic>
      <p:sp>
        <p:nvSpPr>
          <p:cNvPr id="13" name="TextBox 12"/>
          <p:cNvSpPr txBox="1"/>
          <p:nvPr/>
        </p:nvSpPr>
        <p:spPr>
          <a:xfrm>
            <a:off x="4495800" y="2209800"/>
            <a:ext cx="435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: calculations with no </a:t>
            </a:r>
            <a:r>
              <a:rPr lang="en-US" dirty="0" err="1" smtClean="0">
                <a:solidFill>
                  <a:srgbClr val="C00000"/>
                </a:solidFill>
              </a:rPr>
              <a:t>hadronic</a:t>
            </a:r>
            <a:r>
              <a:rPr lang="en-US" dirty="0" smtClean="0">
                <a:solidFill>
                  <a:srgbClr val="C00000"/>
                </a:solidFill>
              </a:rPr>
              <a:t> spin flip</a:t>
            </a:r>
            <a:r>
              <a:rPr lang="en-US" dirty="0" smtClean="0"/>
              <a:t> amplitude contribution are consistent with data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892925" y="1066800"/>
            <a:ext cx="12192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95800" y="5486400"/>
            <a:ext cx="4176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data to come: </a:t>
            </a:r>
          </a:p>
          <a:p>
            <a:r>
              <a:rPr lang="en-US" dirty="0" smtClean="0"/>
              <a:t>24 </a:t>
            </a:r>
            <a:r>
              <a:rPr lang="en-US" dirty="0" err="1" smtClean="0"/>
              <a:t>GeV</a:t>
            </a:r>
            <a:r>
              <a:rPr lang="en-US" dirty="0" smtClean="0"/>
              <a:t>: take more data in Run9/10</a:t>
            </a:r>
          </a:p>
          <a:p>
            <a:r>
              <a:rPr lang="en-US" dirty="0" smtClean="0"/>
              <a:t>31 </a:t>
            </a:r>
            <a:r>
              <a:rPr lang="en-US" dirty="0" err="1" smtClean="0"/>
              <a:t>GeV</a:t>
            </a:r>
            <a:r>
              <a:rPr lang="en-US" dirty="0" smtClean="0"/>
              <a:t>: finalize analysis of data from Run6</a:t>
            </a:r>
          </a:p>
          <a:p>
            <a:r>
              <a:rPr lang="en-US" dirty="0" smtClean="0"/>
              <a:t>250 </a:t>
            </a:r>
            <a:r>
              <a:rPr lang="en-US" dirty="0" err="1" smtClean="0"/>
              <a:t>GeV</a:t>
            </a:r>
            <a:r>
              <a:rPr lang="en-US" dirty="0" smtClean="0"/>
              <a:t>: take data in Run9/10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772400" y="0"/>
          <a:ext cx="1371600" cy="860156"/>
        </p:xfrm>
        <a:graphic>
          <a:graphicData uri="http://schemas.openxmlformats.org/presentationml/2006/ole">
            <p:oleObj spid="_x0000_s6147" name="Equation" r:id="rId7" imgW="749160" imgH="4698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8000" y="41910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106680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10668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PLB638, 450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4191000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pC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3" descr="RHIC_CNI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32994"/>
            <a:ext cx="4800600" cy="3125005"/>
          </a:xfrm>
          <a:prstGeom prst="rect">
            <a:avLst/>
          </a:prstGeom>
          <a:noFill/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03488" y="4397375"/>
            <a:ext cx="1543050" cy="738664"/>
          </a:xfrm>
          <a:prstGeom prst="rect">
            <a:avLst/>
          </a:prstGeom>
          <a:solidFill>
            <a:srgbClr val="CCFF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ja-JP" sz="1400" b="0" dirty="0">
                <a:latin typeface="Arial" pitchFamily="34" charset="0"/>
                <a:ea typeface="HGPｺﾞｼｯｸE" pitchFamily="50" charset="-128"/>
              </a:rPr>
              <a:t>Ultra thin Carbon ribbon Target</a:t>
            </a:r>
          </a:p>
          <a:p>
            <a:r>
              <a:rPr kumimoji="1" lang="en-US" altLang="ja-JP" sz="1400" b="0" dirty="0" smtClean="0">
                <a:latin typeface="Arial" pitchFamily="34" charset="0"/>
                <a:ea typeface="HGPｺﾞｼｯｸE" pitchFamily="50" charset="-128"/>
              </a:rPr>
              <a:t>(5 </a:t>
            </a:r>
            <a:r>
              <a:rPr kumimoji="1" lang="en-US" altLang="ja-JP" sz="1400" b="0" dirty="0" smtClean="0">
                <a:latin typeface="Symbol" pitchFamily="18" charset="2"/>
                <a:ea typeface="HGPｺﾞｼｯｸE" pitchFamily="50" charset="-128"/>
              </a:rPr>
              <a:t>m</a:t>
            </a:r>
            <a:r>
              <a:rPr kumimoji="1" lang="en-US" altLang="ja-JP" sz="1400" b="0" dirty="0" smtClean="0">
                <a:latin typeface="Arial" pitchFamily="34" charset="0"/>
                <a:ea typeface="HGPｺﾞｼｯｸE" pitchFamily="50" charset="-128"/>
              </a:rPr>
              <a:t>g/cm</a:t>
            </a:r>
            <a:r>
              <a:rPr kumimoji="1" lang="en-US" altLang="ja-JP" sz="1400" b="0" baseline="30000" dirty="0" smtClean="0">
                <a:latin typeface="Arial" pitchFamily="34" charset="0"/>
                <a:ea typeface="HGPｺﾞｼｯｸE" pitchFamily="50" charset="-128"/>
              </a:rPr>
              <a:t>2</a:t>
            </a:r>
            <a:r>
              <a:rPr kumimoji="1" lang="en-US" altLang="ja-JP" sz="1400" b="0" dirty="0">
                <a:latin typeface="Arial" pitchFamily="34" charset="0"/>
                <a:ea typeface="HGPｺﾞｼｯｸE" pitchFamily="50" charset="-128"/>
              </a:rPr>
              <a:t>)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 flipV="1">
            <a:off x="2427288" y="534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808288" y="5340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1512888" y="5232400"/>
            <a:ext cx="0" cy="3048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312738" y="4470400"/>
            <a:ext cx="2117725" cy="1800225"/>
            <a:chOff x="528" y="718"/>
            <a:chExt cx="1334" cy="1134"/>
          </a:xfrm>
        </p:grpSpPr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716" y="718"/>
              <a:ext cx="1134" cy="113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640" y="71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1600" b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1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1682" y="161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1600" b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3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728" y="163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1600" b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4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528" y="116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1600" b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5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728" y="71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1600" b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6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650" y="115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sz="1600" b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1" charset="-128"/>
                </a:rPr>
                <a:t>2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427288" y="5600700"/>
            <a:ext cx="1504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1" charset="-128"/>
              </a:rPr>
              <a:t>Si strip detectors</a:t>
            </a:r>
          </a:p>
          <a:p>
            <a:r>
              <a:rPr lang="en-US" altLang="ja-JP"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1" charset="-128"/>
              </a:rPr>
              <a:t>(TOF, E</a:t>
            </a:r>
            <a:r>
              <a:rPr lang="en-US" altLang="ja-JP" sz="1400" b="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1" charset="-128"/>
              </a:rPr>
              <a:t>C</a:t>
            </a:r>
            <a:r>
              <a:rPr lang="en-US" altLang="ja-JP"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1" charset="-128"/>
              </a:rPr>
              <a:t>)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750888" y="492125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1" charset="-128"/>
              </a:rPr>
              <a:t>18cm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1589088" y="4899025"/>
            <a:ext cx="91440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" name="Oval 27"/>
          <p:cNvSpPr>
            <a:spLocks noChangeAspect="1" noChangeArrowheads="1"/>
          </p:cNvSpPr>
          <p:nvPr/>
        </p:nvSpPr>
        <p:spPr bwMode="auto">
          <a:xfrm>
            <a:off x="1470025" y="5340350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674688" y="5356225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577850" y="5232400"/>
            <a:ext cx="76200" cy="215900"/>
          </a:xfrm>
          <a:prstGeom prst="rect">
            <a:avLst/>
          </a:prstGeom>
          <a:solidFill>
            <a:srgbClr val="FF0066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 rot="2700000">
            <a:off x="2127250" y="5873750"/>
            <a:ext cx="76200" cy="215900"/>
          </a:xfrm>
          <a:prstGeom prst="rect">
            <a:avLst/>
          </a:prstGeom>
          <a:solidFill>
            <a:srgbClr val="FF0000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 rot="8100000">
            <a:off x="2087563" y="4622800"/>
            <a:ext cx="76200" cy="215900"/>
          </a:xfrm>
          <a:prstGeom prst="rect">
            <a:avLst/>
          </a:prstGeom>
          <a:solidFill>
            <a:srgbClr val="FF0000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 rot="2700000">
            <a:off x="857250" y="4614863"/>
            <a:ext cx="76200" cy="215900"/>
          </a:xfrm>
          <a:prstGeom prst="rect">
            <a:avLst/>
          </a:prstGeom>
          <a:solidFill>
            <a:srgbClr val="FF0000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 rot="8100000">
            <a:off x="895350" y="5930900"/>
            <a:ext cx="76200" cy="215900"/>
          </a:xfrm>
          <a:prstGeom prst="rect">
            <a:avLst/>
          </a:prstGeom>
          <a:solidFill>
            <a:srgbClr val="FF0000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2363788" y="5222875"/>
            <a:ext cx="76200" cy="215900"/>
          </a:xfrm>
          <a:prstGeom prst="rect">
            <a:avLst/>
          </a:prstGeom>
          <a:solidFill>
            <a:srgbClr val="FF0066"/>
          </a:soli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6"/>
          <p:cNvSpPr>
            <a:spLocks noChangeAspect="1" noChangeArrowheads="1"/>
          </p:cNvSpPr>
          <p:nvPr/>
        </p:nvSpPr>
        <p:spPr bwMode="auto">
          <a:xfrm>
            <a:off x="3962400" y="1466592"/>
            <a:ext cx="4979988" cy="2114808"/>
          </a:xfrm>
          <a:prstGeom prst="rect">
            <a:avLst/>
          </a:prstGeom>
          <a:gradFill rotWithShape="0">
            <a:gsLst>
              <a:gs pos="0">
                <a:srgbClr val="336600"/>
              </a:gs>
              <a:gs pos="100000">
                <a:srgbClr val="1F3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b="0"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29" name="Line 37"/>
          <p:cNvSpPr>
            <a:spLocks noChangeAspect="1" noChangeShapeType="1"/>
          </p:cNvSpPr>
          <p:nvPr/>
        </p:nvSpPr>
        <p:spPr bwMode="auto">
          <a:xfrm flipV="1">
            <a:off x="4609773" y="1876770"/>
            <a:ext cx="3089602" cy="1133129"/>
          </a:xfrm>
          <a:prstGeom prst="line">
            <a:avLst/>
          </a:prstGeom>
          <a:noFill/>
          <a:ln w="28575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Text Box 38"/>
          <p:cNvSpPr txBox="1">
            <a:spLocks noChangeAspect="1" noChangeArrowheads="1"/>
          </p:cNvSpPr>
          <p:nvPr/>
        </p:nvSpPr>
        <p:spPr bwMode="auto">
          <a:xfrm>
            <a:off x="4419600" y="3200400"/>
            <a:ext cx="93296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rPr>
              <a:t>Polarized proton</a:t>
            </a:r>
          </a:p>
        </p:txBody>
      </p:sp>
      <p:sp>
        <p:nvSpPr>
          <p:cNvPr id="31" name="Text Box 39"/>
          <p:cNvSpPr txBox="1">
            <a:spLocks noChangeAspect="1" noChangeArrowheads="1"/>
          </p:cNvSpPr>
          <p:nvPr/>
        </p:nvSpPr>
        <p:spPr bwMode="auto">
          <a:xfrm>
            <a:off x="6858000" y="3200400"/>
            <a:ext cx="88053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rPr>
              <a:t>Recoil carbon</a:t>
            </a:r>
          </a:p>
        </p:txBody>
      </p:sp>
      <p:pic>
        <p:nvPicPr>
          <p:cNvPr id="33" name="Picture 41" descr="carbon_s"/>
          <p:cNvPicPr>
            <a:picLocks noChangeAspect="1" noChangeArrowheads="1"/>
          </p:cNvPicPr>
          <p:nvPr/>
        </p:nvPicPr>
        <p:blipFill>
          <a:blip r:embed="rId4">
            <a:lum bright="-6000" contrast="-60000"/>
          </a:blip>
          <a:srcRect/>
          <a:stretch>
            <a:fillRect/>
          </a:stretch>
        </p:blipFill>
        <p:spPr bwMode="auto">
          <a:xfrm>
            <a:off x="5562600" y="1447800"/>
            <a:ext cx="505296" cy="360729"/>
          </a:xfrm>
          <a:prstGeom prst="rect">
            <a:avLst/>
          </a:prstGeom>
          <a:noFill/>
        </p:spPr>
      </p:pic>
      <p:pic>
        <p:nvPicPr>
          <p:cNvPr id="34" name="Picture 42" descr="carbon_s"/>
          <p:cNvPicPr>
            <a:picLocks noChangeAspect="1" noChangeArrowheads="1"/>
          </p:cNvPicPr>
          <p:nvPr/>
        </p:nvPicPr>
        <p:blipFill>
          <a:blip r:embed="rId4">
            <a:lum bright="-6000" contrast="-60000"/>
          </a:blip>
          <a:srcRect/>
          <a:stretch>
            <a:fillRect/>
          </a:stretch>
        </p:blipFill>
        <p:spPr bwMode="auto">
          <a:xfrm>
            <a:off x="6172200" y="1981200"/>
            <a:ext cx="505296" cy="360729"/>
          </a:xfrm>
          <a:prstGeom prst="rect">
            <a:avLst/>
          </a:prstGeom>
          <a:noFill/>
        </p:spPr>
      </p:pic>
      <p:pic>
        <p:nvPicPr>
          <p:cNvPr id="35" name="Picture 43" descr="carbon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5108" y="2927194"/>
            <a:ext cx="502542" cy="362105"/>
          </a:xfrm>
          <a:prstGeom prst="rect">
            <a:avLst/>
          </a:prstGeom>
          <a:noFill/>
        </p:spPr>
      </p:pic>
      <p:grpSp>
        <p:nvGrpSpPr>
          <p:cNvPr id="36" name="Group 44"/>
          <p:cNvGrpSpPr>
            <a:grpSpLocks noChangeAspect="1"/>
          </p:cNvGrpSpPr>
          <p:nvPr/>
        </p:nvGrpSpPr>
        <p:grpSpPr bwMode="auto">
          <a:xfrm>
            <a:off x="4038600" y="2895600"/>
            <a:ext cx="497035" cy="495659"/>
            <a:chOff x="96" y="2358"/>
            <a:chExt cx="469" cy="529"/>
          </a:xfrm>
        </p:grpSpPr>
        <p:pic>
          <p:nvPicPr>
            <p:cNvPr id="37" name="Picture 45" descr="proton_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96"/>
              <a:ext cx="469" cy="391"/>
            </a:xfrm>
            <a:prstGeom prst="rect">
              <a:avLst/>
            </a:prstGeom>
            <a:noFill/>
          </p:spPr>
        </p:pic>
        <p:grpSp>
          <p:nvGrpSpPr>
            <p:cNvPr id="38" name="Group 46"/>
            <p:cNvGrpSpPr>
              <a:grpSpLocks noChangeAspect="1"/>
            </p:cNvGrpSpPr>
            <p:nvPr/>
          </p:nvGrpSpPr>
          <p:grpSpPr bwMode="auto">
            <a:xfrm>
              <a:off x="168" y="2358"/>
              <a:ext cx="192" cy="240"/>
              <a:chOff x="2784" y="1776"/>
              <a:chExt cx="192" cy="240"/>
            </a:xfrm>
          </p:grpSpPr>
          <p:sp>
            <p:nvSpPr>
              <p:cNvPr id="39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880" y="1824"/>
                <a:ext cx="48" cy="192"/>
              </a:xfrm>
              <a:prstGeom prst="upArrow">
                <a:avLst>
                  <a:gd name="adj1" fmla="val 50000"/>
                  <a:gd name="adj2" fmla="val 100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784" y="1824"/>
                <a:ext cx="192" cy="192"/>
              </a:xfrm>
              <a:prstGeom prst="curvedRightArrow">
                <a:avLst>
                  <a:gd name="adj1" fmla="val 25236"/>
                  <a:gd name="adj2" fmla="val 48153"/>
                  <a:gd name="adj3" fmla="val 3414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2880" y="1776"/>
                <a:ext cx="48" cy="144"/>
              </a:xfrm>
              <a:prstGeom prst="upArrow">
                <a:avLst>
                  <a:gd name="adj1" fmla="val 50000"/>
                  <a:gd name="adj2" fmla="val 7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2" name="Picture 50" descr="carbon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133600"/>
            <a:ext cx="502542" cy="362106"/>
          </a:xfrm>
          <a:prstGeom prst="rect">
            <a:avLst/>
          </a:prstGeom>
          <a:noFill/>
        </p:spPr>
      </p:pic>
      <p:grpSp>
        <p:nvGrpSpPr>
          <p:cNvPr id="43" name="Group 51"/>
          <p:cNvGrpSpPr>
            <a:grpSpLocks noChangeAspect="1"/>
          </p:cNvGrpSpPr>
          <p:nvPr/>
        </p:nvGrpSpPr>
        <p:grpSpPr bwMode="auto">
          <a:xfrm>
            <a:off x="7848600" y="1524000"/>
            <a:ext cx="495658" cy="494281"/>
            <a:chOff x="96" y="2358"/>
            <a:chExt cx="469" cy="529"/>
          </a:xfrm>
        </p:grpSpPr>
        <p:pic>
          <p:nvPicPr>
            <p:cNvPr id="44" name="Picture 52" descr="proton_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96"/>
              <a:ext cx="469" cy="391"/>
            </a:xfrm>
            <a:prstGeom prst="rect">
              <a:avLst/>
            </a:prstGeom>
            <a:noFill/>
          </p:spPr>
        </p:pic>
        <p:grpSp>
          <p:nvGrpSpPr>
            <p:cNvPr id="45" name="Group 53"/>
            <p:cNvGrpSpPr>
              <a:grpSpLocks noChangeAspect="1"/>
            </p:cNvGrpSpPr>
            <p:nvPr/>
          </p:nvGrpSpPr>
          <p:grpSpPr bwMode="auto">
            <a:xfrm>
              <a:off x="168" y="2358"/>
              <a:ext cx="192" cy="240"/>
              <a:chOff x="2784" y="1776"/>
              <a:chExt cx="192" cy="240"/>
            </a:xfrm>
          </p:grpSpPr>
          <p:sp>
            <p:nvSpPr>
              <p:cNvPr id="46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880" y="1824"/>
                <a:ext cx="48" cy="192"/>
              </a:xfrm>
              <a:prstGeom prst="upArrow">
                <a:avLst>
                  <a:gd name="adj1" fmla="val 50000"/>
                  <a:gd name="adj2" fmla="val 100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784" y="1824"/>
                <a:ext cx="192" cy="192"/>
              </a:xfrm>
              <a:prstGeom prst="curvedRightArrow">
                <a:avLst>
                  <a:gd name="adj1" fmla="val 25236"/>
                  <a:gd name="adj2" fmla="val 48153"/>
                  <a:gd name="adj3" fmla="val 3414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2880" y="1776"/>
                <a:ext cx="48" cy="144"/>
              </a:xfrm>
              <a:prstGeom prst="upArrow">
                <a:avLst>
                  <a:gd name="adj1" fmla="val 50000"/>
                  <a:gd name="adj2" fmla="val 7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" name="Line 57"/>
          <p:cNvSpPr>
            <a:spLocks noChangeAspect="1" noChangeShapeType="1"/>
          </p:cNvSpPr>
          <p:nvPr/>
        </p:nvSpPr>
        <p:spPr bwMode="auto">
          <a:xfrm flipH="1" flipV="1">
            <a:off x="5943600" y="1752600"/>
            <a:ext cx="287283" cy="25354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Line 58"/>
          <p:cNvSpPr>
            <a:spLocks noChangeAspect="1" noChangeShapeType="1"/>
          </p:cNvSpPr>
          <p:nvPr/>
        </p:nvSpPr>
        <p:spPr bwMode="auto">
          <a:xfrm>
            <a:off x="6676871" y="2456655"/>
            <a:ext cx="652617" cy="51355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9"/>
          <p:cNvSpPr txBox="1">
            <a:spLocks noChangeAspect="1" noChangeArrowheads="1"/>
          </p:cNvSpPr>
          <p:nvPr/>
        </p:nvSpPr>
        <p:spPr bwMode="auto">
          <a:xfrm>
            <a:off x="5728550" y="2445511"/>
            <a:ext cx="116755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dirty="0">
                <a:solidFill>
                  <a:schemeClr val="bg1"/>
                </a:solidFill>
                <a:latin typeface="Arial" pitchFamily="34" charset="0"/>
                <a:ea typeface="ＭＳ Ｐゴシック" pitchFamily="1" charset="-128"/>
              </a:rPr>
              <a:t>Carbon target</a:t>
            </a:r>
          </a:p>
        </p:txBody>
      </p:sp>
      <p:graphicFrame>
        <p:nvGraphicFramePr>
          <p:cNvPr id="52" name="Object 60"/>
          <p:cNvGraphicFramePr>
            <a:graphicFrameLocks noChangeAspect="1"/>
          </p:cNvGraphicFramePr>
          <p:nvPr/>
        </p:nvGraphicFramePr>
        <p:xfrm>
          <a:off x="4419600" y="1447800"/>
          <a:ext cx="966533" cy="323554"/>
        </p:xfrm>
        <a:graphic>
          <a:graphicData uri="http://schemas.openxmlformats.org/presentationml/2006/ole">
            <p:oleObj spid="_x0000_s8194" name="数式" r:id="rId6" imgW="634680" imgH="241200" progId="Equation.3">
              <p:embed/>
            </p:oleObj>
          </a:graphicData>
        </a:graphic>
      </p:graphicFrame>
      <p:graphicFrame>
        <p:nvGraphicFramePr>
          <p:cNvPr id="53" name="Object 61"/>
          <p:cNvGraphicFramePr>
            <a:graphicFrameLocks noChangeAspect="1"/>
          </p:cNvGraphicFramePr>
          <p:nvPr/>
        </p:nvGraphicFramePr>
        <p:xfrm>
          <a:off x="7927289" y="2667717"/>
          <a:ext cx="950011" cy="326308"/>
        </p:xfrm>
        <a:graphic>
          <a:graphicData uri="http://schemas.openxmlformats.org/presentationml/2006/ole">
            <p:oleObj spid="_x0000_s8195" name="数式" r:id="rId7" imgW="622080" imgH="241200" progId="Equation.3">
              <p:embed/>
            </p:oleObj>
          </a:graphicData>
        </a:graphic>
      </p:graphicFrame>
      <p:graphicFrame>
        <p:nvGraphicFramePr>
          <p:cNvPr id="54" name="Object 63"/>
          <p:cNvGraphicFramePr>
            <a:graphicFrameLocks noChangeAspect="1"/>
          </p:cNvGraphicFramePr>
          <p:nvPr/>
        </p:nvGraphicFramePr>
        <p:xfrm>
          <a:off x="3962400" y="2362200"/>
          <a:ext cx="656747" cy="271235"/>
        </p:xfrm>
        <a:graphic>
          <a:graphicData uri="http://schemas.openxmlformats.org/presentationml/2006/ole">
            <p:oleObj spid="_x0000_s8196" name="数式" r:id="rId8" imgW="431640" imgH="203040" progId="Equation.3">
              <p:embed/>
            </p:oleObj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09600" y="685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 scattering: interference between electromagnetic and </a:t>
            </a:r>
            <a:r>
              <a:rPr lang="en-US" dirty="0" err="1" smtClean="0"/>
              <a:t>hadronic</a:t>
            </a:r>
            <a:r>
              <a:rPr lang="en-US" dirty="0" smtClean="0"/>
              <a:t> amplitudes in the </a:t>
            </a:r>
            <a:r>
              <a:rPr lang="en-US" dirty="0" err="1" smtClean="0"/>
              <a:t>Coulumb</a:t>
            </a:r>
            <a:r>
              <a:rPr lang="en-US" dirty="0" smtClean="0"/>
              <a:t>-Nuclear Interference (CNI) region</a:t>
            </a:r>
            <a:endParaRPr lang="en-US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838200" y="1752600"/>
          <a:ext cx="1517650" cy="1474788"/>
        </p:xfrm>
        <a:graphic>
          <a:graphicData uri="http://schemas.openxmlformats.org/presentationml/2006/ole">
            <p:oleObj spid="_x0000_s8197" name="数式" r:id="rId9" imgW="863600" imgH="838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en-US" dirty="0" err="1" smtClean="0"/>
              <a:t>pC</a:t>
            </a:r>
            <a:r>
              <a:rPr lang="en-US" dirty="0" smtClean="0"/>
              <a:t>: A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52400" y="2362200"/>
            <a:ext cx="4144963" cy="3852863"/>
            <a:chOff x="240" y="1488"/>
            <a:chExt cx="2470" cy="2189"/>
          </a:xfrm>
        </p:grpSpPr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/>
            <a:srcRect l="10315" t="1985" r="10315" b="29005"/>
            <a:stretch>
              <a:fillRect/>
            </a:stretch>
          </p:blipFill>
          <p:spPr bwMode="auto">
            <a:xfrm>
              <a:off x="240" y="1488"/>
              <a:ext cx="2304" cy="2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824" y="2016"/>
              <a:ext cx="716" cy="29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zero hadronic </a:t>
              </a:r>
            </a:p>
            <a:p>
              <a:r>
                <a:rPr lang="en-US" altLang="ja-JP" sz="1400">
                  <a:latin typeface="Times New Roman" pitchFamily="18" charset="0"/>
                </a:rPr>
                <a:t>spin-flip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1920" y="2544"/>
              <a:ext cx="790" cy="29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With hadronic </a:t>
              </a:r>
            </a:p>
            <a:p>
              <a:r>
                <a:rPr lang="en-US" altLang="ja-JP" sz="1400">
                  <a:latin typeface="Times New Roman" pitchFamily="18" charset="0"/>
                </a:rPr>
                <a:t>spin-flip (E950)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72" y="3504"/>
              <a:ext cx="16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1400" i="1"/>
                <a:t>Phys.Rev.Lett.,89,052302(2002)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912" y="1488"/>
              <a:ext cx="1379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sz="2000" i="1">
                  <a:solidFill>
                    <a:schemeClr val="accent2"/>
                  </a:solidFill>
                  <a:latin typeface="Times New Roman" pitchFamily="18" charset="0"/>
                </a:rPr>
                <a:t>pC</a:t>
              </a:r>
              <a:r>
                <a:rPr kumimoji="0" lang="en-US" altLang="ja-JP" sz="2000">
                  <a:solidFill>
                    <a:schemeClr val="accent2"/>
                  </a:solidFill>
                  <a:latin typeface="Times New Roman" pitchFamily="18" charset="0"/>
                </a:rPr>
                <a:t> Analyzing Power</a:t>
              </a:r>
              <a:endParaRPr kumimoji="0" lang="en-US" altLang="ja-JP" baseline="-200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H="1">
              <a:off x="1440" y="2208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>
              <a:off x="1440" y="2688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1371600" y="6248400"/>
            <a:ext cx="1881188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800" i="1">
                <a:solidFill>
                  <a:srgbClr val="FF0000"/>
                </a:solidFill>
              </a:rPr>
              <a:t>E</a:t>
            </a:r>
            <a:r>
              <a:rPr lang="en-US" altLang="ja-JP" sz="1800" i="1" baseline="-25000">
                <a:solidFill>
                  <a:srgbClr val="FF0000"/>
                </a:solidFill>
              </a:rPr>
              <a:t>beam</a:t>
            </a:r>
            <a:r>
              <a:rPr lang="en-US" altLang="ja-JP" sz="1800">
                <a:solidFill>
                  <a:srgbClr val="FF0000"/>
                </a:solidFill>
              </a:rPr>
              <a:t> = 21.7GeV</a:t>
            </a:r>
          </a:p>
        </p:txBody>
      </p: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4267200" y="2286000"/>
            <a:ext cx="4648200" cy="4329113"/>
            <a:chOff x="2688" y="1440"/>
            <a:chExt cx="2928" cy="2727"/>
          </a:xfrm>
        </p:grpSpPr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2688" y="1440"/>
              <a:ext cx="2928" cy="2326"/>
              <a:chOff x="192" y="1344"/>
              <a:chExt cx="3888" cy="2614"/>
            </a:xfrm>
          </p:grpSpPr>
          <p:pic>
            <p:nvPicPr>
              <p:cNvPr id="22" name="Picture 4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" y="1344"/>
                <a:ext cx="3888" cy="2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AutoShape 41"/>
              <p:cNvSpPr>
                <a:spLocks noChangeArrowheads="1"/>
              </p:cNvSpPr>
              <p:nvPr/>
            </p:nvSpPr>
            <p:spPr bwMode="auto">
              <a:xfrm>
                <a:off x="2160" y="1536"/>
                <a:ext cx="1584" cy="57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3600" y="3936"/>
              <a:ext cx="1185" cy="23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sz="1800" i="1">
                  <a:solidFill>
                    <a:srgbClr val="FF0000"/>
                  </a:solidFill>
                </a:rPr>
                <a:t>E</a:t>
              </a:r>
              <a:r>
                <a:rPr lang="en-US" altLang="ja-JP" sz="1800" i="1" baseline="-25000">
                  <a:solidFill>
                    <a:srgbClr val="FF0000"/>
                  </a:solidFill>
                </a:rPr>
                <a:t>beam</a:t>
              </a:r>
              <a:r>
                <a:rPr lang="en-US" altLang="ja-JP" sz="1800">
                  <a:solidFill>
                    <a:srgbClr val="FF0000"/>
                  </a:solidFill>
                </a:rPr>
                <a:t> = 100 GeV</a:t>
              </a: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3744" y="3696"/>
              <a:ext cx="8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i="1"/>
                <a:t>unpublished</a:t>
              </a:r>
              <a:endParaRPr lang="en-US" altLang="ja-JP"/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4262" y="1614"/>
              <a:ext cx="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Run04</a:t>
              </a:r>
            </a:p>
          </p:txBody>
        </p:sp>
      </p:grp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2159000" y="1560513"/>
          <a:ext cx="4519613" cy="608012"/>
        </p:xfrm>
        <a:graphic>
          <a:graphicData uri="http://schemas.openxmlformats.org/presentationml/2006/ole">
            <p:oleObj spid="_x0000_s9221" name="Equation" r:id="rId5" imgW="2171520" imgH="291960" progId="Equation.3">
              <p:embed/>
            </p:oleObj>
          </a:graphicData>
        </a:graphic>
      </p:graphicFrame>
      <p:sp>
        <p:nvSpPr>
          <p:cNvPr id="36" name="Rectangle 35"/>
          <p:cNvSpPr/>
          <p:nvPr/>
        </p:nvSpPr>
        <p:spPr>
          <a:xfrm>
            <a:off x="5486400" y="2438400"/>
            <a:ext cx="914400" cy="3124200"/>
          </a:xfrm>
          <a:prstGeom prst="rect">
            <a:avLst/>
          </a:prstGeom>
          <a:solidFill>
            <a:srgbClr val="FFCC00">
              <a:alpha val="50196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9600" y="838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 scattering: interference between electromagnetic and </a:t>
            </a:r>
            <a:r>
              <a:rPr lang="en-US" dirty="0" err="1" smtClean="0"/>
              <a:t>hadronic</a:t>
            </a:r>
            <a:r>
              <a:rPr lang="en-US" dirty="0" smtClean="0"/>
              <a:t> amplitudes in the </a:t>
            </a:r>
            <a:r>
              <a:rPr lang="en-US" dirty="0" err="1" smtClean="0"/>
              <a:t>Coulumb</a:t>
            </a:r>
            <a:r>
              <a:rPr lang="en-US" dirty="0" smtClean="0"/>
              <a:t>-Nuclear Interference (CNI)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err="1" smtClean="0"/>
              <a:t>pC</a:t>
            </a:r>
            <a:r>
              <a:rPr lang="en-US" dirty="0" smtClean="0"/>
              <a:t>: goals/strategy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7620000" cy="54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Polarization measurements for experiments</a:t>
            </a:r>
          </a:p>
          <a:p>
            <a:pPr lvl="1">
              <a:lnSpc>
                <a:spcPts val="1700"/>
              </a:lnSpc>
            </a:pPr>
            <a:r>
              <a:rPr lang="en-US" dirty="0" smtClean="0">
                <a:solidFill>
                  <a:srgbClr val="008000"/>
                </a:solidFill>
              </a:rPr>
              <a:t>Target Scan mode</a:t>
            </a:r>
          </a:p>
          <a:p>
            <a:pPr lvl="2">
              <a:lnSpc>
                <a:spcPts val="17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rgbClr val="008000"/>
                </a:solidFill>
              </a:rPr>
              <a:t>Provides polarization at beam center, polarization profile, average polarization over profile</a:t>
            </a:r>
          </a:p>
          <a:p>
            <a:pPr lvl="1">
              <a:lnSpc>
                <a:spcPts val="1700"/>
              </a:lnSpc>
            </a:pPr>
            <a:r>
              <a:rPr lang="en-US" dirty="0" smtClean="0">
                <a:solidFill>
                  <a:srgbClr val="008000"/>
                </a:solidFill>
              </a:rPr>
              <a:t>20-30 sec per measurement </a:t>
            </a:r>
          </a:p>
          <a:p>
            <a:pPr lvl="2">
              <a:lnSpc>
                <a:spcPts val="17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rgbClr val="008000"/>
                </a:solidFill>
              </a:rPr>
              <a:t>For stat. precision 2-3%</a:t>
            </a:r>
          </a:p>
          <a:p>
            <a:pPr lvl="1">
              <a:lnSpc>
                <a:spcPts val="1700"/>
              </a:lnSpc>
            </a:pPr>
            <a:r>
              <a:rPr lang="en-US" dirty="0" smtClean="0">
                <a:solidFill>
                  <a:srgbClr val="008000"/>
                </a:solidFill>
              </a:rPr>
              <a:t>4-5 measurements per fill, per ring </a:t>
            </a:r>
          </a:p>
          <a:p>
            <a:pPr lvl="2">
              <a:lnSpc>
                <a:spcPts val="17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rgbClr val="008000"/>
                </a:solidFill>
              </a:rPr>
              <a:t>Controls polarization decay </a:t>
            </a:r>
            <a:r>
              <a:rPr lang="en-US" sz="1400" dirty="0" err="1" smtClean="0">
                <a:solidFill>
                  <a:srgbClr val="008000"/>
                </a:solidFill>
              </a:rPr>
              <a:t>vs</a:t>
            </a:r>
            <a:r>
              <a:rPr lang="en-US" sz="1400" dirty="0" smtClean="0">
                <a:solidFill>
                  <a:srgbClr val="008000"/>
                </a:solidFill>
              </a:rPr>
              <a:t> time in a fill</a:t>
            </a:r>
          </a:p>
          <a:p>
            <a:pPr lvl="1">
              <a:lnSpc>
                <a:spcPts val="1700"/>
              </a:lnSpc>
              <a:spcAft>
                <a:spcPts val="1200"/>
              </a:spcAft>
            </a:pPr>
            <a:r>
              <a:rPr lang="en-US" dirty="0" smtClean="0">
                <a:solidFill>
                  <a:srgbClr val="008000"/>
                </a:solidFill>
              </a:rPr>
              <a:t>Polarization profile, both vertical and horizontal</a:t>
            </a:r>
          </a:p>
          <a:p>
            <a:pPr lvl="1">
              <a:lnSpc>
                <a:spcPts val="1700"/>
              </a:lnSpc>
            </a:pPr>
            <a:r>
              <a:rPr lang="en-US" dirty="0" smtClean="0">
                <a:solidFill>
                  <a:srgbClr val="008000"/>
                </a:solidFill>
              </a:rPr>
              <a:t>Normalized to </a:t>
            </a:r>
            <a:r>
              <a:rPr lang="en-US" dirty="0" err="1" smtClean="0">
                <a:solidFill>
                  <a:srgbClr val="008000"/>
                </a:solidFill>
              </a:rPr>
              <a:t>HJet</a:t>
            </a:r>
            <a:r>
              <a:rPr lang="en-US" dirty="0" smtClean="0">
                <a:solidFill>
                  <a:srgbClr val="008000"/>
                </a:solidFill>
              </a:rPr>
              <a:t> measurements over many fills</a:t>
            </a:r>
          </a:p>
          <a:p>
            <a:pPr lvl="2">
              <a:lnSpc>
                <a:spcPts val="17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rgbClr val="008000"/>
                </a:solidFill>
              </a:rPr>
              <a:t>Knowledge on polarization profile in one transverse direction is required</a:t>
            </a:r>
            <a:endParaRPr lang="en-US" sz="1600" dirty="0" smtClean="0">
              <a:solidFill>
                <a:srgbClr val="008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u="sng" dirty="0" smtClean="0">
                <a:solidFill>
                  <a:srgbClr val="C00000"/>
                </a:solidFill>
              </a:rPr>
              <a:t>Fill-by-fill polarization</a:t>
            </a:r>
          </a:p>
          <a:p>
            <a:pPr lvl="2">
              <a:lnSpc>
                <a:spcPts val="2000"/>
              </a:lnSpc>
            </a:pPr>
            <a:r>
              <a:rPr lang="en-US" sz="1400" dirty="0" smtClean="0">
                <a:solidFill>
                  <a:srgbClr val="C00000"/>
                </a:solidFill>
              </a:rPr>
              <a:t>Knowledge on polarization profile in both transverse directions is required </a:t>
            </a:r>
            <a:endParaRPr lang="en-US" dirty="0" smtClean="0">
              <a:solidFill>
                <a:srgbClr val="008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/>
              <a:t>Feedback </a:t>
            </a:r>
            <a:r>
              <a:rPr lang="en-US" sz="2000" dirty="0"/>
              <a:t>for accelerator experts</a:t>
            </a:r>
          </a:p>
          <a:p>
            <a:pPr lvl="1"/>
            <a:r>
              <a:rPr lang="en-US" sz="1600" dirty="0">
                <a:solidFill>
                  <a:srgbClr val="008000"/>
                </a:solidFill>
              </a:rPr>
              <a:t>Beam </a:t>
            </a:r>
            <a:r>
              <a:rPr lang="en-US" sz="1600" dirty="0" err="1">
                <a:solidFill>
                  <a:srgbClr val="008000"/>
                </a:solidFill>
              </a:rPr>
              <a:t>emittance</a:t>
            </a:r>
            <a:r>
              <a:rPr lang="en-US" sz="1600" dirty="0">
                <a:solidFill>
                  <a:srgbClr val="008000"/>
                </a:solidFill>
              </a:rPr>
              <a:t> measurements, bunch-by-bunch</a:t>
            </a:r>
            <a:endParaRPr lang="en-US" sz="1400" dirty="0">
              <a:solidFill>
                <a:srgbClr val="008000"/>
              </a:solidFill>
            </a:endParaRPr>
          </a:p>
          <a:p>
            <a:pPr lvl="1"/>
            <a:r>
              <a:rPr lang="en-US" sz="1600" dirty="0">
                <a:solidFill>
                  <a:srgbClr val="008000"/>
                </a:solidFill>
              </a:rPr>
              <a:t>Polarization</a:t>
            </a:r>
          </a:p>
          <a:p>
            <a:pPr lvl="1"/>
            <a:r>
              <a:rPr lang="en-US" sz="1600" dirty="0">
                <a:solidFill>
                  <a:srgbClr val="008000"/>
                </a:solidFill>
              </a:rPr>
              <a:t>Polarization profile, both vertical and horizontal</a:t>
            </a:r>
          </a:p>
          <a:p>
            <a:pPr lvl="1"/>
            <a:r>
              <a:rPr lang="en-US" sz="1600" dirty="0">
                <a:solidFill>
                  <a:srgbClr val="008000"/>
                </a:solidFill>
              </a:rPr>
              <a:t>Polarization at injection (and polarization loss in transfer)</a:t>
            </a:r>
          </a:p>
          <a:p>
            <a:pPr lvl="1"/>
            <a:r>
              <a:rPr lang="en-US" sz="1600" dirty="0">
                <a:solidFill>
                  <a:srgbClr val="008000"/>
                </a:solidFill>
              </a:rPr>
              <a:t>Polarization on the ramp (and polarization loss during ramp</a:t>
            </a:r>
            <a:r>
              <a:rPr lang="en-US" sz="1600" dirty="0" smtClean="0">
                <a:solidFill>
                  <a:srgbClr val="008000"/>
                </a:solidFill>
              </a:rPr>
              <a:t>)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pC</a:t>
            </a:r>
            <a:r>
              <a:rPr lang="en-US" dirty="0" smtClean="0"/>
              <a:t>: polarization in a fill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483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81400" y="1295400"/>
            <a:ext cx="202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from Run6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64820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7820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59080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7622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752600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175260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6019800"/>
            <a:ext cx="456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fills may show polarization decay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pC</a:t>
            </a:r>
            <a:r>
              <a:rPr lang="en-US" dirty="0" smtClean="0"/>
              <a:t>: Polarization Profile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1676400"/>
            <a:ext cx="41148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1676400"/>
            <a:ext cx="4191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52601" y="4648200"/>
            <a:ext cx="2052638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Target Position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6200000">
            <a:off x="-598487" y="2198688"/>
            <a:ext cx="1654175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Polarization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-142081" y="3799682"/>
            <a:ext cx="741363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Rate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24601" y="4648200"/>
            <a:ext cx="2052638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Target Position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16200000">
            <a:off x="4201319" y="3875882"/>
            <a:ext cx="741363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Rate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 rot="16200000">
            <a:off x="3744913" y="2274888"/>
            <a:ext cx="1654175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Polarization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38201" y="5791200"/>
            <a:ext cx="79248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Beam polarization profile is different for different beams, different fills </a:t>
            </a:r>
            <a:r>
              <a:rPr lang="en-US" sz="2000" dirty="0">
                <a:sym typeface="Symbol" pitchFamily="18" charset="2"/>
              </a:rPr>
              <a:t></a:t>
            </a:r>
          </a:p>
          <a:p>
            <a:r>
              <a:rPr lang="en-US" sz="2000" dirty="0">
                <a:sym typeface="Symbol" pitchFamily="18" charset="2"/>
              </a:rPr>
              <a:t>Correction for </a:t>
            </a:r>
            <a:r>
              <a:rPr lang="en-US" sz="2000" b="1" u="sng" dirty="0">
                <a:sym typeface="Symbol" pitchFamily="18" charset="2"/>
              </a:rPr>
              <a:t>average polarization</a:t>
            </a:r>
            <a:r>
              <a:rPr lang="en-US" sz="2000" dirty="0">
                <a:sym typeface="Symbol" pitchFamily="18" charset="2"/>
              </a:rPr>
              <a:t> depends on beam/fill </a:t>
            </a:r>
            <a:endParaRPr lang="en-US" sz="20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2200" y="1066800"/>
            <a:ext cx="501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Examples of </a:t>
            </a:r>
            <a:r>
              <a:rPr lang="en-US" dirty="0" err="1"/>
              <a:t>pC</a:t>
            </a:r>
            <a:r>
              <a:rPr lang="en-US" dirty="0"/>
              <a:t> measurements in Run5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229894" y="2628106"/>
            <a:ext cx="990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-114300" y="2552700"/>
            <a:ext cx="990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/>
          <a:lstStyle/>
          <a:p>
            <a:r>
              <a:rPr lang="en-US" dirty="0" smtClean="0"/>
              <a:t>Average Polarization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1447800"/>
            <a:ext cx="1676400" cy="350520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343400" y="2667000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5400" y="9906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H-Jet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295400" y="1981200"/>
            <a:ext cx="0" cy="6096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371600" y="1447800"/>
          <a:ext cx="419100" cy="558800"/>
        </p:xfrm>
        <a:graphic>
          <a:graphicData uri="http://schemas.openxmlformats.org/presentationml/2006/ole">
            <p:oleObj spid="_x0000_s10242" name="Equation" r:id="rId3" imgW="152280" imgH="203040" progId="Equation.3">
              <p:embed/>
            </p:oleObj>
          </a:graphicData>
        </a:graphic>
      </p:graphicFrame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2000" y="4343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66800" y="3657600"/>
            <a:ext cx="105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~1 mm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243013" y="3657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90600" y="4419600"/>
            <a:ext cx="113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6-7 mm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905000" y="1981200"/>
            <a:ext cx="0" cy="6096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600200" y="1981200"/>
            <a:ext cx="0" cy="6096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391400" y="2667000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724400" y="1676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419600" y="10668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pC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7543800" y="2819400"/>
            <a:ext cx="6858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219200" y="2743200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781800" y="1111250"/>
            <a:ext cx="1722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/>
              <a:t>Collider</a:t>
            </a:r>
          </a:p>
          <a:p>
            <a:pPr algn="ctr">
              <a:lnSpc>
                <a:spcPct val="85000"/>
              </a:lnSpc>
            </a:pPr>
            <a:r>
              <a:rPr lang="en-US"/>
              <a:t>Experiments</a:t>
            </a:r>
          </a:p>
        </p:txBody>
      </p:sp>
      <p:graphicFrame>
        <p:nvGraphicFramePr>
          <p:cNvPr id="21" name="Object 23"/>
          <p:cNvGraphicFramePr>
            <a:graphicFrameLocks noChangeAspect="1"/>
          </p:cNvGraphicFramePr>
          <p:nvPr/>
        </p:nvGraphicFramePr>
        <p:xfrm>
          <a:off x="3133725" y="5486400"/>
          <a:ext cx="2495550" cy="838200"/>
        </p:xfrm>
        <a:graphic>
          <a:graphicData uri="http://schemas.openxmlformats.org/presentationml/2006/ole">
            <p:oleObj spid="_x0000_s10243" name="Equation" r:id="rId4" imgW="1663560" imgH="558720" progId="Equation.3">
              <p:embed/>
            </p:oleObj>
          </a:graphicData>
        </a:graphic>
      </p:graphicFrame>
      <p:graphicFrame>
        <p:nvGraphicFramePr>
          <p:cNvPr id="22" name="Object 24"/>
          <p:cNvGraphicFramePr>
            <a:graphicFrameLocks noChangeAspect="1"/>
          </p:cNvGraphicFramePr>
          <p:nvPr/>
        </p:nvGraphicFramePr>
        <p:xfrm>
          <a:off x="5797550" y="5410200"/>
          <a:ext cx="3346450" cy="871538"/>
        </p:xfrm>
        <a:graphic>
          <a:graphicData uri="http://schemas.openxmlformats.org/presentationml/2006/ole">
            <p:oleObj spid="_x0000_s10244" name="Equation" r:id="rId5" imgW="2145960" imgH="558720" progId="Equation.3">
              <p:embed/>
            </p:oleObj>
          </a:graphicData>
        </a:graphic>
      </p:graphicFrame>
      <p:graphicFrame>
        <p:nvGraphicFramePr>
          <p:cNvPr id="23" name="Object 25"/>
          <p:cNvGraphicFramePr>
            <a:graphicFrameLocks noChangeAspect="1"/>
          </p:cNvGraphicFramePr>
          <p:nvPr/>
        </p:nvGraphicFramePr>
        <p:xfrm>
          <a:off x="323850" y="5486400"/>
          <a:ext cx="2476500" cy="838200"/>
        </p:xfrm>
        <a:graphic>
          <a:graphicData uri="http://schemas.openxmlformats.org/presentationml/2006/ole">
            <p:oleObj spid="_x0000_s10245" name="Equation" r:id="rId6" imgW="1650960" imgH="558720" progId="Equation.3">
              <p:embed/>
            </p:oleObj>
          </a:graphicData>
        </a:graphic>
      </p:graphicFrame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828800" y="6461125"/>
            <a:ext cx="553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P</a:t>
            </a:r>
            <a:r>
              <a:rPr lang="en-US" sz="2000"/>
              <a:t>(</a:t>
            </a:r>
            <a:r>
              <a:rPr lang="en-US" sz="2000" i="1"/>
              <a:t>x,y</a:t>
            </a:r>
            <a:r>
              <a:rPr lang="en-US" sz="2000"/>
              <a:t>) – polarization profile, </a:t>
            </a:r>
            <a:r>
              <a:rPr lang="en-US" sz="2000" i="1"/>
              <a:t>I</a:t>
            </a:r>
            <a:r>
              <a:rPr lang="en-US" sz="2000"/>
              <a:t>(</a:t>
            </a:r>
            <a:r>
              <a:rPr lang="en-US" sz="2000" i="1"/>
              <a:t>x,y</a:t>
            </a:r>
            <a:r>
              <a:rPr lang="en-US" sz="2000"/>
              <a:t>) – intensity profile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403725" y="46894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=</a:t>
            </a:r>
            <a:r>
              <a:rPr lang="en-US" i="1"/>
              <a:t>x</a:t>
            </a:r>
            <a:r>
              <a:rPr lang="en-US" baseline="-25000"/>
              <a:t>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82"/>
          <p:cNvGraphicFramePr>
            <a:graphicFrameLocks noGrp="1"/>
          </p:cNvGraphicFramePr>
          <p:nvPr/>
        </p:nvGraphicFramePr>
        <p:xfrm>
          <a:off x="0" y="1828800"/>
          <a:ext cx="9144000" cy="3505200"/>
        </p:xfrm>
        <a:graphic>
          <a:graphicData uri="http://schemas.openxmlformats.org/drawingml/2006/table">
            <a:tbl>
              <a:tblPr/>
              <a:tblGrid>
                <a:gridCol w="1908175"/>
                <a:gridCol w="4187825"/>
                <a:gridCol w="3048000"/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/>
          <a:lstStyle/>
          <a:p>
            <a:r>
              <a:rPr lang="en-US" dirty="0" smtClean="0"/>
              <a:t>Average Polarization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62400" y="990600"/>
          <a:ext cx="2330450" cy="738188"/>
        </p:xfrm>
        <a:graphic>
          <a:graphicData uri="http://schemas.openxmlformats.org/presentationml/2006/ole">
            <p:oleObj spid="_x0000_s13314" name="Equation" r:id="rId4" imgW="1523880" imgH="4824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85875" y="990600"/>
          <a:ext cx="2389188" cy="738188"/>
        </p:xfrm>
        <a:graphic>
          <a:graphicData uri="http://schemas.openxmlformats.org/presentationml/2006/ole">
            <p:oleObj spid="_x0000_s13315" name="Equation" r:id="rId5" imgW="1562040" imgH="4824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3600" y="3352800"/>
          <a:ext cx="952500" cy="381000"/>
        </p:xfrm>
        <a:graphic>
          <a:graphicData uri="http://schemas.openxmlformats.org/presentationml/2006/ole">
            <p:oleObj spid="_x0000_s13316" name="Equation" r:id="rId6" imgW="634680" imgH="2538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58000" y="990600"/>
          <a:ext cx="762000" cy="685800"/>
        </p:xfrm>
        <a:graphic>
          <a:graphicData uri="http://schemas.openxmlformats.org/presentationml/2006/ole">
            <p:oleObj spid="_x0000_s13317" name="Equation" r:id="rId7" imgW="507960" imgH="457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81200" y="4191000"/>
          <a:ext cx="4105274" cy="1075191"/>
        </p:xfrm>
        <a:graphic>
          <a:graphicData uri="http://schemas.openxmlformats.org/presentationml/2006/ole">
            <p:oleObj spid="_x0000_s13318" name="Equation" r:id="rId8" imgW="3200400" imgH="8380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33600" y="2057400"/>
          <a:ext cx="3257550" cy="838200"/>
        </p:xfrm>
        <a:graphic>
          <a:graphicData uri="http://schemas.openxmlformats.org/presentationml/2006/ole">
            <p:oleObj spid="_x0000_s13319" name="Equation" r:id="rId9" imgW="2171520" imgH="558720" progId="Equation.3">
              <p:embed/>
            </p:oleObj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77000" y="4419600"/>
            <a:ext cx="1484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If </a:t>
            </a:r>
            <a:r>
              <a:rPr lang="en-US" sz="1800" i="1">
                <a:sym typeface="Symbol" pitchFamily="18" charset="2"/>
              </a:rPr>
              <a:t></a:t>
            </a:r>
            <a:r>
              <a:rPr lang="en-US" sz="1800" i="1" baseline="-25000">
                <a:sym typeface="Symbol" pitchFamily="18" charset="2"/>
              </a:rPr>
              <a:t>I1</a:t>
            </a:r>
            <a:r>
              <a:rPr lang="en-US" sz="1800">
                <a:sym typeface="Symbol" pitchFamily="18" charset="2"/>
              </a:rPr>
              <a:t>= </a:t>
            </a:r>
            <a:r>
              <a:rPr lang="en-US" sz="1800" i="1">
                <a:sym typeface="Symbol" pitchFamily="18" charset="2"/>
              </a:rPr>
              <a:t></a:t>
            </a:r>
            <a:r>
              <a:rPr lang="en-US" sz="1800" i="1" baseline="-25000">
                <a:sym typeface="Symbol" pitchFamily="18" charset="2"/>
              </a:rPr>
              <a:t>I2</a:t>
            </a:r>
            <a:r>
              <a:rPr lang="en-US" sz="1800">
                <a:sym typeface="Symbol" pitchFamily="18" charset="2"/>
              </a:rPr>
              <a:t>= </a:t>
            </a:r>
            <a:r>
              <a:rPr lang="en-US" sz="1800" i="1">
                <a:sym typeface="Symbol" pitchFamily="18" charset="2"/>
              </a:rPr>
              <a:t></a:t>
            </a:r>
            <a:r>
              <a:rPr lang="en-US" sz="1800" i="1" baseline="-25000">
                <a:sym typeface="Symbol" pitchFamily="18" charset="2"/>
              </a:rPr>
              <a:t>I</a:t>
            </a:r>
            <a:endParaRPr lang="en-US" sz="1800" i="1"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88100" y="3200400"/>
            <a:ext cx="2755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If target positioned at beam </a:t>
            </a:r>
          </a:p>
          <a:p>
            <a:r>
              <a:rPr lang="en-US" sz="1800"/>
              <a:t>peak intensity/polarization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4800" y="3276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pC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12725" y="22098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H-Jet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0" y="4343400"/>
            <a:ext cx="160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Collider</a:t>
            </a:r>
          </a:p>
          <a:p>
            <a:r>
              <a:rPr lang="en-US"/>
              <a:t>Experiment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38200" y="5638800"/>
            <a:ext cx="7635875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dirty="0"/>
              <a:t>Corrections due to polarization profiles are different when normalizing </a:t>
            </a:r>
            <a:r>
              <a:rPr lang="en-US" sz="2000" dirty="0" err="1"/>
              <a:t>pC</a:t>
            </a:r>
            <a:r>
              <a:rPr lang="en-US" sz="2000" dirty="0"/>
              <a:t> to H-Jet and when propagating </a:t>
            </a:r>
            <a:r>
              <a:rPr lang="en-US" sz="2000" dirty="0" err="1"/>
              <a:t>pC</a:t>
            </a:r>
            <a:r>
              <a:rPr lang="en-US" sz="2000" dirty="0"/>
              <a:t> measurements to </a:t>
            </a:r>
            <a:r>
              <a:rPr lang="en-US" sz="2000" dirty="0" smtClean="0"/>
              <a:t>experiments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000" dirty="0" smtClean="0"/>
              <a:t>Polarization profile in both trans. directions (X,Y) required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pC</a:t>
            </a:r>
            <a:r>
              <a:rPr lang="en-US" dirty="0" smtClean="0"/>
              <a:t>: Polarization Profile</a:t>
            </a:r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" y="2895600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3400" y="19050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pC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3400" y="4648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33400" y="2209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00200" y="1219200"/>
            <a:ext cx="441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Scan C target over the beam cross: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32766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5600" y="4953000"/>
            <a:ext cx="2052638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Target Position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16200000">
            <a:off x="1127918" y="4206082"/>
            <a:ext cx="1249363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 rot="16200000">
            <a:off x="963612" y="2585521"/>
            <a:ext cx="1577976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/>
              <a:t>Polarization</a:t>
            </a: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6477000" y="2438400"/>
          <a:ext cx="762000" cy="685800"/>
        </p:xfrm>
        <a:graphic>
          <a:graphicData uri="http://schemas.openxmlformats.org/presentationml/2006/ole">
            <p:oleObj spid="_x0000_s11266" name="Equation" r:id="rId4" imgW="507960" imgH="457200" progId="Equation.3">
              <p:embed/>
            </p:oleObj>
          </a:graphicData>
        </a:graphic>
      </p:graphicFrame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048000" y="4191000"/>
            <a:ext cx="479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33CC"/>
                </a:solidFill>
                <a:sym typeface="Symbol" pitchFamily="18" charset="2"/>
              </a:rPr>
              <a:t></a:t>
            </a:r>
            <a:r>
              <a:rPr lang="en-US" sz="2800" i="1" baseline="-25000">
                <a:solidFill>
                  <a:srgbClr val="0033CC"/>
                </a:solidFill>
                <a:sym typeface="Symbol" pitchFamily="18" charset="2"/>
              </a:rPr>
              <a:t>I</a:t>
            </a:r>
            <a:endParaRPr lang="en-US" sz="2800" i="1" baseline="-25000">
              <a:solidFill>
                <a:srgbClr val="0033CC"/>
              </a:solidFill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108325" y="2498725"/>
            <a:ext cx="54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33CC"/>
                </a:solidFill>
                <a:sym typeface="Symbol" pitchFamily="18" charset="2"/>
              </a:rPr>
              <a:t></a:t>
            </a:r>
            <a:r>
              <a:rPr lang="en-US" sz="2800" i="1" baseline="-25000">
                <a:solidFill>
                  <a:srgbClr val="0033CC"/>
                </a:solidFill>
                <a:sym typeface="Symbol" pitchFamily="18" charset="2"/>
              </a:rPr>
              <a:t>P</a:t>
            </a:r>
            <a:endParaRPr lang="en-US" sz="2800" i="1" baseline="-25000">
              <a:solidFill>
                <a:srgbClr val="0033CC"/>
              </a:solidFill>
            </a:endParaRPr>
          </a:p>
        </p:txBody>
      </p: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1981200" y="2590800"/>
            <a:ext cx="7010400" cy="2820988"/>
            <a:chOff x="1344" y="1440"/>
            <a:chExt cx="4416" cy="1777"/>
          </a:xfrm>
        </p:grpSpPr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3312" y="1872"/>
              <a:ext cx="21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7338" indent="-287338"/>
              <a:r>
                <a:rPr lang="en-US" sz="2000">
                  <a:sym typeface="Symbol" pitchFamily="18" charset="2"/>
                </a:rPr>
                <a:t>2.  Obtain R directly from the </a:t>
              </a:r>
              <a:r>
                <a:rPr lang="en-US" sz="2000" i="1">
                  <a:sym typeface="Symbol" pitchFamily="18" charset="2"/>
                </a:rPr>
                <a:t>P</a:t>
              </a:r>
              <a:r>
                <a:rPr lang="en-US" sz="2000">
                  <a:sym typeface="Symbol" pitchFamily="18" charset="2"/>
                </a:rPr>
                <a:t>(</a:t>
              </a:r>
              <a:r>
                <a:rPr lang="en-US" sz="2000" i="1">
                  <a:sym typeface="Symbol" pitchFamily="18" charset="2"/>
                </a:rPr>
                <a:t>I</a:t>
              </a:r>
              <a:r>
                <a:rPr lang="en-US" sz="2000">
                  <a:sym typeface="Symbol" pitchFamily="18" charset="2"/>
                </a:rPr>
                <a:t>) fit:  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456" y="2400"/>
            <a:ext cx="960" cy="297"/>
          </p:xfrm>
          <a:graphic>
            <a:graphicData uri="http://schemas.openxmlformats.org/presentationml/2006/ole">
              <p:oleObj spid="_x0000_s11267" name="Equation" r:id="rId5" imgW="1562040" imgH="482400" progId="Equation.3">
                <p:embed/>
              </p:oleObj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3456" y="2832"/>
            <a:ext cx="1008" cy="319"/>
          </p:xfrm>
          <a:graphic>
            <a:graphicData uri="http://schemas.openxmlformats.org/presentationml/2006/ole">
              <p:oleObj spid="_x0000_s11268" name="Equation" r:id="rId6" imgW="1523880" imgH="482400" progId="Equation.3">
                <p:embed/>
              </p:oleObj>
            </a:graphicData>
          </a:graphic>
        </p:graphicFrame>
        <p:graphicFrame>
          <p:nvGraphicFramePr>
            <p:cNvPr id="21" name="Object 21"/>
            <p:cNvGraphicFramePr>
              <a:graphicFrameLocks noChangeAspect="1"/>
            </p:cNvGraphicFramePr>
            <p:nvPr/>
          </p:nvGraphicFramePr>
          <p:xfrm>
            <a:off x="4752" y="2544"/>
            <a:ext cx="1008" cy="459"/>
          </p:xfrm>
          <a:graphic>
            <a:graphicData uri="http://schemas.openxmlformats.org/presentationml/2006/ole">
              <p:oleObj spid="_x0000_s11269" name="Equation" r:id="rId7" imgW="1117440" imgH="507960" progId="Equation.3">
                <p:embed/>
              </p:oleObj>
            </a:graphicData>
          </a:graphic>
        </p:graphicFrame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464" y="2352"/>
              <a:ext cx="227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ym typeface="Symbol" pitchFamily="18" charset="2"/>
                </a:rPr>
                <a:t></a:t>
              </a:r>
              <a:endParaRPr lang="en-US" sz="2800"/>
            </a:p>
            <a:p>
              <a:r>
                <a:rPr lang="en-US" sz="2800">
                  <a:sym typeface="Symbol" pitchFamily="18" charset="2"/>
                </a:rPr>
                <a:t></a:t>
              </a:r>
            </a:p>
            <a:p>
              <a:r>
                <a:rPr lang="en-US" sz="2800">
                  <a:sym typeface="Symbol" pitchFamily="18" charset="2"/>
                </a:rPr>
                <a:t></a:t>
              </a: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1392" y="2688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1728" y="1632"/>
              <a:ext cx="0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>
              <a:off x="1344" y="168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1344" y="1440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3300"/>
                  </a:solidFill>
                </a:rPr>
                <a:t>P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1392" y="2400"/>
              <a:ext cx="1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3300"/>
                  </a:solidFill>
                </a:rPr>
                <a:t>I</a:t>
              </a:r>
            </a:p>
          </p:txBody>
        </p:sp>
      </p:grp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4343400" y="5943600"/>
            <a:ext cx="470526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Precise target positioning is </a:t>
            </a:r>
            <a:r>
              <a:rPr lang="en-US" sz="2000" dirty="0" smtClean="0">
                <a:solidFill>
                  <a:srgbClr val="FF3300"/>
                </a:solidFill>
              </a:rPr>
              <a:t>NOT </a:t>
            </a:r>
            <a:r>
              <a:rPr lang="en-US" sz="2000" dirty="0">
                <a:solidFill>
                  <a:srgbClr val="FF3300"/>
                </a:solidFill>
              </a:rPr>
              <a:t>necessary 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105400" y="2057400"/>
            <a:ext cx="337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000"/>
              <a:t>1.  Directly measure </a:t>
            </a:r>
            <a:r>
              <a:rPr lang="en-US" sz="2000" i="1">
                <a:sym typeface="Symbol" pitchFamily="18" charset="2"/>
              </a:rPr>
              <a:t></a:t>
            </a:r>
            <a:r>
              <a:rPr lang="en-US" sz="2000" i="1" baseline="-25000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 and </a:t>
            </a:r>
            <a:r>
              <a:rPr lang="en-US" sz="2000" i="1">
                <a:sym typeface="Symbol" pitchFamily="18" charset="2"/>
              </a:rPr>
              <a:t></a:t>
            </a:r>
            <a:r>
              <a:rPr lang="en-US" sz="2000" i="1" baseline="-25000">
                <a:sym typeface="Symbol" pitchFamily="18" charset="2"/>
              </a:rPr>
              <a:t>P </a:t>
            </a:r>
            <a:r>
              <a:rPr lang="en-US" sz="2000">
                <a:sym typeface="Symbol" pitchFamily="18" charset="2"/>
              </a:rPr>
              <a:t>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944562"/>
          </a:xfrm>
        </p:spPr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Polarimetry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1792288"/>
            <a:ext cx="8326438" cy="5065712"/>
            <a:chOff x="192" y="943"/>
            <a:chExt cx="5298" cy="3223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958" y="3238"/>
              <a:ext cx="69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168" y="2157"/>
              <a:ext cx="292" cy="246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64" y="214"/>
                </a:cxn>
                <a:cxn ang="0">
                  <a:pos x="66" y="172"/>
                </a:cxn>
                <a:cxn ang="0">
                  <a:pos x="232" y="106"/>
                </a:cxn>
                <a:cxn ang="0">
                  <a:pos x="232" y="61"/>
                </a:cxn>
                <a:cxn ang="0">
                  <a:pos x="292" y="0"/>
                </a:cxn>
              </a:cxnLst>
              <a:rect l="0" t="0" r="r" b="b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160" y="1511"/>
              <a:ext cx="3471" cy="1000"/>
            </a:xfrm>
            <a:prstGeom prst="ellipse">
              <a:avLst/>
            </a:prstGeom>
            <a:no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653" y="1234"/>
              <a:ext cx="6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6" y="1302"/>
              <a:ext cx="115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37" y="2294"/>
              <a:ext cx="6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24" y="2555"/>
              <a:ext cx="64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031" y="2440"/>
              <a:ext cx="65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215" y="1488"/>
              <a:ext cx="127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1600" b="1" i="1" u="sng">
                  <a:solidFill>
                    <a:srgbClr val="0000FF"/>
                  </a:solidFill>
                  <a:latin typeface="Times New Roman" pitchFamily="1" charset="0"/>
                </a:rPr>
                <a:t>BRAHMS &amp; PP2PP (p)</a:t>
              </a:r>
              <a:endParaRPr kumimoji="0" lang="en-US" altLang="ja-JP" sz="1600">
                <a:latin typeface="Times New Roman" pitchFamily="1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42" y="2241"/>
              <a:ext cx="5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1600" b="1" i="1" u="sng">
                  <a:solidFill>
                    <a:srgbClr val="0000FF"/>
                  </a:solidFill>
                  <a:latin typeface="Times New Roman" pitchFamily="1" charset="0"/>
                </a:rPr>
                <a:t>STAR (p)</a:t>
              </a:r>
              <a:endParaRPr kumimoji="0" lang="en-US" altLang="ja-JP" sz="1600">
                <a:latin typeface="Times New Roman" pitchFamily="1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039" y="2259"/>
              <a:ext cx="56" cy="36"/>
              <a:chOff x="3140" y="2171"/>
              <a:chExt cx="56" cy="36"/>
            </a:xfrm>
          </p:grpSpPr>
          <p:sp>
            <p:nvSpPr>
              <p:cNvPr id="189" name="Rectangle 15"/>
              <p:cNvSpPr>
                <a:spLocks noChangeArrowheads="1"/>
              </p:cNvSpPr>
              <p:nvPr/>
            </p:nvSpPr>
            <p:spPr bwMode="auto">
              <a:xfrm>
                <a:off x="3140" y="2184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6"/>
              <p:cNvSpPr>
                <a:spLocks/>
              </p:cNvSpPr>
              <p:nvPr/>
            </p:nvSpPr>
            <p:spPr bwMode="auto">
              <a:xfrm>
                <a:off x="3159" y="2171"/>
                <a:ext cx="37" cy="3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4"/>
                  </a:cxn>
                </a:cxnLst>
                <a:rect l="0" t="0" r="r" b="b"/>
                <a:pathLst>
                  <a:path w="73" h="74">
                    <a:moveTo>
                      <a:pt x="0" y="74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471" y="2077"/>
              <a:ext cx="679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1600" b="1" i="1" u="sng">
                  <a:solidFill>
                    <a:srgbClr val="0000FF"/>
                  </a:solidFill>
                  <a:latin typeface="Times New Roman" pitchFamily="1" charset="0"/>
                </a:rPr>
                <a:t>PHENIX (p)</a:t>
              </a:r>
              <a:endParaRPr kumimoji="0" lang="en-US" altLang="ja-JP" sz="1600">
                <a:latin typeface="Times New Roman" pitchFamily="1" charset="0"/>
              </a:endParaRPr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2052" y="2098"/>
              <a:ext cx="57" cy="37"/>
              <a:chOff x="1391" y="2056"/>
              <a:chExt cx="57" cy="37"/>
            </a:xfrm>
          </p:grpSpPr>
          <p:sp>
            <p:nvSpPr>
              <p:cNvPr id="187" name="Rectangle 19"/>
              <p:cNvSpPr>
                <a:spLocks noChangeArrowheads="1"/>
              </p:cNvSpPr>
              <p:nvPr/>
            </p:nvSpPr>
            <p:spPr bwMode="auto">
              <a:xfrm>
                <a:off x="1391" y="206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20"/>
              <p:cNvSpPr>
                <a:spLocks/>
              </p:cNvSpPr>
              <p:nvPr/>
            </p:nvSpPr>
            <p:spPr bwMode="auto">
              <a:xfrm>
                <a:off x="1411" y="2056"/>
                <a:ext cx="37" cy="3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3"/>
                  </a:cxn>
                </a:cxnLst>
                <a:rect l="0" t="0" r="r" b="b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572" y="1826"/>
              <a:ext cx="56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446" y="3176"/>
              <a:ext cx="33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06" y="3211"/>
              <a:ext cx="33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2000" b="1">
                  <a:solidFill>
                    <a:srgbClr val="000000"/>
                  </a:solidFill>
                  <a:latin typeface="Times New Roman" pitchFamily="1" charset="0"/>
                </a:rPr>
                <a:t>AGS</a:t>
              </a:r>
              <a:endParaRPr kumimoji="0" lang="en-US" altLang="ja-JP" sz="2000">
                <a:latin typeface="Times New Roman" pitchFamily="1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1216" y="3110"/>
              <a:ext cx="39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1553" y="2961"/>
              <a:ext cx="31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1200" b="1">
                  <a:solidFill>
                    <a:srgbClr val="000000"/>
                  </a:solidFill>
                  <a:latin typeface="Times New Roman" pitchFamily="1" charset="0"/>
                </a:rPr>
                <a:t>LINAC</a:t>
              </a:r>
              <a:endParaRPr kumimoji="0" lang="en-US" altLang="ja-JP" sz="1200">
                <a:latin typeface="Times New Roman" pitchFamily="1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1970" y="2984"/>
              <a:ext cx="39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1000" b="1">
                  <a:solidFill>
                    <a:srgbClr val="000000"/>
                  </a:solidFill>
                  <a:latin typeface="Times New Roman" pitchFamily="1" charset="0"/>
                </a:rPr>
                <a:t>BOOSTER</a:t>
              </a:r>
              <a:endParaRPr kumimoji="0" lang="en-US" altLang="ja-JP" sz="1000">
                <a:latin typeface="Times New Roman" pitchFamily="1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2147" y="3089"/>
              <a:ext cx="1045" cy="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rc 28"/>
            <p:cNvSpPr>
              <a:spLocks/>
            </p:cNvSpPr>
            <p:nvPr/>
          </p:nvSpPr>
          <p:spPr bwMode="auto">
            <a:xfrm flipH="1">
              <a:off x="1736" y="1557"/>
              <a:ext cx="1195" cy="448"/>
            </a:xfrm>
            <a:custGeom>
              <a:avLst/>
              <a:gdLst>
                <a:gd name="G0" fmla="+- 0 0 0"/>
                <a:gd name="G1" fmla="+- 21120 0 0"/>
                <a:gd name="G2" fmla="+- 21600 0 0"/>
                <a:gd name="T0" fmla="*/ 4530 w 15493"/>
                <a:gd name="T1" fmla="*/ 0 h 21120"/>
                <a:gd name="T2" fmla="*/ 15493 w 15493"/>
                <a:gd name="T3" fmla="*/ 6069 h 21120"/>
                <a:gd name="T4" fmla="*/ 0 w 15493"/>
                <a:gd name="T5" fmla="*/ 21120 h 2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9"/>
            <p:cNvSpPr>
              <a:spLocks/>
            </p:cNvSpPr>
            <p:nvPr/>
          </p:nvSpPr>
          <p:spPr bwMode="auto">
            <a:xfrm flipH="1">
              <a:off x="1226" y="1822"/>
              <a:ext cx="1667" cy="343"/>
            </a:xfrm>
            <a:custGeom>
              <a:avLst/>
              <a:gdLst>
                <a:gd name="G0" fmla="+- 0 0 0"/>
                <a:gd name="G1" fmla="+- 8522 0 0"/>
                <a:gd name="G2" fmla="+- 21600 0 0"/>
                <a:gd name="T0" fmla="*/ 19848 w 21600"/>
                <a:gd name="T1" fmla="*/ 0 h 16156"/>
                <a:gd name="T2" fmla="*/ 20206 w 21600"/>
                <a:gd name="T3" fmla="*/ 16156 h 16156"/>
                <a:gd name="T4" fmla="*/ 0 w 21600"/>
                <a:gd name="T5" fmla="*/ 8522 h 16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rc 30"/>
            <p:cNvSpPr>
              <a:spLocks/>
            </p:cNvSpPr>
            <p:nvPr/>
          </p:nvSpPr>
          <p:spPr bwMode="auto">
            <a:xfrm flipH="1">
              <a:off x="2891" y="1818"/>
              <a:ext cx="1667" cy="339"/>
            </a:xfrm>
            <a:custGeom>
              <a:avLst/>
              <a:gdLst>
                <a:gd name="G0" fmla="+- 21600 0 0"/>
                <a:gd name="G1" fmla="+- 8570 0 0"/>
                <a:gd name="G2" fmla="+- 21600 0 0"/>
                <a:gd name="T0" fmla="*/ 1307 w 21600"/>
                <a:gd name="T1" fmla="*/ 15969 h 15969"/>
                <a:gd name="T2" fmla="*/ 1773 w 21600"/>
                <a:gd name="T3" fmla="*/ 0 h 15969"/>
                <a:gd name="T4" fmla="*/ 21600 w 21600"/>
                <a:gd name="T5" fmla="*/ 8570 h 15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-1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rc 31"/>
            <p:cNvSpPr>
              <a:spLocks/>
            </p:cNvSpPr>
            <p:nvPr/>
          </p:nvSpPr>
          <p:spPr bwMode="auto">
            <a:xfrm flipH="1">
              <a:off x="2978" y="1934"/>
              <a:ext cx="1121" cy="522"/>
            </a:xfrm>
            <a:custGeom>
              <a:avLst/>
              <a:gdLst>
                <a:gd name="G0" fmla="+- 14614 0 0"/>
                <a:gd name="G1" fmla="+- 0 0 0"/>
                <a:gd name="G2" fmla="+- 21600 0 0"/>
                <a:gd name="T0" fmla="*/ 11646 w 14614"/>
                <a:gd name="T1" fmla="*/ 21395 h 21395"/>
                <a:gd name="T2" fmla="*/ 0 w 14614"/>
                <a:gd name="T3" fmla="*/ 15906 h 21395"/>
                <a:gd name="T4" fmla="*/ 14614 w 14614"/>
                <a:gd name="T5" fmla="*/ 0 h 2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rc 32"/>
            <p:cNvSpPr>
              <a:spLocks/>
            </p:cNvSpPr>
            <p:nvPr/>
          </p:nvSpPr>
          <p:spPr bwMode="auto">
            <a:xfrm flipH="1">
              <a:off x="1722" y="2054"/>
              <a:ext cx="1241" cy="39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6143 w 16143"/>
                <a:gd name="T1" fmla="*/ 14351 h 21035"/>
                <a:gd name="T2" fmla="*/ 4907 w 16143"/>
                <a:gd name="T3" fmla="*/ 21035 h 21035"/>
                <a:gd name="T4" fmla="*/ 0 w 16143"/>
                <a:gd name="T5" fmla="*/ 0 h 2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33"/>
            <p:cNvSpPr>
              <a:spLocks/>
            </p:cNvSpPr>
            <p:nvPr/>
          </p:nvSpPr>
          <p:spPr bwMode="auto">
            <a:xfrm flipH="1">
              <a:off x="2887" y="1561"/>
              <a:ext cx="1167" cy="441"/>
            </a:xfrm>
            <a:custGeom>
              <a:avLst/>
              <a:gdLst>
                <a:gd name="G0" fmla="+- 15115 0 0"/>
                <a:gd name="G1" fmla="+- 21197 0 0"/>
                <a:gd name="G2" fmla="+- 21600 0 0"/>
                <a:gd name="T0" fmla="*/ 0 w 15115"/>
                <a:gd name="T1" fmla="*/ 5766 h 21197"/>
                <a:gd name="T2" fmla="*/ 10963 w 15115"/>
                <a:gd name="T3" fmla="*/ 0 h 21197"/>
                <a:gd name="T4" fmla="*/ 15115 w 15115"/>
                <a:gd name="T5" fmla="*/ 21197 h 2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rc 34"/>
            <p:cNvSpPr>
              <a:spLocks/>
            </p:cNvSpPr>
            <p:nvPr/>
          </p:nvSpPr>
          <p:spPr bwMode="auto">
            <a:xfrm>
              <a:off x="2895" y="2019"/>
              <a:ext cx="1272" cy="53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5361 w 15361"/>
                <a:gd name="T1" fmla="*/ 15185 h 21244"/>
                <a:gd name="T2" fmla="*/ 3907 w 15361"/>
                <a:gd name="T3" fmla="*/ 21244 h 21244"/>
                <a:gd name="T4" fmla="*/ 0 w 15361"/>
                <a:gd name="T5" fmla="*/ 0 h 2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rc 35"/>
            <p:cNvSpPr>
              <a:spLocks/>
            </p:cNvSpPr>
            <p:nvPr/>
          </p:nvSpPr>
          <p:spPr bwMode="auto">
            <a:xfrm>
              <a:off x="1657" y="2019"/>
              <a:ext cx="1243" cy="534"/>
            </a:xfrm>
            <a:custGeom>
              <a:avLst/>
              <a:gdLst>
                <a:gd name="G0" fmla="+- 15013 0 0"/>
                <a:gd name="G1" fmla="+- 0 0 0"/>
                <a:gd name="G2" fmla="+- 21600 0 0"/>
                <a:gd name="T0" fmla="*/ 11120 w 15013"/>
                <a:gd name="T1" fmla="*/ 21246 h 21246"/>
                <a:gd name="T2" fmla="*/ 0 w 15013"/>
                <a:gd name="T3" fmla="*/ 15530 h 21246"/>
                <a:gd name="T4" fmla="*/ 15013 w 15013"/>
                <a:gd name="T5" fmla="*/ 0 h 2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rc 36"/>
            <p:cNvSpPr>
              <a:spLocks/>
            </p:cNvSpPr>
            <p:nvPr/>
          </p:nvSpPr>
          <p:spPr bwMode="auto">
            <a:xfrm>
              <a:off x="1113" y="1787"/>
              <a:ext cx="1788" cy="444"/>
            </a:xfrm>
            <a:custGeom>
              <a:avLst/>
              <a:gdLst>
                <a:gd name="G0" fmla="+- 21600 0 0"/>
                <a:gd name="G1" fmla="+- 9253 0 0"/>
                <a:gd name="G2" fmla="+- 21600 0 0"/>
                <a:gd name="T0" fmla="*/ 1689 w 21600"/>
                <a:gd name="T1" fmla="*/ 17626 h 17626"/>
                <a:gd name="T2" fmla="*/ 2082 w 21600"/>
                <a:gd name="T3" fmla="*/ 0 h 17626"/>
                <a:gd name="T4" fmla="*/ 21600 w 21600"/>
                <a:gd name="T5" fmla="*/ 9253 h 17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-1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rc 37"/>
            <p:cNvSpPr>
              <a:spLocks/>
            </p:cNvSpPr>
            <p:nvPr/>
          </p:nvSpPr>
          <p:spPr bwMode="auto">
            <a:xfrm>
              <a:off x="1679" y="1482"/>
              <a:ext cx="1222" cy="542"/>
            </a:xfrm>
            <a:custGeom>
              <a:avLst/>
              <a:gdLst>
                <a:gd name="G0" fmla="+- 14768 0 0"/>
                <a:gd name="G1" fmla="+- 21256 0 0"/>
                <a:gd name="G2" fmla="+- 21600 0 0"/>
                <a:gd name="T0" fmla="*/ 0 w 14768"/>
                <a:gd name="T1" fmla="*/ 5493 h 21256"/>
                <a:gd name="T2" fmla="*/ 10930 w 14768"/>
                <a:gd name="T3" fmla="*/ 0 h 21256"/>
                <a:gd name="T4" fmla="*/ 14768 w 14768"/>
                <a:gd name="T5" fmla="*/ 21256 h 2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rc 38"/>
            <p:cNvSpPr>
              <a:spLocks/>
            </p:cNvSpPr>
            <p:nvPr/>
          </p:nvSpPr>
          <p:spPr bwMode="auto">
            <a:xfrm>
              <a:off x="2895" y="1485"/>
              <a:ext cx="1212" cy="538"/>
            </a:xfrm>
            <a:custGeom>
              <a:avLst/>
              <a:gdLst>
                <a:gd name="G0" fmla="+- 0 0 0"/>
                <a:gd name="G1" fmla="+- 21263 0 0"/>
                <a:gd name="G2" fmla="+- 21600 0 0"/>
                <a:gd name="T0" fmla="*/ 3803 w 14647"/>
                <a:gd name="T1" fmla="*/ 0 h 21263"/>
                <a:gd name="T2" fmla="*/ 14647 w 14647"/>
                <a:gd name="T3" fmla="*/ 5388 h 21263"/>
                <a:gd name="T4" fmla="*/ 0 w 14647"/>
                <a:gd name="T5" fmla="*/ 21263 h 2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rc 39"/>
            <p:cNvSpPr>
              <a:spLocks/>
            </p:cNvSpPr>
            <p:nvPr/>
          </p:nvSpPr>
          <p:spPr bwMode="auto">
            <a:xfrm>
              <a:off x="2895" y="1778"/>
              <a:ext cx="1788" cy="451"/>
            </a:xfrm>
            <a:custGeom>
              <a:avLst/>
              <a:gdLst>
                <a:gd name="G0" fmla="+- 0 0 0"/>
                <a:gd name="G1" fmla="+- 9577 0 0"/>
                <a:gd name="G2" fmla="+- 21600 0 0"/>
                <a:gd name="T0" fmla="*/ 19361 w 21600"/>
                <a:gd name="T1" fmla="*/ 0 h 17979"/>
                <a:gd name="T2" fmla="*/ 19899 w 21600"/>
                <a:gd name="T3" fmla="*/ 17979 h 17979"/>
                <a:gd name="T4" fmla="*/ 0 w 21600"/>
                <a:gd name="T5" fmla="*/ 9577 h 17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581" y="2452"/>
              <a:ext cx="639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18"/>
                </a:cxn>
                <a:cxn ang="0">
                  <a:pos x="220" y="57"/>
                </a:cxn>
                <a:cxn ang="0">
                  <a:pos x="406" y="57"/>
                </a:cxn>
                <a:cxn ang="0">
                  <a:pos x="445" y="95"/>
                </a:cxn>
                <a:cxn ang="0">
                  <a:pos x="639" y="99"/>
                </a:cxn>
              </a:cxnLst>
              <a:rect l="0" t="0" r="r" b="b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2576" y="2455"/>
              <a:ext cx="630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177" y="96"/>
                </a:cxn>
                <a:cxn ang="0">
                  <a:pos x="225" y="51"/>
                </a:cxn>
                <a:cxn ang="0">
                  <a:pos x="408" y="51"/>
                </a:cxn>
                <a:cxn ang="0">
                  <a:pos x="449" y="15"/>
                </a:cxn>
                <a:cxn ang="0">
                  <a:pos x="630" y="0"/>
                </a:cxn>
              </a:cxnLst>
              <a:rect l="0" t="0" r="r" b="b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2848" y="2481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rc 43"/>
            <p:cNvSpPr>
              <a:spLocks/>
            </p:cNvSpPr>
            <p:nvPr/>
          </p:nvSpPr>
          <p:spPr bwMode="auto">
            <a:xfrm>
              <a:off x="2255" y="2537"/>
              <a:ext cx="641" cy="310"/>
            </a:xfrm>
            <a:custGeom>
              <a:avLst/>
              <a:gdLst>
                <a:gd name="G0" fmla="+- 0 0 0"/>
                <a:gd name="G1" fmla="+- 21188 0 0"/>
                <a:gd name="G2" fmla="+- 21600 0 0"/>
                <a:gd name="T0" fmla="*/ 4198 w 21600"/>
                <a:gd name="T1" fmla="*/ 0 h 21188"/>
                <a:gd name="T2" fmla="*/ 21600 w 21600"/>
                <a:gd name="T3" fmla="*/ 21188 h 21188"/>
                <a:gd name="T4" fmla="*/ 0 w 21600"/>
                <a:gd name="T5" fmla="*/ 21188 h 2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rc 44"/>
            <p:cNvSpPr>
              <a:spLocks/>
            </p:cNvSpPr>
            <p:nvPr/>
          </p:nvSpPr>
          <p:spPr bwMode="auto">
            <a:xfrm flipH="1">
              <a:off x="2899" y="2537"/>
              <a:ext cx="641" cy="310"/>
            </a:xfrm>
            <a:custGeom>
              <a:avLst/>
              <a:gdLst>
                <a:gd name="G0" fmla="+- 0 0 0"/>
                <a:gd name="G1" fmla="+- 21188 0 0"/>
                <a:gd name="G2" fmla="+- 21600 0 0"/>
                <a:gd name="T0" fmla="*/ 4198 w 21600"/>
                <a:gd name="T1" fmla="*/ 0 h 21188"/>
                <a:gd name="T2" fmla="*/ 21600 w 21600"/>
                <a:gd name="T3" fmla="*/ 21188 h 21188"/>
                <a:gd name="T4" fmla="*/ 0 w 21600"/>
                <a:gd name="T5" fmla="*/ 21188 h 2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2578" y="1482"/>
              <a:ext cx="636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2"/>
                </a:cxn>
                <a:cxn ang="0">
                  <a:pos x="222" y="32"/>
                </a:cxn>
                <a:cxn ang="0">
                  <a:pos x="400" y="30"/>
                </a:cxn>
                <a:cxn ang="0">
                  <a:pos x="446" y="68"/>
                </a:cxn>
                <a:cxn ang="0">
                  <a:pos x="636" y="80"/>
                </a:cxn>
              </a:cxnLst>
              <a:rect l="0" t="0" r="r" b="b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2576" y="1480"/>
              <a:ext cx="638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78" y="74"/>
                </a:cxn>
                <a:cxn ang="0">
                  <a:pos x="222" y="32"/>
                </a:cxn>
                <a:cxn ang="0">
                  <a:pos x="398" y="32"/>
                </a:cxn>
                <a:cxn ang="0">
                  <a:pos x="452" y="0"/>
                </a:cxn>
                <a:cxn ang="0">
                  <a:pos x="638" y="4"/>
                </a:cxn>
              </a:cxnLst>
              <a:rect l="0" t="0" r="r" b="b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1254" y="2232"/>
              <a:ext cx="470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54"/>
                </a:cxn>
                <a:cxn ang="0">
                  <a:pos x="152" y="44"/>
                </a:cxn>
                <a:cxn ang="0">
                  <a:pos x="270" y="90"/>
                </a:cxn>
                <a:cxn ang="0">
                  <a:pos x="344" y="68"/>
                </a:cxn>
                <a:cxn ang="0">
                  <a:pos x="470" y="96"/>
                </a:cxn>
              </a:cxnLst>
              <a:rect l="0" t="0" r="r" b="b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1332" y="2164"/>
              <a:ext cx="330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46"/>
                </a:cxn>
                <a:cxn ang="0">
                  <a:pos x="78" y="110"/>
                </a:cxn>
                <a:cxn ang="0">
                  <a:pos x="192" y="156"/>
                </a:cxn>
                <a:cxn ang="0">
                  <a:pos x="196" y="202"/>
                </a:cxn>
                <a:cxn ang="0">
                  <a:pos x="330" y="248"/>
                </a:cxn>
              </a:cxnLst>
              <a:rect l="0" t="0" r="r" b="b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 rot="1511052">
              <a:off x="1422" y="2262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1284" y="1682"/>
              <a:ext cx="456" cy="11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80" y="70"/>
                </a:cxn>
                <a:cxn ang="0">
                  <a:pos x="136" y="68"/>
                </a:cxn>
                <a:cxn ang="0">
                  <a:pos x="296" y="2"/>
                </a:cxn>
                <a:cxn ang="0">
                  <a:pos x="348" y="22"/>
                </a:cxn>
                <a:cxn ang="0">
                  <a:pos x="456" y="0"/>
                </a:cxn>
              </a:cxnLst>
              <a:rect l="0" t="0" r="r" b="b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1360" y="1620"/>
              <a:ext cx="322" cy="204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8" y="164"/>
                </a:cxn>
                <a:cxn ang="0">
                  <a:pos x="58" y="130"/>
                </a:cxn>
                <a:cxn ang="0">
                  <a:pos x="218" y="66"/>
                </a:cxn>
                <a:cxn ang="0">
                  <a:pos x="222" y="30"/>
                </a:cxn>
                <a:cxn ang="0">
                  <a:pos x="322" y="0"/>
                </a:cxn>
              </a:cxnLst>
              <a:rect l="0" t="0" r="r" b="b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 rot="-1277282">
              <a:off x="1460" y="1684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108" y="1621"/>
              <a:ext cx="316" cy="1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" y="24"/>
                </a:cxn>
                <a:cxn ang="0">
                  <a:pos x="87" y="57"/>
                </a:cxn>
                <a:cxn ang="0">
                  <a:pos x="264" y="125"/>
                </a:cxn>
                <a:cxn ang="0">
                  <a:pos x="262" y="164"/>
                </a:cxn>
                <a:cxn ang="0">
                  <a:pos x="316" y="197"/>
                </a:cxn>
              </a:cxnLst>
              <a:rect l="0" t="0" r="r" b="b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4096" y="2229"/>
              <a:ext cx="448" cy="100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93" y="72"/>
                </a:cxn>
                <a:cxn ang="0">
                  <a:pos x="141" y="99"/>
                </a:cxn>
                <a:cxn ang="0">
                  <a:pos x="304" y="33"/>
                </a:cxn>
                <a:cxn ang="0">
                  <a:pos x="354" y="51"/>
                </a:cxn>
                <a:cxn ang="0">
                  <a:pos x="448" y="0"/>
                </a:cxn>
              </a:cxnLst>
              <a:rect l="0" t="0" r="r" b="b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 rot="-1277282">
              <a:off x="4271" y="2263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4051" y="1680"/>
              <a:ext cx="449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19"/>
                </a:cxn>
                <a:cxn ang="0">
                  <a:pos x="147" y="0"/>
                </a:cxn>
                <a:cxn ang="0">
                  <a:pos x="319" y="66"/>
                </a:cxn>
                <a:cxn ang="0">
                  <a:pos x="379" y="57"/>
                </a:cxn>
                <a:cxn ang="0">
                  <a:pos x="450" y="96"/>
                </a:cxn>
              </a:cxnLst>
              <a:rect l="0" t="0" r="r" b="b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 cmpd="sng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 rot="1511052">
              <a:off x="4239" y="1683"/>
              <a:ext cx="95" cy="58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58"/>
            <p:cNvGrpSpPr>
              <a:grpSpLocks/>
            </p:cNvGrpSpPr>
            <p:nvPr/>
          </p:nvGrpSpPr>
          <p:grpSpPr bwMode="auto">
            <a:xfrm>
              <a:off x="3027" y="2508"/>
              <a:ext cx="144" cy="80"/>
              <a:chOff x="2857" y="2090"/>
              <a:chExt cx="144" cy="80"/>
            </a:xfrm>
          </p:grpSpPr>
          <p:sp>
            <p:nvSpPr>
              <p:cNvPr id="185" name="Oval 59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AutoShape 60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61"/>
            <p:cNvGrpSpPr>
              <a:grpSpLocks/>
            </p:cNvGrpSpPr>
            <p:nvPr/>
          </p:nvGrpSpPr>
          <p:grpSpPr bwMode="auto">
            <a:xfrm>
              <a:off x="3022" y="2419"/>
              <a:ext cx="144" cy="80"/>
              <a:chOff x="2852" y="2001"/>
              <a:chExt cx="144" cy="80"/>
            </a:xfrm>
          </p:grpSpPr>
          <p:sp>
            <p:nvSpPr>
              <p:cNvPr id="183" name="Oval 62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AutoShape 63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64"/>
            <p:cNvGrpSpPr>
              <a:grpSpLocks/>
            </p:cNvGrpSpPr>
            <p:nvPr/>
          </p:nvGrpSpPr>
          <p:grpSpPr bwMode="auto">
            <a:xfrm>
              <a:off x="2613" y="2506"/>
              <a:ext cx="144" cy="80"/>
              <a:chOff x="2852" y="2001"/>
              <a:chExt cx="144" cy="80"/>
            </a:xfrm>
          </p:grpSpPr>
          <p:sp>
            <p:nvSpPr>
              <p:cNvPr id="181" name="Oval 65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AutoShape 66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" name="Group 67"/>
            <p:cNvGrpSpPr>
              <a:grpSpLocks/>
            </p:cNvGrpSpPr>
            <p:nvPr/>
          </p:nvGrpSpPr>
          <p:grpSpPr bwMode="auto">
            <a:xfrm>
              <a:off x="2609" y="2417"/>
              <a:ext cx="144" cy="80"/>
              <a:chOff x="2857" y="2090"/>
              <a:chExt cx="144" cy="80"/>
            </a:xfrm>
          </p:grpSpPr>
          <p:sp>
            <p:nvSpPr>
              <p:cNvPr id="179" name="Oval 68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AutoShape 69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" name="Group 70"/>
            <p:cNvGrpSpPr>
              <a:grpSpLocks/>
            </p:cNvGrpSpPr>
            <p:nvPr/>
          </p:nvGrpSpPr>
          <p:grpSpPr bwMode="auto">
            <a:xfrm rot="-20879874">
              <a:off x="1616" y="2282"/>
              <a:ext cx="144" cy="80"/>
              <a:chOff x="2857" y="2090"/>
              <a:chExt cx="144" cy="80"/>
            </a:xfrm>
          </p:grpSpPr>
          <p:sp>
            <p:nvSpPr>
              <p:cNvPr id="177" name="Oval 71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AutoShape 72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73"/>
            <p:cNvGrpSpPr>
              <a:grpSpLocks/>
            </p:cNvGrpSpPr>
            <p:nvPr/>
          </p:nvGrpSpPr>
          <p:grpSpPr bwMode="auto">
            <a:xfrm rot="-20343571">
              <a:off x="1544" y="2356"/>
              <a:ext cx="144" cy="80"/>
              <a:chOff x="2852" y="2001"/>
              <a:chExt cx="144" cy="80"/>
            </a:xfrm>
          </p:grpSpPr>
          <p:sp>
            <p:nvSpPr>
              <p:cNvPr id="175" name="Oval 74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AutoShape 75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" name="Group 76"/>
            <p:cNvGrpSpPr>
              <a:grpSpLocks/>
            </p:cNvGrpSpPr>
            <p:nvPr/>
          </p:nvGrpSpPr>
          <p:grpSpPr bwMode="auto">
            <a:xfrm rot="-19483152">
              <a:off x="1261" y="2120"/>
              <a:ext cx="144" cy="80"/>
              <a:chOff x="2852" y="2001"/>
              <a:chExt cx="144" cy="80"/>
            </a:xfrm>
          </p:grpSpPr>
          <p:sp>
            <p:nvSpPr>
              <p:cNvPr id="173" name="Oval 77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AutoShape 78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79"/>
            <p:cNvGrpSpPr>
              <a:grpSpLocks/>
            </p:cNvGrpSpPr>
            <p:nvPr/>
          </p:nvGrpSpPr>
          <p:grpSpPr bwMode="auto">
            <a:xfrm rot="-20098894">
              <a:off x="1198" y="2190"/>
              <a:ext cx="144" cy="80"/>
              <a:chOff x="2857" y="2090"/>
              <a:chExt cx="144" cy="80"/>
            </a:xfrm>
          </p:grpSpPr>
          <p:sp>
            <p:nvSpPr>
              <p:cNvPr id="171" name="Oval 80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AutoShape 81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82"/>
            <p:cNvGrpSpPr>
              <a:grpSpLocks/>
            </p:cNvGrpSpPr>
            <p:nvPr/>
          </p:nvGrpSpPr>
          <p:grpSpPr bwMode="auto">
            <a:xfrm rot="-24344604">
              <a:off x="1126" y="1813"/>
              <a:ext cx="144" cy="80"/>
              <a:chOff x="2857" y="2090"/>
              <a:chExt cx="144" cy="80"/>
            </a:xfrm>
          </p:grpSpPr>
          <p:sp>
            <p:nvSpPr>
              <p:cNvPr id="169" name="Oval 83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AutoShape 84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85"/>
            <p:cNvGrpSpPr>
              <a:grpSpLocks/>
            </p:cNvGrpSpPr>
            <p:nvPr/>
          </p:nvGrpSpPr>
          <p:grpSpPr bwMode="auto">
            <a:xfrm rot="-24113817">
              <a:off x="1222" y="1843"/>
              <a:ext cx="144" cy="80"/>
              <a:chOff x="2852" y="2001"/>
              <a:chExt cx="144" cy="80"/>
            </a:xfrm>
          </p:grpSpPr>
          <p:sp>
            <p:nvSpPr>
              <p:cNvPr id="167" name="Oval 86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AutoShape 87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88"/>
            <p:cNvGrpSpPr>
              <a:grpSpLocks/>
            </p:cNvGrpSpPr>
            <p:nvPr/>
          </p:nvGrpSpPr>
          <p:grpSpPr bwMode="auto">
            <a:xfrm rot="-2669937">
              <a:off x="4543" y="2117"/>
              <a:ext cx="144" cy="80"/>
              <a:chOff x="2852" y="2001"/>
              <a:chExt cx="144" cy="80"/>
            </a:xfrm>
          </p:grpSpPr>
          <p:sp>
            <p:nvSpPr>
              <p:cNvPr id="165" name="Oval 89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utoShape 90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91"/>
            <p:cNvGrpSpPr>
              <a:grpSpLocks/>
            </p:cNvGrpSpPr>
            <p:nvPr/>
          </p:nvGrpSpPr>
          <p:grpSpPr bwMode="auto">
            <a:xfrm rot="-2775890">
              <a:off x="4420" y="2080"/>
              <a:ext cx="144" cy="80"/>
              <a:chOff x="2857" y="2090"/>
              <a:chExt cx="144" cy="80"/>
            </a:xfrm>
          </p:grpSpPr>
          <p:sp>
            <p:nvSpPr>
              <p:cNvPr id="163" name="Oval 92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AutoShape 93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Freeform 94"/>
            <p:cNvSpPr>
              <a:spLocks/>
            </p:cNvSpPr>
            <p:nvPr/>
          </p:nvSpPr>
          <p:spPr bwMode="auto">
            <a:xfrm>
              <a:off x="1802" y="3151"/>
              <a:ext cx="177" cy="89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38" y="44"/>
                </a:cxn>
                <a:cxn ang="0">
                  <a:pos x="155" y="89"/>
                </a:cxn>
                <a:cxn ang="0">
                  <a:pos x="0" y="36"/>
                </a:cxn>
              </a:cxnLst>
              <a:rect l="0" t="0" r="r" b="b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5"/>
            <p:cNvSpPr>
              <a:spLocks noChangeShapeType="1"/>
            </p:cNvSpPr>
            <p:nvPr/>
          </p:nvSpPr>
          <p:spPr bwMode="auto">
            <a:xfrm>
              <a:off x="1290" y="3010"/>
              <a:ext cx="126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96"/>
            <p:cNvSpPr>
              <a:spLocks/>
            </p:cNvSpPr>
            <p:nvPr/>
          </p:nvSpPr>
          <p:spPr bwMode="auto">
            <a:xfrm>
              <a:off x="1255" y="3036"/>
              <a:ext cx="103" cy="91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73" y="91"/>
                </a:cxn>
                <a:cxn ang="0">
                  <a:pos x="103" y="0"/>
                </a:cxn>
              </a:cxnLst>
              <a:rect l="0" t="0" r="r" b="b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97"/>
            <p:cNvSpPr>
              <a:spLocks/>
            </p:cNvSpPr>
            <p:nvPr/>
          </p:nvSpPr>
          <p:spPr bwMode="auto">
            <a:xfrm>
              <a:off x="2150" y="3124"/>
              <a:ext cx="51" cy="1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4" y="54"/>
                </a:cxn>
                <a:cxn ang="0">
                  <a:pos x="0" y="168"/>
                </a:cxn>
              </a:cxnLst>
              <a:rect l="0" t="0" r="r" b="b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98"/>
            <p:cNvSpPr>
              <a:spLocks noChangeArrowheads="1"/>
            </p:cNvSpPr>
            <p:nvPr/>
          </p:nvSpPr>
          <p:spPr bwMode="auto">
            <a:xfrm>
              <a:off x="1979" y="3109"/>
              <a:ext cx="203" cy="1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9"/>
            <p:cNvSpPr>
              <a:spLocks/>
            </p:cNvSpPr>
            <p:nvPr/>
          </p:nvSpPr>
          <p:spPr bwMode="auto">
            <a:xfrm>
              <a:off x="2897" y="2839"/>
              <a:ext cx="243" cy="378"/>
            </a:xfrm>
            <a:custGeom>
              <a:avLst/>
              <a:gdLst/>
              <a:ahLst/>
              <a:cxnLst>
                <a:cxn ang="0">
                  <a:pos x="243" y="378"/>
                </a:cxn>
                <a:cxn ang="0">
                  <a:pos x="90" y="252"/>
                </a:cxn>
                <a:cxn ang="0">
                  <a:pos x="42" y="180"/>
                </a:cxn>
                <a:cxn ang="0">
                  <a:pos x="0" y="0"/>
                </a:cxn>
              </a:cxnLst>
              <a:rect l="0" t="0" r="r" b="b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 rot="-20452156">
              <a:off x="1144" y="3051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 rot="-20452156">
              <a:off x="1178" y="2957"/>
              <a:ext cx="114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 rot="-20452156">
              <a:off x="1403" y="3088"/>
              <a:ext cx="428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92" y="3166"/>
              <a:ext cx="121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2000">
                  <a:solidFill>
                    <a:srgbClr val="000000"/>
                  </a:solidFill>
                  <a:latin typeface="Times New Roman" pitchFamily="1" charset="0"/>
                </a:rPr>
                <a:t>Pol. Proton Source</a:t>
              </a:r>
            </a:p>
            <a:p>
              <a:pPr eaLnBrk="0" hangingPunct="0"/>
              <a:r>
                <a:rPr kumimoji="0" lang="en-US" altLang="ja-JP" sz="2000">
                  <a:solidFill>
                    <a:srgbClr val="000000"/>
                  </a:solidFill>
                  <a:latin typeface="Times New Roman" pitchFamily="1" charset="0"/>
                </a:rPr>
                <a:t>500 </a:t>
              </a:r>
              <a:r>
                <a:rPr kumimoji="0" lang="en-US" altLang="ja-JP" sz="2000">
                  <a:solidFill>
                    <a:srgbClr val="000000"/>
                  </a:solidFill>
                  <a:latin typeface="Symbol" pitchFamily="1" charset="2"/>
                </a:rPr>
                <a:t>m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" charset="0"/>
                </a:rPr>
                <a:t>A, 400 </a:t>
              </a:r>
              <a:r>
                <a:rPr kumimoji="0" lang="en-US" altLang="ja-JP" sz="2000">
                  <a:solidFill>
                    <a:srgbClr val="000000"/>
                  </a:solidFill>
                  <a:latin typeface="Symbol" pitchFamily="1" charset="2"/>
                </a:rPr>
                <a:t>m</a:t>
              </a:r>
              <a:r>
                <a:rPr kumimoji="0" lang="en-US" altLang="ja-JP" sz="2000">
                  <a:solidFill>
                    <a:srgbClr val="000000"/>
                  </a:solidFill>
                  <a:latin typeface="Times New Roman" pitchFamily="1" charset="0"/>
                </a:rPr>
                <a:t>s</a:t>
              </a:r>
              <a:endParaRPr kumimoji="0" lang="en-US" altLang="ja-JP" sz="2000">
                <a:latin typeface="Times New Roman" pitchFamily="1" charset="0"/>
              </a:endParaRPr>
            </a:p>
          </p:txBody>
        </p:sp>
        <p:sp>
          <p:nvSpPr>
            <p:cNvPr id="77" name="Text Box 104"/>
            <p:cNvSpPr txBox="1">
              <a:spLocks noChangeArrowheads="1"/>
            </p:cNvSpPr>
            <p:nvPr/>
          </p:nvSpPr>
          <p:spPr bwMode="auto">
            <a:xfrm>
              <a:off x="918" y="2553"/>
              <a:ext cx="10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1" charset="0"/>
                </a:rPr>
                <a:t>Spin Rotators</a:t>
              </a:r>
            </a:p>
          </p:txBody>
        </p:sp>
        <p:grpSp>
          <p:nvGrpSpPr>
            <p:cNvPr id="78" name="Group 105"/>
            <p:cNvGrpSpPr>
              <a:grpSpLocks/>
            </p:cNvGrpSpPr>
            <p:nvPr/>
          </p:nvGrpSpPr>
          <p:grpSpPr bwMode="auto">
            <a:xfrm rot="3151090">
              <a:off x="2724" y="3020"/>
              <a:ext cx="80" cy="144"/>
              <a:chOff x="2960" y="2896"/>
              <a:chExt cx="80" cy="144"/>
            </a:xfrm>
          </p:grpSpPr>
          <p:sp>
            <p:nvSpPr>
              <p:cNvPr id="161" name="Oval 106"/>
              <p:cNvSpPr>
                <a:spLocks noChangeArrowheads="1"/>
              </p:cNvSpPr>
              <p:nvPr/>
            </p:nvSpPr>
            <p:spPr bwMode="auto">
              <a:xfrm rot="-2875454">
                <a:off x="2928" y="2928"/>
                <a:ext cx="144" cy="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AutoShape 107"/>
              <p:cNvSpPr>
                <a:spLocks noChangeArrowheads="1"/>
              </p:cNvSpPr>
              <p:nvPr/>
            </p:nvSpPr>
            <p:spPr bwMode="auto">
              <a:xfrm rot="-2723441">
                <a:off x="2959" y="293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Text Box 108"/>
            <p:cNvSpPr txBox="1">
              <a:spLocks noChangeArrowheads="1"/>
            </p:cNvSpPr>
            <p:nvPr/>
          </p:nvSpPr>
          <p:spPr bwMode="auto">
            <a:xfrm>
              <a:off x="1735" y="2713"/>
              <a:ext cx="11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1" charset="0"/>
                </a:rPr>
                <a:t>Solenoid Snake</a:t>
              </a:r>
            </a:p>
          </p:txBody>
        </p:sp>
        <p:sp>
          <p:nvSpPr>
            <p:cNvPr id="80" name="Text Box 109"/>
            <p:cNvSpPr txBox="1">
              <a:spLocks noChangeArrowheads="1"/>
            </p:cNvSpPr>
            <p:nvPr/>
          </p:nvSpPr>
          <p:spPr bwMode="auto">
            <a:xfrm>
              <a:off x="4282" y="2395"/>
              <a:ext cx="115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1" charset="0"/>
                </a:rPr>
                <a:t>Siberian Snakes</a:t>
              </a:r>
            </a:p>
          </p:txBody>
        </p:sp>
        <p:sp>
          <p:nvSpPr>
            <p:cNvPr id="81" name="Line 110"/>
            <p:cNvSpPr>
              <a:spLocks noChangeShapeType="1"/>
            </p:cNvSpPr>
            <p:nvPr/>
          </p:nvSpPr>
          <p:spPr bwMode="auto">
            <a:xfrm>
              <a:off x="2681" y="2941"/>
              <a:ext cx="5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11"/>
            <p:cNvSpPr>
              <a:spLocks noChangeShapeType="1"/>
            </p:cNvSpPr>
            <p:nvPr/>
          </p:nvSpPr>
          <p:spPr bwMode="auto">
            <a:xfrm flipV="1">
              <a:off x="1508" y="2439"/>
              <a:ext cx="9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12"/>
            <p:cNvSpPr>
              <a:spLocks noChangeShapeType="1"/>
            </p:cNvSpPr>
            <p:nvPr/>
          </p:nvSpPr>
          <p:spPr bwMode="auto">
            <a:xfrm flipH="1" flipV="1">
              <a:off x="4622" y="2236"/>
              <a:ext cx="3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113"/>
            <p:cNvGrpSpPr>
              <a:grpSpLocks/>
            </p:cNvGrpSpPr>
            <p:nvPr/>
          </p:nvGrpSpPr>
          <p:grpSpPr bwMode="auto">
            <a:xfrm rot="-15100317">
              <a:off x="2003" y="3233"/>
              <a:ext cx="119" cy="93"/>
              <a:chOff x="1695" y="3075"/>
              <a:chExt cx="119" cy="93"/>
            </a:xfrm>
          </p:grpSpPr>
          <p:sp>
            <p:nvSpPr>
              <p:cNvPr id="156" name="Oval 114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115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16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17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18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" name="Group 119"/>
            <p:cNvGrpSpPr>
              <a:grpSpLocks/>
            </p:cNvGrpSpPr>
            <p:nvPr/>
          </p:nvGrpSpPr>
          <p:grpSpPr bwMode="auto">
            <a:xfrm rot="5400000">
              <a:off x="3082" y="1519"/>
              <a:ext cx="119" cy="93"/>
              <a:chOff x="1695" y="3075"/>
              <a:chExt cx="119" cy="93"/>
            </a:xfrm>
          </p:grpSpPr>
          <p:sp>
            <p:nvSpPr>
              <p:cNvPr id="151" name="Oval 120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121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Line 122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Line 123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Line 124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" name="Group 125"/>
            <p:cNvGrpSpPr>
              <a:grpSpLocks/>
            </p:cNvGrpSpPr>
            <p:nvPr/>
          </p:nvGrpSpPr>
          <p:grpSpPr bwMode="auto">
            <a:xfrm rot="-5400000">
              <a:off x="3039" y="1429"/>
              <a:ext cx="119" cy="93"/>
              <a:chOff x="1695" y="3075"/>
              <a:chExt cx="119" cy="93"/>
            </a:xfrm>
          </p:grpSpPr>
          <p:sp>
            <p:nvSpPr>
              <p:cNvPr id="146" name="Oval 126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7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28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129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130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" name="Rectangle 131"/>
            <p:cNvSpPr>
              <a:spLocks noChangeArrowheads="1"/>
            </p:cNvSpPr>
            <p:nvPr/>
          </p:nvSpPr>
          <p:spPr bwMode="auto">
            <a:xfrm>
              <a:off x="964" y="3574"/>
              <a:ext cx="98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1400">
                  <a:solidFill>
                    <a:srgbClr val="000000"/>
                  </a:solidFill>
                  <a:latin typeface="Times New Roman" pitchFamily="1" charset="0"/>
                </a:rPr>
                <a:t>200 MeV Polarimeter</a:t>
              </a:r>
              <a:endParaRPr kumimoji="0" lang="en-US" altLang="ja-JP" sz="1400">
                <a:latin typeface="Times New Roman" pitchFamily="1" charset="0"/>
              </a:endParaRPr>
            </a:p>
          </p:txBody>
        </p:sp>
        <p:sp>
          <p:nvSpPr>
            <p:cNvPr id="88" name="Rectangle 132"/>
            <p:cNvSpPr>
              <a:spLocks noChangeArrowheads="1"/>
            </p:cNvSpPr>
            <p:nvPr/>
          </p:nvSpPr>
          <p:spPr bwMode="auto">
            <a:xfrm>
              <a:off x="2583" y="3757"/>
              <a:ext cx="16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2000">
                  <a:solidFill>
                    <a:srgbClr val="000000"/>
                  </a:solidFill>
                  <a:latin typeface="Times New Roman" pitchFamily="1" charset="0"/>
                </a:rPr>
                <a:t>AGS pC CNI Polarimeter</a:t>
              </a:r>
              <a:endParaRPr kumimoji="0" lang="en-US" altLang="ja-JP" sz="2000">
                <a:latin typeface="Times New Roman" pitchFamily="1" charset="0"/>
              </a:endParaRPr>
            </a:p>
          </p:txBody>
        </p:sp>
        <p:sp>
          <p:nvSpPr>
            <p:cNvPr id="89" name="Rectangle 133"/>
            <p:cNvSpPr>
              <a:spLocks noChangeArrowheads="1"/>
            </p:cNvSpPr>
            <p:nvPr/>
          </p:nvSpPr>
          <p:spPr bwMode="auto">
            <a:xfrm rot="2246447">
              <a:off x="2153" y="3397"/>
              <a:ext cx="91" cy="58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34"/>
            <p:cNvSpPr>
              <a:spLocks noChangeArrowheads="1"/>
            </p:cNvSpPr>
            <p:nvPr/>
          </p:nvSpPr>
          <p:spPr bwMode="auto">
            <a:xfrm>
              <a:off x="1536" y="3745"/>
              <a:ext cx="7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2000">
                  <a:solidFill>
                    <a:srgbClr val="000000"/>
                  </a:solidFill>
                  <a:latin typeface="Times New Roman" pitchFamily="1" charset="0"/>
                </a:rPr>
                <a:t>AC Dipole</a:t>
              </a:r>
              <a:endParaRPr kumimoji="0" lang="en-US" altLang="ja-JP" sz="2000">
                <a:latin typeface="Times New Roman" pitchFamily="1" charset="0"/>
              </a:endParaRPr>
            </a:p>
          </p:txBody>
        </p:sp>
        <p:sp>
          <p:nvSpPr>
            <p:cNvPr id="91" name="Line 135"/>
            <p:cNvSpPr>
              <a:spLocks noChangeShapeType="1"/>
            </p:cNvSpPr>
            <p:nvPr/>
          </p:nvSpPr>
          <p:spPr bwMode="auto">
            <a:xfrm flipV="1">
              <a:off x="2324" y="3547"/>
              <a:ext cx="31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36"/>
            <p:cNvSpPr>
              <a:spLocks noChangeShapeType="1"/>
            </p:cNvSpPr>
            <p:nvPr/>
          </p:nvSpPr>
          <p:spPr bwMode="auto">
            <a:xfrm flipV="1">
              <a:off x="2052" y="3440"/>
              <a:ext cx="136" cy="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7"/>
            <p:cNvSpPr>
              <a:spLocks noChangeShapeType="1"/>
            </p:cNvSpPr>
            <p:nvPr/>
          </p:nvSpPr>
          <p:spPr bwMode="auto">
            <a:xfrm flipV="1">
              <a:off x="1825" y="3298"/>
              <a:ext cx="172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38"/>
            <p:cNvSpPr>
              <a:spLocks noChangeArrowheads="1"/>
            </p:cNvSpPr>
            <p:nvPr/>
          </p:nvSpPr>
          <p:spPr bwMode="auto">
            <a:xfrm>
              <a:off x="3368" y="1170"/>
              <a:ext cx="14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2000">
                  <a:solidFill>
                    <a:srgbClr val="000000"/>
                  </a:solidFill>
                  <a:latin typeface="Times New Roman" pitchFamily="1" charset="0"/>
                </a:rPr>
                <a:t>RHIC pC Polarimeters</a:t>
              </a:r>
              <a:endParaRPr kumimoji="0" lang="en-US" altLang="ja-JP" sz="2000">
                <a:latin typeface="Times New Roman" pitchFamily="1" charset="0"/>
              </a:endParaRPr>
            </a:p>
          </p:txBody>
        </p:sp>
        <p:sp>
          <p:nvSpPr>
            <p:cNvPr id="95" name="Line 139"/>
            <p:cNvSpPr>
              <a:spLocks noChangeShapeType="1"/>
            </p:cNvSpPr>
            <p:nvPr/>
          </p:nvSpPr>
          <p:spPr bwMode="auto">
            <a:xfrm flipH="1">
              <a:off x="3186" y="1353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" name="Group 140"/>
            <p:cNvGrpSpPr>
              <a:grpSpLocks/>
            </p:cNvGrpSpPr>
            <p:nvPr/>
          </p:nvGrpSpPr>
          <p:grpSpPr bwMode="auto">
            <a:xfrm rot="-18864265">
              <a:off x="2821" y="1449"/>
              <a:ext cx="123" cy="123"/>
              <a:chOff x="3854" y="1435"/>
              <a:chExt cx="123" cy="123"/>
            </a:xfrm>
          </p:grpSpPr>
          <p:sp>
            <p:nvSpPr>
              <p:cNvPr id="139" name="Oval 141"/>
              <p:cNvSpPr>
                <a:spLocks noChangeArrowheads="1"/>
              </p:cNvSpPr>
              <p:nvPr/>
            </p:nvSpPr>
            <p:spPr bwMode="auto">
              <a:xfrm rot="5400000">
                <a:off x="3888" y="1472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" name="Group 142"/>
              <p:cNvGrpSpPr>
                <a:grpSpLocks/>
              </p:cNvGrpSpPr>
              <p:nvPr/>
            </p:nvGrpSpPr>
            <p:grpSpPr bwMode="auto">
              <a:xfrm>
                <a:off x="3936" y="1517"/>
                <a:ext cx="41" cy="41"/>
                <a:chOff x="3936" y="1517"/>
                <a:chExt cx="41" cy="41"/>
              </a:xfrm>
            </p:grpSpPr>
            <p:sp>
              <p:nvSpPr>
                <p:cNvPr id="144" name="Line 143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36" y="1517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14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54" y="153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45"/>
              <p:cNvGrpSpPr>
                <a:grpSpLocks/>
              </p:cNvGrpSpPr>
              <p:nvPr/>
            </p:nvGrpSpPr>
            <p:grpSpPr bwMode="auto">
              <a:xfrm>
                <a:off x="3854" y="1435"/>
                <a:ext cx="41" cy="41"/>
                <a:chOff x="3936" y="1517"/>
                <a:chExt cx="41" cy="41"/>
              </a:xfrm>
            </p:grpSpPr>
            <p:sp>
              <p:nvSpPr>
                <p:cNvPr id="142" name="Line 14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36" y="1517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14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3954" y="153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7" name="Rectangle 148"/>
            <p:cNvSpPr>
              <a:spLocks noChangeArrowheads="1"/>
            </p:cNvSpPr>
            <p:nvPr/>
          </p:nvSpPr>
          <p:spPr bwMode="auto">
            <a:xfrm>
              <a:off x="2003" y="943"/>
              <a:ext cx="18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2000">
                  <a:solidFill>
                    <a:srgbClr val="000000"/>
                  </a:solidFill>
                  <a:latin typeface="Times New Roman" pitchFamily="1" charset="0"/>
                </a:rPr>
                <a:t>Absolute Polarimeter (H jet)</a:t>
              </a:r>
              <a:endParaRPr kumimoji="0" lang="en-US" altLang="ja-JP" sz="2000">
                <a:latin typeface="Times New Roman" pitchFamily="1" charset="0"/>
              </a:endParaRPr>
            </a:p>
          </p:txBody>
        </p:sp>
        <p:sp>
          <p:nvSpPr>
            <p:cNvPr id="98" name="Line 149"/>
            <p:cNvSpPr>
              <a:spLocks noChangeShapeType="1"/>
            </p:cNvSpPr>
            <p:nvPr/>
          </p:nvSpPr>
          <p:spPr bwMode="auto">
            <a:xfrm>
              <a:off x="2869" y="1125"/>
              <a:ext cx="0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150"/>
            <p:cNvGrpSpPr>
              <a:grpSpLocks/>
            </p:cNvGrpSpPr>
            <p:nvPr/>
          </p:nvGrpSpPr>
          <p:grpSpPr bwMode="auto">
            <a:xfrm>
              <a:off x="5383" y="1509"/>
              <a:ext cx="57" cy="37"/>
              <a:chOff x="4845" y="916"/>
              <a:chExt cx="57" cy="37"/>
            </a:xfrm>
          </p:grpSpPr>
          <p:sp>
            <p:nvSpPr>
              <p:cNvPr id="137" name="Rectangle 151"/>
              <p:cNvSpPr>
                <a:spLocks noChangeArrowheads="1"/>
              </p:cNvSpPr>
              <p:nvPr/>
            </p:nvSpPr>
            <p:spPr bwMode="auto">
              <a:xfrm>
                <a:off x="4845" y="929"/>
                <a:ext cx="21" cy="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52"/>
              <p:cNvSpPr>
                <a:spLocks/>
              </p:cNvSpPr>
              <p:nvPr/>
            </p:nvSpPr>
            <p:spPr bwMode="auto">
              <a:xfrm>
                <a:off x="4865" y="916"/>
                <a:ext cx="37" cy="3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73" y="36"/>
                  </a:cxn>
                  <a:cxn ang="0">
                    <a:pos x="0" y="0"/>
                  </a:cxn>
                  <a:cxn ang="0">
                    <a:pos x="0" y="73"/>
                  </a:cxn>
                </a:cxnLst>
                <a:rect l="0" t="0" r="r" b="b"/>
                <a:pathLst>
                  <a:path w="73" h="73">
                    <a:moveTo>
                      <a:pt x="0" y="73"/>
                    </a:moveTo>
                    <a:lnTo>
                      <a:pt x="73" y="36"/>
                    </a:lnTo>
                    <a:lnTo>
                      <a:pt x="0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Rectangle 153"/>
            <p:cNvSpPr>
              <a:spLocks noChangeArrowheads="1"/>
            </p:cNvSpPr>
            <p:nvPr/>
          </p:nvSpPr>
          <p:spPr bwMode="auto">
            <a:xfrm>
              <a:off x="2663" y="1850"/>
              <a:ext cx="50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b="1">
                  <a:latin typeface="Times New Roman" pitchFamily="1" charset="0"/>
                </a:rPr>
                <a:t>RHIC</a:t>
              </a:r>
            </a:p>
          </p:txBody>
        </p:sp>
        <p:sp>
          <p:nvSpPr>
            <p:cNvPr id="101" name="Text Box 154"/>
            <p:cNvSpPr txBox="1">
              <a:spLocks noChangeArrowheads="1"/>
            </p:cNvSpPr>
            <p:nvPr/>
          </p:nvSpPr>
          <p:spPr bwMode="auto">
            <a:xfrm>
              <a:off x="419" y="1374"/>
              <a:ext cx="115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1" charset="0"/>
                </a:rPr>
                <a:t>Siberian Snakes</a:t>
              </a:r>
            </a:p>
          </p:txBody>
        </p:sp>
        <p:sp>
          <p:nvSpPr>
            <p:cNvPr id="102" name="Line 155"/>
            <p:cNvSpPr>
              <a:spLocks noChangeShapeType="1"/>
            </p:cNvSpPr>
            <p:nvPr/>
          </p:nvSpPr>
          <p:spPr bwMode="auto">
            <a:xfrm>
              <a:off x="1100" y="1625"/>
              <a:ext cx="4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156"/>
            <p:cNvGrpSpPr>
              <a:grpSpLocks/>
            </p:cNvGrpSpPr>
            <p:nvPr/>
          </p:nvGrpSpPr>
          <p:grpSpPr bwMode="auto">
            <a:xfrm rot="-20782485">
              <a:off x="2289" y="3475"/>
              <a:ext cx="144" cy="80"/>
              <a:chOff x="2857" y="2090"/>
              <a:chExt cx="144" cy="80"/>
            </a:xfrm>
          </p:grpSpPr>
          <p:sp>
            <p:nvSpPr>
              <p:cNvPr id="135" name="Oval 157"/>
              <p:cNvSpPr>
                <a:spLocks noChangeArrowheads="1"/>
              </p:cNvSpPr>
              <p:nvPr/>
            </p:nvSpPr>
            <p:spPr bwMode="auto">
              <a:xfrm rot="93880">
                <a:off x="2857" y="2090"/>
                <a:ext cx="144" cy="80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AutoShape 158"/>
              <p:cNvSpPr>
                <a:spLocks noChangeArrowheads="1"/>
              </p:cNvSpPr>
              <p:nvPr/>
            </p:nvSpPr>
            <p:spPr bwMode="auto">
              <a:xfrm rot="245893">
                <a:off x="2893" y="2101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" name="Group 159"/>
            <p:cNvGrpSpPr>
              <a:grpSpLocks/>
            </p:cNvGrpSpPr>
            <p:nvPr/>
          </p:nvGrpSpPr>
          <p:grpSpPr bwMode="auto">
            <a:xfrm rot="-23573053">
              <a:off x="3050" y="3394"/>
              <a:ext cx="144" cy="80"/>
              <a:chOff x="2852" y="2001"/>
              <a:chExt cx="144" cy="80"/>
            </a:xfrm>
          </p:grpSpPr>
          <p:sp>
            <p:nvSpPr>
              <p:cNvPr id="133" name="Oval 160"/>
              <p:cNvSpPr>
                <a:spLocks noChangeArrowheads="1"/>
              </p:cNvSpPr>
              <p:nvPr/>
            </p:nvSpPr>
            <p:spPr bwMode="auto">
              <a:xfrm rot="-205518">
                <a:off x="2852" y="2001"/>
                <a:ext cx="144" cy="80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AutoShape 161"/>
              <p:cNvSpPr>
                <a:spLocks noChangeArrowheads="1"/>
              </p:cNvSpPr>
              <p:nvPr/>
            </p:nvSpPr>
            <p:spPr bwMode="auto">
              <a:xfrm rot="-53504">
                <a:off x="2888" y="2008"/>
                <a:ext cx="83" cy="58"/>
              </a:xfrm>
              <a:prstGeom prst="curvedDownArrow">
                <a:avLst>
                  <a:gd name="adj1" fmla="val 28621"/>
                  <a:gd name="adj2" fmla="val 57241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" name="Group 162"/>
            <p:cNvGrpSpPr>
              <a:grpSpLocks/>
            </p:cNvGrpSpPr>
            <p:nvPr/>
          </p:nvGrpSpPr>
          <p:grpSpPr bwMode="auto">
            <a:xfrm rot="5400000">
              <a:off x="2629" y="3517"/>
              <a:ext cx="119" cy="93"/>
              <a:chOff x="1695" y="3075"/>
              <a:chExt cx="119" cy="93"/>
            </a:xfrm>
          </p:grpSpPr>
          <p:sp>
            <p:nvSpPr>
              <p:cNvPr id="128" name="Oval 163"/>
              <p:cNvSpPr>
                <a:spLocks noChangeArrowheads="1"/>
              </p:cNvSpPr>
              <p:nvPr/>
            </p:nvSpPr>
            <p:spPr bwMode="auto">
              <a:xfrm>
                <a:off x="1728" y="3120"/>
                <a:ext cx="48" cy="48"/>
              </a:xfrm>
              <a:prstGeom prst="ellipse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64"/>
              <p:cNvSpPr>
                <a:spLocks noChangeAspect="1" noChangeShapeType="1"/>
              </p:cNvSpPr>
              <p:nvPr/>
            </p:nvSpPr>
            <p:spPr bwMode="auto">
              <a:xfrm>
                <a:off x="1773" y="3096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165"/>
              <p:cNvSpPr>
                <a:spLocks noChangeAspect="1" noChangeShapeType="1"/>
              </p:cNvSpPr>
              <p:nvPr/>
            </p:nvSpPr>
            <p:spPr bwMode="auto">
              <a:xfrm>
                <a:off x="1791" y="3078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166"/>
              <p:cNvSpPr>
                <a:spLocks noChangeAspect="1" noChangeShapeType="1"/>
              </p:cNvSpPr>
              <p:nvPr/>
            </p:nvSpPr>
            <p:spPr bwMode="auto">
              <a:xfrm rot="-5400000">
                <a:off x="1713" y="3093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167"/>
              <p:cNvSpPr>
                <a:spLocks noChangeAspect="1" noChangeShapeType="1"/>
              </p:cNvSpPr>
              <p:nvPr/>
            </p:nvSpPr>
            <p:spPr bwMode="auto">
              <a:xfrm rot="-5400000">
                <a:off x="1695" y="307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" name="Rectangle 168"/>
            <p:cNvSpPr>
              <a:spLocks noChangeArrowheads="1"/>
            </p:cNvSpPr>
            <p:nvPr/>
          </p:nvSpPr>
          <p:spPr bwMode="auto">
            <a:xfrm>
              <a:off x="1961" y="3972"/>
              <a:ext cx="7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1" charset="0"/>
                </a:rPr>
                <a:t>Cold Snake</a:t>
              </a:r>
            </a:p>
          </p:txBody>
        </p:sp>
        <p:sp>
          <p:nvSpPr>
            <p:cNvPr id="107" name="Rectangle 169"/>
            <p:cNvSpPr>
              <a:spLocks noChangeArrowheads="1"/>
            </p:cNvSpPr>
            <p:nvPr/>
          </p:nvSpPr>
          <p:spPr bwMode="auto">
            <a:xfrm>
              <a:off x="3322" y="3483"/>
              <a:ext cx="8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1" charset="0"/>
                </a:rPr>
                <a:t>Warm Snake</a:t>
              </a:r>
            </a:p>
          </p:txBody>
        </p:sp>
        <p:sp>
          <p:nvSpPr>
            <p:cNvPr id="108" name="Line 170"/>
            <p:cNvSpPr>
              <a:spLocks noChangeShapeType="1"/>
            </p:cNvSpPr>
            <p:nvPr/>
          </p:nvSpPr>
          <p:spPr bwMode="auto">
            <a:xfrm flipH="1" flipV="1">
              <a:off x="3186" y="343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71"/>
            <p:cNvSpPr>
              <a:spLocks noChangeShapeType="1"/>
            </p:cNvSpPr>
            <p:nvPr/>
          </p:nvSpPr>
          <p:spPr bwMode="auto">
            <a:xfrm flipH="1" flipV="1">
              <a:off x="2687" y="362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72"/>
            <p:cNvSpPr>
              <a:spLocks noChangeShapeType="1"/>
            </p:cNvSpPr>
            <p:nvPr/>
          </p:nvSpPr>
          <p:spPr bwMode="auto">
            <a:xfrm flipV="1">
              <a:off x="1145" y="3122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73"/>
            <p:cNvSpPr>
              <a:spLocks noChangeShapeType="1"/>
            </p:cNvSpPr>
            <p:nvPr/>
          </p:nvSpPr>
          <p:spPr bwMode="auto">
            <a:xfrm flipV="1">
              <a:off x="3685" y="2394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74"/>
            <p:cNvSpPr>
              <a:spLocks noChangeShapeType="1"/>
            </p:cNvSpPr>
            <p:nvPr/>
          </p:nvSpPr>
          <p:spPr bwMode="auto">
            <a:xfrm flipV="1">
              <a:off x="2143" y="2303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75"/>
            <p:cNvSpPr>
              <a:spLocks noChangeShapeType="1"/>
            </p:cNvSpPr>
            <p:nvPr/>
          </p:nvSpPr>
          <p:spPr bwMode="auto">
            <a:xfrm flipV="1">
              <a:off x="2052" y="2394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76"/>
            <p:cNvSpPr>
              <a:spLocks noChangeShapeType="1"/>
            </p:cNvSpPr>
            <p:nvPr/>
          </p:nvSpPr>
          <p:spPr bwMode="auto">
            <a:xfrm flipV="1">
              <a:off x="3594" y="2303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77"/>
            <p:cNvSpPr>
              <a:spLocks noChangeShapeType="1"/>
            </p:cNvSpPr>
            <p:nvPr/>
          </p:nvSpPr>
          <p:spPr bwMode="auto">
            <a:xfrm flipV="1">
              <a:off x="4600" y="1797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8"/>
            <p:cNvSpPr>
              <a:spLocks noChangeShapeType="1"/>
            </p:cNvSpPr>
            <p:nvPr/>
          </p:nvSpPr>
          <p:spPr bwMode="auto">
            <a:xfrm flipV="1">
              <a:off x="4478" y="1802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79"/>
            <p:cNvSpPr>
              <a:spLocks noChangeShapeType="1"/>
            </p:cNvSpPr>
            <p:nvPr/>
          </p:nvSpPr>
          <p:spPr bwMode="auto">
            <a:xfrm flipV="1">
              <a:off x="3549" y="1532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80"/>
            <p:cNvSpPr>
              <a:spLocks noChangeShapeType="1"/>
            </p:cNvSpPr>
            <p:nvPr/>
          </p:nvSpPr>
          <p:spPr bwMode="auto">
            <a:xfrm flipV="1">
              <a:off x="3685" y="1441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81"/>
            <p:cNvSpPr>
              <a:spLocks noChangeShapeType="1"/>
            </p:cNvSpPr>
            <p:nvPr/>
          </p:nvSpPr>
          <p:spPr bwMode="auto">
            <a:xfrm flipV="1">
              <a:off x="2098" y="1441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82"/>
            <p:cNvSpPr>
              <a:spLocks noChangeShapeType="1"/>
            </p:cNvSpPr>
            <p:nvPr/>
          </p:nvSpPr>
          <p:spPr bwMode="auto">
            <a:xfrm flipV="1">
              <a:off x="2234" y="1532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83"/>
            <p:cNvSpPr>
              <a:spLocks noChangeShapeType="1"/>
            </p:cNvSpPr>
            <p:nvPr/>
          </p:nvSpPr>
          <p:spPr bwMode="auto">
            <a:xfrm flipV="1">
              <a:off x="1236" y="1940"/>
              <a:ext cx="0" cy="18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84"/>
            <p:cNvSpPr>
              <a:spLocks noChangeShapeType="1"/>
            </p:cNvSpPr>
            <p:nvPr/>
          </p:nvSpPr>
          <p:spPr bwMode="auto">
            <a:xfrm flipV="1">
              <a:off x="1160" y="2020"/>
              <a:ext cx="0" cy="18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85"/>
            <p:cNvSpPr>
              <a:spLocks noChangeShapeType="1"/>
            </p:cNvSpPr>
            <p:nvPr/>
          </p:nvSpPr>
          <p:spPr bwMode="auto">
            <a:xfrm flipH="1" flipV="1">
              <a:off x="2914" y="2439"/>
              <a:ext cx="136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86"/>
            <p:cNvSpPr>
              <a:spLocks noChangeShapeType="1"/>
            </p:cNvSpPr>
            <p:nvPr/>
          </p:nvSpPr>
          <p:spPr bwMode="auto">
            <a:xfrm flipV="1">
              <a:off x="2733" y="2439"/>
              <a:ext cx="136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87"/>
            <p:cNvSpPr>
              <a:spLocks noChangeShapeType="1"/>
            </p:cNvSpPr>
            <p:nvPr/>
          </p:nvSpPr>
          <p:spPr bwMode="auto">
            <a:xfrm flipV="1">
              <a:off x="1236" y="230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8"/>
            <p:cNvSpPr>
              <a:spLocks noChangeShapeType="1"/>
            </p:cNvSpPr>
            <p:nvPr/>
          </p:nvSpPr>
          <p:spPr bwMode="auto">
            <a:xfrm flipH="1" flipV="1">
              <a:off x="1417" y="2349"/>
              <a:ext cx="91" cy="4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89"/>
            <p:cNvSpPr>
              <a:spLocks noChangeShapeType="1"/>
            </p:cNvSpPr>
            <p:nvPr/>
          </p:nvSpPr>
          <p:spPr bwMode="auto">
            <a:xfrm>
              <a:off x="1326" y="2303"/>
              <a:ext cx="91" cy="4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1" name="Picture 1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6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" name="Picture 190" descr="RHIC_CNI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1884363"/>
          </a:xfrm>
          <a:prstGeom prst="rect">
            <a:avLst/>
          </a:prstGeom>
          <a:noFill/>
        </p:spPr>
      </p:pic>
      <p:pic>
        <p:nvPicPr>
          <p:cNvPr id="193" name="Picture 2" descr="C:\Documents and Settings\agordon\Desktop\talk_rsc_april_4_2008\bbc.tif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l="1648" t="8546" r="6824" b="4546"/>
          <a:stretch>
            <a:fillRect/>
          </a:stretch>
        </p:blipFill>
        <p:spPr bwMode="auto">
          <a:xfrm>
            <a:off x="6705600" y="4142361"/>
            <a:ext cx="2209800" cy="27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28" descr="smd_pict2_sid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86212"/>
            <a:ext cx="205533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781800" cy="868362"/>
          </a:xfrm>
        </p:spPr>
        <p:txBody>
          <a:bodyPr/>
          <a:lstStyle/>
          <a:p>
            <a:r>
              <a:rPr lang="en-US" dirty="0" err="1" smtClean="0"/>
              <a:t>pC</a:t>
            </a:r>
            <a:r>
              <a:rPr lang="en-US" dirty="0" smtClean="0"/>
              <a:t>: Polarization Profile</a:t>
            </a:r>
            <a:endParaRPr lang="en-US" dirty="0"/>
          </a:p>
        </p:txBody>
      </p:sp>
      <p:pic>
        <p:nvPicPr>
          <p:cNvPr id="4" name="Picture 6" descr="C:\Documents and Settings\shura\My Documents\My DELL Documents\my_presentations\2007\PolSource07\PLfit_meta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2973388" cy="31242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2001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L</a:t>
            </a:r>
            <a:r>
              <a:rPr lang="en-US"/>
              <a:t>) in one fill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22325" y="2473325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/>
              <a:t>=0.29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0.07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989388" y="838200"/>
            <a:ext cx="5154612" cy="5105400"/>
            <a:chOff x="2513" y="528"/>
            <a:chExt cx="3247" cy="32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3" y="768"/>
              <a:ext cx="1599" cy="296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45" y="768"/>
              <a:ext cx="1615" cy="29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3408" y="528"/>
              <a:ext cx="161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Run6 data: R vs fill</a:t>
              </a: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4416" y="2592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Vert-yellow</a:t>
              </a: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4368" y="1056"/>
              <a:ext cx="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Vert-blue</a:t>
              </a: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2784" y="1034"/>
              <a:ext cx="9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Horiz-blue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2976" y="2592"/>
              <a:ext cx="11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Horiz-yellow</a:t>
              </a:r>
            </a:p>
          </p:txBody>
        </p:sp>
      </p:grp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219200" y="6248400"/>
            <a:ext cx="73914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~0.1</a:t>
            </a:r>
            <a:r>
              <a:rPr lang="en-US" dirty="0">
                <a:sym typeface="Symbol" pitchFamily="18" charset="2"/>
              </a:rPr>
              <a:t>–</a:t>
            </a:r>
            <a:r>
              <a:rPr lang="en-US" dirty="0"/>
              <a:t>0.3 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dirty="0" smtClean="0">
                <a:sym typeface="Symbol" pitchFamily="18" charset="2"/>
              </a:rPr>
              <a:t>5–15% different polarization seen by </a:t>
            </a:r>
            <a:r>
              <a:rPr lang="en-US" dirty="0" err="1" smtClean="0">
                <a:sym typeface="Symbol" pitchFamily="18" charset="2"/>
              </a:rPr>
              <a:t>HJet</a:t>
            </a:r>
            <a:r>
              <a:rPr lang="en-US" dirty="0" smtClean="0">
                <a:sym typeface="Symbol" pitchFamily="18" charset="2"/>
              </a:rPr>
              <a:t> and by experiments</a:t>
            </a:r>
            <a:endParaRPr lang="en-US" dirty="0">
              <a:sym typeface="Symbol" pitchFamily="18" charset="2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315200" y="0"/>
          <a:ext cx="1828800" cy="833438"/>
        </p:xfrm>
        <a:graphic>
          <a:graphicData uri="http://schemas.openxmlformats.org/presentationml/2006/ole">
            <p:oleObj spid="_x0000_s12290" name="Equation" r:id="rId6" imgW="11174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895600" y="5486400"/>
            <a:ext cx="3733800" cy="13716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pC</a:t>
            </a:r>
            <a:r>
              <a:rPr lang="en-US" dirty="0" smtClean="0"/>
              <a:t>: Polarization </a:t>
            </a:r>
            <a:r>
              <a:rPr lang="en-US" dirty="0" err="1" smtClean="0"/>
              <a:t>vs</a:t>
            </a:r>
            <a:r>
              <a:rPr lang="en-US" dirty="0" smtClean="0"/>
              <a:t> Fill</a:t>
            </a:r>
            <a:endParaRPr lang="en-US" dirty="0"/>
          </a:p>
        </p:txBody>
      </p:sp>
      <p:pic>
        <p:nvPicPr>
          <p:cNvPr id="6" name="Picture 5" descr="pol06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559936" cy="345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914400"/>
            <a:ext cx="173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Run6 results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486400" y="2057400"/>
            <a:ext cx="2464539" cy="382588"/>
            <a:chOff x="1828800" y="2209800"/>
            <a:chExt cx="2464539" cy="38258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828800" y="2590800"/>
              <a:ext cx="1752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657600" y="2590800"/>
              <a:ext cx="457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29000" y="220980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31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9800" y="2209800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52600" y="2057400"/>
            <a:ext cx="2464539" cy="382588"/>
            <a:chOff x="1828800" y="2209800"/>
            <a:chExt cx="2464539" cy="38258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828800" y="2590800"/>
              <a:ext cx="1752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657600" y="2590800"/>
              <a:ext cx="457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29000" y="220980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31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800" y="2209800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 </a:t>
              </a:r>
              <a:r>
                <a:rPr lang="en-US" dirty="0" err="1" smtClean="0"/>
                <a:t>GeV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48000" y="4724400"/>
            <a:ext cx="34940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31775" indent="-231775">
              <a:buFont typeface="Wingdings" pitchFamily="2" charset="2"/>
              <a:buChar char="ü"/>
            </a:pPr>
            <a:r>
              <a:rPr lang="en-US" dirty="0" smtClean="0"/>
              <a:t>Normalized to </a:t>
            </a:r>
            <a:r>
              <a:rPr lang="en-US" dirty="0" err="1" smtClean="0"/>
              <a:t>Hjet</a:t>
            </a:r>
            <a:endParaRPr lang="en-US" dirty="0" smtClean="0"/>
          </a:p>
          <a:p>
            <a:pPr marL="231775" indent="-231775">
              <a:buFont typeface="Wingdings" pitchFamily="2" charset="2"/>
              <a:buChar char="ü"/>
            </a:pPr>
            <a:r>
              <a:rPr lang="en-US" dirty="0" smtClean="0"/>
              <a:t>Corrected for polarization profile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886200" y="6162675"/>
          <a:ext cx="1654175" cy="695325"/>
        </p:xfrm>
        <a:graphic>
          <a:graphicData uri="http://schemas.openxmlformats.org/presentationml/2006/ole">
            <p:oleObj spid="_x0000_s16386" name="Equation" r:id="rId4" imgW="1028520" imgH="4316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008313" y="5532438"/>
          <a:ext cx="1223962" cy="695325"/>
        </p:xfrm>
        <a:graphic>
          <a:graphicData uri="http://schemas.openxmlformats.org/presentationml/2006/ole">
            <p:oleObj spid="_x0000_s16387" name="Equation" r:id="rId5" imgW="761760" imgH="43164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105400" y="5486400"/>
          <a:ext cx="1204912" cy="695325"/>
        </p:xfrm>
        <a:graphic>
          <a:graphicData uri="http://schemas.openxmlformats.org/presentationml/2006/ole">
            <p:oleObj spid="_x0000_s16388" name="Equation" r:id="rId6" imgW="7491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Hjet+pC</a:t>
            </a:r>
            <a:r>
              <a:rPr lang="en-US" dirty="0" smtClean="0"/>
              <a:t>: Run8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324600"/>
            <a:ext cx="6619761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Offline analysis is almost completed and results will be released soon</a:t>
            </a:r>
            <a:endParaRPr lang="en-US" dirty="0"/>
          </a:p>
        </p:txBody>
      </p:sp>
      <p:pic>
        <p:nvPicPr>
          <p:cNvPr id="5" name="Picture 2" descr="AN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352800" cy="23737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685800"/>
            <a:ext cx="381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(~online) analysis – during the run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2819400"/>
            <a:ext cx="22844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600" dirty="0" smtClean="0"/>
              <a:t>ε</a:t>
            </a:r>
            <a:r>
              <a:rPr lang="en-US" sz="1600" baseline="-25000" dirty="0" smtClean="0"/>
              <a:t>target</a:t>
            </a:r>
            <a:r>
              <a:rPr lang="en-US" sz="1600" dirty="0" smtClean="0"/>
              <a:t> and </a:t>
            </a:r>
            <a:r>
              <a:rPr lang="el-GR" sz="1600" dirty="0" smtClean="0"/>
              <a:t>ε</a:t>
            </a:r>
            <a:r>
              <a:rPr lang="en-US" sz="1600" baseline="-25000" dirty="0" smtClean="0"/>
              <a:t>beam</a:t>
            </a:r>
            <a:r>
              <a:rPr lang="en-US" sz="1600" dirty="0" smtClean="0"/>
              <a:t> from </a:t>
            </a:r>
            <a:r>
              <a:rPr lang="en-US" sz="1600" dirty="0" err="1" smtClean="0"/>
              <a:t>HJet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86200" y="990600"/>
            <a:ext cx="3962400" cy="2373963"/>
            <a:chOff x="3886200" y="990600"/>
            <a:chExt cx="3962400" cy="2373963"/>
          </a:xfrm>
        </p:grpSpPr>
        <p:pic>
          <p:nvPicPr>
            <p:cNvPr id="6" name="Picture 2" descr="P_BEAM_BLU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00" y="990600"/>
              <a:ext cx="3352800" cy="2373963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2743200"/>
              <a:ext cx="2553776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Beam polarization from </a:t>
              </a:r>
              <a:r>
                <a:rPr lang="en-US" sz="1600" dirty="0" err="1" smtClean="0"/>
                <a:t>HJet</a:t>
              </a:r>
              <a:endParaRPr lang="en-US" sz="16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886200" y="2133600"/>
              <a:ext cx="762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43400" y="3124200"/>
            <a:ext cx="4267200" cy="2980565"/>
            <a:chOff x="4343400" y="3124200"/>
            <a:chExt cx="4267200" cy="2980565"/>
          </a:xfrm>
        </p:grpSpPr>
        <p:sp>
          <p:nvSpPr>
            <p:cNvPr id="8" name="TextBox 7"/>
            <p:cNvSpPr txBox="1"/>
            <p:nvPr/>
          </p:nvSpPr>
          <p:spPr>
            <a:xfrm>
              <a:off x="5181600" y="5334000"/>
              <a:ext cx="2553776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Beam polarization from </a:t>
              </a:r>
              <a:r>
                <a:rPr lang="en-US" sz="1600" dirty="0" err="1" smtClean="0"/>
                <a:t>HJet</a:t>
              </a:r>
              <a:endParaRPr lang="en-US" sz="1600" dirty="0"/>
            </a:p>
          </p:txBody>
        </p:sp>
        <p:pic>
          <p:nvPicPr>
            <p:cNvPr id="10" name="Picture 3" descr="C:\Documents and Settings\shura.BNL\My Documents\My DELL Documents\my_presentations\2008\CNI_status_run8\pCjet_meta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3733800"/>
              <a:ext cx="4267200" cy="237096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257800" y="5334000"/>
              <a:ext cx="2536400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pC</a:t>
              </a:r>
              <a:r>
                <a:rPr lang="en-US" sz="1600" dirty="0" smtClean="0"/>
                <a:t>-online/Jet: </a:t>
              </a:r>
              <a:r>
                <a:rPr lang="en-US" sz="1600" dirty="0" err="1" smtClean="0"/>
                <a:t>pC</a:t>
              </a:r>
              <a:r>
                <a:rPr lang="en-US" sz="1600" dirty="0" smtClean="0"/>
                <a:t> calibration</a:t>
              </a:r>
              <a:endParaRPr lang="en-US" sz="1600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096000" y="3124200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3657600"/>
            <a:ext cx="4026408" cy="2496344"/>
            <a:chOff x="381000" y="3657600"/>
            <a:chExt cx="4026408" cy="2496344"/>
          </a:xfrm>
        </p:grpSpPr>
        <p:pic>
          <p:nvPicPr>
            <p:cNvPr id="11" name="Picture 3" descr="C:\Documents and Settings\shura.BNL\My Documents\My DELL Documents\my_presentations\2008\CNI_status_run8\pol_by_meta.ep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" y="3657600"/>
              <a:ext cx="2895600" cy="249634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81000" y="5410200"/>
              <a:ext cx="2300758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Polarization </a:t>
              </a:r>
              <a:r>
                <a:rPr lang="en-US" sz="1400" dirty="0" err="1" smtClean="0"/>
                <a:t>vs</a:t>
              </a:r>
              <a:r>
                <a:rPr lang="en-US" sz="1400" dirty="0" smtClean="0"/>
                <a:t> fill: </a:t>
              </a:r>
            </a:p>
            <a:p>
              <a:r>
                <a:rPr lang="en-US" sz="1400" dirty="0" smtClean="0"/>
                <a:t>normalized, profile corrected</a:t>
              </a:r>
              <a:endParaRPr lang="en-US" sz="1400" dirty="0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3429000" y="4724400"/>
              <a:ext cx="978408" cy="4846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pC</a:t>
            </a:r>
            <a:r>
              <a:rPr lang="en-US" dirty="0" smtClean="0"/>
              <a:t>: Upgrade</a:t>
            </a:r>
            <a:endParaRPr lang="en-US" dirty="0"/>
          </a:p>
        </p:txBody>
      </p:sp>
      <p:pic>
        <p:nvPicPr>
          <p:cNvPr id="4" name="Picture 4" descr="polarimeter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800600"/>
            <a:ext cx="4634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800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Detector upgrade</a:t>
            </a:r>
          </a:p>
          <a:p>
            <a:pPr lvl="1"/>
            <a:r>
              <a:rPr lang="en-US" dirty="0" smtClean="0"/>
              <a:t>Photo-</a:t>
            </a:r>
            <a:r>
              <a:rPr lang="en-US" dirty="0" err="1" smtClean="0"/>
              <a:t>diod</a:t>
            </a:r>
            <a:r>
              <a:rPr lang="en-US" dirty="0" smtClean="0"/>
              <a:t> instead of Si strips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Target upgrade</a:t>
            </a:r>
          </a:p>
          <a:p>
            <a:pPr lvl="1"/>
            <a:r>
              <a:rPr lang="en-US" dirty="0" smtClean="0"/>
              <a:t>Possibility of using </a:t>
            </a:r>
            <a:r>
              <a:rPr lang="en-US" dirty="0" err="1" smtClean="0"/>
              <a:t>nano</a:t>
            </a:r>
            <a:r>
              <a:rPr lang="en-US" dirty="0" smtClean="0"/>
              <a:t>-tubes under investigation</a:t>
            </a:r>
          </a:p>
          <a:p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pC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vacuum chamber upgrade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Two </a:t>
            </a:r>
            <a:r>
              <a:rPr lang="en-US" dirty="0" err="1" smtClean="0"/>
              <a:t>polarimeter</a:t>
            </a:r>
            <a:r>
              <a:rPr lang="en-US" dirty="0" smtClean="0"/>
              <a:t> setups per ring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Double number of targets (to avoid a need to open chamber to install new targets during the run)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Reduce the time required for successive measurements  of </a:t>
            </a:r>
            <a:r>
              <a:rPr lang="en-US" dirty="0" err="1" smtClean="0"/>
              <a:t>horiz</a:t>
            </a:r>
            <a:r>
              <a:rPr lang="en-US" dirty="0" smtClean="0"/>
              <a:t>.  and vert. profiles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Allows installation and testing  new detectors for higher rate capabilities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PHENIX Local </a:t>
            </a:r>
            <a:r>
              <a:rPr lang="en-US" dirty="0" err="1" smtClean="0"/>
              <a:t>Polarimeter</a:t>
            </a:r>
            <a:endParaRPr lang="en-US" dirty="0"/>
          </a:p>
        </p:txBody>
      </p:sp>
      <p:pic>
        <p:nvPicPr>
          <p:cNvPr id="11" name="Picture 28" descr="smd_pict2_sid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0"/>
            <a:ext cx="2839747" cy="39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600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Utilizes spin dependence of very forward neutron production  (PLB650, 325): </a:t>
            </a:r>
          </a:p>
        </p:txBody>
      </p:sp>
      <p:grpSp>
        <p:nvGrpSpPr>
          <p:cNvPr id="13" name="Group 63"/>
          <p:cNvGrpSpPr>
            <a:grpSpLocks noChangeAspect="1"/>
          </p:cNvGrpSpPr>
          <p:nvPr/>
        </p:nvGrpSpPr>
        <p:grpSpPr bwMode="auto">
          <a:xfrm>
            <a:off x="304800" y="2362200"/>
            <a:ext cx="3810000" cy="2993735"/>
            <a:chOff x="2562" y="1416"/>
            <a:chExt cx="3696" cy="2904"/>
          </a:xfrm>
        </p:grpSpPr>
        <p:pic>
          <p:nvPicPr>
            <p:cNvPr id="14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2" y="1416"/>
              <a:ext cx="3696" cy="2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80" y="1915"/>
              <a:ext cx="76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44"/>
            <p:cNvGrpSpPr>
              <a:grpSpLocks noChangeAspect="1"/>
            </p:cNvGrpSpPr>
            <p:nvPr/>
          </p:nvGrpSpPr>
          <p:grpSpPr bwMode="auto">
            <a:xfrm>
              <a:off x="3152" y="3067"/>
              <a:ext cx="1434" cy="590"/>
              <a:chOff x="3424" y="1933"/>
              <a:chExt cx="1434" cy="590"/>
            </a:xfrm>
          </p:grpSpPr>
          <p:grpSp>
            <p:nvGrpSpPr>
              <p:cNvPr id="17" name="Group 45"/>
              <p:cNvGrpSpPr>
                <a:grpSpLocks noChangeAspect="1"/>
              </p:cNvGrpSpPr>
              <p:nvPr/>
            </p:nvGrpSpPr>
            <p:grpSpPr bwMode="auto">
              <a:xfrm>
                <a:off x="3424" y="2024"/>
                <a:ext cx="1434" cy="455"/>
                <a:chOff x="403" y="2024"/>
                <a:chExt cx="1434" cy="455"/>
              </a:xfrm>
            </p:grpSpPr>
            <p:sp>
              <p:nvSpPr>
                <p:cNvPr id="23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7" y="2230"/>
                  <a:ext cx="1" cy="249"/>
                </a:xfrm>
                <a:prstGeom prst="line">
                  <a:avLst/>
                </a:prstGeom>
                <a:noFill/>
                <a:ln w="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37" y="2230"/>
                  <a:ext cx="1" cy="249"/>
                </a:xfrm>
                <a:prstGeom prst="line">
                  <a:avLst/>
                </a:prstGeom>
                <a:noFill/>
                <a:ln w="42863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48"/>
                <p:cNvSpPr>
                  <a:spLocks noChangeAspect="1"/>
                </p:cNvSpPr>
                <p:nvPr/>
              </p:nvSpPr>
              <p:spPr bwMode="auto">
                <a:xfrm>
                  <a:off x="578" y="2158"/>
                  <a:ext cx="113" cy="99"/>
                </a:xfrm>
                <a:custGeom>
                  <a:avLst/>
                  <a:gdLst>
                    <a:gd name="T0" fmla="*/ 59 w 113"/>
                    <a:gd name="T1" fmla="*/ 0 h 97"/>
                    <a:gd name="T2" fmla="*/ 81 w 113"/>
                    <a:gd name="T3" fmla="*/ 54 h 97"/>
                    <a:gd name="T4" fmla="*/ 97 w 113"/>
                    <a:gd name="T5" fmla="*/ 75 h 97"/>
                    <a:gd name="T6" fmla="*/ 113 w 113"/>
                    <a:gd name="T7" fmla="*/ 97 h 97"/>
                    <a:gd name="T8" fmla="*/ 59 w 113"/>
                    <a:gd name="T9" fmla="*/ 81 h 97"/>
                    <a:gd name="T10" fmla="*/ 0 w 113"/>
                    <a:gd name="T11" fmla="*/ 97 h 97"/>
                    <a:gd name="T12" fmla="*/ 16 w 113"/>
                    <a:gd name="T13" fmla="*/ 75 h 97"/>
                    <a:gd name="T14" fmla="*/ 32 w 113"/>
                    <a:gd name="T15" fmla="*/ 54 h 97"/>
                    <a:gd name="T16" fmla="*/ 59 w 113"/>
                    <a:gd name="T17" fmla="*/ 0 h 97"/>
                    <a:gd name="T18" fmla="*/ 59 w 113"/>
                    <a:gd name="T19" fmla="*/ 0 h 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3"/>
                    <a:gd name="T31" fmla="*/ 0 h 97"/>
                    <a:gd name="T32" fmla="*/ 113 w 113"/>
                    <a:gd name="T33" fmla="*/ 97 h 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3" h="97">
                      <a:moveTo>
                        <a:pt x="59" y="0"/>
                      </a:moveTo>
                      <a:lnTo>
                        <a:pt x="81" y="54"/>
                      </a:lnTo>
                      <a:lnTo>
                        <a:pt x="97" y="75"/>
                      </a:lnTo>
                      <a:lnTo>
                        <a:pt x="113" y="97"/>
                      </a:lnTo>
                      <a:lnTo>
                        <a:pt x="59" y="81"/>
                      </a:lnTo>
                      <a:lnTo>
                        <a:pt x="0" y="97"/>
                      </a:lnTo>
                      <a:lnTo>
                        <a:pt x="16" y="75"/>
                      </a:lnTo>
                      <a:lnTo>
                        <a:pt x="32" y="54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1" lang="ja-JP" altLang="en-US">
                    <a:ea typeface="ＭＳ Ｐゴシック" pitchFamily="1" charset="-128"/>
                  </a:endParaRPr>
                </a:p>
              </p:txBody>
            </p:sp>
            <p:sp>
              <p:nvSpPr>
                <p:cNvPr id="26" name="Freeform 49"/>
                <p:cNvSpPr>
                  <a:spLocks noChangeAspect="1"/>
                </p:cNvSpPr>
                <p:nvPr/>
              </p:nvSpPr>
              <p:spPr bwMode="auto">
                <a:xfrm>
                  <a:off x="567" y="2296"/>
                  <a:ext cx="136" cy="144"/>
                </a:xfrm>
                <a:custGeom>
                  <a:avLst/>
                  <a:gdLst>
                    <a:gd name="T0" fmla="*/ 135 w 135"/>
                    <a:gd name="T1" fmla="*/ 70 h 140"/>
                    <a:gd name="T2" fmla="*/ 130 w 135"/>
                    <a:gd name="T3" fmla="*/ 97 h 140"/>
                    <a:gd name="T4" fmla="*/ 119 w 135"/>
                    <a:gd name="T5" fmla="*/ 119 h 140"/>
                    <a:gd name="T6" fmla="*/ 97 w 135"/>
                    <a:gd name="T7" fmla="*/ 135 h 140"/>
                    <a:gd name="T8" fmla="*/ 70 w 135"/>
                    <a:gd name="T9" fmla="*/ 140 h 140"/>
                    <a:gd name="T10" fmla="*/ 43 w 135"/>
                    <a:gd name="T11" fmla="*/ 135 h 140"/>
                    <a:gd name="T12" fmla="*/ 22 w 135"/>
                    <a:gd name="T13" fmla="*/ 119 h 140"/>
                    <a:gd name="T14" fmla="*/ 6 w 135"/>
                    <a:gd name="T15" fmla="*/ 97 h 140"/>
                    <a:gd name="T16" fmla="*/ 0 w 135"/>
                    <a:gd name="T17" fmla="*/ 70 h 140"/>
                    <a:gd name="T18" fmla="*/ 6 w 135"/>
                    <a:gd name="T19" fmla="*/ 43 h 140"/>
                    <a:gd name="T20" fmla="*/ 22 w 135"/>
                    <a:gd name="T21" fmla="*/ 22 h 140"/>
                    <a:gd name="T22" fmla="*/ 43 w 135"/>
                    <a:gd name="T23" fmla="*/ 5 h 140"/>
                    <a:gd name="T24" fmla="*/ 70 w 135"/>
                    <a:gd name="T25" fmla="*/ 0 h 140"/>
                    <a:gd name="T26" fmla="*/ 97 w 135"/>
                    <a:gd name="T27" fmla="*/ 5 h 140"/>
                    <a:gd name="T28" fmla="*/ 119 w 135"/>
                    <a:gd name="T29" fmla="*/ 22 h 140"/>
                    <a:gd name="T30" fmla="*/ 130 w 135"/>
                    <a:gd name="T31" fmla="*/ 43 h 140"/>
                    <a:gd name="T32" fmla="*/ 135 w 135"/>
                    <a:gd name="T33" fmla="*/ 70 h 140"/>
                    <a:gd name="T34" fmla="*/ 135 w 135"/>
                    <a:gd name="T35" fmla="*/ 70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5"/>
                    <a:gd name="T55" fmla="*/ 0 h 140"/>
                    <a:gd name="T56" fmla="*/ 135 w 135"/>
                    <a:gd name="T57" fmla="*/ 140 h 1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close/>
                    </a:path>
                  </a:pathLst>
                </a:custGeom>
                <a:solidFill>
                  <a:srgbClr val="1FFF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1" lang="ja-JP" altLang="en-US">
                    <a:ea typeface="ＭＳ Ｐゴシック" pitchFamily="1" charset="-128"/>
                  </a:endParaRPr>
                </a:p>
              </p:txBody>
            </p:sp>
            <p:sp>
              <p:nvSpPr>
                <p:cNvPr id="27" name="Freeform 50"/>
                <p:cNvSpPr>
                  <a:spLocks noChangeAspect="1"/>
                </p:cNvSpPr>
                <p:nvPr/>
              </p:nvSpPr>
              <p:spPr bwMode="auto">
                <a:xfrm>
                  <a:off x="567" y="2296"/>
                  <a:ext cx="136" cy="144"/>
                </a:xfrm>
                <a:custGeom>
                  <a:avLst/>
                  <a:gdLst>
                    <a:gd name="T0" fmla="*/ 135 w 135"/>
                    <a:gd name="T1" fmla="*/ 70 h 140"/>
                    <a:gd name="T2" fmla="*/ 130 w 135"/>
                    <a:gd name="T3" fmla="*/ 97 h 140"/>
                    <a:gd name="T4" fmla="*/ 119 w 135"/>
                    <a:gd name="T5" fmla="*/ 119 h 140"/>
                    <a:gd name="T6" fmla="*/ 97 w 135"/>
                    <a:gd name="T7" fmla="*/ 135 h 140"/>
                    <a:gd name="T8" fmla="*/ 70 w 135"/>
                    <a:gd name="T9" fmla="*/ 140 h 140"/>
                    <a:gd name="T10" fmla="*/ 43 w 135"/>
                    <a:gd name="T11" fmla="*/ 135 h 140"/>
                    <a:gd name="T12" fmla="*/ 22 w 135"/>
                    <a:gd name="T13" fmla="*/ 119 h 140"/>
                    <a:gd name="T14" fmla="*/ 6 w 135"/>
                    <a:gd name="T15" fmla="*/ 97 h 140"/>
                    <a:gd name="T16" fmla="*/ 0 w 135"/>
                    <a:gd name="T17" fmla="*/ 70 h 140"/>
                    <a:gd name="T18" fmla="*/ 6 w 135"/>
                    <a:gd name="T19" fmla="*/ 43 h 140"/>
                    <a:gd name="T20" fmla="*/ 22 w 135"/>
                    <a:gd name="T21" fmla="*/ 22 h 140"/>
                    <a:gd name="T22" fmla="*/ 43 w 135"/>
                    <a:gd name="T23" fmla="*/ 5 h 140"/>
                    <a:gd name="T24" fmla="*/ 70 w 135"/>
                    <a:gd name="T25" fmla="*/ 0 h 140"/>
                    <a:gd name="T26" fmla="*/ 97 w 135"/>
                    <a:gd name="T27" fmla="*/ 5 h 140"/>
                    <a:gd name="T28" fmla="*/ 119 w 135"/>
                    <a:gd name="T29" fmla="*/ 22 h 140"/>
                    <a:gd name="T30" fmla="*/ 130 w 135"/>
                    <a:gd name="T31" fmla="*/ 43 h 140"/>
                    <a:gd name="T32" fmla="*/ 135 w 135"/>
                    <a:gd name="T33" fmla="*/ 70 h 140"/>
                    <a:gd name="T34" fmla="*/ 135 w 135"/>
                    <a:gd name="T35" fmla="*/ 70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5"/>
                    <a:gd name="T55" fmla="*/ 0 h 140"/>
                    <a:gd name="T56" fmla="*/ 135 w 135"/>
                    <a:gd name="T57" fmla="*/ 140 h 1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</a:path>
                  </a:pathLst>
                </a:custGeom>
                <a:noFill/>
                <a:ln w="42863">
                  <a:solidFill>
                    <a:srgbClr val="05D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1" lang="ja-JP" altLang="en-US">
                    <a:ea typeface="ＭＳ Ｐゴシック" pitchFamily="1" charset="-128"/>
                  </a:endParaRPr>
                </a:p>
              </p:txBody>
            </p:sp>
            <p:sp>
              <p:nvSpPr>
                <p:cNvPr id="28" name="Freeform 51"/>
                <p:cNvSpPr>
                  <a:spLocks noChangeAspect="1"/>
                </p:cNvSpPr>
                <p:nvPr/>
              </p:nvSpPr>
              <p:spPr bwMode="auto">
                <a:xfrm>
                  <a:off x="1247" y="2296"/>
                  <a:ext cx="136" cy="144"/>
                </a:xfrm>
                <a:custGeom>
                  <a:avLst/>
                  <a:gdLst>
                    <a:gd name="T0" fmla="*/ 135 w 135"/>
                    <a:gd name="T1" fmla="*/ 70 h 140"/>
                    <a:gd name="T2" fmla="*/ 130 w 135"/>
                    <a:gd name="T3" fmla="*/ 97 h 140"/>
                    <a:gd name="T4" fmla="*/ 119 w 135"/>
                    <a:gd name="T5" fmla="*/ 119 h 140"/>
                    <a:gd name="T6" fmla="*/ 97 w 135"/>
                    <a:gd name="T7" fmla="*/ 135 h 140"/>
                    <a:gd name="T8" fmla="*/ 70 w 135"/>
                    <a:gd name="T9" fmla="*/ 140 h 140"/>
                    <a:gd name="T10" fmla="*/ 43 w 135"/>
                    <a:gd name="T11" fmla="*/ 135 h 140"/>
                    <a:gd name="T12" fmla="*/ 22 w 135"/>
                    <a:gd name="T13" fmla="*/ 119 h 140"/>
                    <a:gd name="T14" fmla="*/ 6 w 135"/>
                    <a:gd name="T15" fmla="*/ 97 h 140"/>
                    <a:gd name="T16" fmla="*/ 0 w 135"/>
                    <a:gd name="T17" fmla="*/ 70 h 140"/>
                    <a:gd name="T18" fmla="*/ 6 w 135"/>
                    <a:gd name="T19" fmla="*/ 43 h 140"/>
                    <a:gd name="T20" fmla="*/ 22 w 135"/>
                    <a:gd name="T21" fmla="*/ 22 h 140"/>
                    <a:gd name="T22" fmla="*/ 43 w 135"/>
                    <a:gd name="T23" fmla="*/ 5 h 140"/>
                    <a:gd name="T24" fmla="*/ 70 w 135"/>
                    <a:gd name="T25" fmla="*/ 0 h 140"/>
                    <a:gd name="T26" fmla="*/ 97 w 135"/>
                    <a:gd name="T27" fmla="*/ 5 h 140"/>
                    <a:gd name="T28" fmla="*/ 119 w 135"/>
                    <a:gd name="T29" fmla="*/ 22 h 140"/>
                    <a:gd name="T30" fmla="*/ 130 w 135"/>
                    <a:gd name="T31" fmla="*/ 43 h 140"/>
                    <a:gd name="T32" fmla="*/ 135 w 135"/>
                    <a:gd name="T33" fmla="*/ 70 h 140"/>
                    <a:gd name="T34" fmla="*/ 135 w 135"/>
                    <a:gd name="T35" fmla="*/ 70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5"/>
                    <a:gd name="T55" fmla="*/ 0 h 140"/>
                    <a:gd name="T56" fmla="*/ 135 w 135"/>
                    <a:gd name="T57" fmla="*/ 140 h 1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close/>
                    </a:path>
                  </a:pathLst>
                </a:custGeom>
                <a:solidFill>
                  <a:srgbClr val="1FFF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1" lang="ja-JP" altLang="en-US">
                    <a:ea typeface="ＭＳ Ｐゴシック" pitchFamily="1" charset="-128"/>
                  </a:endParaRPr>
                </a:p>
              </p:txBody>
            </p:sp>
            <p:sp>
              <p:nvSpPr>
                <p:cNvPr id="29" name="Freeform 52"/>
                <p:cNvSpPr>
                  <a:spLocks noChangeAspect="1"/>
                </p:cNvSpPr>
                <p:nvPr/>
              </p:nvSpPr>
              <p:spPr bwMode="auto">
                <a:xfrm>
                  <a:off x="1247" y="2296"/>
                  <a:ext cx="136" cy="144"/>
                </a:xfrm>
                <a:custGeom>
                  <a:avLst/>
                  <a:gdLst>
                    <a:gd name="T0" fmla="*/ 135 w 135"/>
                    <a:gd name="T1" fmla="*/ 70 h 140"/>
                    <a:gd name="T2" fmla="*/ 130 w 135"/>
                    <a:gd name="T3" fmla="*/ 97 h 140"/>
                    <a:gd name="T4" fmla="*/ 119 w 135"/>
                    <a:gd name="T5" fmla="*/ 119 h 140"/>
                    <a:gd name="T6" fmla="*/ 97 w 135"/>
                    <a:gd name="T7" fmla="*/ 135 h 140"/>
                    <a:gd name="T8" fmla="*/ 70 w 135"/>
                    <a:gd name="T9" fmla="*/ 140 h 140"/>
                    <a:gd name="T10" fmla="*/ 43 w 135"/>
                    <a:gd name="T11" fmla="*/ 135 h 140"/>
                    <a:gd name="T12" fmla="*/ 22 w 135"/>
                    <a:gd name="T13" fmla="*/ 119 h 140"/>
                    <a:gd name="T14" fmla="*/ 6 w 135"/>
                    <a:gd name="T15" fmla="*/ 97 h 140"/>
                    <a:gd name="T16" fmla="*/ 0 w 135"/>
                    <a:gd name="T17" fmla="*/ 70 h 140"/>
                    <a:gd name="T18" fmla="*/ 6 w 135"/>
                    <a:gd name="T19" fmla="*/ 43 h 140"/>
                    <a:gd name="T20" fmla="*/ 22 w 135"/>
                    <a:gd name="T21" fmla="*/ 22 h 140"/>
                    <a:gd name="T22" fmla="*/ 43 w 135"/>
                    <a:gd name="T23" fmla="*/ 5 h 140"/>
                    <a:gd name="T24" fmla="*/ 70 w 135"/>
                    <a:gd name="T25" fmla="*/ 0 h 140"/>
                    <a:gd name="T26" fmla="*/ 97 w 135"/>
                    <a:gd name="T27" fmla="*/ 5 h 140"/>
                    <a:gd name="T28" fmla="*/ 119 w 135"/>
                    <a:gd name="T29" fmla="*/ 22 h 140"/>
                    <a:gd name="T30" fmla="*/ 130 w 135"/>
                    <a:gd name="T31" fmla="*/ 43 h 140"/>
                    <a:gd name="T32" fmla="*/ 135 w 135"/>
                    <a:gd name="T33" fmla="*/ 70 h 140"/>
                    <a:gd name="T34" fmla="*/ 135 w 135"/>
                    <a:gd name="T35" fmla="*/ 70 h 1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5"/>
                    <a:gd name="T55" fmla="*/ 0 h 140"/>
                    <a:gd name="T56" fmla="*/ 135 w 135"/>
                    <a:gd name="T57" fmla="*/ 140 h 14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</a:path>
                  </a:pathLst>
                </a:custGeom>
                <a:noFill/>
                <a:ln w="42863">
                  <a:solidFill>
                    <a:srgbClr val="05D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kumimoji="1" lang="ja-JP" altLang="en-US">
                    <a:ea typeface="ＭＳ Ｐゴシック" pitchFamily="1" charset="-128"/>
                  </a:endParaRPr>
                </a:p>
              </p:txBody>
            </p:sp>
            <p:sp>
              <p:nvSpPr>
                <p:cNvPr id="30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403" y="2362"/>
                  <a:ext cx="49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5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86" y="2359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5" y="2205"/>
                  <a:ext cx="544" cy="13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Text Box 5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47" y="2024"/>
                  <a:ext cx="590" cy="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ja-JP" sz="1400" b="1">
                      <a:solidFill>
                        <a:schemeClr val="accent2"/>
                      </a:solidFill>
                      <a:ea typeface="ＭＳ Ｐゴシック" pitchFamily="1" charset="-128"/>
                    </a:rPr>
                    <a:t>neutron</a:t>
                  </a:r>
                </a:p>
              </p:txBody>
            </p:sp>
            <p:sp>
              <p:nvSpPr>
                <p:cNvPr id="34" name="AutoShap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884" y="2296"/>
                  <a:ext cx="113" cy="114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kumimoji="1" lang="ja-JP" altLang="en-US"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8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4014" y="2160"/>
                <a:ext cx="136" cy="1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59"/>
              <p:cNvSpPr>
                <a:spLocks noChangeAspect="1" noChangeShapeType="1"/>
              </p:cNvSpPr>
              <p:nvPr/>
            </p:nvSpPr>
            <p:spPr bwMode="auto">
              <a:xfrm>
                <a:off x="4014" y="2432"/>
                <a:ext cx="181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3787" y="2432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87" y="2205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3742" y="1933"/>
                <a:ext cx="638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400" b="1" dirty="0">
                    <a:solidFill>
                      <a:srgbClr val="FF0000"/>
                    </a:solidFill>
                    <a:ea typeface="ＭＳ Ｐゴシック" pitchFamily="1" charset="-128"/>
                  </a:rPr>
                  <a:t>charged</a:t>
                </a:r>
              </a:p>
              <a:p>
                <a:r>
                  <a:rPr kumimoji="1" lang="en-US" altLang="ja-JP" sz="1400" b="1" dirty="0">
                    <a:solidFill>
                      <a:srgbClr val="FF0000"/>
                    </a:solidFill>
                    <a:ea typeface="ＭＳ Ｐゴシック" pitchFamily="1" charset="-128"/>
                  </a:rPr>
                  <a:t>particles</a:t>
                </a: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5562600" y="1676400"/>
            <a:ext cx="306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(energy) + SMD (position)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10200" y="5029200"/>
            <a:ext cx="630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34200" y="5181600"/>
            <a:ext cx="5581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ZDC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PHENIX Local </a:t>
            </a:r>
            <a:r>
              <a:rPr lang="en-US" dirty="0" err="1" smtClean="0"/>
              <a:t>Polarimeter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81400" y="1143000"/>
            <a:ext cx="5181600" cy="1536700"/>
            <a:chOff x="2208" y="432"/>
            <a:chExt cx="3456" cy="1160"/>
          </a:xfrm>
        </p:grpSpPr>
        <p:pic>
          <p:nvPicPr>
            <p:cNvPr id="5" name="Picture 4" descr="an_phi_bn_run83654-8366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432"/>
              <a:ext cx="1728" cy="1160"/>
            </a:xfrm>
            <a:prstGeom prst="rect">
              <a:avLst/>
            </a:prstGeom>
            <a:noFill/>
          </p:spPr>
        </p:pic>
        <p:pic>
          <p:nvPicPr>
            <p:cNvPr id="6" name="Picture 5" descr="an_phi_ys_run83654-8366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36" y="432"/>
              <a:ext cx="1728" cy="1160"/>
            </a:xfrm>
            <a:prstGeom prst="rect">
              <a:avLst/>
            </a:prstGeom>
            <a:noFill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400" y="1249"/>
              <a:ext cx="42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FF"/>
                  </a:solidFill>
                  <a:latin typeface="Arial" pitchFamily="34" charset="0"/>
                  <a:ea typeface="ＭＳ Ｐゴシック" pitchFamily="1" charset="-128"/>
                </a:rPr>
                <a:t>Blue</a:t>
              </a:r>
              <a:endParaRPr lang="en-US" sz="180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128" y="1249"/>
              <a:ext cx="57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9900"/>
                  </a:solidFill>
                  <a:latin typeface="Arial" pitchFamily="34" charset="0"/>
                  <a:ea typeface="ＭＳ Ｐゴシック" pitchFamily="1" charset="-128"/>
                </a:rPr>
                <a:t>Yellow</a:t>
              </a:r>
              <a:endParaRPr lang="en-US" sz="1800">
                <a:solidFill>
                  <a:srgbClr val="FF99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581400" y="2743200"/>
            <a:ext cx="5105400" cy="1460500"/>
            <a:chOff x="2208" y="1680"/>
            <a:chExt cx="3456" cy="1160"/>
          </a:xfrm>
        </p:grpSpPr>
        <p:pic>
          <p:nvPicPr>
            <p:cNvPr id="10" name="Picture 9" descr="an_phi_bn_run86188-8619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1680"/>
              <a:ext cx="1728" cy="1160"/>
            </a:xfrm>
            <a:prstGeom prst="rect">
              <a:avLst/>
            </a:prstGeom>
            <a:noFill/>
          </p:spPr>
        </p:pic>
        <p:pic>
          <p:nvPicPr>
            <p:cNvPr id="11" name="Picture 10" descr="an_phi_ys_run86188-8619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1680"/>
              <a:ext cx="1728" cy="1160"/>
            </a:xfrm>
            <a:prstGeom prst="rect">
              <a:avLst/>
            </a:prstGeom>
            <a:noFill/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400" y="2496"/>
              <a:ext cx="4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FF"/>
                  </a:solidFill>
                  <a:latin typeface="Arial" pitchFamily="34" charset="0"/>
                  <a:ea typeface="ＭＳ Ｐゴシック" pitchFamily="1" charset="-128"/>
                </a:rPr>
                <a:t>Blue</a:t>
              </a:r>
              <a:endParaRPr lang="en-US" sz="180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128" y="2496"/>
              <a:ext cx="5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9900"/>
                  </a:solidFill>
                  <a:latin typeface="Arial" pitchFamily="34" charset="0"/>
                  <a:ea typeface="ＭＳ Ｐゴシック" pitchFamily="1" charset="-128"/>
                </a:rPr>
                <a:t>Yellow</a:t>
              </a:r>
              <a:endParaRPr lang="en-US" sz="1800">
                <a:solidFill>
                  <a:srgbClr val="FF9900"/>
                </a:solidFill>
                <a:latin typeface="Arial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81400" y="4343400"/>
            <a:ext cx="5105400" cy="1689100"/>
            <a:chOff x="2208" y="2928"/>
            <a:chExt cx="3456" cy="1160"/>
          </a:xfrm>
        </p:grpSpPr>
        <p:pic>
          <p:nvPicPr>
            <p:cNvPr id="15" name="Picture 14" descr="an_phi_bn_run8768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08" y="2928"/>
              <a:ext cx="1728" cy="1160"/>
            </a:xfrm>
            <a:prstGeom prst="rect">
              <a:avLst/>
            </a:prstGeom>
            <a:noFill/>
          </p:spPr>
        </p:pic>
        <p:pic>
          <p:nvPicPr>
            <p:cNvPr id="16" name="Picture 15" descr="an_phi_ys_run8768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36" y="2928"/>
              <a:ext cx="1728" cy="1160"/>
            </a:xfrm>
            <a:prstGeom prst="rect">
              <a:avLst/>
            </a:prstGeom>
            <a:noFill/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400" y="3743"/>
              <a:ext cx="4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0000FF"/>
                  </a:solidFill>
                  <a:latin typeface="Arial" pitchFamily="34" charset="0"/>
                  <a:ea typeface="ＭＳ Ｐゴシック" pitchFamily="1" charset="-128"/>
                </a:rPr>
                <a:t>Blue</a:t>
              </a:r>
              <a:endParaRPr lang="en-US" sz="180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128" y="3743"/>
              <a:ext cx="5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9900"/>
                  </a:solidFill>
                  <a:latin typeface="Arial" pitchFamily="34" charset="0"/>
                  <a:ea typeface="ＭＳ Ｐゴシック" pitchFamily="1" charset="-128"/>
                </a:rPr>
                <a:t>Yellow</a:t>
              </a:r>
              <a:endParaRPr lang="en-US" sz="1800">
                <a:solidFill>
                  <a:srgbClr val="FF9900"/>
                </a:solidFill>
                <a:latin typeface="Arial" pitchFamily="34" charset="0"/>
              </a:endParaRPr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57200" y="1676400"/>
            <a:ext cx="240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8000"/>
                </a:solidFill>
                <a:latin typeface="Arial" pitchFamily="34" charset="0"/>
                <a:ea typeface="ＭＳ Ｐゴシック" pitchFamily="1" charset="-128"/>
              </a:rPr>
              <a:t>Spin Rotators OFF</a:t>
            </a:r>
          </a:p>
          <a:p>
            <a:r>
              <a:rPr lang="en-US" altLang="ja-JP" sz="2000">
                <a:solidFill>
                  <a:srgbClr val="008000"/>
                </a:solidFill>
                <a:latin typeface="Arial" pitchFamily="34" charset="0"/>
                <a:ea typeface="ＭＳ Ｐゴシック" pitchFamily="1" charset="-128"/>
              </a:rPr>
              <a:t>Vertical polarization</a:t>
            </a:r>
            <a:endParaRPr lang="en-US" sz="2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57200" y="4800600"/>
            <a:ext cx="2995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8000"/>
                </a:solidFill>
                <a:latin typeface="Arial" pitchFamily="34" charset="0"/>
                <a:ea typeface="ＭＳ Ｐゴシック" pitchFamily="1" charset="-128"/>
              </a:rPr>
              <a:t>Spin Rotators ON</a:t>
            </a:r>
          </a:p>
          <a:p>
            <a:r>
              <a:rPr lang="en-US" altLang="ja-JP" sz="2000">
                <a:solidFill>
                  <a:srgbClr val="008000"/>
                </a:solidFill>
                <a:latin typeface="Arial" pitchFamily="34" charset="0"/>
                <a:ea typeface="ＭＳ Ｐゴシック" pitchFamily="1" charset="-128"/>
              </a:rPr>
              <a:t>Correct Current !</a:t>
            </a:r>
          </a:p>
          <a:p>
            <a:r>
              <a:rPr lang="en-US" altLang="ja-JP" sz="2000">
                <a:solidFill>
                  <a:srgbClr val="FF3300"/>
                </a:solidFill>
                <a:latin typeface="Arial" pitchFamily="34" charset="0"/>
                <a:ea typeface="ＭＳ Ｐゴシック" pitchFamily="1" charset="-128"/>
              </a:rPr>
              <a:t>Longitudinal polarization!</a:t>
            </a:r>
            <a:endParaRPr lang="en-US" sz="200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33400" y="3048000"/>
            <a:ext cx="227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8000"/>
                </a:solidFill>
                <a:latin typeface="Arial" pitchFamily="34" charset="0"/>
                <a:ea typeface="ＭＳ Ｐゴシック" pitchFamily="1" charset="-128"/>
              </a:rPr>
              <a:t>Spin Rotators ON</a:t>
            </a:r>
          </a:p>
          <a:p>
            <a:r>
              <a:rPr lang="en-US" altLang="ja-JP" sz="2000">
                <a:solidFill>
                  <a:srgbClr val="008000"/>
                </a:solidFill>
                <a:latin typeface="Arial" pitchFamily="34" charset="0"/>
                <a:ea typeface="ＭＳ Ｐゴシック" pitchFamily="1" charset="-128"/>
              </a:rPr>
              <a:t>Current Reversed</a:t>
            </a:r>
          </a:p>
          <a:p>
            <a:r>
              <a:rPr lang="en-US" altLang="ja-JP" sz="2000">
                <a:solidFill>
                  <a:srgbClr val="008000"/>
                </a:solidFill>
                <a:latin typeface="Arial" pitchFamily="34" charset="0"/>
                <a:ea typeface="ＭＳ Ｐゴシック" pitchFamily="1" charset="-128"/>
              </a:rPr>
              <a:t>Radial polarization</a:t>
            </a:r>
            <a:endParaRPr lang="en-US" sz="2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685800"/>
            <a:ext cx="1873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Asymmetry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l-GR" sz="2000" dirty="0" smtClean="0"/>
              <a:t>φ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6324600"/>
            <a:ext cx="4873706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Monitors spin direction in PHENIX collision region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 Local </a:t>
            </a:r>
            <a:r>
              <a:rPr lang="en-US" dirty="0" err="1" smtClean="0"/>
              <a:t>Polarimeter</a:t>
            </a:r>
            <a:endParaRPr lang="en-US" dirty="0"/>
          </a:p>
        </p:txBody>
      </p:sp>
      <p:pic>
        <p:nvPicPr>
          <p:cNvPr id="4" name="Picture 2" descr="C:\Documents and Settings\agordon\Desktop\talk_rsc_april_4_2008\bbc.tif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648" t="8546" r="6824" b="4546"/>
          <a:stretch>
            <a:fillRect/>
          </a:stretch>
        </p:blipFill>
        <p:spPr bwMode="auto">
          <a:xfrm>
            <a:off x="152400" y="1600200"/>
            <a:ext cx="3124200" cy="383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0" y="1219200"/>
            <a:ext cx="3340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Tahoma" pitchFamily="34" charset="0"/>
              </a:rPr>
              <a:t>3.3&lt;|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>
                <a:latin typeface="Tahoma" pitchFamily="34" charset="0"/>
              </a:rPr>
              <a:t>|&lt; 5.0 (small tiles only)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609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Utilizes spin dependence of </a:t>
            </a:r>
            <a:r>
              <a:rPr lang="en-US" dirty="0" err="1" smtClean="0"/>
              <a:t>hadron</a:t>
            </a:r>
            <a:r>
              <a:rPr lang="en-US" dirty="0" smtClean="0"/>
              <a:t> production at high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: </a:t>
            </a:r>
          </a:p>
        </p:txBody>
      </p:sp>
      <p:pic>
        <p:nvPicPr>
          <p:cNvPr id="7" name="Picture 35" descr="C:\Documents and Settings\agordon\Desktop\talk_rsc_april_4_2008\paw_9948-0.png"/>
          <p:cNvPicPr>
            <a:picLocks noChangeAspect="1" noChangeArrowheads="1"/>
          </p:cNvPicPr>
          <p:nvPr/>
        </p:nvPicPr>
        <p:blipFill>
          <a:blip r:embed="rId3"/>
          <a:srcRect l="3922" t="14142" r="12418" b="20203"/>
          <a:stretch>
            <a:fillRect/>
          </a:stretch>
        </p:blipFill>
        <p:spPr bwMode="auto">
          <a:xfrm>
            <a:off x="4724400" y="1676400"/>
            <a:ext cx="3901440" cy="3962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00600" y="1219200"/>
            <a:ext cx="378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Bunch-by-bunch (relative) polarization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943600"/>
            <a:ext cx="754380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Monitors spin direction in STAR collision region</a:t>
            </a:r>
          </a:p>
          <a:p>
            <a:r>
              <a:rPr lang="en-US" dirty="0" smtClean="0"/>
              <a:t>Capable to precisely monitor polarization </a:t>
            </a:r>
            <a:r>
              <a:rPr lang="en-US" dirty="0" err="1" smtClean="0"/>
              <a:t>vs</a:t>
            </a:r>
            <a:r>
              <a:rPr lang="en-US" dirty="0" smtClean="0"/>
              <a:t> time in a fill, and bunch-by-bunch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7924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RHIC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Polarimetry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consists of several independent subsystems</a:t>
            </a:r>
          </a:p>
          <a:p>
            <a:pPr lvl="1"/>
            <a:r>
              <a:rPr lang="en-US" sz="2000" u="sng" dirty="0" err="1" smtClean="0"/>
              <a:t>Hjet</a:t>
            </a:r>
            <a:r>
              <a:rPr lang="en-US" sz="2000" u="sng" dirty="0" smtClean="0"/>
              <a:t>: </a:t>
            </a:r>
          </a:p>
          <a:p>
            <a:pPr lvl="2"/>
            <a:r>
              <a:rPr lang="en-US" dirty="0" smtClean="0"/>
              <a:t>Absolute polarization measurements </a:t>
            </a:r>
          </a:p>
          <a:p>
            <a:pPr lvl="2"/>
            <a:r>
              <a:rPr lang="en-US" dirty="0" smtClean="0"/>
              <a:t>Absolute normalization for other RHIC </a:t>
            </a:r>
            <a:r>
              <a:rPr lang="en-US" dirty="0" err="1" smtClean="0"/>
              <a:t>Polarimeters</a:t>
            </a:r>
            <a:endParaRPr lang="en-US" dirty="0" smtClean="0"/>
          </a:p>
          <a:p>
            <a:pPr lvl="1"/>
            <a:r>
              <a:rPr lang="en-US" sz="2000" u="sng" dirty="0" err="1" smtClean="0"/>
              <a:t>pC</a:t>
            </a:r>
            <a:r>
              <a:rPr lang="en-US" sz="2000" u="sng" dirty="0" smtClean="0"/>
              <a:t>: </a:t>
            </a:r>
          </a:p>
          <a:p>
            <a:pPr lvl="2"/>
            <a:r>
              <a:rPr lang="en-US" dirty="0" smtClean="0"/>
              <a:t>Separate for blue and yellow beams</a:t>
            </a:r>
          </a:p>
          <a:p>
            <a:pPr lvl="2"/>
            <a:r>
              <a:rPr lang="en-US" dirty="0" smtClean="0"/>
              <a:t>Normalization from </a:t>
            </a:r>
            <a:r>
              <a:rPr lang="en-US" dirty="0" err="1" smtClean="0"/>
              <a:t>HJet</a:t>
            </a:r>
            <a:endParaRPr lang="en-US" dirty="0" smtClean="0"/>
          </a:p>
          <a:p>
            <a:pPr lvl="2"/>
            <a:r>
              <a:rPr lang="en-US" dirty="0" smtClean="0"/>
              <a:t>Polarization </a:t>
            </a:r>
            <a:r>
              <a:rPr lang="en-US" dirty="0" err="1" smtClean="0"/>
              <a:t>vs</a:t>
            </a:r>
            <a:r>
              <a:rPr lang="en-US" dirty="0" smtClean="0"/>
              <a:t> time in a fill</a:t>
            </a:r>
          </a:p>
          <a:p>
            <a:pPr lvl="2"/>
            <a:r>
              <a:rPr lang="en-US" dirty="0" smtClean="0"/>
              <a:t>Polarization profile</a:t>
            </a:r>
          </a:p>
          <a:p>
            <a:pPr lvl="2"/>
            <a:r>
              <a:rPr lang="en-US" dirty="0" smtClean="0"/>
              <a:t>Fill-by-fill polarizations for experiments</a:t>
            </a:r>
          </a:p>
          <a:p>
            <a:pPr lvl="1"/>
            <a:r>
              <a:rPr lang="en-US" sz="2000" u="sng" dirty="0" smtClean="0"/>
              <a:t>PHENIX and STAR Local </a:t>
            </a:r>
            <a:r>
              <a:rPr lang="en-US" sz="2000" u="sng" dirty="0" err="1" smtClean="0"/>
              <a:t>Polarimeters</a:t>
            </a:r>
            <a:r>
              <a:rPr lang="en-US" sz="2000" u="sng" dirty="0" smtClean="0"/>
              <a:t>: </a:t>
            </a:r>
          </a:p>
          <a:p>
            <a:pPr lvl="2"/>
            <a:r>
              <a:rPr lang="en-US" dirty="0" smtClean="0"/>
              <a:t>Monitor spin direction (through trans. spin component) at collision</a:t>
            </a:r>
          </a:p>
          <a:p>
            <a:pPr lvl="2"/>
            <a:r>
              <a:rPr lang="en-US" dirty="0" smtClean="0"/>
              <a:t>Polarization </a:t>
            </a:r>
            <a:r>
              <a:rPr lang="en-US" dirty="0" err="1" smtClean="0"/>
              <a:t>vs</a:t>
            </a:r>
            <a:r>
              <a:rPr lang="en-US" dirty="0" smtClean="0"/>
              <a:t> time in a fill (for trans. pol. beams)</a:t>
            </a:r>
          </a:p>
          <a:p>
            <a:pPr lvl="2"/>
            <a:r>
              <a:rPr lang="en-US" dirty="0" smtClean="0"/>
              <a:t>Polarization </a:t>
            </a:r>
            <a:r>
              <a:rPr lang="en-US" dirty="0" err="1" smtClean="0"/>
              <a:t>vs</a:t>
            </a:r>
            <a:r>
              <a:rPr lang="en-US" dirty="0" smtClean="0"/>
              <a:t> bunch (for trans. pol. beams)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Reliably provides RHIC beam polarizations</a:t>
            </a:r>
          </a:p>
          <a:p>
            <a:pPr lvl="1"/>
            <a:r>
              <a:rPr lang="en-US" dirty="0" smtClean="0"/>
              <a:t>With relative uncertainty better than 5%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Continuously developing</a:t>
            </a:r>
          </a:p>
          <a:p>
            <a:pPr marL="457200" lvl="2"/>
            <a:r>
              <a:rPr lang="en-US" dirty="0" smtClean="0"/>
              <a:t>Detector and target system upgrade to deal with high beam intensities, and to improve efficiency and reliability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216376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H-jet system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20000" contrast="14000"/>
          </a:blip>
          <a:srcRect/>
          <a:stretch>
            <a:fillRect/>
          </a:stretch>
        </p:blipFill>
        <p:spPr bwMode="auto">
          <a:xfrm>
            <a:off x="0" y="304800"/>
            <a:ext cx="5389563" cy="6080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0" y="3887787"/>
            <a:ext cx="2760663" cy="6492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2819400" y="185737"/>
            <a:ext cx="14288" cy="48069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863850" y="3489325"/>
            <a:ext cx="1563688" cy="3841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819400" y="3857625"/>
            <a:ext cx="1120775" cy="30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4633912"/>
            <a:ext cx="1727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latin typeface="Times New Roman" pitchFamily="1" charset="0"/>
              </a:rPr>
              <a:t>RHIC proton beam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24200" y="4089400"/>
            <a:ext cx="16954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latin typeface="Times New Roman" pitchFamily="1" charset="0"/>
              </a:rPr>
              <a:t>Recoil proton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11775" y="1236662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53038" y="1828800"/>
            <a:ext cx="38909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ja-JP" sz="2400" dirty="0">
                <a:latin typeface="Times New Roman" pitchFamily="1" charset="0"/>
              </a:rPr>
              <a:t>Height: 3.5 m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ja-JP" sz="2400" dirty="0">
                <a:latin typeface="Times New Roman" pitchFamily="1" charset="0"/>
              </a:rPr>
              <a:t>Weight: 3000 kg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altLang="ja-JP" sz="2400" dirty="0">
                <a:latin typeface="Times New Roman" pitchFamily="1" charset="0"/>
              </a:rPr>
              <a:t>Entire system moves along x-axis </a:t>
            </a:r>
            <a:r>
              <a:rPr lang="en-US" altLang="ja-JP" sz="2400" dirty="0">
                <a:latin typeface="Times New Roman" pitchFamily="1" charset="0"/>
                <a:sym typeface="Symbol" pitchFamily="1" charset="2"/>
              </a:rPr>
              <a:t>10 ~ +10 mm to adjust collision point with RHIC beam.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0" y="6062662"/>
            <a:ext cx="140811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>
                <a:latin typeface="Times New Roman" pitchFamily="1" charset="0"/>
              </a:rPr>
              <a:t>IP12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263775" y="5680075"/>
            <a:ext cx="1249363" cy="14605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5281613" y="5249862"/>
            <a:ext cx="1236662" cy="1106488"/>
            <a:chOff x="154" y="2380"/>
            <a:chExt cx="779" cy="697"/>
          </a:xfrm>
        </p:grpSpPr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>
              <a:off x="299" y="3070"/>
              <a:ext cx="3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 flipV="1">
              <a:off x="624" y="2579"/>
              <a:ext cx="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24"/>
            <p:cNvGraphicFramePr>
              <a:graphicFrameLocks noChangeAspect="1"/>
            </p:cNvGraphicFramePr>
            <p:nvPr/>
          </p:nvGraphicFramePr>
          <p:xfrm>
            <a:off x="741" y="2448"/>
            <a:ext cx="192" cy="238"/>
          </p:xfrm>
          <a:graphic>
            <a:graphicData uri="http://schemas.openxmlformats.org/presentationml/2006/ole">
              <p:oleObj spid="_x0000_s2050" name="数式" r:id="rId5" imgW="114120" imgH="126720" progId="Equation.3">
                <p:embed/>
              </p:oleObj>
            </a:graphicData>
          </a:graphic>
        </p:graphicFrame>
        <p:graphicFrame>
          <p:nvGraphicFramePr>
            <p:cNvPr id="20" name="Object 25"/>
            <p:cNvGraphicFramePr>
              <a:graphicFrameLocks noChangeAspect="1"/>
            </p:cNvGraphicFramePr>
            <p:nvPr/>
          </p:nvGraphicFramePr>
          <p:xfrm>
            <a:off x="338" y="2380"/>
            <a:ext cx="196" cy="310"/>
          </p:xfrm>
          <a:graphic>
            <a:graphicData uri="http://schemas.openxmlformats.org/presentationml/2006/ole">
              <p:oleObj spid="_x0000_s2051" name="数式" r:id="rId6" imgW="126720" imgH="164880" progId="Equation.3">
                <p:embed/>
              </p:oleObj>
            </a:graphicData>
          </a:graphic>
        </p:graphicFrame>
        <p:graphicFrame>
          <p:nvGraphicFramePr>
            <p:cNvPr id="21" name="Object 26"/>
            <p:cNvGraphicFramePr>
              <a:graphicFrameLocks noChangeAspect="1"/>
            </p:cNvGraphicFramePr>
            <p:nvPr/>
          </p:nvGraphicFramePr>
          <p:xfrm>
            <a:off x="154" y="2766"/>
            <a:ext cx="195" cy="238"/>
          </p:xfrm>
          <a:graphic>
            <a:graphicData uri="http://schemas.openxmlformats.org/presentationml/2006/ole">
              <p:oleObj spid="_x0000_s2052" name="数式" r:id="rId7" imgW="126720" imgH="126720" progId="Equation.3">
                <p:embed/>
              </p:oleObj>
            </a:graphicData>
          </a:graphic>
        </p:graphicFrame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618" y="2724"/>
              <a:ext cx="194" cy="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1622425" y="161925"/>
            <a:ext cx="987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latin typeface="Times New Roman" pitchFamily="1" charset="0"/>
              </a:rPr>
              <a:t>target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Polarization Measurements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447800"/>
            <a:ext cx="1143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H-Jet</a:t>
            </a:r>
          </a:p>
          <a:p>
            <a:pPr algn="ctr"/>
            <a:r>
              <a:rPr lang="en-US" sz="1400" dirty="0" smtClean="0"/>
              <a:t>Absolute polarization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352800"/>
            <a:ext cx="240412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p-Carbon</a:t>
            </a:r>
          </a:p>
          <a:p>
            <a:r>
              <a:rPr lang="en-US" sz="1600" dirty="0" smtClean="0"/>
              <a:t>Polarization profile</a:t>
            </a:r>
          </a:p>
          <a:p>
            <a:r>
              <a:rPr lang="en-US" sz="1600" dirty="0" smtClean="0"/>
              <a:t>Polarization </a:t>
            </a:r>
            <a:r>
              <a:rPr lang="en-US" sz="1600" dirty="0" err="1" smtClean="0"/>
              <a:t>vs</a:t>
            </a:r>
            <a:r>
              <a:rPr lang="en-US" sz="1600" dirty="0" smtClean="0"/>
              <a:t> time in a fill</a:t>
            </a:r>
          </a:p>
          <a:p>
            <a:r>
              <a:rPr lang="en-US" sz="1600" dirty="0" smtClean="0"/>
              <a:t>Fill-by-fill polarizations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1" y="4724400"/>
            <a:ext cx="4114800" cy="1618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Local </a:t>
            </a:r>
            <a:r>
              <a:rPr lang="en-US" sz="2800" dirty="0" err="1" smtClean="0"/>
              <a:t>Polarimeters</a:t>
            </a:r>
            <a:endParaRPr lang="en-US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1600" dirty="0" smtClean="0"/>
              <a:t>Monitor spin direction at collision regions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(Confirmation of long. polarization)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1600" dirty="0" smtClean="0"/>
              <a:t>Capable to monitor polarization decay </a:t>
            </a:r>
            <a:r>
              <a:rPr lang="en-US" sz="1600" dirty="0" err="1" smtClean="0"/>
              <a:t>vs</a:t>
            </a:r>
            <a:r>
              <a:rPr lang="en-US" sz="1600" dirty="0" smtClean="0"/>
              <a:t> time in a fill and bunch-by-bunch polarization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124200" y="2667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9000" y="4419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828800"/>
            <a:ext cx="426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98463" marR="0" lvl="0" indent="-39846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0"/>
                <a:ea typeface="+mn-ea"/>
                <a:cs typeface="+mn-cs"/>
              </a:rPr>
              <a:t>Beam and target are both protons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22250" y="2444750"/>
          <a:ext cx="3609975" cy="1203325"/>
        </p:xfrm>
        <a:graphic>
          <a:graphicData uri="http://schemas.openxmlformats.org/presentationml/2006/ole">
            <p:oleObj spid="_x0000_s1026" name="Equation" r:id="rId3" imgW="1447560" imgH="482400" progId="Equation.3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59263" y="2274887"/>
            <a:ext cx="177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altLang="ja-JP" sz="2000" b="1">
                <a:solidFill>
                  <a:srgbClr val="0000CC"/>
                </a:solidFill>
                <a:latin typeface="Times New Roman" pitchFamily="1" charset="0"/>
              </a:rPr>
              <a:t> RHIC proton beam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221413" y="1760537"/>
            <a:ext cx="2649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altLang="ja-JP" sz="2000" b="1">
                <a:solidFill>
                  <a:srgbClr val="0000CC"/>
                </a:solidFill>
                <a:latin typeface="Times New Roman" pitchFamily="1" charset="0"/>
              </a:rPr>
              <a:t>Forward scattered</a:t>
            </a:r>
          </a:p>
          <a:p>
            <a:pPr algn="ctr"/>
            <a:r>
              <a:rPr kumimoji="0" lang="en-US" altLang="ja-JP" sz="2000" b="1">
                <a:solidFill>
                  <a:srgbClr val="0000CC"/>
                </a:solidFill>
                <a:latin typeface="Times New Roman" pitchFamily="1" charset="0"/>
              </a:rPr>
              <a:t>proton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53250" y="3157537"/>
            <a:ext cx="1550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altLang="ja-JP" sz="2000" b="1">
                <a:solidFill>
                  <a:srgbClr val="008000"/>
                </a:solidFill>
                <a:latin typeface="Times New Roman" pitchFamily="1" charset="0"/>
              </a:rPr>
              <a:t> </a:t>
            </a:r>
            <a:r>
              <a:rPr kumimoji="0" lang="en-US" altLang="ja-JP" sz="2000" b="1">
                <a:solidFill>
                  <a:srgbClr val="004E27"/>
                </a:solidFill>
                <a:latin typeface="Times New Roman" pitchFamily="1" charset="0"/>
              </a:rPr>
              <a:t>H-jet target</a:t>
            </a:r>
            <a:r>
              <a:rPr kumimoji="0" lang="en-US" altLang="ja-JP" sz="2000" b="1">
                <a:solidFill>
                  <a:srgbClr val="008000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315200" y="4114800"/>
            <a:ext cx="158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 b="1" dirty="0">
                <a:solidFill>
                  <a:srgbClr val="004E27"/>
                </a:solidFill>
                <a:latin typeface="Times New Roman" pitchFamily="1" charset="0"/>
              </a:rPr>
              <a:t>recoil proton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255712" y="4487862"/>
          <a:ext cx="2603500" cy="944563"/>
        </p:xfrm>
        <a:graphic>
          <a:graphicData uri="http://schemas.openxmlformats.org/presentationml/2006/ole">
            <p:oleObj spid="_x0000_s1027" name="数式" r:id="rId4" imgW="1295280" imgH="469800" progId="Equation.3">
              <p:embed/>
            </p:oleObj>
          </a:graphicData>
        </a:graphic>
      </p:graphicFrame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87325" y="4811712"/>
            <a:ext cx="765175" cy="2825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378575" y="2879725"/>
            <a:ext cx="349250" cy="309562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5370513" y="3168650"/>
            <a:ext cx="935037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089775" y="2579687"/>
            <a:ext cx="850900" cy="369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513638" y="3849687"/>
            <a:ext cx="347662" cy="309563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5176838" y="3722687"/>
          <a:ext cx="2005012" cy="422275"/>
        </p:xfrm>
        <a:graphic>
          <a:graphicData uri="http://schemas.openxmlformats.org/presentationml/2006/ole">
            <p:oleObj spid="_x0000_s1028" name="Equation" r:id="rId5" imgW="2006280" imgH="393480" progId="Equation.3">
              <p:embed/>
            </p:oleObj>
          </a:graphicData>
        </a:graphic>
      </p:graphicFrame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8034338" y="2351087"/>
            <a:ext cx="349250" cy="309563"/>
          </a:xfrm>
          <a:prstGeom prst="ellipse">
            <a:avLst/>
          </a:prstGeom>
          <a:gradFill rotWithShape="1">
            <a:gsLst>
              <a:gs pos="0">
                <a:srgbClr val="0000FF">
                  <a:alpha val="85001"/>
                </a:srgbClr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4938713" y="3287712"/>
            <a:ext cx="349250" cy="30956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6597650" y="2851150"/>
            <a:ext cx="349250" cy="652462"/>
            <a:chOff x="4296" y="1205"/>
            <a:chExt cx="220" cy="411"/>
          </a:xfrm>
        </p:grpSpPr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 rot="16200000">
              <a:off x="4207" y="1374"/>
              <a:ext cx="411" cy="73"/>
            </a:xfrm>
            <a:prstGeom prst="rightArrow">
              <a:avLst>
                <a:gd name="adj1" fmla="val 50000"/>
                <a:gd name="adj2" fmla="val 14075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4296" y="1347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4924426" y="2605087"/>
            <a:ext cx="2024063" cy="1158875"/>
            <a:chOff x="2895" y="410"/>
            <a:chExt cx="1275" cy="730"/>
          </a:xfrm>
        </p:grpSpPr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 rot="16200000">
              <a:off x="2765" y="848"/>
              <a:ext cx="492" cy="91"/>
            </a:xfrm>
            <a:prstGeom prst="rightArrow">
              <a:avLst>
                <a:gd name="adj1" fmla="val 50000"/>
                <a:gd name="adj2" fmla="val 13516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895" y="836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 rot="16200000">
              <a:off x="3701" y="579"/>
              <a:ext cx="437" cy="100"/>
            </a:xfrm>
            <a:prstGeom prst="rightArrow">
              <a:avLst>
                <a:gd name="adj1" fmla="val 50000"/>
                <a:gd name="adj2" fmla="val 10925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0"/>
            <p:cNvSpPr>
              <a:spLocks noChangeArrowheads="1"/>
            </p:cNvSpPr>
            <p:nvPr/>
          </p:nvSpPr>
          <p:spPr bwMode="auto">
            <a:xfrm>
              <a:off x="3808" y="588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4"/>
            <p:cNvSpPr>
              <a:spLocks noChangeArrowheads="1"/>
            </p:cNvSpPr>
            <p:nvPr/>
          </p:nvSpPr>
          <p:spPr bwMode="auto">
            <a:xfrm>
              <a:off x="3950" y="707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54"/>
          <p:cNvGrpSpPr>
            <a:grpSpLocks/>
          </p:cNvGrpSpPr>
          <p:nvPr/>
        </p:nvGrpSpPr>
        <p:grpSpPr bwMode="auto">
          <a:xfrm>
            <a:off x="6615113" y="2838450"/>
            <a:ext cx="349250" cy="679450"/>
            <a:chOff x="5001" y="2906"/>
            <a:chExt cx="220" cy="428"/>
          </a:xfrm>
        </p:grpSpPr>
        <p:sp>
          <p:nvSpPr>
            <p:cNvPr id="29" name="AutoShape 46"/>
            <p:cNvSpPr>
              <a:spLocks noChangeArrowheads="1"/>
            </p:cNvSpPr>
            <p:nvPr/>
          </p:nvSpPr>
          <p:spPr bwMode="auto">
            <a:xfrm rot="16200000">
              <a:off x="4898" y="3070"/>
              <a:ext cx="428" cy="100"/>
            </a:xfrm>
            <a:prstGeom prst="rightArrow">
              <a:avLst>
                <a:gd name="adj1" fmla="val 50000"/>
                <a:gd name="adj2" fmla="val 107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5001" y="3058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Line 51"/>
          <p:cNvSpPr>
            <a:spLocks noChangeShapeType="1"/>
          </p:cNvSpPr>
          <p:nvPr/>
        </p:nvSpPr>
        <p:spPr bwMode="auto">
          <a:xfrm>
            <a:off x="6983413" y="3519487"/>
            <a:ext cx="473075" cy="333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Rectangle 57"/>
          <p:cNvSpPr>
            <a:spLocks noChangeArrowheads="1"/>
          </p:cNvSpPr>
          <p:nvPr/>
        </p:nvSpPr>
        <p:spPr bwMode="auto">
          <a:xfrm>
            <a:off x="1143000" y="4419600"/>
            <a:ext cx="2800350" cy="1147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1447800" y="2362200"/>
            <a:ext cx="1174750" cy="1393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2897187" y="2360612"/>
            <a:ext cx="957263" cy="1393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61"/>
          <p:cNvGraphicFramePr>
            <a:graphicFrameLocks noChangeAspect="1"/>
          </p:cNvGraphicFramePr>
          <p:nvPr/>
        </p:nvGraphicFramePr>
        <p:xfrm>
          <a:off x="4648200" y="4876800"/>
          <a:ext cx="3708400" cy="798513"/>
        </p:xfrm>
        <a:graphic>
          <a:graphicData uri="http://schemas.openxmlformats.org/presentationml/2006/ole">
            <p:oleObj spid="_x0000_s1029" name="Equation" r:id="rId6" imgW="2184120" imgH="4698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HJet</a:t>
            </a:r>
            <a:r>
              <a:rPr lang="en-US" dirty="0" smtClean="0"/>
              <a:t> </a:t>
            </a:r>
            <a:endParaRPr lang="en-US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685800" y="5943600"/>
            <a:ext cx="462351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ja-JP" sz="2000" dirty="0" err="1" smtClean="0">
                <a:latin typeface="Times New Roman" pitchFamily="1" charset="0"/>
              </a:rPr>
              <a:t>P</a:t>
            </a:r>
            <a:r>
              <a:rPr lang="en-US" altLang="ja-JP" sz="2000" baseline="-25000" dirty="0" err="1" smtClean="0">
                <a:latin typeface="Times New Roman" pitchFamily="1" charset="0"/>
              </a:rPr>
              <a:t>target</a:t>
            </a:r>
            <a:r>
              <a:rPr lang="en-US" altLang="ja-JP" sz="2000" dirty="0" smtClean="0">
                <a:latin typeface="Times New Roman" pitchFamily="1" charset="0"/>
              </a:rPr>
              <a:t> is provided by </a:t>
            </a:r>
            <a:r>
              <a:rPr lang="en-US" altLang="ja-JP" sz="2000" dirty="0" err="1" smtClean="0">
                <a:latin typeface="Times New Roman" pitchFamily="1" charset="0"/>
              </a:rPr>
              <a:t>Breit</a:t>
            </a:r>
            <a:r>
              <a:rPr lang="en-US" altLang="ja-JP" sz="2000" dirty="0" smtClean="0">
                <a:latin typeface="Times New Roman" pitchFamily="1" charset="0"/>
              </a:rPr>
              <a:t> Rabi </a:t>
            </a:r>
            <a:r>
              <a:rPr lang="en-US" altLang="ja-JP" sz="2000" dirty="0" err="1" smtClean="0">
                <a:latin typeface="Times New Roman" pitchFamily="1" charset="0"/>
              </a:rPr>
              <a:t>Polarimeter</a:t>
            </a:r>
            <a:endParaRPr lang="en-US" altLang="ja-JP" sz="2000" dirty="0" smtClean="0">
              <a:latin typeface="Times New Roman" pitchFamily="1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0" y="5029200"/>
            <a:ext cx="62549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&lt;5%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" y="762000"/>
            <a:ext cx="4343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Elastic scattering: Interference between electromagnetic and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amplitudes in the </a:t>
            </a:r>
            <a:r>
              <a:rPr lang="en-US" sz="1600" dirty="0" err="1" smtClean="0"/>
              <a:t>Coulumb</a:t>
            </a:r>
            <a:r>
              <a:rPr lang="en-US" sz="1600" dirty="0" smtClean="0"/>
              <a:t>-Nuclear Interference (CNI) region</a:t>
            </a:r>
            <a:endParaRPr lang="en-US" sz="1600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814887" y="914400"/>
          <a:ext cx="4329113" cy="457200"/>
        </p:xfrm>
        <a:graphic>
          <a:graphicData uri="http://schemas.openxmlformats.org/presentationml/2006/ole">
            <p:oleObj spid="_x0000_s1030" name="Equation" r:id="rId7" imgW="215892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5" grpId="1" animBg="1"/>
      <p:bldP spid="39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584200"/>
            <a:ext cx="3113087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ja-JP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88" y="2709863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000">
                <a:solidFill>
                  <a:srgbClr val="0033CC"/>
                </a:solidFill>
                <a:latin typeface="Times New Roman" pitchFamily="1" charset="0"/>
              </a:rPr>
              <a:t> </a:t>
            </a:r>
            <a:r>
              <a:rPr kumimoji="0" lang="ja-JP" altLang="en-US" sz="2000">
                <a:solidFill>
                  <a:srgbClr val="0033CC"/>
                </a:solidFill>
                <a:latin typeface="Times New Roman" pitchFamily="1" charset="0"/>
              </a:rPr>
              <a:t>　</a:t>
            </a:r>
            <a:r>
              <a:rPr kumimoji="0" lang="en-US" altLang="ja-JP" sz="2000">
                <a:solidFill>
                  <a:srgbClr val="0033CC"/>
                </a:solidFill>
                <a:latin typeface="Times New Roman" pitchFamily="1" charset="0"/>
              </a:rPr>
              <a:t>RF transitions (WFT or  SFT)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529138" y="3408363"/>
            <a:ext cx="1358900" cy="441325"/>
          </a:xfrm>
          <a:prstGeom prst="line">
            <a:avLst/>
          </a:prstGeom>
          <a:noFill/>
          <a:ln w="38100">
            <a:solidFill>
              <a:srgbClr val="FF3399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503738" y="4802188"/>
            <a:ext cx="1406525" cy="1044575"/>
          </a:xfrm>
          <a:prstGeom prst="line">
            <a:avLst/>
          </a:prstGeom>
          <a:noFill/>
          <a:ln w="38100">
            <a:solidFill>
              <a:srgbClr val="FF3399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730750" y="1112838"/>
            <a:ext cx="1192213" cy="346075"/>
          </a:xfrm>
          <a:prstGeom prst="line">
            <a:avLst/>
          </a:prstGeom>
          <a:noFill/>
          <a:ln w="38100">
            <a:solidFill>
              <a:srgbClr val="FF3399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0675" y="530225"/>
            <a:ext cx="193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u="sng">
                <a:latin typeface="Times New Roman" pitchFamily="1" charset="0"/>
              </a:rPr>
              <a:t>|</a:t>
            </a:r>
            <a:r>
              <a:rPr lang="en-US" altLang="ja-JP" sz="2000" b="1">
                <a:latin typeface="Times New Roman" pitchFamily="1" charset="0"/>
              </a:rPr>
              <a:t>1&gt;  |2&gt;  |3&gt;  |4&gt;</a:t>
            </a:r>
            <a:r>
              <a:rPr lang="en-US" altLang="ja-JP" sz="2000" b="1" u="sng">
                <a:latin typeface="Times New Roman" pitchFamily="1" charset="0"/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92375" y="1704975"/>
            <a:ext cx="2117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kumimoji="0" lang="en-US" altLang="ja-JP" sz="2000">
                <a:solidFill>
                  <a:srgbClr val="0033CC"/>
                </a:solidFill>
                <a:latin typeface="Times New Roman" pitchFamily="1" charset="0"/>
              </a:rPr>
              <a:t>Separating Magnet (Sextuples)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86188" y="755650"/>
            <a:ext cx="154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000">
                <a:solidFill>
                  <a:srgbClr val="0033CC"/>
                </a:solidFill>
                <a:latin typeface="Times New Roman" pitchFamily="1" charset="0"/>
              </a:rPr>
              <a:t>H</a:t>
            </a:r>
            <a:r>
              <a:rPr kumimoji="0" lang="en-US" altLang="ja-JP" sz="2000" baseline="-25000">
                <a:solidFill>
                  <a:srgbClr val="0033CC"/>
                </a:solidFill>
                <a:latin typeface="Times New Roman" pitchFamily="1" charset="0"/>
              </a:rPr>
              <a:t>2</a:t>
            </a:r>
            <a:r>
              <a:rPr kumimoji="0" lang="en-US" altLang="ja-JP" sz="2000">
                <a:solidFill>
                  <a:srgbClr val="0033CC"/>
                </a:solidFill>
                <a:latin typeface="Times New Roman" pitchFamily="1" charset="0"/>
              </a:rPr>
              <a:t> desociater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40125" y="4165600"/>
            <a:ext cx="1471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000">
                <a:solidFill>
                  <a:srgbClr val="0033CC"/>
                </a:solidFill>
                <a:latin typeface="Times New Roman" pitchFamily="1" charset="0"/>
              </a:rPr>
              <a:t>Holding magnet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516813" y="5670550"/>
            <a:ext cx="1350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1600">
                <a:solidFill>
                  <a:srgbClr val="0033CC"/>
                </a:solidFill>
                <a:latin typeface="Times New Roman" pitchFamily="1" charset="0"/>
              </a:rPr>
              <a:t>2</a:t>
            </a:r>
            <a:r>
              <a:rPr kumimoji="0" lang="en-US" altLang="ja-JP" sz="1600" baseline="30000">
                <a:solidFill>
                  <a:srgbClr val="0033CC"/>
                </a:solidFill>
                <a:latin typeface="Times New Roman" pitchFamily="1" charset="0"/>
              </a:rPr>
              <a:t>nd</a:t>
            </a:r>
            <a:r>
              <a:rPr kumimoji="0" lang="en-US" altLang="ja-JP" sz="1600">
                <a:solidFill>
                  <a:srgbClr val="0033CC"/>
                </a:solidFill>
                <a:latin typeface="Times New Roman" pitchFamily="1" charset="0"/>
              </a:rPr>
              <a:t> RF-transitions for calibration</a:t>
            </a:r>
            <a:endParaRPr kumimoji="0" lang="en-US" altLang="ja-JP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483100" y="5846763"/>
            <a:ext cx="1482725" cy="7937"/>
          </a:xfrm>
          <a:prstGeom prst="line">
            <a:avLst/>
          </a:prstGeom>
          <a:noFill/>
          <a:ln w="38100">
            <a:solidFill>
              <a:srgbClr val="FF3399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287463" y="1570038"/>
            <a:ext cx="0" cy="369887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1385888" y="2825750"/>
            <a:ext cx="0" cy="384175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679450" y="3914775"/>
            <a:ext cx="0" cy="2952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539750" y="3797300"/>
            <a:ext cx="0" cy="412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1138238" y="3914775"/>
            <a:ext cx="0" cy="29527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 flipV="1">
            <a:off x="1000125" y="3783013"/>
            <a:ext cx="0" cy="427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2138363" y="3856038"/>
            <a:ext cx="0" cy="3540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2000250" y="3711575"/>
            <a:ext cx="0" cy="498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2598738" y="3854450"/>
            <a:ext cx="0" cy="3397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2459038" y="3740150"/>
            <a:ext cx="0" cy="484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96888" y="3206750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2400">
                <a:latin typeface="Times New Roman" pitchFamily="1" charset="0"/>
              </a:rPr>
              <a:t> P</a:t>
            </a:r>
            <a:r>
              <a:rPr kumimoji="0" lang="en-US" altLang="ja-JP" sz="2800" baseline="-25000">
                <a:latin typeface="Times New Roman" pitchFamily="1" charset="0"/>
              </a:rPr>
              <a:t>+</a:t>
            </a:r>
            <a:r>
              <a:rPr kumimoji="0" lang="en-US" altLang="ja-JP" sz="2400">
                <a:latin typeface="Times New Roman" pitchFamily="1" charset="0"/>
              </a:rPr>
              <a:t>   OR       P</a:t>
            </a:r>
            <a:r>
              <a:rPr kumimoji="0" lang="en-US" altLang="ja-JP" sz="2800" baseline="-25000">
                <a:latin typeface="Times New Roman" pitchFamily="1" charset="0"/>
                <a:sym typeface="Symbol" pitchFamily="1" charset="2"/>
              </a:rPr>
              <a:t></a:t>
            </a:r>
            <a:endParaRPr kumimoji="0" lang="en-US" altLang="ja-JP" sz="2800" baseline="30000">
              <a:latin typeface="Times New Roman" pitchFamily="1" charset="0"/>
              <a:sym typeface="Symbol" pitchFamily="1" charset="2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57213" y="63500"/>
            <a:ext cx="206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altLang="ja-JP" sz="3200">
                <a:solidFill>
                  <a:srgbClr val="000000"/>
                </a:solidFill>
                <a:latin typeface="Times New Roman" pitchFamily="1" charset="0"/>
              </a:rPr>
              <a:t>H =</a:t>
            </a:r>
            <a:r>
              <a:rPr kumimoji="0" lang="en-US" altLang="ja-JP" sz="3200">
                <a:solidFill>
                  <a:srgbClr val="FF0000"/>
                </a:solidFill>
                <a:latin typeface="Times New Roman" pitchFamily="1" charset="0"/>
              </a:rPr>
              <a:t> p</a:t>
            </a:r>
            <a:r>
              <a:rPr kumimoji="0" lang="en-US" altLang="ja-JP" sz="3600" baseline="30000">
                <a:solidFill>
                  <a:srgbClr val="FF0000"/>
                </a:solidFill>
                <a:latin typeface="Times New Roman" pitchFamily="1" charset="0"/>
              </a:rPr>
              <a:t>+</a:t>
            </a:r>
            <a:r>
              <a:rPr kumimoji="0" lang="en-US" altLang="ja-JP" sz="3200">
                <a:latin typeface="Times New Roman" pitchFamily="1" charset="0"/>
              </a:rPr>
              <a:t> </a:t>
            </a:r>
            <a:r>
              <a:rPr kumimoji="0" lang="en-US" altLang="ja-JP" sz="3200">
                <a:solidFill>
                  <a:srgbClr val="000000"/>
                </a:solidFill>
                <a:latin typeface="Times New Roman" pitchFamily="1" charset="0"/>
              </a:rPr>
              <a:t>+</a:t>
            </a:r>
            <a:r>
              <a:rPr kumimoji="0" lang="en-US" altLang="ja-JP" sz="3200">
                <a:latin typeface="Times New Roman" pitchFamily="1" charset="0"/>
              </a:rPr>
              <a:t> </a:t>
            </a:r>
            <a:r>
              <a:rPr kumimoji="0" lang="en-US" altLang="ja-JP" sz="3200">
                <a:solidFill>
                  <a:srgbClr val="009900"/>
                </a:solidFill>
                <a:latin typeface="Times New Roman" pitchFamily="1" charset="0"/>
              </a:rPr>
              <a:t>e</a:t>
            </a:r>
            <a:r>
              <a:rPr kumimoji="0" lang="en-US" altLang="ja-JP" sz="3600" baseline="30000">
                <a:solidFill>
                  <a:srgbClr val="009900"/>
                </a:solidFill>
                <a:latin typeface="Times New Roman" pitchFamily="1" charset="0"/>
                <a:sym typeface="Symbol" pitchFamily="1" charset="2"/>
              </a:rPr>
              <a:t>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539750" y="327977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979613" y="3279775"/>
            <a:ext cx="0" cy="350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395288" y="3711575"/>
            <a:ext cx="415925" cy="6477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565150" y="1171575"/>
            <a:ext cx="0" cy="2651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412750" y="1076325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 flipV="1">
            <a:off x="1063625" y="1166813"/>
            <a:ext cx="1588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927100" y="1052513"/>
            <a:ext cx="14288" cy="376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2117725" y="1162050"/>
            <a:ext cx="0" cy="2667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1965325" y="1023938"/>
            <a:ext cx="0" cy="404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1550988" y="1166813"/>
            <a:ext cx="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 flipV="1">
            <a:off x="1441450" y="1036638"/>
            <a:ext cx="0" cy="392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" name="AutoShape 37"/>
          <p:cNvSpPr>
            <a:spLocks noChangeArrowheads="1"/>
          </p:cNvSpPr>
          <p:nvPr/>
        </p:nvSpPr>
        <p:spPr bwMode="auto">
          <a:xfrm>
            <a:off x="269875" y="996950"/>
            <a:ext cx="404813" cy="4889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38"/>
          <p:cNvSpPr>
            <a:spLocks noChangeArrowheads="1"/>
          </p:cNvSpPr>
          <p:nvPr/>
        </p:nvSpPr>
        <p:spPr bwMode="auto">
          <a:xfrm>
            <a:off x="1330325" y="982663"/>
            <a:ext cx="404813" cy="4889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815975" y="996950"/>
            <a:ext cx="404813" cy="4889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>
            <a:off x="1847850" y="990600"/>
            <a:ext cx="404813" cy="48895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>
            <a:off x="882650" y="3698875"/>
            <a:ext cx="415925" cy="6477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>
            <a:off x="1839913" y="3684588"/>
            <a:ext cx="415925" cy="6477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43"/>
          <p:cNvSpPr>
            <a:spLocks noChangeArrowheads="1"/>
          </p:cNvSpPr>
          <p:nvPr/>
        </p:nvSpPr>
        <p:spPr bwMode="auto">
          <a:xfrm>
            <a:off x="2327275" y="3671888"/>
            <a:ext cx="415925" cy="6477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H="1">
            <a:off x="1541463" y="4668838"/>
            <a:ext cx="0" cy="411162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>
            <a:off x="1512888" y="6137275"/>
            <a:ext cx="0" cy="338138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V="1">
            <a:off x="1284288" y="5275263"/>
            <a:ext cx="0" cy="325437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H="1" flipV="1">
            <a:off x="1143000" y="5146675"/>
            <a:ext cx="1588" cy="454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>
            <a:off x="1000125" y="5102225"/>
            <a:ext cx="415925" cy="6477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1905000" y="5305425"/>
            <a:ext cx="0" cy="32543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765300" y="5132388"/>
            <a:ext cx="0" cy="498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1633538" y="5092700"/>
            <a:ext cx="415925" cy="6477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4560888" y="2316163"/>
            <a:ext cx="1330325" cy="9207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4579938" y="2339975"/>
            <a:ext cx="1376362" cy="118427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4541838" y="4137025"/>
            <a:ext cx="855662" cy="357188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4556125" y="4449763"/>
            <a:ext cx="930275" cy="61912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4622800" y="6510338"/>
            <a:ext cx="1227138" cy="77787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15238" y="1920875"/>
            <a:ext cx="1528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latin typeface="Times New Roman" pitchFamily="1" charset="0"/>
              </a:rPr>
              <a:t>A</a:t>
            </a:r>
            <a:r>
              <a:rPr lang="en-US" altLang="ja-JP" sz="2400">
                <a:latin typeface="Times New Roman" pitchFamily="1" charset="0"/>
              </a:rPr>
              <a:t>tomic </a:t>
            </a:r>
            <a:r>
              <a:rPr lang="en-US" altLang="ja-JP" sz="2400" b="1">
                <a:latin typeface="Times New Roman" pitchFamily="1" charset="0"/>
              </a:rPr>
              <a:t>B</a:t>
            </a:r>
            <a:r>
              <a:rPr lang="en-US" altLang="ja-JP" sz="2400">
                <a:latin typeface="Times New Roman" pitchFamily="1" charset="0"/>
              </a:rPr>
              <a:t>eam </a:t>
            </a:r>
            <a:r>
              <a:rPr lang="en-US" altLang="ja-JP" sz="2400" b="1">
                <a:latin typeface="Times New Roman" pitchFamily="1" charset="0"/>
              </a:rPr>
              <a:t>S</a:t>
            </a:r>
            <a:r>
              <a:rPr lang="en-US" altLang="ja-JP" sz="2400">
                <a:latin typeface="Times New Roman" pitchFamily="1" charset="0"/>
              </a:rPr>
              <a:t>ource</a:t>
            </a: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7516813" y="3810000"/>
            <a:ext cx="1627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" charset="0"/>
              </a:rPr>
              <a:t>Scattering chamber</a:t>
            </a:r>
          </a:p>
        </p:txBody>
      </p:sp>
      <p:sp>
        <p:nvSpPr>
          <p:cNvPr id="61" name="AutoShape 59"/>
          <p:cNvSpPr>
            <a:spLocks/>
          </p:cNvSpPr>
          <p:nvPr/>
        </p:nvSpPr>
        <p:spPr bwMode="auto">
          <a:xfrm>
            <a:off x="7038975" y="787400"/>
            <a:ext cx="554038" cy="3132138"/>
          </a:xfrm>
          <a:prstGeom prst="rightBrace">
            <a:avLst>
              <a:gd name="adj1" fmla="val 47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7456488" y="4679950"/>
            <a:ext cx="1782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latin typeface="Times New Roman" pitchFamily="1" charset="0"/>
              </a:rPr>
              <a:t>B</a:t>
            </a:r>
            <a:r>
              <a:rPr lang="en-US" altLang="ja-JP" sz="2400">
                <a:latin typeface="Times New Roman" pitchFamily="1" charset="0"/>
              </a:rPr>
              <a:t>reit-</a:t>
            </a:r>
            <a:r>
              <a:rPr lang="en-US" altLang="ja-JP" sz="2400" b="1">
                <a:latin typeface="Times New Roman" pitchFamily="1" charset="0"/>
              </a:rPr>
              <a:t>R</a:t>
            </a:r>
            <a:r>
              <a:rPr lang="en-US" altLang="ja-JP" sz="2400">
                <a:latin typeface="Times New Roman" pitchFamily="1" charset="0"/>
              </a:rPr>
              <a:t>abi </a:t>
            </a:r>
            <a:r>
              <a:rPr lang="en-US" altLang="ja-JP" sz="2400" b="1">
                <a:latin typeface="Times New Roman" pitchFamily="1" charset="0"/>
              </a:rPr>
              <a:t>P</a:t>
            </a:r>
            <a:r>
              <a:rPr lang="en-US" altLang="ja-JP" sz="2400">
                <a:latin typeface="Times New Roman" pitchFamily="1" charset="0"/>
              </a:rPr>
              <a:t>olarimeter</a:t>
            </a:r>
          </a:p>
        </p:txBody>
      </p:sp>
      <p:sp>
        <p:nvSpPr>
          <p:cNvPr id="63" name="AutoShape 61"/>
          <p:cNvSpPr>
            <a:spLocks/>
          </p:cNvSpPr>
          <p:nvPr/>
        </p:nvSpPr>
        <p:spPr bwMode="auto">
          <a:xfrm>
            <a:off x="7048500" y="4657725"/>
            <a:ext cx="541338" cy="1979613"/>
          </a:xfrm>
          <a:prstGeom prst="rightBrace">
            <a:avLst>
              <a:gd name="adj1" fmla="val 30474"/>
              <a:gd name="adj2" fmla="val 23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H="1" flipV="1">
            <a:off x="6357938" y="5618163"/>
            <a:ext cx="1114425" cy="27622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3236913" y="5603875"/>
            <a:ext cx="1290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kumimoji="0" lang="en-US" altLang="ja-JP" sz="2000">
                <a:solidFill>
                  <a:srgbClr val="0033CC"/>
                </a:solidFill>
                <a:latin typeface="Times New Roman" pitchFamily="1" charset="0"/>
              </a:rPr>
              <a:t>Separating magnet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3567113" y="6329363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000">
                <a:solidFill>
                  <a:srgbClr val="0033CC"/>
                </a:solidFill>
                <a:latin typeface="Times New Roman" pitchFamily="1" charset="0"/>
              </a:rPr>
              <a:t>Ion gauge </a:t>
            </a:r>
          </a:p>
        </p:txBody>
      </p:sp>
      <p:sp>
        <p:nvSpPr>
          <p:cNvPr id="67" name="Rectangle 6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1475" y="4337050"/>
            <a:ext cx="244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" charset="0"/>
              </a:rPr>
              <a:t>|1&gt;  |3&gt;          |2&gt;  |4&gt; </a:t>
            </a:r>
          </a:p>
        </p:txBody>
      </p: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839788" y="2012950"/>
            <a:ext cx="1093787" cy="944563"/>
            <a:chOff x="529" y="1268"/>
            <a:chExt cx="689" cy="595"/>
          </a:xfrm>
        </p:grpSpPr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702" y="1390"/>
              <a:ext cx="0" cy="219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V="1">
              <a:off x="606" y="1300"/>
              <a:ext cx="9" cy="3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auto">
            <a:xfrm flipV="1">
              <a:off x="990" y="1372"/>
              <a:ext cx="0" cy="237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 flipV="1">
              <a:off x="894" y="1308"/>
              <a:ext cx="0" cy="3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AutoShape 71"/>
            <p:cNvSpPr>
              <a:spLocks noChangeArrowheads="1"/>
            </p:cNvSpPr>
            <p:nvPr/>
          </p:nvSpPr>
          <p:spPr bwMode="auto">
            <a:xfrm>
              <a:off x="529" y="1268"/>
              <a:ext cx="255" cy="37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72"/>
            <p:cNvSpPr>
              <a:spLocks noChangeArrowheads="1"/>
            </p:cNvSpPr>
            <p:nvPr/>
          </p:nvSpPr>
          <p:spPr bwMode="auto">
            <a:xfrm>
              <a:off x="818" y="1269"/>
              <a:ext cx="255" cy="37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0" y="1613"/>
              <a:ext cx="6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latin typeface="Times New Roman" pitchFamily="1" charset="0"/>
                </a:rPr>
                <a:t>|1&gt;    |2&gt;</a:t>
              </a:r>
            </a:p>
          </p:txBody>
        </p:sp>
      </p:grpSp>
      <p:sp>
        <p:nvSpPr>
          <p:cNvPr id="76" name="Rectangle 7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42988" y="5734050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Times New Roman" pitchFamily="1" charset="0"/>
              </a:rPr>
              <a:t>|1&gt;  |2&gt;</a:t>
            </a: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265113" y="3194050"/>
            <a:ext cx="2611437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012825" y="6418263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000">
                <a:latin typeface="Times New Roman" pitchFamily="1" charset="0"/>
              </a:rPr>
              <a:t>Ion gauge</a:t>
            </a:r>
          </a:p>
        </p:txBody>
      </p:sp>
      <p:sp>
        <p:nvSpPr>
          <p:cNvPr id="80" name="Text Box 78"/>
          <p:cNvSpPr txBox="1">
            <a:spLocks noChangeArrowheads="1"/>
          </p:cNvSpPr>
          <p:nvPr/>
        </p:nvSpPr>
        <p:spPr bwMode="auto">
          <a:xfrm>
            <a:off x="2308225" y="536575"/>
            <a:ext cx="1363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latin typeface="Times New Roman" pitchFamily="1" charset="0"/>
              </a:rPr>
              <a:t>Hyper fine structure</a:t>
            </a:r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4267200" y="0"/>
            <a:ext cx="4876800" cy="4873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HJet</a:t>
            </a:r>
            <a:r>
              <a:rPr lang="en-US" sz="3600" dirty="0" smtClean="0"/>
              <a:t> target system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jetrun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4406622" cy="4060825"/>
          </a:xfrm>
          <a:prstGeom prst="rect">
            <a:avLst/>
          </a:prstGeo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2600" y="5105400"/>
            <a:ext cx="1571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latin typeface="Times New Roman" pitchFamily="1" charset="0"/>
              </a:rPr>
              <a:t>1 day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0" y="1447800"/>
            <a:ext cx="419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 dirty="0">
                <a:latin typeface="Times New Roman" pitchFamily="1" charset="0"/>
              </a:rPr>
              <a:t>Nuclear polarization of the atoms measured by BRP: 95.8% </a:t>
            </a:r>
            <a:r>
              <a:rPr lang="en-US" altLang="ja-JP" sz="2000" dirty="0">
                <a:latin typeface="Times New Roman" pitchFamily="1" charset="0"/>
                <a:sym typeface="Symbol" pitchFamily="1" charset="2"/>
              </a:rPr>
              <a:t> 0.1%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89475" y="2514600"/>
            <a:ext cx="4254500" cy="1298635"/>
            <a:chOff x="4689475" y="2514600"/>
            <a:chExt cx="4254500" cy="129863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689475" y="3413125"/>
              <a:ext cx="42545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altLang="ja-JP" sz="2000" dirty="0">
                  <a:latin typeface="Times New Roman" pitchFamily="1" charset="0"/>
                </a:rPr>
                <a:t>Correct </a:t>
              </a:r>
              <a:r>
                <a:rPr lang="en-US" altLang="ja-JP" sz="2000" dirty="0" smtClean="0">
                  <a:latin typeface="Times New Roman" pitchFamily="1" charset="0"/>
                </a:rPr>
                <a:t>for H</a:t>
              </a:r>
              <a:r>
                <a:rPr lang="en-US" altLang="ja-JP" sz="2000" baseline="-25000" dirty="0" smtClean="0">
                  <a:latin typeface="Times New Roman" pitchFamily="1" charset="0"/>
                </a:rPr>
                <a:t>2</a:t>
              </a:r>
              <a:r>
                <a:rPr lang="en-US" altLang="ja-JP" sz="2000" dirty="0">
                  <a:latin typeface="Times New Roman" pitchFamily="1" charset="0"/>
                </a:rPr>
                <a:t>, H</a:t>
              </a:r>
              <a:r>
                <a:rPr lang="en-US" altLang="ja-JP" sz="2000" baseline="-25000" dirty="0">
                  <a:latin typeface="Times New Roman" pitchFamily="1" charset="0"/>
                </a:rPr>
                <a:t>2</a:t>
              </a:r>
              <a:r>
                <a:rPr lang="en-US" altLang="ja-JP" sz="2000" dirty="0">
                  <a:latin typeface="Times New Roman" pitchFamily="1" charset="0"/>
                </a:rPr>
                <a:t>O contamination. 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6248400" y="2514600"/>
              <a:ext cx="493713" cy="536575"/>
            </a:xfrm>
            <a:prstGeom prst="downArrow">
              <a:avLst>
                <a:gd name="adj1" fmla="val 50000"/>
                <a:gd name="adj2" fmla="val 27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4400" y="4191000"/>
            <a:ext cx="4095750" cy="1422975"/>
            <a:chOff x="4724400" y="4191000"/>
            <a:chExt cx="4095750" cy="142297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724400" y="5029200"/>
              <a:ext cx="4095750" cy="5847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200" b="1" dirty="0" err="1">
                  <a:latin typeface="Times New Roman" pitchFamily="1" charset="0"/>
                </a:rPr>
                <a:t>P</a:t>
              </a:r>
              <a:r>
                <a:rPr lang="en-US" altLang="ja-JP" sz="3200" b="1" baseline="-25000" dirty="0" err="1">
                  <a:latin typeface="Times New Roman" pitchFamily="1" charset="0"/>
                </a:rPr>
                <a:t>target</a:t>
              </a:r>
              <a:r>
                <a:rPr lang="en-US" altLang="ja-JP" sz="3200" b="1" dirty="0">
                  <a:latin typeface="Times New Roman" pitchFamily="1" charset="0"/>
                </a:rPr>
                <a:t> = 92.4% </a:t>
              </a:r>
              <a:r>
                <a:rPr lang="en-US" altLang="ja-JP" sz="3200" b="1" dirty="0">
                  <a:latin typeface="Times New Roman" pitchFamily="1" charset="0"/>
                  <a:sym typeface="Symbol" pitchFamily="1" charset="2"/>
                </a:rPr>
                <a:t> 1.8%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6324600" y="4191000"/>
              <a:ext cx="493712" cy="522287"/>
            </a:xfrm>
            <a:prstGeom prst="downArrow">
              <a:avLst>
                <a:gd name="adj1" fmla="val 50000"/>
                <a:gd name="adj2" fmla="val 264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14400" y="1981200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itchFamily="1" charset="0"/>
              </a:rPr>
              <a:t>Nuclear polarization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0" y="617220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latin typeface="Times New Roman" pitchFamily="1" charset="0"/>
              </a:rPr>
              <a:t>Very stable for entire run period !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57200" y="5562600"/>
            <a:ext cx="3249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Times New Roman" pitchFamily="1" charset="0"/>
              </a:rPr>
              <a:t>Polarization cycle                     (+/ 0/ </a:t>
            </a:r>
            <a:r>
              <a:rPr lang="en-US" altLang="ja-JP" dirty="0">
                <a:latin typeface="Times New Roman" pitchFamily="1" charset="0"/>
                <a:sym typeface="Symbol" pitchFamily="1" charset="2"/>
              </a:rPr>
              <a:t></a:t>
            </a:r>
            <a:r>
              <a:rPr lang="en-US" altLang="ja-JP" dirty="0">
                <a:latin typeface="Times New Roman" pitchFamily="1" charset="0"/>
              </a:rPr>
              <a:t> ) = (500/50/500) seconds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HJet</a:t>
            </a:r>
            <a:r>
              <a:rPr lang="en-US" dirty="0" smtClean="0"/>
              <a:t>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target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838200"/>
            <a:ext cx="609474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Source of normalization for polarization measurements at RHIC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HJet</a:t>
            </a:r>
            <a:r>
              <a:rPr lang="en-US" sz="3600" dirty="0" smtClean="0"/>
              <a:t>: Identification of Elastic Events</a:t>
            </a:r>
            <a:endParaRPr lang="en-US" sz="36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635" y="1578"/>
            <a:chExt cx="3384" cy="2262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2635" y="1578"/>
              <a:ext cx="3384" cy="2262"/>
              <a:chOff x="-124" y="1772"/>
              <a:chExt cx="3384" cy="2262"/>
            </a:xfrm>
          </p:grpSpPr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-124" y="1772"/>
                <a:ext cx="3384" cy="2262"/>
                <a:chOff x="2216" y="1864"/>
                <a:chExt cx="3384" cy="2262"/>
              </a:xfrm>
            </p:grpSpPr>
            <p:pic>
              <p:nvPicPr>
                <p:cNvPr id="20" name="Picture 5" descr="ch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216" y="1864"/>
                  <a:ext cx="3384" cy="2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40" y="2264"/>
                  <a:ext cx="91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2800">
                      <a:latin typeface="Times New Roman" pitchFamily="1" charset="0"/>
                    </a:rPr>
                    <a:t>Ch#1</a:t>
                  </a:r>
                </a:p>
              </p:txBody>
            </p:sp>
          </p:grp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1704" y="2686"/>
                <a:ext cx="1376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Symbol" pitchFamily="1" charset="2"/>
                  <a:buChar char="a"/>
                </a:pPr>
                <a:r>
                  <a:rPr lang="en-US" altLang="ja-JP" sz="2000">
                    <a:latin typeface="Times New Roman" pitchFamily="1" charset="0"/>
                  </a:rPr>
                  <a:t>  source </a:t>
                </a:r>
                <a:r>
                  <a:rPr kumimoji="0" lang="en-US" altLang="ja-JP" sz="2000">
                    <a:latin typeface="Times New Roman" pitchFamily="1" charset="0"/>
                    <a:sym typeface="Wingdings" pitchFamily="1" charset="2"/>
                  </a:rPr>
                  <a:t>for energy calibration</a:t>
                </a:r>
                <a:r>
                  <a:rPr lang="en-US" altLang="ja-JP" sz="2000">
                    <a:latin typeface="Times New Roman" pitchFamily="1" charset="0"/>
                  </a:rPr>
                  <a:t> </a:t>
                </a:r>
              </a:p>
              <a:p>
                <a:r>
                  <a:rPr lang="en-US" altLang="ja-JP" sz="2000" baseline="30000">
                    <a:latin typeface="Times New Roman" pitchFamily="1" charset="0"/>
                  </a:rPr>
                  <a:t>241</a:t>
                </a:r>
                <a:r>
                  <a:rPr lang="en-US" altLang="ja-JP" sz="2000">
                    <a:latin typeface="Times New Roman" pitchFamily="1" charset="0"/>
                  </a:rPr>
                  <a:t>Am(5.486 MeV) </a:t>
                </a:r>
              </a:p>
            </p:txBody>
          </p:sp>
        </p:grp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 flipV="1">
              <a:off x="4408" y="2320"/>
              <a:ext cx="224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0" y="1509713"/>
            <a:ext cx="159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altLang="ja-JP" sz="2000">
                <a:solidFill>
                  <a:srgbClr val="0000CC"/>
                </a:solidFill>
                <a:latin typeface="Times New Roman" pitchFamily="1" charset="0"/>
              </a:rPr>
              <a:t> proton beam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984250" y="1943100"/>
            <a:ext cx="647700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1982788" y="2008188"/>
            <a:ext cx="395287" cy="20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09700" y="857250"/>
            <a:ext cx="2008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>
                <a:solidFill>
                  <a:srgbClr val="0000CC"/>
                </a:solidFill>
                <a:latin typeface="Times New Roman" pitchFamily="1" charset="0"/>
              </a:rPr>
              <a:t>Forward scattered</a:t>
            </a:r>
          </a:p>
          <a:p>
            <a:pPr algn="ctr"/>
            <a:r>
              <a:rPr kumimoji="0" lang="en-US" altLang="ja-JP" sz="2000">
                <a:solidFill>
                  <a:srgbClr val="0000CC"/>
                </a:solidFill>
                <a:latin typeface="Times New Roman" pitchFamily="1" charset="0"/>
              </a:rPr>
              <a:t>proton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360488" y="2044700"/>
            <a:ext cx="873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altLang="ja-JP" sz="2000">
                <a:solidFill>
                  <a:srgbClr val="008000"/>
                </a:solidFill>
                <a:latin typeface="Times New Roman" pitchFamily="1" charset="0"/>
              </a:rPr>
              <a:t>proton target 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203450" y="2466975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>
                <a:solidFill>
                  <a:srgbClr val="008000"/>
                </a:solidFill>
                <a:latin typeface="Times New Roman" pitchFamily="1" charset="0"/>
              </a:rPr>
              <a:t>recoil proton</a:t>
            </a: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2433638" y="2187575"/>
            <a:ext cx="231775" cy="242888"/>
          </a:xfrm>
          <a:prstGeom prst="ellipse">
            <a:avLst/>
          </a:prstGeom>
          <a:gradFill rotWithShape="1">
            <a:gsLst>
              <a:gs pos="0">
                <a:srgbClr val="008000">
                  <a:gamma/>
                  <a:tint val="64314"/>
                  <a:invGamma/>
                </a:srgbClr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 rot="16200000">
            <a:off x="485775" y="2149475"/>
            <a:ext cx="463550" cy="50800"/>
          </a:xfrm>
          <a:prstGeom prst="rightArrow">
            <a:avLst>
              <a:gd name="adj1" fmla="val 50000"/>
              <a:gd name="adj2" fmla="val 2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595313" y="2097088"/>
            <a:ext cx="241300" cy="24288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31788" y="5532438"/>
            <a:ext cx="8005762" cy="1196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ja-JP" sz="2400" dirty="0">
                <a:latin typeface="Times New Roman" pitchFamily="1" charset="0"/>
              </a:rPr>
              <a:t>Array of Si detectors measures </a:t>
            </a:r>
            <a:r>
              <a:rPr kumimoji="0" lang="en-US" altLang="ja-JP" sz="2400" b="1" dirty="0">
                <a:solidFill>
                  <a:srgbClr val="FF0000"/>
                </a:solidFill>
                <a:latin typeface="Times New Roman" pitchFamily="1" charset="0"/>
              </a:rPr>
              <a:t>T</a:t>
            </a:r>
            <a:r>
              <a:rPr kumimoji="0" lang="en-US" altLang="ja-JP" sz="2400" b="1" baseline="-25000" dirty="0">
                <a:solidFill>
                  <a:srgbClr val="FF0000"/>
                </a:solidFill>
                <a:latin typeface="Times New Roman" pitchFamily="1" charset="0"/>
              </a:rPr>
              <a:t>R</a:t>
            </a:r>
            <a:r>
              <a:rPr kumimoji="0" lang="en-US" altLang="ja-JP" sz="2400" b="1" dirty="0">
                <a:latin typeface="Times New Roman" pitchFamily="1" charset="0"/>
              </a:rPr>
              <a:t> </a:t>
            </a:r>
            <a:r>
              <a:rPr kumimoji="0" lang="en-US" altLang="ja-JP" sz="2400" dirty="0">
                <a:latin typeface="Times New Roman" pitchFamily="1" charset="0"/>
              </a:rPr>
              <a:t>&amp;</a:t>
            </a:r>
            <a:r>
              <a:rPr kumimoji="0" lang="en-US" altLang="ja-JP" sz="2400" b="1" dirty="0">
                <a:latin typeface="Times New Roman" pitchFamily="1" charset="0"/>
              </a:rPr>
              <a:t> </a:t>
            </a:r>
            <a:r>
              <a:rPr kumimoji="0" lang="en-US" altLang="ja-JP" sz="2400" b="1" dirty="0" err="1">
                <a:solidFill>
                  <a:srgbClr val="FF0000"/>
                </a:solidFill>
                <a:latin typeface="Times New Roman" pitchFamily="1" charset="0"/>
              </a:rPr>
              <a:t>ToF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Times New Roman" pitchFamily="1" charset="0"/>
              </a:rPr>
              <a:t> </a:t>
            </a:r>
            <a:r>
              <a:rPr kumimoji="0" lang="en-US" altLang="ja-JP" sz="2400" dirty="0">
                <a:latin typeface="Times New Roman" pitchFamily="1" charset="0"/>
              </a:rPr>
              <a:t>of recoil </a:t>
            </a:r>
            <a:r>
              <a:rPr kumimoji="0" lang="en-US" altLang="ja-JP" sz="2400" dirty="0" smtClean="0">
                <a:latin typeface="Times New Roman" pitchFamily="1" charset="0"/>
              </a:rPr>
              <a:t>proton.</a:t>
            </a:r>
            <a:r>
              <a:rPr kumimoji="0" lang="en-US" altLang="ja-JP" sz="2000" dirty="0" smtClean="0">
                <a:latin typeface="Times New Roman" pitchFamily="1" charset="0"/>
              </a:rPr>
              <a:t> </a:t>
            </a:r>
            <a:endParaRPr kumimoji="0" lang="en-US" altLang="ja-JP" sz="2000" dirty="0">
              <a:latin typeface="Times New Roman" pitchFamily="1" charset="0"/>
            </a:endParaRPr>
          </a:p>
          <a:p>
            <a:r>
              <a:rPr kumimoji="0" lang="en-US" altLang="ja-JP" sz="2400" dirty="0">
                <a:latin typeface="Times New Roman" pitchFamily="1" charset="0"/>
              </a:rPr>
              <a:t>Channel # corresponds to recoil angle </a:t>
            </a:r>
            <a:r>
              <a:rPr kumimoji="0" lang="en-US" altLang="ja-JP" sz="2400" b="1" dirty="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</a:t>
            </a:r>
            <a:r>
              <a:rPr kumimoji="0" lang="en-US" altLang="ja-JP" sz="2400" b="1" baseline="-25000" dirty="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R</a:t>
            </a:r>
            <a:r>
              <a:rPr kumimoji="0" lang="en-US" altLang="ja-JP" sz="2400" b="1" dirty="0">
                <a:latin typeface="Times New Roman" pitchFamily="1" charset="0"/>
                <a:sym typeface="Symbol" pitchFamily="1" charset="2"/>
              </a:rPr>
              <a:t>.</a:t>
            </a:r>
            <a:endParaRPr kumimoji="0" lang="en-US" altLang="ja-JP" sz="2400" b="1" dirty="0">
              <a:latin typeface="Times New Roman" pitchFamily="1" charset="0"/>
            </a:endParaRPr>
          </a:p>
          <a:p>
            <a:r>
              <a:rPr lang="en-US" altLang="ja-JP" sz="2400" dirty="0" smtClean="0">
                <a:latin typeface="Times New Roman" pitchFamily="1" charset="0"/>
              </a:rPr>
              <a:t>C</a:t>
            </a:r>
            <a:r>
              <a:rPr kumimoji="0" lang="en-US" altLang="ja-JP" sz="2400" dirty="0" smtClean="0">
                <a:latin typeface="Times New Roman" pitchFamily="1" charset="0"/>
              </a:rPr>
              <a:t>orrelations </a:t>
            </a:r>
            <a:r>
              <a:rPr kumimoji="0" lang="en-US" altLang="ja-JP" sz="2400" dirty="0">
                <a:latin typeface="Times New Roman" pitchFamily="1" charset="0"/>
              </a:rPr>
              <a:t>(T</a:t>
            </a:r>
            <a:r>
              <a:rPr kumimoji="0" lang="en-US" altLang="ja-JP" sz="2400" baseline="-25000" dirty="0">
                <a:latin typeface="Times New Roman" pitchFamily="1" charset="0"/>
              </a:rPr>
              <a:t>R</a:t>
            </a:r>
            <a:r>
              <a:rPr kumimoji="0" lang="en-US" altLang="ja-JP" sz="2400" dirty="0">
                <a:latin typeface="Times New Roman" pitchFamily="1" charset="0"/>
              </a:rPr>
              <a:t> &amp; </a:t>
            </a:r>
            <a:r>
              <a:rPr kumimoji="0" lang="en-US" altLang="ja-JP" sz="2400" dirty="0" err="1">
                <a:latin typeface="Times New Roman" pitchFamily="1" charset="0"/>
              </a:rPr>
              <a:t>ToF</a:t>
            </a:r>
            <a:r>
              <a:rPr kumimoji="0" lang="en-US" altLang="ja-JP" sz="2400" dirty="0">
                <a:latin typeface="Times New Roman" pitchFamily="1" charset="0"/>
              </a:rPr>
              <a:t> ) and (T</a:t>
            </a:r>
            <a:r>
              <a:rPr kumimoji="0" lang="en-US" altLang="ja-JP" sz="2400" baseline="-25000" dirty="0">
                <a:latin typeface="Times New Roman" pitchFamily="1" charset="0"/>
              </a:rPr>
              <a:t>R</a:t>
            </a:r>
            <a:r>
              <a:rPr kumimoji="0" lang="en-US" altLang="ja-JP" sz="2400" dirty="0">
                <a:latin typeface="Times New Roman" pitchFamily="1" charset="0"/>
              </a:rPr>
              <a:t> &amp; </a:t>
            </a:r>
            <a:r>
              <a:rPr kumimoji="0" lang="en-US" altLang="ja-JP" sz="2400" dirty="0">
                <a:latin typeface="Times New Roman" pitchFamily="1" charset="0"/>
                <a:sym typeface="Symbol" pitchFamily="1" charset="2"/>
              </a:rPr>
              <a:t></a:t>
            </a:r>
            <a:r>
              <a:rPr kumimoji="0" lang="en-US" altLang="ja-JP" sz="2400" baseline="-25000" dirty="0">
                <a:latin typeface="Times New Roman" pitchFamily="1" charset="0"/>
                <a:sym typeface="Symbol" pitchFamily="1" charset="2"/>
              </a:rPr>
              <a:t>R</a:t>
            </a:r>
            <a:r>
              <a:rPr kumimoji="0" lang="en-US" altLang="ja-JP" sz="2400" dirty="0">
                <a:latin typeface="Times New Roman" pitchFamily="1" charset="0"/>
                <a:sym typeface="Symbol" pitchFamily="1" charset="2"/>
              </a:rPr>
              <a:t> ) </a:t>
            </a:r>
            <a:r>
              <a:rPr kumimoji="0" lang="en-US" altLang="ja-JP" sz="2400" dirty="0">
                <a:latin typeface="Times New Roman" pitchFamily="1" charset="0"/>
                <a:sym typeface="Wingdings" pitchFamily="1" charset="2"/>
              </a:rPr>
              <a:t> the elastic process</a:t>
            </a:r>
            <a:r>
              <a:rPr kumimoji="0" lang="en-US" altLang="ja-JP" sz="2400" dirty="0">
                <a:latin typeface="Times New Roman" pitchFamily="1" charset="0"/>
              </a:rPr>
              <a:t> </a:t>
            </a: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 rot="16200000">
            <a:off x="1484313" y="1739900"/>
            <a:ext cx="463550" cy="50800"/>
          </a:xfrm>
          <a:prstGeom prst="rightArrow">
            <a:avLst>
              <a:gd name="adj1" fmla="val 50000"/>
              <a:gd name="adj2" fmla="val 2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1593850" y="1687513"/>
            <a:ext cx="241300" cy="24288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 rot="16200000">
            <a:off x="1624013" y="1862137"/>
            <a:ext cx="463550" cy="47625"/>
          </a:xfrm>
          <a:prstGeom prst="rightArrow">
            <a:avLst>
              <a:gd name="adj1" fmla="val 50000"/>
              <a:gd name="adj2" fmla="val 24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738313" y="1809750"/>
            <a:ext cx="230187" cy="241300"/>
          </a:xfrm>
          <a:prstGeom prst="ellipse">
            <a:avLst/>
          </a:prstGeom>
          <a:gradFill rotWithShape="1">
            <a:gsLst>
              <a:gs pos="0">
                <a:srgbClr val="008000">
                  <a:gamma/>
                  <a:tint val="64314"/>
                  <a:invGamma/>
                </a:srgbClr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568" y="1296"/>
            <a:chExt cx="3384" cy="2262"/>
          </a:xfrm>
        </p:grpSpPr>
        <p:pic>
          <p:nvPicPr>
            <p:cNvPr id="38" name="Picture 37" descr="ch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8" y="1296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4800" y="1696"/>
              <a:ext cx="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Ch#2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664" y="696"/>
            <a:chExt cx="3384" cy="2262"/>
          </a:xfrm>
        </p:grpSpPr>
        <p:pic>
          <p:nvPicPr>
            <p:cNvPr id="41" name="Picture 40" descr="ch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4" y="696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4896" y="1096"/>
              <a:ext cx="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Ch#3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768" y="680"/>
            <a:chExt cx="3384" cy="2262"/>
          </a:xfrm>
        </p:grpSpPr>
        <p:pic>
          <p:nvPicPr>
            <p:cNvPr id="44" name="Picture 43" descr="ch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68" y="680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5032" y="1096"/>
              <a:ext cx="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Ch#4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792" y="704"/>
            <a:chExt cx="3384" cy="2262"/>
          </a:xfrm>
        </p:grpSpPr>
        <p:pic>
          <p:nvPicPr>
            <p:cNvPr id="47" name="Picture 46" descr="ch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2" y="704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5048" y="1120"/>
              <a:ext cx="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Ch#5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896" y="696"/>
            <a:chExt cx="3384" cy="2262"/>
          </a:xfrm>
        </p:grpSpPr>
        <p:pic>
          <p:nvPicPr>
            <p:cNvPr id="50" name="Picture 49" descr="ch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96" y="696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5152" y="1096"/>
              <a:ext cx="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Ch#6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976" y="704"/>
            <a:chExt cx="3384" cy="2262"/>
          </a:xfrm>
        </p:grpSpPr>
        <p:pic>
          <p:nvPicPr>
            <p:cNvPr id="53" name="Picture 52" descr="ch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76" y="704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5216" y="1112"/>
              <a:ext cx="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Ch#7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3064" y="704"/>
            <a:chExt cx="3384" cy="2262"/>
          </a:xfrm>
        </p:grpSpPr>
        <p:pic>
          <p:nvPicPr>
            <p:cNvPr id="56" name="Picture 55" descr="ch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64" y="704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5304" y="1112"/>
              <a:ext cx="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Ch#8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3136" y="704"/>
            <a:chExt cx="3384" cy="2262"/>
          </a:xfrm>
        </p:grpSpPr>
        <p:pic>
          <p:nvPicPr>
            <p:cNvPr id="59" name="Picture 58" descr="ch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136" y="704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59"/>
            <p:cNvSpPr txBox="1">
              <a:spLocks noChangeArrowheads="1"/>
            </p:cNvSpPr>
            <p:nvPr/>
          </p:nvSpPr>
          <p:spPr bwMode="auto">
            <a:xfrm>
              <a:off x="5384" y="1104"/>
              <a:ext cx="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Ch#9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3240" y="688"/>
            <a:chExt cx="3384" cy="2262"/>
          </a:xfrm>
        </p:grpSpPr>
        <p:pic>
          <p:nvPicPr>
            <p:cNvPr id="62" name="Picture 61" descr="ch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40" y="688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5496" y="1112"/>
              <a:ext cx="7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Ch#10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616" y="750"/>
            <a:chExt cx="3384" cy="2262"/>
          </a:xfrm>
        </p:grpSpPr>
        <p:pic>
          <p:nvPicPr>
            <p:cNvPr id="65" name="Picture 64" descr="ch1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6" y="750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65"/>
            <p:cNvSpPr txBox="1">
              <a:spLocks noChangeArrowheads="1"/>
            </p:cNvSpPr>
            <p:nvPr/>
          </p:nvSpPr>
          <p:spPr bwMode="auto">
            <a:xfrm>
              <a:off x="4768" y="1156"/>
              <a:ext cx="9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Ch#11,12</a:t>
              </a: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3400" y="704"/>
            <a:chExt cx="3384" cy="2262"/>
          </a:xfrm>
        </p:grpSpPr>
        <p:pic>
          <p:nvPicPr>
            <p:cNvPr id="68" name="Picture 67" descr="ch1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00" y="704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5632" y="1112"/>
              <a:ext cx="7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Ch#13</a:t>
              </a: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3512" y="688"/>
            <a:chExt cx="3384" cy="2262"/>
          </a:xfrm>
        </p:grpSpPr>
        <p:pic>
          <p:nvPicPr>
            <p:cNvPr id="71" name="Picture 70" descr="ch1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12" y="688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 Box 71"/>
            <p:cNvSpPr txBox="1">
              <a:spLocks noChangeArrowheads="1"/>
            </p:cNvSpPr>
            <p:nvPr/>
          </p:nvSpPr>
          <p:spPr bwMode="auto">
            <a:xfrm>
              <a:off x="5752" y="1088"/>
              <a:ext cx="7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Ch#14</a:t>
              </a:r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3608" y="696"/>
            <a:chExt cx="3384" cy="2262"/>
          </a:xfrm>
        </p:grpSpPr>
        <p:pic>
          <p:nvPicPr>
            <p:cNvPr id="74" name="Picture 73" descr="ch1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608" y="696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4"/>
            <p:cNvSpPr txBox="1">
              <a:spLocks noChangeArrowheads="1"/>
            </p:cNvSpPr>
            <p:nvPr/>
          </p:nvSpPr>
          <p:spPr bwMode="auto">
            <a:xfrm>
              <a:off x="5848" y="1096"/>
              <a:ext cx="7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Ch#15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3728" y="704"/>
            <a:chExt cx="3384" cy="2262"/>
          </a:xfrm>
        </p:grpSpPr>
        <p:pic>
          <p:nvPicPr>
            <p:cNvPr id="77" name="Picture 76" descr="ch1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728" y="704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5960" y="1112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Ch#16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3886200" y="1371600"/>
            <a:ext cx="5372100" cy="3590925"/>
            <a:chOff x="2584" y="2058"/>
            <a:chExt cx="3384" cy="2262"/>
          </a:xfrm>
        </p:grpSpPr>
        <p:pic>
          <p:nvPicPr>
            <p:cNvPr id="80" name="Picture 79" descr="rainbow_banana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584" y="2058"/>
              <a:ext cx="3384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Text Box 80"/>
            <p:cNvSpPr txBox="1">
              <a:spLocks noChangeArrowheads="1"/>
            </p:cNvSpPr>
            <p:nvPr/>
          </p:nvSpPr>
          <p:spPr bwMode="auto">
            <a:xfrm>
              <a:off x="4836" y="2484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</a:rPr>
                <a:t>Ch#1-16</a:t>
              </a:r>
            </a:p>
          </p:txBody>
        </p:sp>
      </p:grpSp>
      <p:sp>
        <p:nvSpPr>
          <p:cNvPr id="84" name="Line 85"/>
          <p:cNvSpPr>
            <a:spLocks noChangeShapeType="1"/>
          </p:cNvSpPr>
          <p:nvPr/>
        </p:nvSpPr>
        <p:spPr bwMode="auto">
          <a:xfrm flipV="1">
            <a:off x="2063750" y="1622425"/>
            <a:ext cx="576263" cy="207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Oval 86"/>
          <p:cNvSpPr>
            <a:spLocks noChangeArrowheads="1"/>
          </p:cNvSpPr>
          <p:nvPr/>
        </p:nvSpPr>
        <p:spPr bwMode="auto">
          <a:xfrm>
            <a:off x="2720975" y="1422400"/>
            <a:ext cx="231775" cy="24288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86" name="Group 87"/>
          <p:cNvGrpSpPr>
            <a:grpSpLocks/>
          </p:cNvGrpSpPr>
          <p:nvPr/>
        </p:nvGrpSpPr>
        <p:grpSpPr bwMode="auto">
          <a:xfrm>
            <a:off x="1676400" y="4343400"/>
            <a:ext cx="588963" cy="550863"/>
            <a:chOff x="1544" y="3064"/>
            <a:chExt cx="371" cy="347"/>
          </a:xfrm>
        </p:grpSpPr>
        <p:sp>
          <p:nvSpPr>
            <p:cNvPr id="87" name="Arc 88"/>
            <p:cNvSpPr>
              <a:spLocks/>
            </p:cNvSpPr>
            <p:nvPr/>
          </p:nvSpPr>
          <p:spPr bwMode="auto">
            <a:xfrm rot="3412909">
              <a:off x="1759" y="3047"/>
              <a:ext cx="88" cy="12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89"/>
            <p:cNvSpPr txBox="1">
              <a:spLocks noChangeArrowheads="1"/>
            </p:cNvSpPr>
            <p:nvPr/>
          </p:nvSpPr>
          <p:spPr bwMode="auto">
            <a:xfrm>
              <a:off x="1544" y="3084"/>
              <a:ext cx="3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>
                  <a:latin typeface="Times New Roman" pitchFamily="1" charset="0"/>
                  <a:sym typeface="Symbol" pitchFamily="1" charset="2"/>
                </a:rPr>
                <a:t></a:t>
              </a:r>
              <a:r>
                <a:rPr lang="en-US" altLang="ja-JP" sz="2800" baseline="-25000">
                  <a:latin typeface="Times New Roman" pitchFamily="1" charset="0"/>
                  <a:sym typeface="Symbol" pitchFamily="1" charset="2"/>
                </a:rPr>
                <a:t>R</a:t>
              </a:r>
            </a:p>
          </p:txBody>
        </p:sp>
      </p:grpSp>
      <p:sp>
        <p:nvSpPr>
          <p:cNvPr id="89" name="Line 90"/>
          <p:cNvSpPr>
            <a:spLocks noChangeShapeType="1"/>
          </p:cNvSpPr>
          <p:nvPr/>
        </p:nvSpPr>
        <p:spPr bwMode="auto">
          <a:xfrm flipH="1" flipV="1">
            <a:off x="1535113" y="4162425"/>
            <a:ext cx="63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0" name="Group 91"/>
          <p:cNvGrpSpPr>
            <a:grpSpLocks/>
          </p:cNvGrpSpPr>
          <p:nvPr/>
        </p:nvGrpSpPr>
        <p:grpSpPr bwMode="auto">
          <a:xfrm>
            <a:off x="847725" y="2751138"/>
            <a:ext cx="1128713" cy="1490662"/>
            <a:chOff x="1467" y="2381"/>
            <a:chExt cx="1317" cy="1519"/>
          </a:xfrm>
        </p:grpSpPr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1467" y="2852"/>
              <a:ext cx="104" cy="104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1552" y="2821"/>
              <a:ext cx="96" cy="105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1632" y="2789"/>
              <a:ext cx="104" cy="105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1716" y="2757"/>
              <a:ext cx="96" cy="106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1792" y="2729"/>
              <a:ext cx="104" cy="106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1876" y="2697"/>
              <a:ext cx="96" cy="10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1956" y="2665"/>
              <a:ext cx="104" cy="10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2040" y="2633"/>
              <a:ext cx="96" cy="108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2116" y="2601"/>
              <a:ext cx="104" cy="109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2200" y="2569"/>
              <a:ext cx="96" cy="110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2280" y="2537"/>
              <a:ext cx="104" cy="110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2364" y="2505"/>
              <a:ext cx="96" cy="1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2440" y="2477"/>
              <a:ext cx="104" cy="110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2524" y="2445"/>
              <a:ext cx="96" cy="111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2604" y="2412"/>
              <a:ext cx="104" cy="111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2688" y="2381"/>
              <a:ext cx="96" cy="112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Line 108"/>
          <p:cNvSpPr>
            <a:spLocks noChangeShapeType="1"/>
          </p:cNvSpPr>
          <p:nvPr/>
        </p:nvSpPr>
        <p:spPr bwMode="auto">
          <a:xfrm flipV="1">
            <a:off x="1555750" y="3757613"/>
            <a:ext cx="1023938" cy="40481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109"/>
          <p:cNvSpPr>
            <a:spLocks noChangeShapeType="1"/>
          </p:cNvSpPr>
          <p:nvPr/>
        </p:nvSpPr>
        <p:spPr bwMode="auto">
          <a:xfrm flipH="1">
            <a:off x="530225" y="4167188"/>
            <a:ext cx="1004888" cy="43656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110"/>
          <p:cNvSpPr>
            <a:spLocks noChangeShapeType="1"/>
          </p:cNvSpPr>
          <p:nvPr/>
        </p:nvSpPr>
        <p:spPr bwMode="auto">
          <a:xfrm>
            <a:off x="855663" y="3752850"/>
            <a:ext cx="1557337" cy="9890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0" name="Group 111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131"/>
          <p:cNvGrpSpPr>
            <a:grpSpLocks/>
          </p:cNvGrpSpPr>
          <p:nvPr/>
        </p:nvGrpSpPr>
        <p:grpSpPr bwMode="auto">
          <a:xfrm>
            <a:off x="1473200" y="3821113"/>
            <a:ext cx="150813" cy="677862"/>
            <a:chOff x="1400" y="1704"/>
            <a:chExt cx="176" cy="464"/>
          </a:xfrm>
        </p:grpSpPr>
        <p:sp>
          <p:nvSpPr>
            <p:cNvPr id="128" name="Oval 132"/>
            <p:cNvSpPr>
              <a:spLocks noChangeArrowheads="1"/>
            </p:cNvSpPr>
            <p:nvPr/>
          </p:nvSpPr>
          <p:spPr bwMode="auto">
            <a:xfrm>
              <a:off x="1400" y="1704"/>
              <a:ext cx="176" cy="96"/>
            </a:xfrm>
            <a:prstGeom prst="ellipse">
              <a:avLst/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133"/>
            <p:cNvSpPr>
              <a:spLocks noChangeArrowheads="1"/>
            </p:cNvSpPr>
            <p:nvPr/>
          </p:nvSpPr>
          <p:spPr bwMode="auto">
            <a:xfrm>
              <a:off x="1400" y="2072"/>
              <a:ext cx="176" cy="96"/>
            </a:xfrm>
            <a:prstGeom prst="ellipse">
              <a:avLst/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34"/>
            <p:cNvSpPr>
              <a:spLocks noChangeArrowheads="1"/>
            </p:cNvSpPr>
            <p:nvPr/>
          </p:nvSpPr>
          <p:spPr bwMode="auto">
            <a:xfrm>
              <a:off x="1400" y="1744"/>
              <a:ext cx="176" cy="376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135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132" name="Freeform 136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7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8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9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0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1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2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3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4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5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6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7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8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9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0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1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8" name="Group 152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149" name="Freeform 153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4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5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6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7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8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9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0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1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2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3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4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5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6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7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8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" name="Group 169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166" name="Freeform 170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1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2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3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4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5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6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7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8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9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0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1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82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83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4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5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" name="Group 186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183" name="Freeform 187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8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9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90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1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2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93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4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5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6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7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8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9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200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201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202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9" name="Group 203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200" name="Freeform 204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05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6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7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8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9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10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11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12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13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4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15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6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7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8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9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" name="Group 220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217" name="Freeform 221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22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23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24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25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6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7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8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9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30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31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32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33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34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35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6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" name="Group 237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234" name="Freeform 238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9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40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41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42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43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44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45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6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7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8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9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50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51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52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53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0" name="Group 254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251" name="Freeform 255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6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7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8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9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60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61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62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63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64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65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6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7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8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9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70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" name="Group 271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268" name="Freeform 272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73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74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75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6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7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8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9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80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81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82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83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84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85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6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7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4" name="Group 288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285" name="Freeform 289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90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91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92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93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94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95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96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97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98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99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300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301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302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1" name="Group 305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302" name="Freeform 306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07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08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09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10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311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12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13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14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15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16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17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18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19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20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21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8" name="Group 322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319" name="Freeform 323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24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25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26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27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28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29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30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31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32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33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34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35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36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37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38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" name="Group 339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336" name="Freeform 340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41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42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43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44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45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46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47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48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49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50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51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52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53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54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55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2" name="Group 356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353" name="Freeform 357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58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59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60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61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62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63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64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65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66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67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68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69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70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71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72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" name="Group 373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370" name="Freeform 374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75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76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77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78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79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80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81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82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83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84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85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86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87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88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89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6" name="Group 390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387" name="Freeform 391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92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93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94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95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96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97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98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99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400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401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402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403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404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405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406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" name="Group 407"/>
          <p:cNvGrpSpPr>
            <a:grpSpLocks/>
          </p:cNvGrpSpPr>
          <p:nvPr/>
        </p:nvGrpSpPr>
        <p:grpSpPr bwMode="auto">
          <a:xfrm>
            <a:off x="2454275" y="3609975"/>
            <a:ext cx="1127125" cy="1606550"/>
            <a:chOff x="1893" y="2060"/>
            <a:chExt cx="807" cy="701"/>
          </a:xfrm>
        </p:grpSpPr>
        <p:sp>
          <p:nvSpPr>
            <p:cNvPr id="404" name="Freeform 408"/>
            <p:cNvSpPr>
              <a:spLocks/>
            </p:cNvSpPr>
            <p:nvPr/>
          </p:nvSpPr>
          <p:spPr bwMode="auto">
            <a:xfrm>
              <a:off x="1893" y="2278"/>
              <a:ext cx="63" cy="48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409"/>
            <p:cNvSpPr>
              <a:spLocks/>
            </p:cNvSpPr>
            <p:nvPr/>
          </p:nvSpPr>
          <p:spPr bwMode="auto">
            <a:xfrm>
              <a:off x="1944" y="2263"/>
              <a:ext cx="59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410"/>
            <p:cNvSpPr>
              <a:spLocks/>
            </p:cNvSpPr>
            <p:nvPr/>
          </p:nvSpPr>
          <p:spPr bwMode="auto">
            <a:xfrm>
              <a:off x="1993" y="2248"/>
              <a:ext cx="64" cy="4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411"/>
            <p:cNvSpPr>
              <a:spLocks/>
            </p:cNvSpPr>
            <p:nvPr/>
          </p:nvSpPr>
          <p:spPr bwMode="auto">
            <a:xfrm>
              <a:off x="2045" y="2233"/>
              <a:ext cx="59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412"/>
            <p:cNvSpPr>
              <a:spLocks/>
            </p:cNvSpPr>
            <p:nvPr/>
          </p:nvSpPr>
          <p:spPr bwMode="auto">
            <a:xfrm>
              <a:off x="2091" y="2220"/>
              <a:ext cx="64" cy="49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413"/>
            <p:cNvSpPr>
              <a:spLocks/>
            </p:cNvSpPr>
            <p:nvPr/>
          </p:nvSpPr>
          <p:spPr bwMode="auto">
            <a:xfrm>
              <a:off x="2143" y="2206"/>
              <a:ext cx="59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414"/>
            <p:cNvSpPr>
              <a:spLocks/>
            </p:cNvSpPr>
            <p:nvPr/>
          </p:nvSpPr>
          <p:spPr bwMode="auto">
            <a:xfrm>
              <a:off x="2192" y="2191"/>
              <a:ext cx="64" cy="4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415"/>
            <p:cNvSpPr>
              <a:spLocks/>
            </p:cNvSpPr>
            <p:nvPr/>
          </p:nvSpPr>
          <p:spPr bwMode="auto">
            <a:xfrm>
              <a:off x="2244" y="2176"/>
              <a:ext cx="58" cy="49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416"/>
            <p:cNvSpPr>
              <a:spLocks/>
            </p:cNvSpPr>
            <p:nvPr/>
          </p:nvSpPr>
          <p:spPr bwMode="auto">
            <a:xfrm>
              <a:off x="2290" y="2161"/>
              <a:ext cx="64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417"/>
            <p:cNvSpPr>
              <a:spLocks/>
            </p:cNvSpPr>
            <p:nvPr/>
          </p:nvSpPr>
          <p:spPr bwMode="auto">
            <a:xfrm>
              <a:off x="2342" y="2147"/>
              <a:ext cx="59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18"/>
            <p:cNvSpPr>
              <a:spLocks/>
            </p:cNvSpPr>
            <p:nvPr/>
          </p:nvSpPr>
          <p:spPr bwMode="auto">
            <a:xfrm>
              <a:off x="2391" y="2132"/>
              <a:ext cx="64" cy="50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19"/>
            <p:cNvSpPr>
              <a:spLocks/>
            </p:cNvSpPr>
            <p:nvPr/>
          </p:nvSpPr>
          <p:spPr bwMode="auto">
            <a:xfrm>
              <a:off x="2442" y="2117"/>
              <a:ext cx="59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20"/>
            <p:cNvSpPr>
              <a:spLocks/>
            </p:cNvSpPr>
            <p:nvPr/>
          </p:nvSpPr>
          <p:spPr bwMode="auto">
            <a:xfrm>
              <a:off x="2489" y="2104"/>
              <a:ext cx="64" cy="51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21"/>
            <p:cNvSpPr>
              <a:spLocks/>
            </p:cNvSpPr>
            <p:nvPr/>
          </p:nvSpPr>
          <p:spPr bwMode="auto">
            <a:xfrm>
              <a:off x="2540" y="2090"/>
              <a:ext cx="59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22"/>
            <p:cNvSpPr>
              <a:spLocks/>
            </p:cNvSpPr>
            <p:nvPr/>
          </p:nvSpPr>
          <p:spPr bwMode="auto">
            <a:xfrm>
              <a:off x="2590" y="2075"/>
              <a:ext cx="63" cy="51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23"/>
            <p:cNvSpPr>
              <a:spLocks/>
            </p:cNvSpPr>
            <p:nvPr/>
          </p:nvSpPr>
          <p:spPr bwMode="auto">
            <a:xfrm>
              <a:off x="2641" y="2060"/>
              <a:ext cx="59" cy="5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6" y="1056"/>
                </a:cxn>
                <a:cxn ang="0">
                  <a:pos x="92" y="1024"/>
                </a:cxn>
                <a:cxn ang="0">
                  <a:pos x="92" y="0"/>
                </a:cxn>
                <a:cxn ang="0">
                  <a:pos x="0" y="36"/>
                </a:cxn>
              </a:cxnLst>
              <a:rect l="0" t="0" r="r" b="b"/>
              <a:pathLst>
                <a:path w="92" h="1056">
                  <a:moveTo>
                    <a:pt x="0" y="36"/>
                  </a:moveTo>
                  <a:lnTo>
                    <a:pt x="16" y="1056"/>
                  </a:lnTo>
                  <a:lnTo>
                    <a:pt x="92" y="1024"/>
                  </a:lnTo>
                  <a:lnTo>
                    <a:pt x="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" name="Group 424"/>
          <p:cNvGrpSpPr>
            <a:grpSpLocks/>
          </p:cNvGrpSpPr>
          <p:nvPr/>
        </p:nvGrpSpPr>
        <p:grpSpPr bwMode="auto">
          <a:xfrm>
            <a:off x="1535113" y="4156075"/>
            <a:ext cx="1492250" cy="398463"/>
            <a:chOff x="1391" y="986"/>
            <a:chExt cx="940" cy="251"/>
          </a:xfrm>
        </p:grpSpPr>
        <p:sp>
          <p:nvSpPr>
            <p:cNvPr id="421" name="Line 425"/>
            <p:cNvSpPr>
              <a:spLocks noChangeShapeType="1"/>
            </p:cNvSpPr>
            <p:nvPr/>
          </p:nvSpPr>
          <p:spPr bwMode="auto">
            <a:xfrm>
              <a:off x="1391" y="986"/>
              <a:ext cx="940" cy="25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426"/>
            <p:cNvSpPr>
              <a:spLocks noChangeShapeType="1"/>
            </p:cNvSpPr>
            <p:nvPr/>
          </p:nvSpPr>
          <p:spPr bwMode="auto">
            <a:xfrm>
              <a:off x="1391" y="990"/>
              <a:ext cx="586" cy="151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" name="Text Box 427"/>
          <p:cNvSpPr txBox="1">
            <a:spLocks noChangeArrowheads="1"/>
          </p:cNvSpPr>
          <p:nvPr/>
        </p:nvSpPr>
        <p:spPr bwMode="auto">
          <a:xfrm>
            <a:off x="2349500" y="513080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Times New Roman" pitchFamily="1" charset="0"/>
              </a:rPr>
              <a:t>Ch#1</a:t>
            </a:r>
          </a:p>
        </p:txBody>
      </p:sp>
      <p:sp>
        <p:nvSpPr>
          <p:cNvPr id="424" name="Text Box 428"/>
          <p:cNvSpPr txBox="1">
            <a:spLocks noChangeArrowheads="1"/>
          </p:cNvSpPr>
          <p:nvPr/>
        </p:nvSpPr>
        <p:spPr bwMode="auto">
          <a:xfrm>
            <a:off x="3352800" y="4800600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Times New Roman" pitchFamily="1" charset="0"/>
              </a:rPr>
              <a:t>#16</a:t>
            </a:r>
          </a:p>
        </p:txBody>
      </p:sp>
      <p:sp>
        <p:nvSpPr>
          <p:cNvPr id="425" name="Line 429"/>
          <p:cNvSpPr>
            <a:spLocks noChangeShapeType="1"/>
          </p:cNvSpPr>
          <p:nvPr/>
        </p:nvSpPr>
        <p:spPr bwMode="auto">
          <a:xfrm flipV="1">
            <a:off x="3009900" y="5092700"/>
            <a:ext cx="381000" cy="17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HJet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560346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286500" y="1600200"/>
          <a:ext cx="1787525" cy="944563"/>
        </p:xfrm>
        <a:graphic>
          <a:graphicData uri="http://schemas.openxmlformats.org/presentationml/2006/ole">
            <p:oleObj spid="_x0000_s5122" name="Equation" r:id="rId5" imgW="888840" imgH="469800" progId="Equation.3">
              <p:embed/>
            </p:oleObj>
          </a:graphicData>
        </a:graphic>
      </p:graphicFrame>
      <p:pic>
        <p:nvPicPr>
          <p:cNvPr id="7" name="Picture 8" descr="FBF_FINAL_BOTHBEAM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6813" y="4080875"/>
            <a:ext cx="4167187" cy="2777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685800"/>
            <a:ext cx="262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from Run6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7432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baseline="-25000" dirty="0" smtClean="0"/>
              <a:t>beam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1600200"/>
            <a:ext cx="66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baseline="-25000" dirty="0" smtClean="0"/>
              <a:t>target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1" y="48768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Measures average over beam profile polarization with fill-by-fill stat. uncertainty ~10%</a:t>
            </a:r>
          </a:p>
          <a:p>
            <a:endParaRPr lang="en-US" sz="1600" dirty="0" smtClean="0"/>
          </a:p>
          <a:p>
            <a:r>
              <a:rPr lang="en-US" sz="1600" dirty="0" smtClean="0"/>
              <a:t>Data accumulated for a few fills provide normalization for </a:t>
            </a:r>
            <a:r>
              <a:rPr lang="en-US" sz="1600" dirty="0" err="1" smtClean="0"/>
              <a:t>pC</a:t>
            </a:r>
            <a:r>
              <a:rPr lang="en-US" sz="1600" dirty="0" smtClean="0"/>
              <a:t> </a:t>
            </a:r>
            <a:r>
              <a:rPr lang="en-US" sz="1600" dirty="0" err="1" smtClean="0"/>
              <a:t>polarimeter</a:t>
            </a:r>
            <a:r>
              <a:rPr lang="en-US" sz="1600" dirty="0" smtClean="0"/>
              <a:t> with uncertainty &lt;5%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jet_meta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5943600" cy="40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dirty="0" err="1" smtClean="0"/>
              <a:t>HJet</a:t>
            </a:r>
            <a:endParaRPr lang="en-US" dirty="0"/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819400" y="3200400"/>
            <a:ext cx="1521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sym typeface="Wingdings 3"/>
              </a:rPr>
              <a:t></a:t>
            </a:r>
            <a:r>
              <a:rPr lang="en-US" sz="1600" dirty="0" smtClean="0">
                <a:latin typeface="Arial" pitchFamily="34" charset="0"/>
                <a:sym typeface="Wingdings"/>
              </a:rPr>
              <a:t> </a:t>
            </a:r>
            <a:r>
              <a:rPr lang="en-US" sz="1600" dirty="0" smtClean="0">
                <a:latin typeface="Arial" pitchFamily="34" charset="0"/>
              </a:rPr>
              <a:t>Run4 </a:t>
            </a:r>
            <a:r>
              <a:rPr lang="en-US" sz="1600" dirty="0">
                <a:latin typeface="Arial" pitchFamily="34" charset="0"/>
              </a:rPr>
              <a:t>Blue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sym typeface="Wingdings 3"/>
              </a:rPr>
              <a:t>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Run5 Blue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sym typeface="Wingdings"/>
              </a:rPr>
              <a:t>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Run5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Yellow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en-US" sz="1600" dirty="0" smtClean="0">
                <a:solidFill>
                  <a:srgbClr val="0033CC"/>
                </a:solidFill>
                <a:latin typeface="Arial" pitchFamily="34" charset="0"/>
                <a:sym typeface="Wingdings 3"/>
              </a:rPr>
              <a:t> </a:t>
            </a:r>
            <a:r>
              <a:rPr lang="en-US" sz="1600" dirty="0" smtClean="0">
                <a:solidFill>
                  <a:srgbClr val="0033CC"/>
                </a:solidFill>
                <a:latin typeface="Arial" pitchFamily="34" charset="0"/>
              </a:rPr>
              <a:t>Run6 Blue</a:t>
            </a:r>
          </a:p>
          <a:p>
            <a:r>
              <a:rPr lang="en-US" sz="1600" dirty="0" smtClean="0">
                <a:solidFill>
                  <a:srgbClr val="0033CC"/>
                </a:solidFill>
                <a:latin typeface="Arial" pitchFamily="34" charset="0"/>
                <a:sym typeface="Wingdings"/>
              </a:rPr>
              <a:t> </a:t>
            </a:r>
            <a:r>
              <a:rPr lang="en-US" sz="1600" dirty="0" smtClean="0">
                <a:solidFill>
                  <a:srgbClr val="0033CC"/>
                </a:solidFill>
                <a:latin typeface="Arial" pitchFamily="34" charset="0"/>
              </a:rPr>
              <a:t>Run6 Yellow</a:t>
            </a:r>
            <a:endParaRPr lang="en-US" sz="1600" dirty="0" smtClean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3276600" y="990600"/>
            <a:ext cx="23993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Target asymmetry </a:t>
            </a:r>
            <a:r>
              <a:rPr lang="en-US" dirty="0" err="1" smtClean="0"/>
              <a:t>vs</a:t>
            </a:r>
            <a:r>
              <a:rPr lang="en-US" dirty="0" smtClean="0"/>
              <a:t> T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1295400" y="5410200"/>
            <a:ext cx="7481279" cy="103105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HJet</a:t>
            </a:r>
            <a:r>
              <a:rPr lang="en-US" dirty="0" smtClean="0"/>
              <a:t> </a:t>
            </a:r>
            <a:r>
              <a:rPr lang="en-US" dirty="0"/>
              <a:t>performance is very stable through the </a:t>
            </a:r>
            <a:r>
              <a:rPr lang="en-US" dirty="0" smtClean="0"/>
              <a:t>Years</a:t>
            </a:r>
            <a:endParaRPr lang="en-US" dirty="0"/>
          </a:p>
          <a:p>
            <a:r>
              <a:rPr lang="en-US" dirty="0"/>
              <a:t>Background is small and </a:t>
            </a:r>
            <a:r>
              <a:rPr lang="en-US" dirty="0" smtClean="0"/>
              <a:t>doesn’t change from Year to Year, for Blue and Yellow</a:t>
            </a:r>
            <a:endParaRPr lang="en-US" dirty="0">
              <a:sym typeface="Symbol" pitchFamily="18" charset="2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 Beam polarization is measured reliably by </a:t>
            </a:r>
            <a:r>
              <a:rPr lang="en-US" sz="2000" dirty="0" err="1" smtClean="0">
                <a:solidFill>
                  <a:srgbClr val="FF0000"/>
                </a:solidFill>
                <a:sym typeface="Symbol" pitchFamily="18" charset="2"/>
              </a:rPr>
              <a:t>HJet</a:t>
            </a:r>
            <a:endParaRPr lang="en-US" sz="2000" baseline="-250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15269</TotalTime>
  <Words>1458</Words>
  <Application>Microsoft Office PowerPoint</Application>
  <PresentationFormat>On-screen Show (4:3)</PresentationFormat>
  <Paragraphs>341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数式</vt:lpstr>
      <vt:lpstr>RHIC Polarimetry</vt:lpstr>
      <vt:lpstr>RHIC Polarimetry </vt:lpstr>
      <vt:lpstr>Polarization Measurements</vt:lpstr>
      <vt:lpstr>HJet </vt:lpstr>
      <vt:lpstr>HJet target system</vt:lpstr>
      <vt:lpstr>HJet: Ptarget</vt:lpstr>
      <vt:lpstr>HJet: Identification of Elastic Events</vt:lpstr>
      <vt:lpstr>HJet:</vt:lpstr>
      <vt:lpstr>HJet</vt:lpstr>
      <vt:lpstr>Hjet: Two Beam Mode</vt:lpstr>
      <vt:lpstr>HJet: AN in pp</vt:lpstr>
      <vt:lpstr>pC: </vt:lpstr>
      <vt:lpstr>pC: AN</vt:lpstr>
      <vt:lpstr>pC: goals/strategy</vt:lpstr>
      <vt:lpstr>pC: polarization in a fill</vt:lpstr>
      <vt:lpstr>pC: Polarization Profile</vt:lpstr>
      <vt:lpstr>Average Polarization</vt:lpstr>
      <vt:lpstr>Average Polarization</vt:lpstr>
      <vt:lpstr>pC: Polarization Profile</vt:lpstr>
      <vt:lpstr>pC: Polarization Profile</vt:lpstr>
      <vt:lpstr>pC: Polarization vs Fill</vt:lpstr>
      <vt:lpstr>Hjet+pC: Run8 Analysis</vt:lpstr>
      <vt:lpstr>pC: Upgrade</vt:lpstr>
      <vt:lpstr>PHENIX Local Polarimeter</vt:lpstr>
      <vt:lpstr>PHENIX Local Polarimeter</vt:lpstr>
      <vt:lpstr>STAR Local Polarimeter</vt:lpstr>
      <vt:lpstr>Summary</vt:lpstr>
      <vt:lpstr>Backups</vt:lpstr>
      <vt:lpstr>H-jet system 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Polarimetry</dc:title>
  <dc:creator>Alexander Bazilevsky</dc:creator>
  <cp:lastModifiedBy>Alexander Bazilevsky</cp:lastModifiedBy>
  <cp:revision>247</cp:revision>
  <dcterms:created xsi:type="dcterms:W3CDTF">2008-05-02T16:16:27Z</dcterms:created>
  <dcterms:modified xsi:type="dcterms:W3CDTF">2008-05-27T13:16:05Z</dcterms:modified>
</cp:coreProperties>
</file>